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16.xml" Type="http://schemas.openxmlformats.org/officeDocument/2006/relationships/slide" Id="rId21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17.xml" Type="http://schemas.openxmlformats.org/officeDocument/2006/relationships/slide" Id="rId22"/><Relationship Target="slides/slide8.xml" Type="http://schemas.openxmlformats.org/officeDocument/2006/relationships/slide" Id="rId13"/><Relationship Target="theme/theme1.xml" Type="http://schemas.openxmlformats.org/officeDocument/2006/relationships/theme" Id="rId1"/><Relationship Target="slides/slide18.xml" Type="http://schemas.openxmlformats.org/officeDocument/2006/relationships/slide" Id="rId2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slides/slide19.xml" Type="http://schemas.openxmlformats.org/officeDocument/2006/relationships/slide" Id="rId24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5" name="Shape 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3" name="Shape 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1" name="Shape 1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6" name="Shape 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media/image00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 txBox="1"/>
          <p:nvPr/>
        </p:nvSpPr>
        <p:spPr>
          <a:xfrm>
            <a:off y="342075" x="241650"/>
            <a:ext cy="671400" cx="6041100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17375E"/>
              </a:buClr>
              <a:buSzPct val="25000"/>
              <a:buFont typeface="Times New Roman"/>
              <a:buNone/>
            </a:pPr>
            <a:r>
              <a:rPr b="1" sz="3200" lang="en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Honey Badgers Inc CMS Project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Font typeface="Times New Roman"/>
              <a:buNone/>
            </a:pPr>
            <a:r>
              <a:t/>
            </a:r>
            <a:endParaRPr b="1" sz="4200">
              <a:solidFill>
                <a:srgbClr val="17375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" name="Shape 23"/>
          <p:cNvPicPr preferRelativeResize="0"/>
          <p:nvPr/>
        </p:nvPicPr>
        <p:blipFill rotWithShape="1">
          <a:blip r:embed="rId2">
            <a:alphaModFix/>
          </a:blip>
          <a:srcRect t="0" b="0" r="0" l="0"/>
          <a:stretch/>
        </p:blipFill>
        <p:spPr>
          <a:xfrm>
            <a:off y="342075" x="6282675"/>
            <a:ext cy="671400" cx="222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12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11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10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/>
          <p:nvPr/>
        </p:nvSpPr>
        <p:spPr>
          <a:xfrm rot="10800000" flipH="1">
            <a:off y="5143527" x="0"/>
            <a:ext cy="34500" cx="9144000"/>
          </a:xfrm>
          <a:prstGeom prst="rect">
            <a:avLst/>
          </a:prstGeom>
          <a:gradFill>
            <a:gsLst>
              <a:gs pos="0">
                <a:srgbClr val="1F447F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26"/>
          <p:cNvSpPr txBox="1"/>
          <p:nvPr/>
        </p:nvSpPr>
        <p:spPr>
          <a:xfrm>
            <a:off y="2450825" x="457200"/>
            <a:ext cy="24225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indent="0" marL="0">
              <a:spcBef>
                <a:spcPts val="50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Jeremy Criquet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>
                <a:latin typeface="Times New Roman"/>
                <a:ea typeface="Times New Roman"/>
                <a:cs typeface="Times New Roman"/>
                <a:sym typeface="Times New Roman"/>
              </a:rPr>
              <a:t>Cole Grim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>
                <a:latin typeface="Times New Roman"/>
                <a:ea typeface="Times New Roman"/>
                <a:cs typeface="Times New Roman"/>
                <a:sym typeface="Times New Roman"/>
              </a:rPr>
              <a:t>Joshua Leihe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>
                <a:latin typeface="Times New Roman"/>
                <a:ea typeface="Times New Roman"/>
                <a:cs typeface="Times New Roman"/>
                <a:sym typeface="Times New Roman"/>
              </a:rPr>
              <a:t>Matthew Isaac Lean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>
                <a:latin typeface="Times New Roman"/>
                <a:ea typeface="Times New Roman"/>
                <a:cs typeface="Times New Roman"/>
                <a:sym typeface="Times New Roman"/>
              </a:rPr>
              <a:t>Jono Yang</a:t>
            </a:r>
          </a:p>
        </p:txBody>
      </p:sp>
      <p:sp>
        <p:nvSpPr>
          <p:cNvPr id="27" name="Shape 27"/>
          <p:cNvSpPr txBox="1"/>
          <p:nvPr/>
        </p:nvSpPr>
        <p:spPr>
          <a:xfrm>
            <a:off y="784625" x="383100"/>
            <a:ext cy="1666200" cx="8377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sz="3600" lang="en">
                <a:latin typeface="Times New Roman"/>
                <a:ea typeface="Times New Roman"/>
                <a:cs typeface="Times New Roman"/>
                <a:sym typeface="Times New Roman"/>
              </a:rPr>
              <a:t>FantomCMS</a:t>
            </a:r>
            <a:r>
              <a:rPr strike="noStrike" u="none" b="0" cap="none" baseline="0" sz="30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sz="1200" lang="en">
                <a:latin typeface="Times New Roman"/>
                <a:ea typeface="Times New Roman"/>
                <a:cs typeface="Times New Roman"/>
                <a:sym typeface="Times New Roman"/>
              </a:rPr>
              <a:t>(Content Management System)</a:t>
            </a:r>
          </a:p>
        </p:txBody>
      </p:sp>
      <p:sp>
        <p:nvSpPr>
          <p:cNvPr id="28" name="Shape 28"/>
          <p:cNvSpPr txBox="1"/>
          <p:nvPr/>
        </p:nvSpPr>
        <p:spPr>
          <a:xfrm>
            <a:off y="4743025" x="7283750"/>
            <a:ext cy="400499" cx="1860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lang="en"/>
              <a:t>December 5th 2014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101" name="Shape 101"/>
          <p:cNvGrpSpPr/>
          <p:nvPr/>
        </p:nvGrpSpPr>
        <p:grpSpPr>
          <a:xfrm>
            <a:off y="2737125" x="5948975"/>
            <a:ext cy="791100" cx="2163299"/>
            <a:chOff y="1774925" x="2577525"/>
            <a:chExt cy="791100" cx="2163299"/>
          </a:xfrm>
        </p:grpSpPr>
        <p:sp>
          <p:nvSpPr>
            <p:cNvPr id="102" name="Shape 102"/>
            <p:cNvSpPr/>
            <p:nvPr/>
          </p:nvSpPr>
          <p:spPr>
            <a:xfrm>
              <a:off y="1820975" x="2577525"/>
              <a:ext cy="698999" cx="2163299"/>
            </a:xfrm>
            <a:prstGeom prst="wedgeRectCallout">
              <a:avLst>
                <a:gd fmla="val -64894" name="adj1"/>
                <a:gd fmla="val 7596" name="adj2"/>
              </a:avLst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 txBox="1"/>
            <p:nvPr/>
          </p:nvSpPr>
          <p:spPr>
            <a:xfrm>
              <a:off y="1774925" x="2577525"/>
              <a:ext cy="791100" cx="2163299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rPr lang="en"/>
                <a:t>Themes! This allows you to control how the entire site looks. </a:t>
              </a:r>
            </a:p>
          </p:txBody>
        </p:sp>
      </p:grp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44125" x="433600"/>
            <a:ext cy="3999375" cx="8195102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/>
          <p:nvPr/>
        </p:nvSpPr>
        <p:spPr>
          <a:xfrm rot="10800000" flipH="1">
            <a:off y="2629725" x="7189850"/>
            <a:ext cy="511499" cx="1348200"/>
          </a:xfrm>
          <a:prstGeom prst="wedgeRectCallout">
            <a:avLst>
              <a:gd fmla="val -64894" name="adj1"/>
              <a:gd fmla="val 7596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/>
        </p:nvSpPr>
        <p:spPr>
          <a:xfrm>
            <a:off y="2629725" x="7189850"/>
            <a:ext cy="511499" cx="1438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More Themes!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25050" x="453787"/>
            <a:ext cy="4015250" cx="8236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Shape 112"/>
          <p:cNvGrpSpPr/>
          <p:nvPr/>
        </p:nvGrpSpPr>
        <p:grpSpPr>
          <a:xfrm>
            <a:off y="2977150" x="1467775"/>
            <a:ext cy="791100" cx="2163299"/>
            <a:chOff y="2737125" x="4142425"/>
            <a:chExt cy="791100" cx="2163299"/>
          </a:xfrm>
        </p:grpSpPr>
        <p:sp>
          <p:nvSpPr>
            <p:cNvPr id="113" name="Shape 113"/>
            <p:cNvSpPr/>
            <p:nvPr/>
          </p:nvSpPr>
          <p:spPr>
            <a:xfrm>
              <a:off y="2783175" x="4142425"/>
              <a:ext cy="698999" cx="2163299"/>
            </a:xfrm>
            <a:prstGeom prst="wedgeRectCallout">
              <a:avLst>
                <a:gd fmla="val -64894" name="adj1"/>
                <a:gd fmla="val 7596" name="adj2"/>
              </a:avLst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 txBox="1"/>
            <p:nvPr/>
          </p:nvSpPr>
          <p:spPr>
            <a:xfrm>
              <a:off y="2737125" x="4142425"/>
              <a:ext cy="791100" cx="2163299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rPr lang="en"/>
                <a:t>Layouts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/>
          <p:nvPr/>
        </p:nvSpPr>
        <p:spPr>
          <a:xfrm flipH="1">
            <a:off y="1636875" x="4165450"/>
            <a:ext cy="1005899" cx="2163299"/>
          </a:xfrm>
          <a:prstGeom prst="wedgeRectCallout">
            <a:avLst>
              <a:gd fmla="val -64894" name="adj1"/>
              <a:gd fmla="val 7596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 txBox="1"/>
          <p:nvPr/>
        </p:nvSpPr>
        <p:spPr>
          <a:xfrm>
            <a:off y="1636875" x="4165450"/>
            <a:ext cy="1005899" cx="2163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Login bar.  Without logging in you have access to a limited number of apps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79750" x="412950"/>
            <a:ext cy="4059391" cx="8318097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/>
          <p:nvPr/>
        </p:nvSpPr>
        <p:spPr>
          <a:xfrm flipH="1">
            <a:off y="1163650" x="5283325"/>
            <a:ext cy="1005899" cx="2163299"/>
          </a:xfrm>
          <a:prstGeom prst="wedgeRectCallout">
            <a:avLst>
              <a:gd fmla="val -67173" name="adj1"/>
              <a:gd fmla="val -44326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/>
        </p:nvSpPr>
        <p:spPr>
          <a:xfrm>
            <a:off y="1163650" x="5283325"/>
            <a:ext cy="1005899" cx="2163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Login widget.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Without logging in, you have access to a limited number of apps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/>
          <p:nvPr/>
        </p:nvSpPr>
        <p:spPr>
          <a:xfrm flipH="1">
            <a:off y="1636875" x="4165450"/>
            <a:ext cy="1005899" cx="2163299"/>
          </a:xfrm>
          <a:prstGeom prst="wedgeRectCallout">
            <a:avLst>
              <a:gd fmla="val -64894" name="adj1"/>
              <a:gd fmla="val 7596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/>
        </p:nvSpPr>
        <p:spPr>
          <a:xfrm>
            <a:off y="1636875" x="4165450"/>
            <a:ext cy="1005899" cx="2163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Login bar.  Without logging in you have access to a limited number of apps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79750" x="412950"/>
            <a:ext cy="4063750" cx="8327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/>
          <p:nvPr/>
        </p:nvSpPr>
        <p:spPr>
          <a:xfrm flipH="1">
            <a:off y="1636875" x="4165450"/>
            <a:ext cy="1005899" cx="2163299"/>
          </a:xfrm>
          <a:prstGeom prst="wedgeRectCallout">
            <a:avLst>
              <a:gd fmla="val -64894" name="adj1"/>
              <a:gd fmla="val 7596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 txBox="1"/>
          <p:nvPr/>
        </p:nvSpPr>
        <p:spPr>
          <a:xfrm>
            <a:off y="1636875" x="4165450"/>
            <a:ext cy="1005899" cx="2163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Login bar.  Without logging in you have access to a limited number of apps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79750" x="412950"/>
            <a:ext cy="4063749" cx="8318097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/>
          <p:nvPr/>
        </p:nvSpPr>
        <p:spPr>
          <a:xfrm flipH="1">
            <a:off y="2377550" x="1806300"/>
            <a:ext cy="1005899" cx="2163299"/>
          </a:xfrm>
          <a:prstGeom prst="wedgeRectCallout">
            <a:avLst>
              <a:gd fmla="val -67807" name="adj1"/>
              <a:gd fmla="val 17713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y="2377550" x="1806300"/>
            <a:ext cy="1005899" cx="2163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Set up users and user groups in User app.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You also can set user permissions.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86800" x="229025"/>
            <a:ext cy="4056700" cx="8685948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/>
          <p:nvPr/>
        </p:nvSpPr>
        <p:spPr>
          <a:xfrm flipH="1">
            <a:off y="3811650" x="598375"/>
            <a:ext cy="675899" cx="2163299"/>
          </a:xfrm>
          <a:prstGeom prst="wedgeRectCallout">
            <a:avLst>
              <a:gd fmla="val -64894" name="adj1"/>
              <a:gd fmla="val 7596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 txBox="1"/>
          <p:nvPr/>
        </p:nvSpPr>
        <p:spPr>
          <a:xfrm>
            <a:off y="3811650" x="598375"/>
            <a:ext cy="675899" cx="2163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Gallery App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18680" x="229025"/>
            <a:ext cy="4027989" cx="86859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" name="Shape 152"/>
          <p:cNvGrpSpPr/>
          <p:nvPr/>
        </p:nvGrpSpPr>
        <p:grpSpPr>
          <a:xfrm>
            <a:off y="3443400" x="6501300"/>
            <a:ext cy="791100" cx="2163299"/>
            <a:chOff y="3443400" x="6501300"/>
            <a:chExt cy="791100" cx="2163299"/>
          </a:xfrm>
        </p:grpSpPr>
        <p:sp>
          <p:nvSpPr>
            <p:cNvPr id="153" name="Shape 153"/>
            <p:cNvSpPr/>
            <p:nvPr/>
          </p:nvSpPr>
          <p:spPr>
            <a:xfrm>
              <a:off y="3489450" x="6501300"/>
              <a:ext cy="698999" cx="2163299"/>
            </a:xfrm>
            <a:prstGeom prst="wedgeRectCallout">
              <a:avLst>
                <a:gd fmla="val -64894" name="adj1"/>
                <a:gd fmla="val 7596" name="adj2"/>
              </a:avLst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" name="Shape 154"/>
            <p:cNvSpPr txBox="1"/>
            <p:nvPr/>
          </p:nvSpPr>
          <p:spPr>
            <a:xfrm>
              <a:off y="3443400" x="6501300"/>
              <a:ext cy="791100" cx="2163299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rPr lang="en"/>
                <a:t>Pages.  Here sample pages are loaded from the database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15498" x="229025"/>
            <a:ext cy="4034352" cx="86859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0" name="Shape 160"/>
          <p:cNvGrpSpPr/>
          <p:nvPr/>
        </p:nvGrpSpPr>
        <p:grpSpPr>
          <a:xfrm>
            <a:off y="2430825" x="4372550"/>
            <a:ext cy="791100" cx="2163299"/>
            <a:chOff y="2430825" x="4372550"/>
            <a:chExt cy="791100" cx="2163299"/>
          </a:xfrm>
        </p:grpSpPr>
        <p:sp>
          <p:nvSpPr>
            <p:cNvPr id="161" name="Shape 161"/>
            <p:cNvSpPr/>
            <p:nvPr/>
          </p:nvSpPr>
          <p:spPr>
            <a:xfrm>
              <a:off y="2476875" x="4372550"/>
              <a:ext cy="698999" cx="2163299"/>
            </a:xfrm>
            <a:prstGeom prst="wedgeRectCallout">
              <a:avLst>
                <a:gd fmla="val -64894" name="adj1"/>
                <a:gd fmla="val 7596" name="adj2"/>
              </a:avLst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" name="Shape 162"/>
            <p:cNvSpPr txBox="1"/>
            <p:nvPr/>
          </p:nvSpPr>
          <p:spPr>
            <a:xfrm>
              <a:off y="2430825" x="4372550"/>
              <a:ext cy="791100" cx="2163299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rPr lang="en"/>
                <a:t>Database settings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18680" x="229025"/>
            <a:ext cy="4027989" cx="86859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8" name="Shape 168"/>
          <p:cNvGrpSpPr/>
          <p:nvPr/>
        </p:nvGrpSpPr>
        <p:grpSpPr>
          <a:xfrm>
            <a:off y="1843975" x="4073375"/>
            <a:ext cy="791100" cx="2163299"/>
            <a:chOff y="1843975" x="4073375"/>
            <a:chExt cy="791100" cx="2163299"/>
          </a:xfrm>
        </p:grpSpPr>
        <p:sp>
          <p:nvSpPr>
            <p:cNvPr id="169" name="Shape 169"/>
            <p:cNvSpPr/>
            <p:nvPr/>
          </p:nvSpPr>
          <p:spPr>
            <a:xfrm>
              <a:off y="1890025" x="4073375"/>
              <a:ext cy="698999" cx="2163299"/>
            </a:xfrm>
            <a:prstGeom prst="wedgeRectCallout">
              <a:avLst>
                <a:gd fmla="val -64894" name="adj1"/>
                <a:gd fmla="val 7596" name="adj2"/>
              </a:avLst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" name="Shape 170"/>
            <p:cNvSpPr txBox="1"/>
            <p:nvPr/>
          </p:nvSpPr>
          <p:spPr>
            <a:xfrm>
              <a:off y="1843975" x="4073375"/>
              <a:ext cy="791100" cx="2163299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rPr lang="en"/>
                <a:t>Server settings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5" name="Shape 175"/>
          <p:cNvSpPr txBox="1"/>
          <p:nvPr/>
        </p:nvSpPr>
        <p:spPr>
          <a:xfrm>
            <a:off y="2185050" x="1258050"/>
            <a:ext cy="773400" cx="6627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sz="2400" lang="en"/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/>
        </p:nvSpPr>
        <p:spPr>
          <a:xfrm>
            <a:off y="1231600" x="1699200"/>
            <a:ext cy="379799" cx="7011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sz="1800" lang="en"/>
              <a:t>The project: </a:t>
            </a:r>
            <a:r>
              <a:rPr b="1" sz="1800" lang="en">
                <a:solidFill>
                  <a:schemeClr val="dk1"/>
                </a:solidFill>
              </a:rPr>
              <a:t>Create a web content management system that...</a:t>
            </a:r>
          </a:p>
        </p:txBody>
      </p:sp>
      <p:sp>
        <p:nvSpPr>
          <p:cNvPr id="34" name="Shape 34"/>
          <p:cNvSpPr txBox="1"/>
          <p:nvPr/>
        </p:nvSpPr>
        <p:spPr>
          <a:xfrm>
            <a:off y="1645550" x="1699200"/>
            <a:ext cy="1369200" cx="574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Uses the Fantom programming language</a:t>
            </a:r>
          </a:p>
          <a:p>
            <a:pPr rtl="0" lvl="0" indent="-317500" marL="457200"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Supports single page application design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 txBox="1"/>
          <p:nvPr/>
        </p:nvSpPr>
        <p:spPr>
          <a:xfrm>
            <a:off y="3014750" x="1699200"/>
            <a:ext cy="379799" cx="4537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800" lang="en"/>
              <a:t>Things we learned</a:t>
            </a:r>
          </a:p>
        </p:txBody>
      </p:sp>
      <p:sp>
        <p:nvSpPr>
          <p:cNvPr id="36" name="Shape 36"/>
          <p:cNvSpPr txBox="1"/>
          <p:nvPr/>
        </p:nvSpPr>
        <p:spPr>
          <a:xfrm>
            <a:off y="3394550" x="1699200"/>
            <a:ext cy="1587300" cx="574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The Fantom language</a:t>
            </a:r>
          </a:p>
          <a:p>
            <a:pPr rtl="0" lvl="0" indent="-317500" marL="457200"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The scrum process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41" name="Shape 41"/>
          <p:cNvGrpSpPr/>
          <p:nvPr/>
        </p:nvGrpSpPr>
        <p:grpSpPr>
          <a:xfrm>
            <a:off y="1266125" x="801675"/>
            <a:ext cy="1869299" cx="5745599"/>
            <a:chOff y="1266125" x="1699200"/>
            <a:chExt cy="1869299" cx="5745599"/>
          </a:xfrm>
        </p:grpSpPr>
        <p:sp>
          <p:nvSpPr>
            <p:cNvPr id="42" name="Shape 42"/>
            <p:cNvSpPr txBox="1"/>
            <p:nvPr/>
          </p:nvSpPr>
          <p:spPr>
            <a:xfrm>
              <a:off y="1266125" x="1699200"/>
              <a:ext cy="379799" cx="4475999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rPr b="1" sz="1800" lang="en"/>
                <a:t>Things that worked well for us</a:t>
              </a:r>
            </a:p>
          </p:txBody>
        </p:sp>
        <p:sp>
          <p:nvSpPr>
            <p:cNvPr id="43" name="Shape 43"/>
            <p:cNvSpPr txBox="1"/>
            <p:nvPr/>
          </p:nvSpPr>
          <p:spPr>
            <a:xfrm>
              <a:off y="1645925" x="1699200"/>
              <a:ext cy="1489499" cx="5745599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rtl="0" lvl="0" indent="-317500" marL="457200">
                <a:spcBef>
                  <a:spcPts val="1000"/>
                </a:spcBef>
                <a:buClr>
                  <a:srgbClr val="000000"/>
                </a:buClr>
                <a:buSzPct val="100000"/>
                <a:buFont typeface="Arial"/>
                <a:buChar char="●"/>
              </a:pPr>
              <a:r>
                <a:rPr lang="en"/>
                <a:t>Working in the group room (Tree House)</a:t>
              </a:r>
            </a:p>
            <a:p>
              <a:pPr rtl="0" lvl="0" indent="-317500" marL="457200">
                <a:spcBef>
                  <a:spcPts val="1000"/>
                </a:spcBef>
                <a:buClr>
                  <a:srgbClr val="000000"/>
                </a:buClr>
                <a:buSzPct val="100000"/>
                <a:buFont typeface="Arial"/>
                <a:buChar char="●"/>
              </a:pPr>
              <a:r>
                <a:rPr lang="en"/>
                <a:t>GIT branches</a:t>
              </a:r>
            </a:p>
            <a:p>
              <a:pPr rtl="0" lvl="0" indent="-317500" marL="457200">
                <a:spcBef>
                  <a:spcPts val="1000"/>
                </a:spcBef>
                <a:buClr>
                  <a:srgbClr val="000000"/>
                </a:buClr>
                <a:buSzPct val="100000"/>
                <a:buFont typeface="Arial"/>
                <a:buChar char="●"/>
              </a:pPr>
              <a:r>
                <a:rPr lang="en"/>
                <a:t>Team building activities</a:t>
              </a:r>
            </a:p>
            <a:p>
              <a:pPr rtl="0"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" name="Shape 44"/>
          <p:cNvGrpSpPr/>
          <p:nvPr/>
        </p:nvGrpSpPr>
        <p:grpSpPr>
          <a:xfrm>
            <a:off y="3135425" x="801675"/>
            <a:ext cy="1958700" cx="5745599"/>
            <a:chOff y="3135500" x="1699200"/>
            <a:chExt cy="1958700" cx="5745599"/>
          </a:xfrm>
        </p:grpSpPr>
        <p:sp>
          <p:nvSpPr>
            <p:cNvPr id="45" name="Shape 45"/>
            <p:cNvSpPr txBox="1"/>
            <p:nvPr/>
          </p:nvSpPr>
          <p:spPr>
            <a:xfrm>
              <a:off y="3135500" x="1699200"/>
              <a:ext cy="379799" cx="5110800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rPr b="1" sz="1800" lang="en"/>
                <a:t>Things that we had trouble with</a:t>
              </a:r>
            </a:p>
          </p:txBody>
        </p:sp>
        <p:sp>
          <p:nvSpPr>
            <p:cNvPr id="46" name="Shape 46"/>
            <p:cNvSpPr txBox="1"/>
            <p:nvPr/>
          </p:nvSpPr>
          <p:spPr>
            <a:xfrm>
              <a:off y="3515300" x="1699200"/>
              <a:ext cy="1578900" cx="5745599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rtl="0" lvl="0" indent="-317500" marL="457200">
                <a:spcBef>
                  <a:spcPts val="1000"/>
                </a:spcBef>
                <a:buClr>
                  <a:srgbClr val="000000"/>
                </a:buClr>
                <a:buSzPct val="100000"/>
                <a:buFont typeface="Arial"/>
                <a:buChar char="●"/>
              </a:pPr>
              <a:r>
                <a:rPr lang="en"/>
                <a:t>Time management</a:t>
              </a:r>
            </a:p>
            <a:p>
              <a:pPr rtl="0" lvl="0" indent="-317500" marL="457200">
                <a:spcBef>
                  <a:spcPts val="1000"/>
                </a:spcBef>
                <a:buClr>
                  <a:srgbClr val="000000"/>
                </a:buClr>
                <a:buSzPct val="100000"/>
                <a:buFont typeface="Arial"/>
                <a:buChar char="●"/>
              </a:pPr>
              <a:r>
                <a:rPr lang="en"/>
                <a:t>Lack of Fantom documentation</a:t>
              </a:r>
            </a:p>
            <a:p>
              <a:pPr rtl="0"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" name="Shape 47"/>
          <p:cNvGrpSpPr/>
          <p:nvPr/>
        </p:nvGrpSpPr>
        <p:grpSpPr>
          <a:xfrm>
            <a:off y="1266125" x="5323693"/>
            <a:ext cy="2979899" cx="3398522"/>
            <a:chOff y="1266125" x="847700"/>
            <a:chExt cy="2979899" cx="5745599"/>
          </a:xfrm>
        </p:grpSpPr>
        <p:sp>
          <p:nvSpPr>
            <p:cNvPr id="48" name="Shape 48"/>
            <p:cNvSpPr txBox="1"/>
            <p:nvPr/>
          </p:nvSpPr>
          <p:spPr>
            <a:xfrm>
              <a:off y="1266125" x="847700"/>
              <a:ext cy="379799" cx="4475999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rPr b="1" sz="1800" lang="en"/>
                <a:t>Technologies we used</a:t>
              </a:r>
            </a:p>
          </p:txBody>
        </p:sp>
        <p:sp>
          <p:nvSpPr>
            <p:cNvPr id="49" name="Shape 49"/>
            <p:cNvSpPr txBox="1"/>
            <p:nvPr/>
          </p:nvSpPr>
          <p:spPr>
            <a:xfrm>
              <a:off y="1645925" x="847700"/>
              <a:ext cy="2600099" cx="5745599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rtl="0" lvl="0" indent="-317500" marL="457200">
                <a:spcBef>
                  <a:spcPts val="1000"/>
                </a:spcBef>
                <a:buClr>
                  <a:srgbClr val="000000"/>
                </a:buClr>
                <a:buSzPct val="100000"/>
                <a:buFont typeface="Arial"/>
                <a:buChar char="●"/>
              </a:pPr>
              <a:r>
                <a:rPr lang="en"/>
                <a:t>F4 (IDE)</a:t>
              </a:r>
            </a:p>
            <a:p>
              <a:pPr rtl="0" lvl="0" indent="-317500" marL="457200">
                <a:spcBef>
                  <a:spcPts val="1000"/>
                </a:spcBef>
                <a:buClr>
                  <a:srgbClr val="000000"/>
                </a:buClr>
                <a:buSzPct val="100000"/>
                <a:buFont typeface="Arial"/>
                <a:buChar char="●"/>
              </a:pPr>
              <a:r>
                <a:rPr lang="en"/>
                <a:t>Fantom</a:t>
              </a:r>
            </a:p>
            <a:p>
              <a:pPr rtl="0" lvl="0" indent="-317500" marL="457200">
                <a:spcBef>
                  <a:spcPts val="1000"/>
                </a:spcBef>
                <a:buClr>
                  <a:srgbClr val="000000"/>
                </a:buClr>
                <a:buSzPct val="100000"/>
                <a:buFont typeface="Arial"/>
                <a:buChar char="●"/>
              </a:pPr>
              <a:r>
                <a:rPr lang="en"/>
                <a:t>Java</a:t>
              </a:r>
            </a:p>
            <a:p>
              <a:pPr rtl="0" lvl="0" indent="-317500" marL="457200">
                <a:spcBef>
                  <a:spcPts val="1000"/>
                </a:spcBef>
                <a:buClr>
                  <a:srgbClr val="000000"/>
                </a:buClr>
                <a:buSzPct val="100000"/>
                <a:buFont typeface="Arial"/>
                <a:buChar char="●"/>
              </a:pPr>
              <a:r>
                <a:rPr lang="en"/>
                <a:t>Javascript</a:t>
              </a:r>
            </a:p>
            <a:p>
              <a:pPr rtl="0" lvl="0" indent="-317500" marL="457200">
                <a:spcBef>
                  <a:spcPts val="1000"/>
                </a:spcBef>
                <a:buClr>
                  <a:srgbClr val="000000"/>
                </a:buClr>
                <a:buSzPct val="100000"/>
                <a:buFont typeface="Arial"/>
                <a:buChar char="●"/>
              </a:pPr>
              <a:r>
                <a:rPr lang="en"/>
                <a:t>MongoDB</a:t>
              </a:r>
            </a:p>
            <a:p>
              <a:pPr rtl="0" lvl="0" indent="-317500" marL="457200">
                <a:spcBef>
                  <a:spcPts val="1000"/>
                </a:spcBef>
                <a:buClr>
                  <a:srgbClr val="000000"/>
                </a:buClr>
                <a:buSzPct val="100000"/>
                <a:buFont typeface="Arial"/>
                <a:buChar char="●"/>
              </a:pPr>
              <a:r>
                <a:rPr lang="en"/>
                <a:t>GitHub</a:t>
              </a:r>
            </a:p>
            <a:p>
              <a:pPr rtl="0"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/>
        </p:nvSpPr>
        <p:spPr>
          <a:xfrm>
            <a:off y="1266125" x="1699200"/>
            <a:ext cy="379799" cx="225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800" lang="en"/>
              <a:t>Things We Liked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y="1645925" x="1699200"/>
            <a:ext cy="2600099" cx="2857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Making an amazing project</a:t>
            </a:r>
          </a:p>
          <a:p>
            <a:pPr rtl="0" lvl="0" indent="-317500" marL="457200"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Getting the majority of our “ambitious” project complete</a:t>
            </a:r>
          </a:p>
          <a:p>
            <a:pPr rtl="0" lvl="0" indent="-317500" marL="457200"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Working together</a:t>
            </a:r>
          </a:p>
          <a:p>
            <a:pPr rtl="0" lvl="0" indent="-317500" marL="457200"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Learning new things</a:t>
            </a:r>
          </a:p>
          <a:p>
            <a:pPr rtl="0" lvl="0" indent="-317500" marL="457200"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Free Pizza!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y="1645925" x="4556700"/>
            <a:ext cy="2706599" cx="2857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Sifting through partial Fantom documentation</a:t>
            </a:r>
          </a:p>
          <a:p>
            <a:pPr rtl="0" lvl="0" indent="-317500" marL="457200"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Doing RAC reviews</a:t>
            </a:r>
          </a:p>
          <a:p>
            <a:pPr rtl="0" lvl="0" indent="-317500" marL="457200"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Incomplete Javascript implementation for Fantom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/>
        </p:nvSpPr>
        <p:spPr>
          <a:xfrm>
            <a:off y="1266125" x="4556700"/>
            <a:ext cy="379799" cx="334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sz="1800" lang="en">
                <a:solidFill>
                  <a:schemeClr val="dk1"/>
                </a:solidFill>
              </a:rPr>
              <a:t>Things We Didn’t Like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 txBox="1"/>
          <p:nvPr/>
        </p:nvSpPr>
        <p:spPr>
          <a:xfrm>
            <a:off y="1277625" x="1699200"/>
            <a:ext cy="379799" cx="4475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800" lang="en"/>
              <a:t>Tasks we completed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y="1657425" x="1699200"/>
            <a:ext cy="3140700" cx="574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A home app that displays the available apps</a:t>
            </a:r>
          </a:p>
          <a:p>
            <a:pPr rtl="0" lvl="0" indent="-317500" marL="457200"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Full backend infrastructure for the system</a:t>
            </a:r>
          </a:p>
          <a:p>
            <a:pPr rtl="0" lvl="0" indent="-317500" marL="457200"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A state model that allows for easy navigation using the single page application paradigm</a:t>
            </a:r>
          </a:p>
          <a:p>
            <a:pPr rtl="0" lvl="0" indent="-317500" marL="457200"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A working database that fits our modular design</a:t>
            </a:r>
          </a:p>
          <a:p>
            <a:pPr rtl="0" lvl="0" indent="-317500" marL="457200"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A users app that controls who has access to which apps</a:t>
            </a:r>
          </a:p>
          <a:p>
            <a:pPr rtl="0" lvl="0" indent="-317500" marL="457200"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A pages app that displays pages that have been statically stored in the database</a:t>
            </a:r>
          </a:p>
          <a:p>
            <a:pPr rtl="0" lvl="0" indent="-317500" marL="457200"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A gallery app for viewing multimedia on the site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/>
        </p:nvSpPr>
        <p:spPr>
          <a:xfrm>
            <a:off y="1266125" x="1699200"/>
            <a:ext cy="379799" cx="5110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800" lang="en"/>
              <a:t>Tasks we completed (continued)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y="1700150" x="1699200"/>
            <a:ext cy="1518899" cx="574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A layouts app that controls how the entire site is laid out</a:t>
            </a:r>
          </a:p>
          <a:p>
            <a:pPr rtl="0" lvl="0" indent="-317500" marL="457200"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A themes app that controls the various colors and patterns on the site</a:t>
            </a:r>
          </a:p>
          <a:p>
            <a:pPr rtl="0" lvl="0" indent="-317500" marL="457200"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An image extension to improve image functionality</a:t>
            </a:r>
          </a:p>
        </p:txBody>
      </p:sp>
      <p:grpSp>
        <p:nvGrpSpPr>
          <p:cNvPr id="70" name="Shape 70"/>
          <p:cNvGrpSpPr/>
          <p:nvPr/>
        </p:nvGrpSpPr>
        <p:grpSpPr>
          <a:xfrm>
            <a:off y="3417500" x="368225"/>
            <a:ext cy="1231200" cx="8537999"/>
            <a:chOff y="3417500" x="368225"/>
            <a:chExt cy="1231200" cx="8537999"/>
          </a:xfrm>
        </p:grpSpPr>
        <p:sp>
          <p:nvSpPr>
            <p:cNvPr id="71" name="Shape 71"/>
            <p:cNvSpPr txBox="1"/>
            <p:nvPr/>
          </p:nvSpPr>
          <p:spPr>
            <a:xfrm>
              <a:off y="3779900" x="1323275"/>
              <a:ext cy="609899" cx="6627900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b="1" sz="2400" lang="en"/>
                <a:t>And now, we present the UI of the CMS!</a:t>
              </a:r>
            </a:p>
          </p:txBody>
        </p:sp>
        <p:sp>
          <p:nvSpPr>
            <p:cNvPr id="72" name="Shape 72"/>
            <p:cNvSpPr/>
            <p:nvPr/>
          </p:nvSpPr>
          <p:spPr>
            <a:xfrm>
              <a:off y="3417500" x="368225"/>
              <a:ext cy="1231200" cx="8537999"/>
            </a:xfrm>
            <a:prstGeom prst="doubleWave">
              <a:avLst>
                <a:gd fmla="val 6250" name="adj1"/>
                <a:gd fmla="val 0" name="adj2"/>
              </a:avLst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21850" x="229025"/>
            <a:ext cy="4021649" cx="86859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" name="Shape 78"/>
          <p:cNvGrpSpPr/>
          <p:nvPr/>
        </p:nvGrpSpPr>
        <p:grpSpPr>
          <a:xfrm>
            <a:off y="2223675" x="6558850"/>
            <a:ext cy="791100" cx="2163299"/>
            <a:chOff y="2223675" x="6558850"/>
            <a:chExt cy="791100" cx="2163299"/>
          </a:xfrm>
        </p:grpSpPr>
        <p:sp>
          <p:nvSpPr>
            <p:cNvPr id="79" name="Shape 79"/>
            <p:cNvSpPr/>
            <p:nvPr/>
          </p:nvSpPr>
          <p:spPr>
            <a:xfrm>
              <a:off y="2223675" x="6558850"/>
              <a:ext cy="698999" cx="2163299"/>
            </a:xfrm>
            <a:prstGeom prst="wedgeRectCallout">
              <a:avLst>
                <a:gd fmla="val -64894" name="adj1"/>
                <a:gd fmla="val 7596" name="adj2"/>
              </a:avLst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 txBox="1"/>
            <p:nvPr/>
          </p:nvSpPr>
          <p:spPr>
            <a:xfrm>
              <a:off y="2223675" x="6558850"/>
              <a:ext cy="791100" cx="2163299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rPr lang="en"/>
                <a:t>Home page where all the apps are displayed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21861" x="229025"/>
            <a:ext cy="4021626" cx="86859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Shape 86"/>
          <p:cNvGrpSpPr/>
          <p:nvPr/>
        </p:nvGrpSpPr>
        <p:grpSpPr>
          <a:xfrm>
            <a:off y="1774925" x="2577525"/>
            <a:ext cy="791100" cx="2163299"/>
            <a:chOff y="1774925" x="2577525"/>
            <a:chExt cy="791100" cx="2163299"/>
          </a:xfrm>
        </p:grpSpPr>
        <p:sp>
          <p:nvSpPr>
            <p:cNvPr id="87" name="Shape 87"/>
            <p:cNvSpPr/>
            <p:nvPr/>
          </p:nvSpPr>
          <p:spPr>
            <a:xfrm>
              <a:off y="1820975" x="2577525"/>
              <a:ext cy="698999" cx="2163299"/>
            </a:xfrm>
            <a:prstGeom prst="wedgeRectCallout">
              <a:avLst>
                <a:gd fmla="val -64894" name="adj1"/>
                <a:gd fmla="val 7596" name="adj2"/>
              </a:avLst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 txBox="1"/>
            <p:nvPr/>
          </p:nvSpPr>
          <p:spPr>
            <a:xfrm>
              <a:off y="1774925" x="2577525"/>
              <a:ext cy="791100" cx="2163299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rPr lang="en"/>
                <a:t>App drawer which is visible on every page.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44133" x="229025"/>
            <a:ext cy="3977082" cx="86859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4" name="Shape 94"/>
          <p:cNvGrpSpPr/>
          <p:nvPr/>
        </p:nvGrpSpPr>
        <p:grpSpPr>
          <a:xfrm>
            <a:off y="2737125" x="5948975"/>
            <a:ext cy="791100" cx="2163299"/>
            <a:chOff y="1774925" x="2577525"/>
            <a:chExt cy="791100" cx="2163299"/>
          </a:xfrm>
        </p:grpSpPr>
        <p:sp>
          <p:nvSpPr>
            <p:cNvPr id="95" name="Shape 95"/>
            <p:cNvSpPr/>
            <p:nvPr/>
          </p:nvSpPr>
          <p:spPr>
            <a:xfrm>
              <a:off y="1820975" x="2577525"/>
              <a:ext cy="698999" cx="2163299"/>
            </a:xfrm>
            <a:prstGeom prst="wedgeRectCallout">
              <a:avLst>
                <a:gd fmla="val -64894" name="adj1"/>
                <a:gd fmla="val 7596" name="adj2"/>
              </a:avLst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 txBox="1"/>
            <p:nvPr/>
          </p:nvSpPr>
          <p:spPr>
            <a:xfrm>
              <a:off y="1774925" x="2577525"/>
              <a:ext cy="791100" cx="2163299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rPr lang="en"/>
                <a:t>Themes! This allows you to control how the entire site looks. 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