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/>
        </p:nvSpPr>
        <p:spPr>
          <a:xfrm>
            <a:off y="342075" x="241650"/>
            <a:ext cy="671400" cx="6041100"/>
          </a:xfrm>
          <a:prstGeom prst="rect">
            <a:avLst/>
          </a:prstGeom>
          <a:noFill/>
          <a:ln>
            <a:noFill/>
          </a:ln>
        </p:spPr>
        <p:txBody>
          <a:bodyPr bIns="46800" rIns="90000" lIns="90000" tIns="46800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17375E"/>
              </a:buClr>
              <a:buSzPct val="25000"/>
              <a:buFont typeface="Times New Roman"/>
              <a:buNone/>
            </a:pPr>
            <a:r>
              <a:rPr b="1" sz="3200" lang="en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Honey Badgers Inc CMS Project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t/>
            </a:r>
            <a:endParaRPr b="1" sz="4200">
              <a:solidFill>
                <a:srgbClr val="17375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342075" x="6282675"/>
            <a:ext cy="671400" cx="222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 rot="10800000" flipH="1">
            <a:off y="5143527" x="0"/>
            <a:ext cy="34500" cx="9144000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y="2450825" x="457200"/>
            <a:ext cy="24225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indent="0" marL="0">
              <a:spcBef>
                <a:spcPts val="50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Jeremy Criquet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Cole Grim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Joshua Leihe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Matthew Isaac Lean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>
                <a:latin typeface="Times New Roman"/>
                <a:ea typeface="Times New Roman"/>
                <a:cs typeface="Times New Roman"/>
                <a:sym typeface="Times New Roman"/>
              </a:rPr>
              <a:t>Jono Yang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y="784625" x="383100"/>
            <a:ext cy="1666200" cx="8377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z="3600" lang="en">
                <a:latin typeface="Times New Roman"/>
                <a:ea typeface="Times New Roman"/>
                <a:cs typeface="Times New Roman"/>
                <a:sym typeface="Times New Roman"/>
              </a:rPr>
              <a:t>FantomCMS</a:t>
            </a:r>
            <a:r>
              <a:rPr strike="noStrike" u="none" b="0" cap="none" baseline="0" sz="3000" lang="en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sz="1200" lang="en">
                <a:latin typeface="Times New Roman"/>
                <a:ea typeface="Times New Roman"/>
                <a:cs typeface="Times New Roman"/>
                <a:sym typeface="Times New Roman"/>
              </a:rPr>
              <a:t>(Content Management System)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y="4743025" x="7283750"/>
            <a:ext cy="400499" cx="1860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/>
              <a:t>December 5th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4925" x="229025"/>
            <a:ext cy="4098099" cx="868594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 flipH="1">
            <a:off y="1636875" x="4165450"/>
            <a:ext cy="1005899" cx="2163299"/>
          </a:xfrm>
          <a:prstGeom prst="wedgeRectCallout">
            <a:avLst>
              <a:gd fmla="val -64894" name="adj1"/>
              <a:gd fmla="val 7596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y="1636875" x="4165450"/>
            <a:ext cy="1005899" cx="216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Login bar.  Without logging in you have access to a limited number of apps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86800" x="229025"/>
            <a:ext cy="4056700" cx="868594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 flipH="1">
            <a:off y="3811650" x="598375"/>
            <a:ext cy="675899" cx="2163299"/>
          </a:xfrm>
          <a:prstGeom prst="wedgeRectCallout">
            <a:avLst>
              <a:gd fmla="val -64894" name="adj1"/>
              <a:gd fmla="val 7596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y="3811650" x="598375"/>
            <a:ext cy="675899" cx="216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Gallery App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8680" x="229025"/>
            <a:ext cy="4027989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Shape 109"/>
          <p:cNvGrpSpPr/>
          <p:nvPr/>
        </p:nvGrpSpPr>
        <p:grpSpPr>
          <a:xfrm>
            <a:off y="3443400" x="6501300"/>
            <a:ext cy="791100" cx="2163299"/>
            <a:chOff y="3443400" x="6501300"/>
            <a:chExt cy="791100" cx="2163299"/>
          </a:xfrm>
        </p:grpSpPr>
        <p:sp>
          <p:nvSpPr>
            <p:cNvPr id="110" name="Shape 110"/>
            <p:cNvSpPr/>
            <p:nvPr/>
          </p:nvSpPr>
          <p:spPr>
            <a:xfrm>
              <a:off y="3489450" x="6501300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y="3443400" x="6501300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Pages.  Here sample pages are loaded from the database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5498" x="229025"/>
            <a:ext cy="4034352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Shape 117"/>
          <p:cNvGrpSpPr/>
          <p:nvPr/>
        </p:nvGrpSpPr>
        <p:grpSpPr>
          <a:xfrm>
            <a:off y="2430825" x="4372550"/>
            <a:ext cy="791100" cx="2163299"/>
            <a:chOff y="2430825" x="4372550"/>
            <a:chExt cy="791100" cx="2163299"/>
          </a:xfrm>
        </p:grpSpPr>
        <p:sp>
          <p:nvSpPr>
            <p:cNvPr id="118" name="Shape 118"/>
            <p:cNvSpPr/>
            <p:nvPr/>
          </p:nvSpPr>
          <p:spPr>
            <a:xfrm>
              <a:off y="2476875" x="4372550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y="2430825" x="4372550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Database settings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8680" x="229025"/>
            <a:ext cy="4027989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Shape 125"/>
          <p:cNvGrpSpPr/>
          <p:nvPr/>
        </p:nvGrpSpPr>
        <p:grpSpPr>
          <a:xfrm>
            <a:off y="1843975" x="4073375"/>
            <a:ext cy="791100" cx="2163299"/>
            <a:chOff y="1843975" x="4073375"/>
            <a:chExt cy="791100" cx="2163299"/>
          </a:xfrm>
        </p:grpSpPr>
        <p:sp>
          <p:nvSpPr>
            <p:cNvPr id="126" name="Shape 126"/>
            <p:cNvSpPr/>
            <p:nvPr/>
          </p:nvSpPr>
          <p:spPr>
            <a:xfrm>
              <a:off y="1890025" x="4073375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y="1843975" x="4073375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Server settings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5043" x="229025"/>
            <a:ext cy="4015262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Shape 133"/>
          <p:cNvGrpSpPr/>
          <p:nvPr/>
        </p:nvGrpSpPr>
        <p:grpSpPr>
          <a:xfrm>
            <a:off y="2737125" x="4142425"/>
            <a:ext cy="791100" cx="2163299"/>
            <a:chOff y="2737125" x="4142425"/>
            <a:chExt cy="791100" cx="2163299"/>
          </a:xfrm>
        </p:grpSpPr>
        <p:sp>
          <p:nvSpPr>
            <p:cNvPr id="134" name="Shape 134"/>
            <p:cNvSpPr/>
            <p:nvPr/>
          </p:nvSpPr>
          <p:spPr>
            <a:xfrm>
              <a:off y="2783175" x="4142425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y="2737125" x="4142425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Layouts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2175" x="229025"/>
            <a:ext cy="3981324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Shape 141"/>
          <p:cNvGrpSpPr/>
          <p:nvPr/>
        </p:nvGrpSpPr>
        <p:grpSpPr>
          <a:xfrm>
            <a:off y="2299875" x="4038900"/>
            <a:ext cy="791100" cx="2163299"/>
            <a:chOff y="2299875" x="4038900"/>
            <a:chExt cy="791100" cx="2163299"/>
          </a:xfrm>
        </p:grpSpPr>
        <p:sp>
          <p:nvSpPr>
            <p:cNvPr id="142" name="Shape 142"/>
            <p:cNvSpPr/>
            <p:nvPr/>
          </p:nvSpPr>
          <p:spPr>
            <a:xfrm>
              <a:off y="2345925" x="4038900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y="2299875" x="4038900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User management page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50675" x="229025"/>
            <a:ext cy="3992824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Shape 149"/>
          <p:cNvGrpSpPr/>
          <p:nvPr/>
        </p:nvGrpSpPr>
        <p:grpSpPr>
          <a:xfrm>
            <a:off y="2315725" x="3981350"/>
            <a:ext cy="791100" cx="2163299"/>
            <a:chOff y="2315725" x="3981350"/>
            <a:chExt cy="791100" cx="2163299"/>
          </a:xfrm>
        </p:grpSpPr>
        <p:sp>
          <p:nvSpPr>
            <p:cNvPr id="150" name="Shape 150"/>
            <p:cNvSpPr/>
            <p:nvPr/>
          </p:nvSpPr>
          <p:spPr>
            <a:xfrm>
              <a:off y="2361775" x="3981350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y="2315725" x="3981350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User groups page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/>
        </p:nvSpPr>
        <p:spPr>
          <a:xfrm>
            <a:off y="2185050" x="1258050"/>
            <a:ext cy="773400" cx="662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/>
        </p:nvSpPr>
        <p:spPr>
          <a:xfrm>
            <a:off y="1231600" x="1699200"/>
            <a:ext cy="379799" cx="6687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/>
              <a:t>The project: </a:t>
            </a:r>
            <a:r>
              <a:rPr b="1" sz="1800" lang="en">
                <a:solidFill>
                  <a:schemeClr val="dk1"/>
                </a:solidFill>
              </a:rPr>
              <a:t>Create a web content management system that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1645550" x="1699200"/>
            <a:ext cy="1369200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Uses the Fantom programming language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Supports single page application design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y="3014750" x="1699200"/>
            <a:ext cy="379799" cx="4537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Things we learned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y="3394550" x="1699200"/>
            <a:ext cy="1587300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Fantom language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scrum process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/>
        </p:nvSpPr>
        <p:spPr>
          <a:xfrm>
            <a:off y="1266125" x="1699200"/>
            <a:ext cy="379799" cx="4475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Things that worked well for us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1645925" x="1699200"/>
            <a:ext cy="1489499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Working in the group room (Tree House)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Team building activities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y="3135500" x="1699200"/>
            <a:ext cy="379799" cx="511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Things that we had trouble with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3515300" x="1699200"/>
            <a:ext cy="1578900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Time management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Lack of Fantom documentation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/>
        </p:nvSpPr>
        <p:spPr>
          <a:xfrm>
            <a:off y="1266125" x="1699200"/>
            <a:ext cy="379799" cx="4475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Technologies we used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1645925" x="1699200"/>
            <a:ext cy="2600099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Javascript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Fantom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Java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F4 (IDE)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MongoDB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GitHub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/>
        </p:nvSpPr>
        <p:spPr>
          <a:xfrm>
            <a:off y="1277625" x="1699200"/>
            <a:ext cy="379799" cx="4475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Tasks we completed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1657425" x="1699200"/>
            <a:ext cy="3140700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Full backend infrastructure for the system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state model that allows for easy navigation using the single page application paradigm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working database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themes app that controls how the entire site is laid out and what colors and patterns are shown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users app that controls who has access to which apps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 pages app that displays pages that have been statically stored in the database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/>
        </p:nvSpPr>
        <p:spPr>
          <a:xfrm>
            <a:off y="1266125" x="1699200"/>
            <a:ext cy="379799" cx="511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800" lang="en"/>
              <a:t>Tasks we completed (continued)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1852550" x="1699200"/>
            <a:ext cy="1518899" cx="574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homepage that displays the available apps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 gallery app </a:t>
            </a:r>
            <a:r>
              <a:rPr lang="en">
                <a:solidFill>
                  <a:schemeClr val="dk1"/>
                </a:solidFill>
              </a:rPr>
              <a:t>for viewing multimedia on the site</a:t>
            </a:r>
          </a:p>
          <a:p>
            <a:pPr rtl="0" lvl="0" indent="-317500" marL="457200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An audio extension that can play music from the database</a:t>
            </a:r>
          </a:p>
        </p:txBody>
      </p:sp>
      <p:grpSp>
        <p:nvGrpSpPr>
          <p:cNvPr id="63" name="Shape 63"/>
          <p:cNvGrpSpPr/>
          <p:nvPr/>
        </p:nvGrpSpPr>
        <p:grpSpPr>
          <a:xfrm>
            <a:off y="3417500" x="368225"/>
            <a:ext cy="1231200" cx="8537999"/>
            <a:chOff y="3417500" x="368225"/>
            <a:chExt cy="1231200" cx="8537999"/>
          </a:xfrm>
        </p:grpSpPr>
        <p:sp>
          <p:nvSpPr>
            <p:cNvPr id="64" name="Shape 64"/>
            <p:cNvSpPr txBox="1"/>
            <p:nvPr/>
          </p:nvSpPr>
          <p:spPr>
            <a:xfrm>
              <a:off y="3779900" x="1323275"/>
              <a:ext cy="609899" cx="6627900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spcBef>
                  <a:spcPts val="0"/>
                </a:spcBef>
                <a:buNone/>
              </a:pPr>
              <a:r>
                <a:rPr b="1" sz="2400" lang="en"/>
                <a:t>And now, we present the UI of the CMS!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y="3417500" x="368225"/>
              <a:ext cy="1231200" cx="8537999"/>
            </a:xfrm>
            <a:prstGeom prst="doubleWave">
              <a:avLst>
                <a:gd fmla="val 6250" name="adj1"/>
                <a:gd fmla="val 0" name="adj2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1850" x="229025"/>
            <a:ext cy="4021649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Shape 71"/>
          <p:cNvGrpSpPr/>
          <p:nvPr/>
        </p:nvGrpSpPr>
        <p:grpSpPr>
          <a:xfrm>
            <a:off y="2223675" x="6558850"/>
            <a:ext cy="791100" cx="2163299"/>
            <a:chOff y="2223675" x="6558850"/>
            <a:chExt cy="791100" cx="2163299"/>
          </a:xfrm>
        </p:grpSpPr>
        <p:sp>
          <p:nvSpPr>
            <p:cNvPr id="72" name="Shape 72"/>
            <p:cNvSpPr/>
            <p:nvPr/>
          </p:nvSpPr>
          <p:spPr>
            <a:xfrm>
              <a:off y="2223675" x="6558850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y="2223675" x="6558850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Home page where all the apps are displayed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1861" x="229025"/>
            <a:ext cy="4021626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Shape 79"/>
          <p:cNvGrpSpPr/>
          <p:nvPr/>
        </p:nvGrpSpPr>
        <p:grpSpPr>
          <a:xfrm>
            <a:off y="1774925" x="2577525"/>
            <a:ext cy="791100" cx="2163299"/>
            <a:chOff y="1774925" x="2577525"/>
            <a:chExt cy="791100" cx="2163299"/>
          </a:xfrm>
        </p:grpSpPr>
        <p:sp>
          <p:nvSpPr>
            <p:cNvPr id="80" name="Shape 80"/>
            <p:cNvSpPr/>
            <p:nvPr/>
          </p:nvSpPr>
          <p:spPr>
            <a:xfrm>
              <a:off y="1820975" x="2577525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 txBox="1"/>
            <p:nvPr/>
          </p:nvSpPr>
          <p:spPr>
            <a:xfrm>
              <a:off y="1774925" x="2577525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Menu which is visible on every page.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4133" x="229025"/>
            <a:ext cy="3977082" cx="8685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Shape 87"/>
          <p:cNvGrpSpPr/>
          <p:nvPr/>
        </p:nvGrpSpPr>
        <p:grpSpPr>
          <a:xfrm>
            <a:off y="2737125" x="5948975"/>
            <a:ext cy="791100" cx="2163299"/>
            <a:chOff y="1774925" x="2577525"/>
            <a:chExt cy="791100" cx="2163299"/>
          </a:xfrm>
        </p:grpSpPr>
        <p:sp>
          <p:nvSpPr>
            <p:cNvPr id="88" name="Shape 88"/>
            <p:cNvSpPr/>
            <p:nvPr/>
          </p:nvSpPr>
          <p:spPr>
            <a:xfrm>
              <a:off y="1820975" x="2577525"/>
              <a:ext cy="698999" cx="2163299"/>
            </a:xfrm>
            <a:prstGeom prst="wedgeRectCallout">
              <a:avLst>
                <a:gd fmla="val -64894" name="adj1"/>
                <a:gd fmla="val 7596" name="adj2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y="1774925" x="2577525"/>
              <a:ext cy="791100" cx="2163299"/>
            </a:xfrm>
            <a:prstGeom prst="rect">
              <a:avLst/>
            </a:prstGeom>
            <a:noFill/>
            <a:ln>
              <a:noFill/>
            </a:ln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Themes! This allows you to control how the entire site looks. 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