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94975" x="1715150"/>
            <a:ext cy="3428028" cx="34277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6" name="Shape 36"/>
          <p:cNvSpPr/>
          <p:nvPr/>
        </p:nvSpPr>
        <p:spPr>
          <a:xfrm>
            <a:off y="4343210" x="686577"/>
            <a:ext cy="4115195" cx="5486409"/>
          </a:xfrm>
          <a:prstGeom prst="rect">
            <a:avLst/>
          </a:prstGeom>
          <a:noFill/>
          <a:ln>
            <a:noFill/>
          </a:ln>
        </p:spPr>
        <p:txBody>
          <a:bodyPr bIns="44800" rIns="89625" lIns="89625" tIns="44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210" x="686577"/>
            <a:ext cy="4112071" cx="5483303"/>
          </a:xfrm>
          <a:prstGeom prst="rect">
            <a:avLst/>
          </a:prstGeom>
        </p:spPr>
        <p:txBody>
          <a:bodyPr bIns="89625" rIns="89625" lIns="89625" tIns="896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94975" x="1715150"/>
            <a:ext cy="3428028" cx="34277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6" name="Shape 46"/>
          <p:cNvSpPr/>
          <p:nvPr/>
        </p:nvSpPr>
        <p:spPr>
          <a:xfrm>
            <a:off y="4343210" x="686577"/>
            <a:ext cy="4115195" cx="5486409"/>
          </a:xfrm>
          <a:prstGeom prst="rect">
            <a:avLst/>
          </a:prstGeom>
          <a:noFill/>
          <a:ln>
            <a:noFill/>
          </a:ln>
        </p:spPr>
        <p:txBody>
          <a:bodyPr bIns="44800" rIns="89625" lIns="89625" tIns="44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210" x="686577"/>
            <a:ext cy="4112071" cx="5483303"/>
          </a:xfrm>
          <a:prstGeom prst="rect">
            <a:avLst/>
          </a:prstGeom>
        </p:spPr>
        <p:txBody>
          <a:bodyPr bIns="89625" rIns="89625" lIns="89625" tIns="896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94975" x="1715150"/>
            <a:ext cy="3428028" cx="34277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6" name="Shape 56"/>
          <p:cNvSpPr/>
          <p:nvPr/>
        </p:nvSpPr>
        <p:spPr>
          <a:xfrm>
            <a:off y="4343210" x="686577"/>
            <a:ext cy="4115195" cx="5486409"/>
          </a:xfrm>
          <a:prstGeom prst="rect">
            <a:avLst/>
          </a:prstGeom>
          <a:noFill/>
          <a:ln>
            <a:noFill/>
          </a:ln>
        </p:spPr>
        <p:txBody>
          <a:bodyPr bIns="44800" rIns="89625" lIns="89625" tIns="44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210" x="686577"/>
            <a:ext cy="4112071" cx="5483303"/>
          </a:xfrm>
          <a:prstGeom prst="rect">
            <a:avLst/>
          </a:prstGeom>
        </p:spPr>
        <p:txBody>
          <a:bodyPr bIns="89625" rIns="89625" lIns="89625" tIns="896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94975" x="1715150"/>
            <a:ext cy="3428099" cx="34278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6" name="Shape 66"/>
          <p:cNvSpPr/>
          <p:nvPr/>
        </p:nvSpPr>
        <p:spPr>
          <a:xfrm>
            <a:off y="4343210" x="686577"/>
            <a:ext cy="4115100" cx="5486399"/>
          </a:xfrm>
          <a:prstGeom prst="rect">
            <a:avLst/>
          </a:prstGeom>
          <a:noFill/>
          <a:ln>
            <a:noFill/>
          </a:ln>
        </p:spPr>
        <p:txBody>
          <a:bodyPr bIns="44800" rIns="89625" lIns="89625" tIns="44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210" x="686577"/>
            <a:ext cy="4112100" cx="5483400"/>
          </a:xfrm>
          <a:prstGeom prst="rect">
            <a:avLst/>
          </a:prstGeom>
        </p:spPr>
        <p:txBody>
          <a:bodyPr bIns="89625" rIns="89625" lIns="89625" tIns="896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94975" x="1715150"/>
            <a:ext cy="3428099" cx="34278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76" name="Shape 76"/>
          <p:cNvSpPr/>
          <p:nvPr/>
        </p:nvSpPr>
        <p:spPr>
          <a:xfrm>
            <a:off y="4343210" x="686577"/>
            <a:ext cy="4115100" cx="5486399"/>
          </a:xfrm>
          <a:prstGeom prst="rect">
            <a:avLst/>
          </a:prstGeom>
          <a:noFill/>
          <a:ln>
            <a:noFill/>
          </a:ln>
        </p:spPr>
        <p:txBody>
          <a:bodyPr bIns="44800" rIns="89625" lIns="89625" tIns="44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210" x="686577"/>
            <a:ext cy="4112100" cx="5483400"/>
          </a:xfrm>
          <a:prstGeom prst="rect">
            <a:avLst/>
          </a:prstGeom>
        </p:spPr>
        <p:txBody>
          <a:bodyPr bIns="89625" rIns="89625" lIns="89625" tIns="896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94975" x="1715150"/>
            <a:ext cy="3428099" cx="34278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85" name="Shape 85"/>
          <p:cNvSpPr/>
          <p:nvPr/>
        </p:nvSpPr>
        <p:spPr>
          <a:xfrm>
            <a:off y="4343210" x="686577"/>
            <a:ext cy="4115100" cx="5486399"/>
          </a:xfrm>
          <a:prstGeom prst="rect">
            <a:avLst/>
          </a:prstGeom>
          <a:noFill/>
          <a:ln>
            <a:noFill/>
          </a:ln>
        </p:spPr>
        <p:txBody>
          <a:bodyPr bIns="44800" rIns="89625" lIns="89625" tIns="44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210" x="686577"/>
            <a:ext cy="4112100" cx="5483400"/>
          </a:xfrm>
          <a:prstGeom prst="rect">
            <a:avLst/>
          </a:prstGeom>
        </p:spPr>
        <p:txBody>
          <a:bodyPr bIns="89625" rIns="89625" lIns="89625" tIns="896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94975" x="1715150"/>
            <a:ext cy="3428099" cx="34278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94" name="Shape 94"/>
          <p:cNvSpPr/>
          <p:nvPr/>
        </p:nvSpPr>
        <p:spPr>
          <a:xfrm>
            <a:off y="4343210" x="686577"/>
            <a:ext cy="4115100" cx="5486399"/>
          </a:xfrm>
          <a:prstGeom prst="rect">
            <a:avLst/>
          </a:prstGeom>
          <a:noFill/>
          <a:ln>
            <a:noFill/>
          </a:ln>
        </p:spPr>
        <p:txBody>
          <a:bodyPr bIns="44800" rIns="89625" lIns="89625" tIns="44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210" x="686577"/>
            <a:ext cy="4112100" cx="5483400"/>
          </a:xfrm>
          <a:prstGeom prst="rect">
            <a:avLst/>
          </a:prstGeom>
        </p:spPr>
        <p:txBody>
          <a:bodyPr bIns="89625" rIns="89625" lIns="89625" tIns="896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 rot="10800000" flipH="1">
            <a:off y="5143499" x="0"/>
            <a:ext cy="34527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3577" x="6934200"/>
            <a:ext cy="671400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y="111918" x="152400"/>
            <a:ext cy="550068" cx="668654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17375E"/>
              </a:buClr>
              <a:buSzPct val="25000"/>
              <a:buFont typeface="Times New Roman"/>
              <a:buNone/>
            </a:pPr>
            <a:r>
              <a:rPr b="1" sz="3200" lang="en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 Badgers Inc CMS Project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t/>
            </a:r>
            <a:endParaRPr b="1" sz="4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y="2450825" x="457200"/>
            <a:ext cy="2422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indent="0" marL="0"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Jeremy Criquet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Cole Grim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Joshua Leihe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Matthew Isaac Lean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Jono Yang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784625" x="457200"/>
            <a:ext cy="1666200" cx="837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3600" lang="en">
                <a:latin typeface="Times New Roman"/>
                <a:ea typeface="Times New Roman"/>
                <a:cs typeface="Times New Roman"/>
                <a:sym typeface="Times New Roman"/>
              </a:rPr>
              <a:t>FantomCMS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(Content Management System)</a:t>
            </a:r>
          </a:p>
        </p:txBody>
      </p:sp>
      <p:sp>
        <p:nvSpPr>
          <p:cNvPr id="33" name="Shape 33"/>
          <p:cNvSpPr/>
          <p:nvPr/>
        </p:nvSpPr>
        <p:spPr>
          <a:xfrm>
            <a:off y="4686300" x="0"/>
            <a:ext cy="457200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/>
        </p:nvSpPr>
        <p:spPr>
          <a:xfrm>
            <a:off y="4686300" x="0"/>
            <a:ext cy="457200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1700" x="6934200"/>
            <a:ext cy="671400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y="111918" x="152400"/>
            <a:ext cy="550068" cx="668654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17375E"/>
              </a:buClr>
              <a:buSzPct val="25000"/>
              <a:buFont typeface="Times New Roman"/>
              <a:buNone/>
            </a:pPr>
            <a:r>
              <a:rPr b="1" sz="3200" lang="en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 Badgers Inc CMS Project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t/>
            </a:r>
            <a:endParaRPr b="1" sz="4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y="800100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4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1714500" x="457200"/>
            <a:ext cy="288012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3200" lang="en">
                <a:latin typeface="Times New Roman"/>
                <a:ea typeface="Times New Roman"/>
                <a:cs typeface="Times New Roman"/>
                <a:sym typeface="Times New Roman"/>
              </a:rPr>
              <a:t>Fantom CMS aims to create a modular, customizable Content Management System implementing new HTML5 and AJAX technologies.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7150" x="6915150"/>
            <a:ext cy="671512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y="111918" x="152400"/>
            <a:ext cy="435768" cx="668654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sz="3200" lang="en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 Badgers Inc CMS Project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666750" x="1449850"/>
            <a:ext cy="857400" cx="7313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sz="4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One - System Core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1600200" x="0"/>
            <a:ext cy="33627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viewer, I want the URL I visit to route me to the appropriate page.</a:t>
            </a:r>
          </a:p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developer, I want my server to give the appropriate HTML code on a HTTP request.</a:t>
            </a:r>
          </a:p>
          <a:p>
            <a:pPr rtl="0" lvl="0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 content manager, I want to be able to control the users on my website.</a:t>
            </a:r>
          </a:p>
          <a:p>
            <a:pPr rtl="0" lvl="0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 content manager, I want to be able to edit the settings on my website.</a:t>
            </a:r>
          </a:p>
          <a:p>
            <a:pPr rtl="0" lvl="0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developer, I want to be able to store my information.</a:t>
            </a:r>
          </a:p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developer, I want my web server to be secure.</a:t>
            </a:r>
          </a:p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developer, I want to ensure my changes maintain functionality.</a:t>
            </a:r>
          </a:p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developer, I want to maintain an organized structure between my fellow developers.</a:t>
            </a:r>
          </a:p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y="4686300" x="0"/>
            <a:ext cy="457200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7150" x="6915150"/>
            <a:ext cy="671400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y="111918" x="152400"/>
            <a:ext cy="435900" cx="66864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17375E"/>
              </a:buClr>
              <a:buSzPct val="25000"/>
              <a:buFont typeface="Times New Roman"/>
              <a:buNone/>
            </a:pPr>
            <a:r>
              <a:rPr b="1" sz="3200" lang="en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 Badgers Inc CMS Project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t/>
            </a:r>
            <a:endParaRPr b="1" sz="3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y="666750" x="1472850"/>
            <a:ext cy="857400" cx="7290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sz="4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Two - Content Apps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1600200" x="0"/>
            <a:ext cy="2994299" cx="9023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viewer, I want to be able to navigate the website from a central location.</a:t>
            </a:r>
          </a:p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developer, I want to be able to control the flow of state.</a:t>
            </a:r>
          </a:p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content manager, I want to be able to control the colors of the website.</a:t>
            </a:r>
          </a:p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content manager, I want to be able to deliver static pages.</a:t>
            </a:r>
          </a:p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developer, I want to ensure my changes maintain functionality. </a:t>
            </a:r>
          </a:p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developer, I want to maintain an organized structure between my fellow developers.</a:t>
            </a:r>
          </a:p>
          <a:p>
            <a:pPr algn="l" rtl="0" lvl="0" marR="0" indent="0" mar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a user of the system, I must be able to read the user manual of the FantomCMS.</a:t>
            </a:r>
          </a:p>
        </p:txBody>
      </p:sp>
      <p:sp>
        <p:nvSpPr>
          <p:cNvPr id="63" name="Shape 63"/>
          <p:cNvSpPr/>
          <p:nvPr/>
        </p:nvSpPr>
        <p:spPr>
          <a:xfrm>
            <a:off y="4686300" x="0"/>
            <a:ext cy="457200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7150" x="6915150"/>
            <a:ext cy="671400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y="111918" x="152400"/>
            <a:ext cy="435900" cx="66864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17375E"/>
              </a:buClr>
              <a:buSzPct val="25000"/>
              <a:buFont typeface="Times New Roman"/>
              <a:buNone/>
            </a:pPr>
            <a:r>
              <a:rPr b="1" sz="3200" lang="en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 Badgers Inc CMS Project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t/>
            </a:r>
            <a:endParaRPr b="1" sz="3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y="666750" x="926850"/>
            <a:ext cy="857400" cx="7290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sz="4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Three - Extensions &amp; Polish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1643075" x="70375"/>
            <a:ext cy="2994299" cx="8822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content manager, I want to be able to have many options for displaying pictures.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content manager, I want to have a rich audio playing experience.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content manager, I want to be able to control the layout and further control the colors of the website.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content manager, I want to be able to show a gallery of multimedia to the viewer.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developer, I want to ensure my changes maintain functionality.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tester, I need to be able to do software builds and run regression tests.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developer, I want to maintain an organized structure between my fellow developers.</a:t>
            </a:r>
          </a:p>
        </p:txBody>
      </p:sp>
      <p:sp>
        <p:nvSpPr>
          <p:cNvPr id="73" name="Shape 73"/>
          <p:cNvSpPr/>
          <p:nvPr/>
        </p:nvSpPr>
        <p:spPr>
          <a:xfrm>
            <a:off y="4686300" x="0"/>
            <a:ext cy="457200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7150" x="6915150"/>
            <a:ext cy="671400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y="111918" x="152400"/>
            <a:ext cy="435900" cx="66864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17375E"/>
              </a:buClr>
              <a:buSzPct val="25000"/>
              <a:buFont typeface="Times New Roman"/>
              <a:buNone/>
            </a:pPr>
            <a:r>
              <a:rPr b="1" sz="3200" lang="en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 Badgers Inc CMS Project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t/>
            </a:r>
            <a:endParaRPr b="1" sz="3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y="1277250" x="457200"/>
            <a:ext cy="3317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z="3600" lang="en">
                <a:latin typeface="Times New Roman"/>
                <a:ea typeface="Times New Roman"/>
                <a:cs typeface="Times New Roman"/>
                <a:sym typeface="Times New Roman"/>
              </a:rPr>
              <a:t>The Future</a:t>
            </a:r>
          </a:p>
        </p:txBody>
      </p:sp>
      <p:sp>
        <p:nvSpPr>
          <p:cNvPr id="82" name="Shape 82"/>
          <p:cNvSpPr/>
          <p:nvPr/>
        </p:nvSpPr>
        <p:spPr>
          <a:xfrm>
            <a:off y="4686300" x="0"/>
            <a:ext cy="457200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7150" x="6915150"/>
            <a:ext cy="671400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y="111918" x="152400"/>
            <a:ext cy="435900" cx="66864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17375E"/>
              </a:buClr>
              <a:buSzPct val="25000"/>
              <a:buFont typeface="Times New Roman"/>
              <a:buNone/>
            </a:pPr>
            <a:r>
              <a:rPr b="1" sz="3200" lang="en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 Badgers Inc CMS Project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t/>
            </a:r>
            <a:endParaRPr b="1" sz="3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y="1277250" x="457200"/>
            <a:ext cy="3317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z="3600" lang="en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</a:p>
        </p:txBody>
      </p:sp>
      <p:sp>
        <p:nvSpPr>
          <p:cNvPr id="91" name="Shape 91"/>
          <p:cNvSpPr/>
          <p:nvPr/>
        </p:nvSpPr>
        <p:spPr>
          <a:xfrm>
            <a:off y="4686300" x="0"/>
            <a:ext cy="457200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