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5" r:id="rId3"/>
    <p:sldId id="269" r:id="rId4"/>
    <p:sldId id="291" r:id="rId5"/>
    <p:sldId id="280" r:id="rId6"/>
    <p:sldId id="285" r:id="rId7"/>
    <p:sldId id="270" r:id="rId8"/>
    <p:sldId id="307" r:id="rId9"/>
    <p:sldId id="315" r:id="rId10"/>
    <p:sldId id="257" r:id="rId11"/>
    <p:sldId id="289" r:id="rId12"/>
    <p:sldId id="292" r:id="rId13"/>
    <p:sldId id="288" r:id="rId14"/>
    <p:sldId id="293" r:id="rId15"/>
    <p:sldId id="260" r:id="rId16"/>
    <p:sldId id="299" r:id="rId17"/>
    <p:sldId id="300" r:id="rId18"/>
    <p:sldId id="301" r:id="rId19"/>
    <p:sldId id="302" r:id="rId20"/>
    <p:sldId id="303" r:id="rId21"/>
    <p:sldId id="304" r:id="rId22"/>
    <p:sldId id="317" r:id="rId23"/>
    <p:sldId id="305" r:id="rId24"/>
    <p:sldId id="271" r:id="rId25"/>
    <p:sldId id="306" r:id="rId26"/>
    <p:sldId id="309" r:id="rId27"/>
    <p:sldId id="264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FAB"/>
    <a:srgbClr val="FFE67D"/>
    <a:srgbClr val="FFF7D5"/>
    <a:srgbClr val="FFCD2D"/>
    <a:srgbClr val="4472C4"/>
    <a:srgbClr val="FCDCDC"/>
    <a:srgbClr val="2F2D2D"/>
    <a:srgbClr val="FFFFFF"/>
    <a:srgbClr val="D0C6F3"/>
    <a:srgbClr val="FFE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3788" autoAdjust="0"/>
  </p:normalViewPr>
  <p:slideViewPr>
    <p:cSldViewPr snapToGrid="0">
      <p:cViewPr varScale="1">
        <p:scale>
          <a:sx n="135" d="100"/>
          <a:sy n="135" d="100"/>
        </p:scale>
        <p:origin x="2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A150-F7C8-4462-BF3E-DB83E0EBA7BD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1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1200" b="1" dirty="0">
                <a:solidFill>
                  <a:srgbClr val="2F2D2D"/>
                </a:solidFill>
              </a:rPr>
              <a:t>현재 </a:t>
            </a:r>
            <a:r>
              <a:rPr lang="ko-KR" altLang="en-US" sz="1200" b="1" dirty="0" err="1">
                <a:solidFill>
                  <a:srgbClr val="2F2D2D"/>
                </a:solidFill>
              </a:rPr>
              <a:t>굿즈</a:t>
            </a:r>
            <a:r>
              <a:rPr lang="ko-KR" altLang="en-US" sz="1200" b="1" dirty="0">
                <a:solidFill>
                  <a:srgbClr val="2F2D2D"/>
                </a:solidFill>
              </a:rPr>
              <a:t> 사업 규모에 비해 이를 거래할 수 있는 플랫폼이 전문성을 갖추고 있지 않다</a:t>
            </a:r>
            <a:r>
              <a:rPr lang="en-US" altLang="ko-KR" sz="1200" b="1" dirty="0">
                <a:solidFill>
                  <a:srgbClr val="2F2D2D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1200" b="1" dirty="0">
                <a:solidFill>
                  <a:srgbClr val="2F2D2D"/>
                </a:solidFill>
              </a:rPr>
              <a:t>전문적으로 </a:t>
            </a:r>
            <a:r>
              <a:rPr lang="ko-KR" altLang="en-US" sz="1200" b="1" dirty="0" err="1">
                <a:solidFill>
                  <a:srgbClr val="2F2D2D"/>
                </a:solidFill>
              </a:rPr>
              <a:t>굿즈</a:t>
            </a:r>
            <a:r>
              <a:rPr lang="ko-KR" altLang="en-US" sz="1200" b="1" dirty="0">
                <a:solidFill>
                  <a:srgbClr val="2F2D2D"/>
                </a:solidFill>
              </a:rPr>
              <a:t> 거래 분야에만 특화된 플랫폼 제작을 목표로 두었다</a:t>
            </a:r>
            <a:r>
              <a:rPr lang="en-US" altLang="ko-KR" sz="1200" b="1" dirty="0">
                <a:solidFill>
                  <a:srgbClr val="2F2D2D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1200" b="1" dirty="0">
                <a:solidFill>
                  <a:srgbClr val="2F2D2D"/>
                </a:solidFill>
              </a:rPr>
              <a:t>특히</a:t>
            </a:r>
            <a:r>
              <a:rPr lang="en-US" altLang="ko-KR" sz="1200" b="1" dirty="0">
                <a:solidFill>
                  <a:srgbClr val="2F2D2D"/>
                </a:solidFill>
              </a:rPr>
              <a:t>, </a:t>
            </a:r>
            <a:r>
              <a:rPr lang="ko-KR" altLang="en-US" sz="1200" b="1" dirty="0" err="1">
                <a:solidFill>
                  <a:srgbClr val="2F2D2D"/>
                </a:solidFill>
              </a:rPr>
              <a:t>굿즈를</a:t>
            </a:r>
            <a:r>
              <a:rPr lang="ko-KR" altLang="en-US" sz="1200" b="1" dirty="0">
                <a:solidFill>
                  <a:srgbClr val="2F2D2D"/>
                </a:solidFill>
              </a:rPr>
              <a:t> 수집하는 사용자들에게</a:t>
            </a:r>
            <a:r>
              <a:rPr lang="en-US" altLang="ko-KR" sz="1200" b="1" dirty="0">
                <a:solidFill>
                  <a:srgbClr val="2F2D2D"/>
                </a:solidFill>
              </a:rPr>
              <a:t>, </a:t>
            </a:r>
            <a:r>
              <a:rPr lang="ko-KR" altLang="en-US" sz="1200" b="1" dirty="0">
                <a:solidFill>
                  <a:srgbClr val="2F2D2D"/>
                </a:solidFill>
              </a:rPr>
              <a:t>기존 플랫폼에서의 경험보다 고품질의 상품 거래와 커뮤니티 활동을 제공하는 것이 목표이다</a:t>
            </a:r>
            <a:r>
              <a:rPr lang="en-US" altLang="ko-KR" sz="1200" b="1" dirty="0">
                <a:solidFill>
                  <a:srgbClr val="2F2D2D"/>
                </a:solidFill>
              </a:rPr>
              <a:t>. </a:t>
            </a:r>
            <a:r>
              <a:rPr lang="ko-KR" altLang="en-US" sz="1200" b="1" dirty="0">
                <a:solidFill>
                  <a:srgbClr val="2F2D2D"/>
                </a:solidFill>
              </a:rPr>
              <a:t>이를 통해 다양한 분야의 수집가</a:t>
            </a:r>
            <a:r>
              <a:rPr lang="en-US" altLang="ko-KR" sz="1200" b="1" dirty="0">
                <a:solidFill>
                  <a:srgbClr val="2F2D2D"/>
                </a:solidFill>
              </a:rPr>
              <a:t>, </a:t>
            </a:r>
            <a:r>
              <a:rPr lang="ko-KR" altLang="en-US" sz="1200" b="1" dirty="0">
                <a:solidFill>
                  <a:srgbClr val="2F2D2D"/>
                </a:solidFill>
              </a:rPr>
              <a:t>사용자들이 보다 편하고 전문적인 거래와 소통을 하도록 도와주는 기능을 제공하고자 한다</a:t>
            </a:r>
            <a:r>
              <a:rPr lang="en-US" altLang="ko-KR" sz="1200" b="1" dirty="0">
                <a:solidFill>
                  <a:srgbClr val="2F2D2D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2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0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5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6" y="4127165"/>
            <a:ext cx="76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꿀벌 오소리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7643F4-5CE6-479C-9B8A-D8771176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0" y="2469815"/>
            <a:ext cx="3000375" cy="16573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95060F-1FCC-45CE-A6A8-D24335EC8DD8}"/>
              </a:ext>
            </a:extLst>
          </p:cNvPr>
          <p:cNvCxnSpPr>
            <a:cxnSpLocks/>
          </p:cNvCxnSpPr>
          <p:nvPr/>
        </p:nvCxnSpPr>
        <p:spPr>
          <a:xfrm>
            <a:off x="3764778" y="3986842"/>
            <a:ext cx="44678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C1A5D2-BB0E-4A90-9F83-F5B3701C0F75}"/>
              </a:ext>
            </a:extLst>
          </p:cNvPr>
          <p:cNvSpPr txBox="1"/>
          <p:nvPr/>
        </p:nvSpPr>
        <p:spPr>
          <a:xfrm>
            <a:off x="10544782" y="6510212"/>
            <a:ext cx="1527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300" dirty="0">
                <a:solidFill>
                  <a:schemeClr val="bg1"/>
                </a:solidFill>
                <a:latin typeface="+mn-ea"/>
                <a:cs typeface="함초롬바탕" panose="02030604000101010101" pitchFamily="18" charset="-127"/>
              </a:rPr>
              <a:t>발표자 </a:t>
            </a:r>
            <a:r>
              <a:rPr lang="en-US" altLang="ko-KR" sz="1050" b="1" spc="300" dirty="0">
                <a:solidFill>
                  <a:schemeClr val="bg1"/>
                </a:solidFill>
                <a:latin typeface="+mn-ea"/>
                <a:cs typeface="함초롬바탕" panose="02030604000101010101" pitchFamily="18" charset="-127"/>
              </a:rPr>
              <a:t>:</a:t>
            </a:r>
            <a:r>
              <a:rPr lang="ko-KR" altLang="en-US" sz="1050" b="1" spc="300" dirty="0">
                <a:solidFill>
                  <a:schemeClr val="bg1"/>
                </a:solidFill>
                <a:latin typeface="+mn-ea"/>
                <a:cs typeface="함초롬바탕" panose="02030604000101010101" pitchFamily="18" charset="-127"/>
              </a:rPr>
              <a:t> 조윤수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EFF4F2-AF89-4519-AB83-09FE5218E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65" y="3882884"/>
            <a:ext cx="644391" cy="6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Flow chart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04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02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8359D3B1-ECDE-4240-870A-F846E0CA0B4E}"/>
              </a:ext>
            </a:extLst>
          </p:cNvPr>
          <p:cNvGrpSpPr/>
          <p:nvPr/>
        </p:nvGrpSpPr>
        <p:grpSpPr>
          <a:xfrm>
            <a:off x="0" y="5246159"/>
            <a:ext cx="12190476" cy="1610984"/>
            <a:chOff x="0" y="7869238"/>
            <a:chExt cx="18285714" cy="2416476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D9317D3F-4560-4814-9B26-D53A506D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8"/>
              <a:ext cx="18285714" cy="241647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A71CE3-5CEE-432E-9F6E-080B61286D23}"/>
              </a:ext>
            </a:extLst>
          </p:cNvPr>
          <p:cNvSpPr txBox="1"/>
          <p:nvPr/>
        </p:nvSpPr>
        <p:spPr>
          <a:xfrm>
            <a:off x="324823" y="1307247"/>
            <a:ext cx="33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글</a:t>
            </a:r>
            <a:r>
              <a:rPr lang="en-US" altLang="ko-KR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0E6F0-491A-4B1C-AEE5-F05A2B5F4CA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227F95-6138-4C1F-9E08-625ECEEF7FE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D31A9-2A70-4F43-8C47-543B9C21AD31}"/>
              </a:ext>
            </a:extLst>
          </p:cNvPr>
          <p:cNvSpPr txBox="1"/>
          <p:nvPr/>
        </p:nvSpPr>
        <p:spPr>
          <a:xfrm>
            <a:off x="1323975" y="8455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300" dirty="0">
                <a:solidFill>
                  <a:srgbClr val="413D3D"/>
                </a:solidFill>
                <a:latin typeface="+mn-ea"/>
              </a:rPr>
              <a:t>Flow chart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76CD0F-A88D-94BD-0658-38378F7F2C16}"/>
              </a:ext>
            </a:extLst>
          </p:cNvPr>
          <p:cNvSpPr/>
          <p:nvPr/>
        </p:nvSpPr>
        <p:spPr>
          <a:xfrm>
            <a:off x="3843337" y="419099"/>
            <a:ext cx="7805737" cy="6162675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도표이(가) 표시된 사진&#10;&#10;자동 생성된 설명">
            <a:extLst>
              <a:ext uri="{FF2B5EF4-FFF2-40B4-BE49-F238E27FC236}">
                <a16:creationId xmlns:a16="http://schemas.microsoft.com/office/drawing/2014/main" id="{A1556F3F-50ED-4692-A19D-336D1CDD2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82" y="603766"/>
            <a:ext cx="2005380" cy="58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>
            <a:extLst>
              <a:ext uri="{FF2B5EF4-FFF2-40B4-BE49-F238E27FC236}">
                <a16:creationId xmlns:a16="http://schemas.microsoft.com/office/drawing/2014/main" id="{87777426-00CB-4860-9C53-769592C3DFA4}"/>
              </a:ext>
            </a:extLst>
          </p:cNvPr>
          <p:cNvGrpSpPr/>
          <p:nvPr/>
        </p:nvGrpSpPr>
        <p:grpSpPr>
          <a:xfrm>
            <a:off x="0" y="5246159"/>
            <a:ext cx="12190476" cy="1610984"/>
            <a:chOff x="0" y="7869238"/>
            <a:chExt cx="18285714" cy="2416476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61863440-8B59-4045-BC63-B5E4A5FA6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8"/>
              <a:ext cx="18285714" cy="241647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A71CE3-5CEE-432E-9F6E-080B61286D23}"/>
              </a:ext>
            </a:extLst>
          </p:cNvPr>
          <p:cNvSpPr txBox="1"/>
          <p:nvPr/>
        </p:nvSpPr>
        <p:spPr>
          <a:xfrm>
            <a:off x="324823" y="1307247"/>
            <a:ext cx="331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게시글</a:t>
            </a:r>
            <a:endParaRPr lang="en-US" altLang="ko-KR" spc="-30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활용 흐름도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0E6F0-491A-4B1C-AEE5-F05A2B5F4CA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227F95-6138-4C1F-9E08-625ECEEF7FE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D31A9-2A70-4F43-8C47-543B9C21AD31}"/>
              </a:ext>
            </a:extLst>
          </p:cNvPr>
          <p:cNvSpPr txBox="1"/>
          <p:nvPr/>
        </p:nvSpPr>
        <p:spPr>
          <a:xfrm>
            <a:off x="1323975" y="8455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300" dirty="0">
                <a:solidFill>
                  <a:srgbClr val="413D3D"/>
                </a:solidFill>
                <a:latin typeface="+mn-ea"/>
              </a:rPr>
              <a:t>Flow chart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087628-E688-6847-EB38-09D0E1E7FAB9}"/>
              </a:ext>
            </a:extLst>
          </p:cNvPr>
          <p:cNvSpPr/>
          <p:nvPr/>
        </p:nvSpPr>
        <p:spPr>
          <a:xfrm>
            <a:off x="3843337" y="419099"/>
            <a:ext cx="7805737" cy="6162675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920D1-EE1A-3BB6-0131-8978BF3E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54" y="1190217"/>
            <a:ext cx="5906871" cy="46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8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47743943-F9AF-43EC-B690-6296BF04548A}"/>
              </a:ext>
            </a:extLst>
          </p:cNvPr>
          <p:cNvGrpSpPr/>
          <p:nvPr/>
        </p:nvGrpSpPr>
        <p:grpSpPr>
          <a:xfrm>
            <a:off x="0" y="5246159"/>
            <a:ext cx="12190476" cy="1610984"/>
            <a:chOff x="0" y="7869238"/>
            <a:chExt cx="18285714" cy="2416476"/>
          </a:xfrm>
        </p:grpSpPr>
        <p:pic>
          <p:nvPicPr>
            <p:cNvPr id="29" name="Object 2">
              <a:extLst>
                <a:ext uri="{FF2B5EF4-FFF2-40B4-BE49-F238E27FC236}">
                  <a16:creationId xmlns:a16="http://schemas.microsoft.com/office/drawing/2014/main" id="{01C9E00D-97BE-43F8-BBEA-2880ABA6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8"/>
              <a:ext cx="18285714" cy="241647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A71CE3-5CEE-432E-9F6E-080B61286D23}"/>
              </a:ext>
            </a:extLst>
          </p:cNvPr>
          <p:cNvSpPr txBox="1"/>
          <p:nvPr/>
        </p:nvSpPr>
        <p:spPr>
          <a:xfrm>
            <a:off x="460687" y="1364397"/>
            <a:ext cx="331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</a:t>
            </a:r>
            <a:r>
              <a:rPr lang="ko-KR" altLang="en-US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마이컬렉션</a:t>
            </a:r>
            <a:endParaRPr lang="en-US" altLang="ko-KR" spc="-30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이용 흐름도</a:t>
            </a:r>
            <a:endParaRPr lang="en-US" altLang="ko-KR" spc="-30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0E6F0-491A-4B1C-AEE5-F05A2B5F4CA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227F95-6138-4C1F-9E08-625ECEEF7FE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D31A9-2A70-4F43-8C47-543B9C21AD31}"/>
              </a:ext>
            </a:extLst>
          </p:cNvPr>
          <p:cNvSpPr txBox="1"/>
          <p:nvPr/>
        </p:nvSpPr>
        <p:spPr>
          <a:xfrm>
            <a:off x="1323975" y="8455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300" dirty="0">
                <a:solidFill>
                  <a:srgbClr val="413D3D"/>
                </a:solidFill>
                <a:latin typeface="+mn-ea"/>
              </a:rPr>
              <a:t>Flow chart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23D604-1C57-51D8-32D6-4FF5FC7B94FE}"/>
              </a:ext>
            </a:extLst>
          </p:cNvPr>
          <p:cNvSpPr/>
          <p:nvPr/>
        </p:nvSpPr>
        <p:spPr>
          <a:xfrm>
            <a:off x="3843337" y="419099"/>
            <a:ext cx="7805737" cy="6162675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4943D-925F-E8F0-32FA-0ADEED1E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51" y="569359"/>
            <a:ext cx="4616290" cy="58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 기획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05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94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848362" y="561731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시작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470287" y="563639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로그인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6903056" y="563639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아이디 찾기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506546" y="56363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비밀번호 찾기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6FCADD6-C24F-4582-AAD7-5A3C6D87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23" y="2034386"/>
            <a:ext cx="2142588" cy="33371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3C903DD-0F5E-43C1-9DBA-B206DE114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58" y="1987378"/>
            <a:ext cx="2118468" cy="33587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D5F7397-42C0-49B3-BC2C-7A8E82F91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432" y="2018368"/>
            <a:ext cx="2032944" cy="335870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519A663-CFA9-423B-88ED-0E594CA4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948" y="2018368"/>
            <a:ext cx="2209311" cy="3296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689666" y="56173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회원가입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415785" y="563639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홈 화면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7055342" y="563639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채팅목록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762225" y="5636398"/>
            <a:ext cx="66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채팅방</a:t>
            </a:r>
            <a:endParaRPr lang="ko-KR" altLang="en-US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49364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006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007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008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E2630E4-5D54-4CCC-A0E9-3F88B901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2005321"/>
            <a:ext cx="2276474" cy="33319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C8D0E7E-00BC-4FC4-A5D3-13A3D278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456" y="1990298"/>
            <a:ext cx="2138639" cy="335870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186CBBF-13C9-4B16-8CCB-E12B576D6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847" y="1990298"/>
            <a:ext cx="2270818" cy="33737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CDB4710-CE49-4B6D-AC93-8A3658E68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8387" y="2005320"/>
            <a:ext cx="2249826" cy="33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672033" y="561731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리뷰 작성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311592" y="563639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리뷰 작성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다이얼로그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7036907" y="563639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공지사항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567460" y="563639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마이 페이지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009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CF30D-2E72-4C1E-B59D-E435CC04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23" y="2030889"/>
            <a:ext cx="2446375" cy="329464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8FE4E75-F130-4A39-84EB-DF7B797D8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12" y="1979753"/>
            <a:ext cx="2171700" cy="33457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14790CB-CFDD-4DAB-9293-481692317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026" y="1991963"/>
            <a:ext cx="2340186" cy="33457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9D5DEBD-03A1-4065-9C4D-8215C099E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347" y="1977339"/>
            <a:ext cx="2372896" cy="33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610317" y="561731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마이페이지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프로필 수정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415786" y="5636398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글 작성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6781229" y="5636398"/>
            <a:ext cx="129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 게시글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인원 수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등록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445632" y="5625393"/>
            <a:ext cx="129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 게시글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항목 추가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등록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016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A7D0ACB-CBE9-4374-BE62-2CA5DCAF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43" y="1991963"/>
            <a:ext cx="2308390" cy="33416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E8871F-791E-421A-9F4F-0E27FBF8A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17" y="1960192"/>
            <a:ext cx="2251685" cy="33734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DD741A-5F51-4224-9D04-A5044B3AC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2004337"/>
            <a:ext cx="2073954" cy="338676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F0C6072-752F-4B56-A7B5-5BFDB6F6A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361" y="1991963"/>
            <a:ext cx="2229505" cy="33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FB2685-19CC-442B-9272-D3DC816EC772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1397921" y="561731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상품 상세 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4037477" y="563639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판매자 다이얼로그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6726727" y="5636398"/>
            <a:ext cx="1402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상품 상세 페이지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인원 수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5D4B66F-BD5D-44D2-88E9-922702B2607D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3F3286-AAE7-4C7E-931C-F9396ED9A93F}"/>
              </a:ext>
            </a:extLst>
          </p:cNvPr>
          <p:cNvSpPr txBox="1"/>
          <p:nvPr/>
        </p:nvSpPr>
        <p:spPr>
          <a:xfrm>
            <a:off x="9427197" y="5636398"/>
            <a:ext cx="1330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같이해요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상품 상세페이지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항목 추가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017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353983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018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6155891" y="1579211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019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0EA5A4-4132-4B53-AE23-A56AE5CD8970}"/>
              </a:ext>
            </a:extLst>
          </p:cNvPr>
          <p:cNvSpPr txBox="1"/>
          <p:nvPr/>
        </p:nvSpPr>
        <p:spPr>
          <a:xfrm flipH="1">
            <a:off x="877194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020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2D492-1C13-46CD-AAA4-50733F92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94" y="1979321"/>
            <a:ext cx="2421070" cy="3358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CAA6AB-6FF2-4061-84FC-07D0B4C2E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624" y="1991963"/>
            <a:ext cx="2038349" cy="3341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D105E-0C13-4188-B0FB-D7EB2DD2D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027" y="1981722"/>
            <a:ext cx="2038349" cy="338451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1B3DBF6-A99F-42E5-9E56-4DF1520D7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055" y="2017539"/>
            <a:ext cx="2444509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6654E3-EBD7-4AD0-9E41-F46E089DA9F7}"/>
              </a:ext>
            </a:extLst>
          </p:cNvPr>
          <p:cNvSpPr txBox="1"/>
          <p:nvPr/>
        </p:nvSpPr>
        <p:spPr>
          <a:xfrm>
            <a:off x="1525473" y="40842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5D5757"/>
                </a:solidFill>
                <a:latin typeface="+mn-ea"/>
              </a:rPr>
              <a:t>INDEX</a:t>
            </a:r>
            <a:endParaRPr lang="ko-KR" altLang="en-US" sz="4800" b="1" dirty="0">
              <a:solidFill>
                <a:srgbClr val="5D5757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9FEA-87BD-493C-A5DF-4590499B3823}"/>
              </a:ext>
            </a:extLst>
          </p:cNvPr>
          <p:cNvSpPr txBox="1"/>
          <p:nvPr/>
        </p:nvSpPr>
        <p:spPr>
          <a:xfrm>
            <a:off x="4266990" y="1483065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01.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팀원 소개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8D2C94-6B29-4948-A948-99067B5B082F}"/>
              </a:ext>
            </a:extLst>
          </p:cNvPr>
          <p:cNvSpPr/>
          <p:nvPr/>
        </p:nvSpPr>
        <p:spPr>
          <a:xfrm>
            <a:off x="1" y="0"/>
            <a:ext cx="1068705" cy="685800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6FB3C5-F359-4DF5-AB7F-FDCB8D2DDCD9}"/>
              </a:ext>
            </a:extLst>
          </p:cNvPr>
          <p:cNvGrpSpPr/>
          <p:nvPr/>
        </p:nvGrpSpPr>
        <p:grpSpPr>
          <a:xfrm>
            <a:off x="3763760" y="782424"/>
            <a:ext cx="162017" cy="5561815"/>
            <a:chOff x="4819559" y="329938"/>
            <a:chExt cx="162017" cy="556181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384339C-8AA0-4B30-98A1-29392DA745B5}"/>
                </a:ext>
              </a:extLst>
            </p:cNvPr>
            <p:cNvSpPr/>
            <p:nvPr/>
          </p:nvSpPr>
          <p:spPr>
            <a:xfrm flipH="1">
              <a:off x="4877429" y="329938"/>
              <a:ext cx="45719" cy="55618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9C29C12-E5D4-422F-99D1-609EB3A9EA4B}"/>
                </a:ext>
              </a:extLst>
            </p:cNvPr>
            <p:cNvSpPr/>
            <p:nvPr/>
          </p:nvSpPr>
          <p:spPr>
            <a:xfrm>
              <a:off x="4826627" y="1197818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CE9C5E-1F75-4DFD-9D5A-46D8025945F3}"/>
                </a:ext>
              </a:extLst>
            </p:cNvPr>
            <p:cNvSpPr/>
            <p:nvPr/>
          </p:nvSpPr>
          <p:spPr>
            <a:xfrm>
              <a:off x="4839335" y="2270787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DCC13FB-979D-4B0D-93AE-0082D6898FBA}"/>
                </a:ext>
              </a:extLst>
            </p:cNvPr>
            <p:cNvSpPr/>
            <p:nvPr/>
          </p:nvSpPr>
          <p:spPr>
            <a:xfrm>
              <a:off x="4819559" y="3664569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E057CBB-D975-470A-B81D-BAAEDFCBA085}"/>
                </a:ext>
              </a:extLst>
            </p:cNvPr>
            <p:cNvSpPr/>
            <p:nvPr/>
          </p:nvSpPr>
          <p:spPr>
            <a:xfrm>
              <a:off x="4839335" y="4971148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B2F3CC-6B7C-4271-B366-A4CC8B16AF43}"/>
              </a:ext>
            </a:extLst>
          </p:cNvPr>
          <p:cNvGrpSpPr/>
          <p:nvPr/>
        </p:nvGrpSpPr>
        <p:grpSpPr>
          <a:xfrm>
            <a:off x="7873074" y="782424"/>
            <a:ext cx="145918" cy="5561816"/>
            <a:chOff x="8928873" y="377073"/>
            <a:chExt cx="145918" cy="55618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2E89B1-1683-4127-80C4-CB74E1C96D81}"/>
                </a:ext>
              </a:extLst>
            </p:cNvPr>
            <p:cNvSpPr/>
            <p:nvPr/>
          </p:nvSpPr>
          <p:spPr>
            <a:xfrm flipH="1">
              <a:off x="8980810" y="377073"/>
              <a:ext cx="45719" cy="55618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59A6E98-DBDB-4553-9E12-3672532F1FE8}"/>
                </a:ext>
              </a:extLst>
            </p:cNvPr>
            <p:cNvSpPr/>
            <p:nvPr/>
          </p:nvSpPr>
          <p:spPr>
            <a:xfrm>
              <a:off x="8932550" y="1662489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B0B86E5-1D47-4908-84BC-3D4C5FAE026F}"/>
                </a:ext>
              </a:extLst>
            </p:cNvPr>
            <p:cNvSpPr/>
            <p:nvPr/>
          </p:nvSpPr>
          <p:spPr>
            <a:xfrm>
              <a:off x="8928873" y="3052989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72085C-D1C8-419C-8A46-DE1003C56DE3}"/>
                </a:ext>
              </a:extLst>
            </p:cNvPr>
            <p:cNvSpPr/>
            <p:nvPr/>
          </p:nvSpPr>
          <p:spPr>
            <a:xfrm>
              <a:off x="8928874" y="4333874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D8F765-ADD5-439B-9A4F-0C73C26D4989}"/>
                </a:ext>
              </a:extLst>
            </p:cNvPr>
            <p:cNvSpPr/>
            <p:nvPr/>
          </p:nvSpPr>
          <p:spPr>
            <a:xfrm>
              <a:off x="8928874" y="5470767"/>
              <a:ext cx="142241" cy="132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745D61E-9333-431F-A039-D4AD3FF7D086}"/>
              </a:ext>
            </a:extLst>
          </p:cNvPr>
          <p:cNvSpPr txBox="1"/>
          <p:nvPr/>
        </p:nvSpPr>
        <p:spPr>
          <a:xfrm>
            <a:off x="4266990" y="2695860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02.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서비스 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98BDF-3A74-4B6B-9C5B-83BB66C22220}"/>
              </a:ext>
            </a:extLst>
          </p:cNvPr>
          <p:cNvSpPr txBox="1"/>
          <p:nvPr/>
        </p:nvSpPr>
        <p:spPr>
          <a:xfrm>
            <a:off x="8272715" y="1907532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05.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화면 기획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B140-7812-4DD2-A892-A60CE6B4725C}"/>
              </a:ext>
            </a:extLst>
          </p:cNvPr>
          <p:cNvSpPr txBox="1"/>
          <p:nvPr/>
        </p:nvSpPr>
        <p:spPr>
          <a:xfrm>
            <a:off x="4266990" y="5121450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04.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플로우 차트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6EF69-2324-4A9B-9328-B557E4FAA01E}"/>
              </a:ext>
            </a:extLst>
          </p:cNvPr>
          <p:cNvSpPr txBox="1"/>
          <p:nvPr/>
        </p:nvSpPr>
        <p:spPr>
          <a:xfrm>
            <a:off x="4266990" y="3908655"/>
            <a:ext cx="30861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03.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주요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1E006-7037-4493-A3C1-5FBE3DA49223}"/>
              </a:ext>
            </a:extLst>
          </p:cNvPr>
          <p:cNvSpPr txBox="1"/>
          <p:nvPr/>
        </p:nvSpPr>
        <p:spPr>
          <a:xfrm>
            <a:off x="8265366" y="3175870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06.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주요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36370-5B42-4591-AFA8-15F1DFF328E8}"/>
              </a:ext>
            </a:extLst>
          </p:cNvPr>
          <p:cNvSpPr txBox="1"/>
          <p:nvPr/>
        </p:nvSpPr>
        <p:spPr>
          <a:xfrm>
            <a:off x="8265366" y="4444208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07.  </a:t>
            </a:r>
            <a:r>
              <a:rPr lang="en-US" altLang="ko-KR" sz="2200" b="1" dirty="0">
                <a:solidFill>
                  <a:srgbClr val="5D5757"/>
                </a:solidFill>
                <a:latin typeface="+mn-ea"/>
              </a:rPr>
              <a:t>DB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 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205D7-6647-44C9-8C98-3540DA22FE2B}"/>
              </a:ext>
            </a:extLst>
          </p:cNvPr>
          <p:cNvSpPr txBox="1"/>
          <p:nvPr/>
        </p:nvSpPr>
        <p:spPr>
          <a:xfrm>
            <a:off x="8265366" y="5712545"/>
            <a:ext cx="308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D5757"/>
                </a:solidFill>
                <a:latin typeface="+mn-ea"/>
              </a:rPr>
              <a:t>08.  </a:t>
            </a:r>
            <a:r>
              <a:rPr lang="ko-KR" altLang="en-US" sz="2200" b="1" dirty="0">
                <a:solidFill>
                  <a:srgbClr val="5D5757"/>
                </a:solidFill>
                <a:latin typeface="+mn-ea"/>
              </a:rPr>
              <a:t>향 후 일정</a:t>
            </a:r>
          </a:p>
        </p:txBody>
      </p:sp>
    </p:spTree>
    <p:extLst>
      <p:ext uri="{BB962C8B-B14F-4D97-AF65-F5344CB8AC3E}">
        <p14:creationId xmlns:p14="http://schemas.microsoft.com/office/powerpoint/2010/main" val="166165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4D3B9A-1434-4379-8B00-766A10B0B53C}"/>
              </a:ext>
            </a:extLst>
          </p:cNvPr>
          <p:cNvSpPr/>
          <p:nvPr/>
        </p:nvSpPr>
        <p:spPr>
          <a:xfrm>
            <a:off x="2245603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E83DB9-F044-47DE-B807-DD6390157D0D}"/>
              </a:ext>
            </a:extLst>
          </p:cNvPr>
          <p:cNvSpPr/>
          <p:nvPr/>
        </p:nvSpPr>
        <p:spPr>
          <a:xfrm>
            <a:off x="4910006" y="2005321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1C8930-7F71-45F0-B09E-A4E7124AABC5}"/>
              </a:ext>
            </a:extLst>
          </p:cNvPr>
          <p:cNvSpPr/>
          <p:nvPr/>
        </p:nvSpPr>
        <p:spPr>
          <a:xfrm>
            <a:off x="7603499" y="2017768"/>
            <a:ext cx="2519028" cy="3358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화면 기획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E5EC96-5ED0-4BCA-85DD-07BD3EC38B1B}"/>
              </a:ext>
            </a:extLst>
          </p:cNvPr>
          <p:cNvCxnSpPr/>
          <p:nvPr/>
        </p:nvCxnSpPr>
        <p:spPr>
          <a:xfrm>
            <a:off x="2485942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1764DC-CA3D-4199-BB37-4F8A57FA21A0}"/>
              </a:ext>
            </a:extLst>
          </p:cNvPr>
          <p:cNvSpPr txBox="1"/>
          <p:nvPr/>
        </p:nvSpPr>
        <p:spPr>
          <a:xfrm>
            <a:off x="2900624" y="5617319"/>
            <a:ext cx="1208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컬렉션 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FE374D-41E4-4390-8164-B3E9E2DA46A0}"/>
              </a:ext>
            </a:extLst>
          </p:cNvPr>
          <p:cNvCxnSpPr/>
          <p:nvPr/>
        </p:nvCxnSpPr>
        <p:spPr>
          <a:xfrm>
            <a:off x="5150345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6A4571-7328-4895-A2B2-40992011629F}"/>
              </a:ext>
            </a:extLst>
          </p:cNvPr>
          <p:cNvSpPr txBox="1"/>
          <p:nvPr/>
        </p:nvSpPr>
        <p:spPr>
          <a:xfrm>
            <a:off x="5407132" y="5636398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컬렉션 등록 페이지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81F405-9280-45E8-B98F-7BFB14569EC5}"/>
              </a:ext>
            </a:extLst>
          </p:cNvPr>
          <p:cNvCxnSpPr/>
          <p:nvPr/>
        </p:nvCxnSpPr>
        <p:spPr>
          <a:xfrm>
            <a:off x="7814748" y="5541147"/>
            <a:ext cx="20383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FCA186-D54A-4F11-A5C1-0A8B9E921A4A}"/>
              </a:ext>
            </a:extLst>
          </p:cNvPr>
          <p:cNvSpPr txBox="1"/>
          <p:nvPr/>
        </p:nvSpPr>
        <p:spPr>
          <a:xfrm>
            <a:off x="8034666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컬렉션 상세 페이지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34B973-7D0A-48A7-AF82-6B671EA4116C}"/>
              </a:ext>
            </a:extLst>
          </p:cNvPr>
          <p:cNvSpPr txBox="1"/>
          <p:nvPr/>
        </p:nvSpPr>
        <p:spPr>
          <a:xfrm flipH="1">
            <a:off x="2329509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48C5D-E8A0-4D62-B40F-8B72D1443137}"/>
              </a:ext>
            </a:extLst>
          </p:cNvPr>
          <p:cNvSpPr txBox="1"/>
          <p:nvPr/>
        </p:nvSpPr>
        <p:spPr>
          <a:xfrm flipH="1">
            <a:off x="4945561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6B499D-A19D-44BE-B440-25A8F105BAEE}"/>
              </a:ext>
            </a:extLst>
          </p:cNvPr>
          <p:cNvSpPr txBox="1"/>
          <p:nvPr/>
        </p:nvSpPr>
        <p:spPr>
          <a:xfrm flipH="1">
            <a:off x="756161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023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DBA8E3-0D11-407E-A4CE-5090C040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73" y="2014614"/>
            <a:ext cx="2200086" cy="3328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79E7C1-9D25-4BCB-9C8A-D7287FC4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245" y="1991963"/>
            <a:ext cx="2197640" cy="32905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E7C7E-3BB9-4550-971F-9A7B0D366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483" y="2018331"/>
            <a:ext cx="2519029" cy="33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3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구조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06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78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246159"/>
            <a:ext cx="12190476" cy="1610984"/>
            <a:chOff x="0" y="7869239"/>
            <a:chExt cx="18285714" cy="2416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69239"/>
              <a:ext cx="18285714" cy="241647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3F9C019-AC1F-4303-B436-8F502855B2B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Chapter.6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32AA6-D8EA-4CEF-88B5-7E861F349225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560F95-1723-4945-9095-1AE394385B4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DB</a:t>
            </a:r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 구조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DB8008-E22F-8EBC-98EB-A0704A385F0E}"/>
              </a:ext>
            </a:extLst>
          </p:cNvPr>
          <p:cNvSpPr/>
          <p:nvPr/>
        </p:nvSpPr>
        <p:spPr>
          <a:xfrm>
            <a:off x="1926535" y="1464052"/>
            <a:ext cx="8338930" cy="4974848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FABF7-DF0B-E126-24CE-9E4699C6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67" y="1570608"/>
            <a:ext cx="4527003" cy="47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9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</a:t>
            </a: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진행 상황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07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78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AEA135-A376-41CB-8C72-00E7F1C74D6E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CA0C57-F1E2-4072-B03D-AE8284A0ADF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Chapter.07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89D64-E14A-4BD5-9C82-6622AC0CC6D4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현재 진행 상황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6A6C02-A5BA-4CE3-BD0E-84A02E6AE62E}"/>
              </a:ext>
            </a:extLst>
          </p:cNvPr>
          <p:cNvGrpSpPr/>
          <p:nvPr/>
        </p:nvGrpSpPr>
        <p:grpSpPr>
          <a:xfrm>
            <a:off x="838200" y="2186275"/>
            <a:ext cx="3003049" cy="2281349"/>
            <a:chOff x="838200" y="2186275"/>
            <a:chExt cx="3003049" cy="2281349"/>
          </a:xfrm>
        </p:grpSpPr>
        <p:sp>
          <p:nvSpPr>
            <p:cNvPr id="6" name="_x248385272">
              <a:extLst>
                <a:ext uri="{FF2B5EF4-FFF2-40B4-BE49-F238E27FC236}">
                  <a16:creationId xmlns:a16="http://schemas.microsoft.com/office/drawing/2014/main" id="{77F3E727-2A0A-4FD9-A386-29ECAFB4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86275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AB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F1B2943F-7FBA-44A0-AD65-E3149AA828BD}"/>
                </a:ext>
              </a:extLst>
            </p:cNvPr>
            <p:cNvSpPr/>
            <p:nvPr/>
          </p:nvSpPr>
          <p:spPr>
            <a:xfrm>
              <a:off x="1515230" y="2847719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A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CF918-0CA5-4C9D-ABD1-C6B4553DFB33}"/>
                </a:ext>
              </a:extLst>
            </p:cNvPr>
            <p:cNvSpPr txBox="1"/>
            <p:nvPr/>
          </p:nvSpPr>
          <p:spPr>
            <a:xfrm>
              <a:off x="1568649" y="3429000"/>
              <a:ext cx="1603932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UI </a:t>
              </a: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초안 완성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215862-9FA4-45A2-AD1B-17F30687E6C3}"/>
              </a:ext>
            </a:extLst>
          </p:cNvPr>
          <p:cNvGrpSpPr/>
          <p:nvPr/>
        </p:nvGrpSpPr>
        <p:grpSpPr>
          <a:xfrm>
            <a:off x="3409948" y="3156687"/>
            <a:ext cx="3003049" cy="2267469"/>
            <a:chOff x="3409948" y="3156687"/>
            <a:chExt cx="3003049" cy="2267469"/>
          </a:xfrm>
        </p:grpSpPr>
        <p:sp>
          <p:nvSpPr>
            <p:cNvPr id="8" name="_x248385272">
              <a:extLst>
                <a:ext uri="{FF2B5EF4-FFF2-40B4-BE49-F238E27FC236}">
                  <a16:creationId xmlns:a16="http://schemas.microsoft.com/office/drawing/2014/main" id="{2AEA44FD-6590-46F5-AE1D-19C660B7A8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09948" y="3804251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FD5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05F3DF55-40D1-47FB-9549-2DBE8550EBE4}"/>
                </a:ext>
              </a:extLst>
            </p:cNvPr>
            <p:cNvSpPr/>
            <p:nvPr/>
          </p:nvSpPr>
          <p:spPr>
            <a:xfrm>
              <a:off x="4067932" y="3156687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C3903F-9E91-477C-93B0-C0F0DE82807E}"/>
                </a:ext>
              </a:extLst>
            </p:cNvPr>
            <p:cNvSpPr txBox="1"/>
            <p:nvPr/>
          </p:nvSpPr>
          <p:spPr>
            <a:xfrm>
              <a:off x="4129054" y="3769662"/>
              <a:ext cx="1676401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DB </a:t>
              </a: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초안 완성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6545CF-79CB-4110-A78A-2836BE3EE200}"/>
              </a:ext>
            </a:extLst>
          </p:cNvPr>
          <p:cNvGrpSpPr/>
          <p:nvPr/>
        </p:nvGrpSpPr>
        <p:grpSpPr>
          <a:xfrm>
            <a:off x="5981700" y="2261010"/>
            <a:ext cx="3003049" cy="2206613"/>
            <a:chOff x="5981700" y="2261010"/>
            <a:chExt cx="3003049" cy="2206613"/>
          </a:xfrm>
        </p:grpSpPr>
        <p:sp>
          <p:nvSpPr>
            <p:cNvPr id="7" name="_x248385272">
              <a:extLst>
                <a:ext uri="{FF2B5EF4-FFF2-40B4-BE49-F238E27FC236}">
                  <a16:creationId xmlns:a16="http://schemas.microsoft.com/office/drawing/2014/main" id="{9EA8DEEC-5762-4057-A8FB-F45BD2A1F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2261010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FE6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BC0136A8-40DD-4BEF-9B8C-8A10DC542D6D}"/>
                </a:ext>
              </a:extLst>
            </p:cNvPr>
            <p:cNvSpPr/>
            <p:nvPr/>
          </p:nvSpPr>
          <p:spPr>
            <a:xfrm>
              <a:off x="6645024" y="2847718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FE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A17F00-50B4-4B25-8059-86DAFA773051}"/>
                </a:ext>
              </a:extLst>
            </p:cNvPr>
            <p:cNvSpPr txBox="1"/>
            <p:nvPr/>
          </p:nvSpPr>
          <p:spPr>
            <a:xfrm>
              <a:off x="6808614" y="3287568"/>
              <a:ext cx="1676401" cy="74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b="1" kern="0" spc="-150" dirty="0">
                  <a:solidFill>
                    <a:srgbClr val="2F2D2D"/>
                  </a:solidFill>
                  <a:latin typeface="+mn-ea"/>
                </a:rPr>
                <a:t>상세 기능</a:t>
              </a:r>
              <a:r>
                <a:rPr lang="en-US" altLang="ko-KR" sz="1500" b="1" kern="0" spc="-150" dirty="0">
                  <a:solidFill>
                    <a:srgbClr val="2F2D2D"/>
                  </a:solidFill>
                  <a:latin typeface="+mn-ea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부분 설계</a:t>
              </a:r>
              <a:r>
                <a:rPr lang="en-US" altLang="ko-KR" sz="1500" b="1" kern="0" spc="-150" dirty="0">
                  <a:solidFill>
                    <a:srgbClr val="2F2D2D"/>
                  </a:solidFill>
                  <a:latin typeface="+mn-ea"/>
                </a:rPr>
                <a:t> </a:t>
              </a:r>
              <a:r>
                <a:rPr lang="ko-KR" altLang="en-US" sz="1500" b="1" kern="0" spc="-150" dirty="0">
                  <a:solidFill>
                    <a:srgbClr val="2F2D2D"/>
                  </a:solidFill>
                  <a:latin typeface="+mn-ea"/>
                </a:rPr>
                <a:t>완성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CB047E-68FE-4055-A004-C9BFA9F10AE2}"/>
              </a:ext>
            </a:extLst>
          </p:cNvPr>
          <p:cNvGrpSpPr/>
          <p:nvPr/>
        </p:nvGrpSpPr>
        <p:grpSpPr>
          <a:xfrm>
            <a:off x="8553448" y="2858714"/>
            <a:ext cx="3003049" cy="2565442"/>
            <a:chOff x="8553448" y="2858714"/>
            <a:chExt cx="3003049" cy="2565442"/>
          </a:xfrm>
        </p:grpSpPr>
        <p:sp>
          <p:nvSpPr>
            <p:cNvPr id="20" name="_x248385272">
              <a:extLst>
                <a:ext uri="{FF2B5EF4-FFF2-40B4-BE49-F238E27FC236}">
                  <a16:creationId xmlns:a16="http://schemas.microsoft.com/office/drawing/2014/main" id="{2E4D2F49-BF3D-4450-8F23-6A15592980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553448" y="3804251"/>
              <a:ext cx="3003049" cy="1619905"/>
            </a:xfrm>
            <a:custGeom>
              <a:avLst/>
              <a:gdLst>
                <a:gd name="T0" fmla="*/ 23000 w 47100"/>
                <a:gd name="T1" fmla="*/ 0 h 23600"/>
                <a:gd name="T2" fmla="*/ 21100 w 47100"/>
                <a:gd name="T3" fmla="*/ 100 h 23600"/>
                <a:gd name="T4" fmla="*/ 18800 w 47100"/>
                <a:gd name="T5" fmla="*/ 400 h 23600"/>
                <a:gd name="T6" fmla="*/ 15500 w 47100"/>
                <a:gd name="T7" fmla="*/ 1400 h 23600"/>
                <a:gd name="T8" fmla="*/ 12300 w 47100"/>
                <a:gd name="T9" fmla="*/ 2800 h 23600"/>
                <a:gd name="T10" fmla="*/ 9400 w 47100"/>
                <a:gd name="T11" fmla="*/ 4600 h 23600"/>
                <a:gd name="T12" fmla="*/ 6900 w 47100"/>
                <a:gd name="T13" fmla="*/ 6900 h 23600"/>
                <a:gd name="T14" fmla="*/ 4600 w 47100"/>
                <a:gd name="T15" fmla="*/ 9400 h 23600"/>
                <a:gd name="T16" fmla="*/ 2800 w 47100"/>
                <a:gd name="T17" fmla="*/ 12300 h 23600"/>
                <a:gd name="T18" fmla="*/ 1400 w 47100"/>
                <a:gd name="T19" fmla="*/ 15500 h 23600"/>
                <a:gd name="T20" fmla="*/ 400 w 47100"/>
                <a:gd name="T21" fmla="*/ 18800 h 23600"/>
                <a:gd name="T22" fmla="*/ 100 w 47100"/>
                <a:gd name="T23" fmla="*/ 21100 h 23600"/>
                <a:gd name="T24" fmla="*/ 0 w 47100"/>
                <a:gd name="T25" fmla="*/ 23000 h 23600"/>
                <a:gd name="T26" fmla="*/ 6700 w 47100"/>
                <a:gd name="T27" fmla="*/ 23600 h 23600"/>
                <a:gd name="T28" fmla="*/ 6900 w 47100"/>
                <a:gd name="T29" fmla="*/ 21000 h 23600"/>
                <a:gd name="T30" fmla="*/ 7500 w 47100"/>
                <a:gd name="T31" fmla="*/ 18600 h 23600"/>
                <a:gd name="T32" fmla="*/ 8400 w 47100"/>
                <a:gd name="T33" fmla="*/ 16300 h 23600"/>
                <a:gd name="T34" fmla="*/ 9600 w 47100"/>
                <a:gd name="T35" fmla="*/ 14200 h 23600"/>
                <a:gd name="T36" fmla="*/ 11100 w 47100"/>
                <a:gd name="T37" fmla="*/ 12300 h 23600"/>
                <a:gd name="T38" fmla="*/ 12800 w 47100"/>
                <a:gd name="T39" fmla="*/ 10600 h 23600"/>
                <a:gd name="T40" fmla="*/ 14800 w 47100"/>
                <a:gd name="T41" fmla="*/ 9200 h 23600"/>
                <a:gd name="T42" fmla="*/ 17000 w 47100"/>
                <a:gd name="T43" fmla="*/ 8100 h 23600"/>
                <a:gd name="T44" fmla="*/ 19400 w 47100"/>
                <a:gd name="T45" fmla="*/ 7300 h 23600"/>
                <a:gd name="T46" fmla="*/ 21800 w 47100"/>
                <a:gd name="T47" fmla="*/ 6800 h 23600"/>
                <a:gd name="T48" fmla="*/ 23600 w 47100"/>
                <a:gd name="T49" fmla="*/ 6800 h 23600"/>
                <a:gd name="T50" fmla="*/ 26100 w 47100"/>
                <a:gd name="T51" fmla="*/ 6900 h 23600"/>
                <a:gd name="T52" fmla="*/ 28600 w 47100"/>
                <a:gd name="T53" fmla="*/ 7500 h 23600"/>
                <a:gd name="T54" fmla="*/ 30900 w 47100"/>
                <a:gd name="T55" fmla="*/ 8400 h 23600"/>
                <a:gd name="T56" fmla="*/ 33000 w 47100"/>
                <a:gd name="T57" fmla="*/ 9600 h 23600"/>
                <a:gd name="T58" fmla="*/ 34900 w 47100"/>
                <a:gd name="T59" fmla="*/ 11100 h 23600"/>
                <a:gd name="T60" fmla="*/ 36500 w 47100"/>
                <a:gd name="T61" fmla="*/ 12900 h 23600"/>
                <a:gd name="T62" fmla="*/ 37900 w 47100"/>
                <a:gd name="T63" fmla="*/ 14900 h 23600"/>
                <a:gd name="T64" fmla="*/ 39100 w 47100"/>
                <a:gd name="T65" fmla="*/ 17000 h 23600"/>
                <a:gd name="T66" fmla="*/ 39800 w 47100"/>
                <a:gd name="T67" fmla="*/ 19400 h 23600"/>
                <a:gd name="T68" fmla="*/ 40300 w 47100"/>
                <a:gd name="T69" fmla="*/ 21800 h 23600"/>
                <a:gd name="T70" fmla="*/ 47100 w 47100"/>
                <a:gd name="T71" fmla="*/ 23600 h 23600"/>
                <a:gd name="T72" fmla="*/ 47100 w 47100"/>
                <a:gd name="T73" fmla="*/ 22300 h 23600"/>
                <a:gd name="T74" fmla="*/ 46900 w 47100"/>
                <a:gd name="T75" fmla="*/ 20600 h 23600"/>
                <a:gd name="T76" fmla="*/ 46400 w 47100"/>
                <a:gd name="T77" fmla="*/ 17700 h 23600"/>
                <a:gd name="T78" fmla="*/ 45300 w 47100"/>
                <a:gd name="T79" fmla="*/ 14400 h 23600"/>
                <a:gd name="T80" fmla="*/ 43700 w 47100"/>
                <a:gd name="T81" fmla="*/ 11300 h 23600"/>
                <a:gd name="T82" fmla="*/ 41800 w 47100"/>
                <a:gd name="T83" fmla="*/ 8500 h 23600"/>
                <a:gd name="T84" fmla="*/ 39400 w 47100"/>
                <a:gd name="T85" fmla="*/ 6100 h 23600"/>
                <a:gd name="T86" fmla="*/ 36700 w 47100"/>
                <a:gd name="T87" fmla="*/ 4000 h 23600"/>
                <a:gd name="T88" fmla="*/ 33800 w 47100"/>
                <a:gd name="T89" fmla="*/ 2300 h 23600"/>
                <a:gd name="T90" fmla="*/ 30600 w 47100"/>
                <a:gd name="T91" fmla="*/ 1000 h 23600"/>
                <a:gd name="T92" fmla="*/ 27200 w 47100"/>
                <a:gd name="T93" fmla="*/ 200 h 23600"/>
                <a:gd name="T94" fmla="*/ 25400 w 47100"/>
                <a:gd name="T95" fmla="*/ 0 h 23600"/>
                <a:gd name="T96" fmla="*/ 23600 w 47100"/>
                <a:gd name="T97" fmla="*/ 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100" h="23600">
                  <a:moveTo>
                    <a:pt x="23600" y="0"/>
                  </a:moveTo>
                  <a:lnTo>
                    <a:pt x="23600" y="0"/>
                  </a:lnTo>
                  <a:lnTo>
                    <a:pt x="23000" y="0"/>
                  </a:lnTo>
                  <a:lnTo>
                    <a:pt x="22300" y="0"/>
                  </a:lnTo>
                  <a:lnTo>
                    <a:pt x="21700" y="0"/>
                  </a:lnTo>
                  <a:lnTo>
                    <a:pt x="21100" y="100"/>
                  </a:lnTo>
                  <a:lnTo>
                    <a:pt x="20600" y="200"/>
                  </a:lnTo>
                  <a:lnTo>
                    <a:pt x="20000" y="200"/>
                  </a:lnTo>
                  <a:lnTo>
                    <a:pt x="18800" y="400"/>
                  </a:lnTo>
                  <a:lnTo>
                    <a:pt x="17700" y="700"/>
                  </a:lnTo>
                  <a:lnTo>
                    <a:pt x="16500" y="1000"/>
                  </a:lnTo>
                  <a:lnTo>
                    <a:pt x="15500" y="1400"/>
                  </a:lnTo>
                  <a:lnTo>
                    <a:pt x="14400" y="1800"/>
                  </a:lnTo>
                  <a:lnTo>
                    <a:pt x="13300" y="2300"/>
                  </a:lnTo>
                  <a:lnTo>
                    <a:pt x="12300" y="2800"/>
                  </a:lnTo>
                  <a:lnTo>
                    <a:pt x="11300" y="3400"/>
                  </a:lnTo>
                  <a:lnTo>
                    <a:pt x="10400" y="4000"/>
                  </a:lnTo>
                  <a:lnTo>
                    <a:pt x="9400" y="4600"/>
                  </a:lnTo>
                  <a:lnTo>
                    <a:pt x="8500" y="5300"/>
                  </a:lnTo>
                  <a:lnTo>
                    <a:pt x="7700" y="6100"/>
                  </a:lnTo>
                  <a:lnTo>
                    <a:pt x="6900" y="6900"/>
                  </a:lnTo>
                  <a:lnTo>
                    <a:pt x="6100" y="7700"/>
                  </a:lnTo>
                  <a:lnTo>
                    <a:pt x="5300" y="8500"/>
                  </a:lnTo>
                  <a:lnTo>
                    <a:pt x="4600" y="9400"/>
                  </a:lnTo>
                  <a:lnTo>
                    <a:pt x="4000" y="10400"/>
                  </a:lnTo>
                  <a:lnTo>
                    <a:pt x="3400" y="11300"/>
                  </a:lnTo>
                  <a:lnTo>
                    <a:pt x="2800" y="12300"/>
                  </a:lnTo>
                  <a:lnTo>
                    <a:pt x="2300" y="13300"/>
                  </a:lnTo>
                  <a:lnTo>
                    <a:pt x="1800" y="14400"/>
                  </a:lnTo>
                  <a:lnTo>
                    <a:pt x="1400" y="15500"/>
                  </a:lnTo>
                  <a:lnTo>
                    <a:pt x="1000" y="16500"/>
                  </a:lnTo>
                  <a:lnTo>
                    <a:pt x="700" y="17700"/>
                  </a:lnTo>
                  <a:lnTo>
                    <a:pt x="400" y="18800"/>
                  </a:lnTo>
                  <a:lnTo>
                    <a:pt x="200" y="20000"/>
                  </a:lnTo>
                  <a:lnTo>
                    <a:pt x="200" y="20600"/>
                  </a:lnTo>
                  <a:lnTo>
                    <a:pt x="100" y="21100"/>
                  </a:lnTo>
                  <a:lnTo>
                    <a:pt x="0" y="21700"/>
                  </a:lnTo>
                  <a:lnTo>
                    <a:pt x="0" y="22300"/>
                  </a:lnTo>
                  <a:lnTo>
                    <a:pt x="0" y="23000"/>
                  </a:lnTo>
                  <a:lnTo>
                    <a:pt x="0" y="23600"/>
                  </a:lnTo>
                  <a:lnTo>
                    <a:pt x="6700" y="23600"/>
                  </a:lnTo>
                  <a:lnTo>
                    <a:pt x="6700" y="22700"/>
                  </a:lnTo>
                  <a:lnTo>
                    <a:pt x="6800" y="21800"/>
                  </a:lnTo>
                  <a:lnTo>
                    <a:pt x="6900" y="21000"/>
                  </a:lnTo>
                  <a:lnTo>
                    <a:pt x="7000" y="20200"/>
                  </a:lnTo>
                  <a:lnTo>
                    <a:pt x="7200" y="19400"/>
                  </a:lnTo>
                  <a:lnTo>
                    <a:pt x="7500" y="18600"/>
                  </a:lnTo>
                  <a:lnTo>
                    <a:pt x="7700" y="17800"/>
                  </a:lnTo>
                  <a:lnTo>
                    <a:pt x="8000" y="17000"/>
                  </a:lnTo>
                  <a:lnTo>
                    <a:pt x="8400" y="16300"/>
                  </a:lnTo>
                  <a:lnTo>
                    <a:pt x="8700" y="15600"/>
                  </a:lnTo>
                  <a:lnTo>
                    <a:pt x="9100" y="14900"/>
                  </a:lnTo>
                  <a:lnTo>
                    <a:pt x="9600" y="14200"/>
                  </a:lnTo>
                  <a:lnTo>
                    <a:pt x="10000" y="13500"/>
                  </a:lnTo>
                  <a:lnTo>
                    <a:pt x="10500" y="12900"/>
                  </a:lnTo>
                  <a:lnTo>
                    <a:pt x="11100" y="12300"/>
                  </a:lnTo>
                  <a:lnTo>
                    <a:pt x="11600" y="11700"/>
                  </a:lnTo>
                  <a:lnTo>
                    <a:pt x="12200" y="11100"/>
                  </a:lnTo>
                  <a:lnTo>
                    <a:pt x="12800" y="10600"/>
                  </a:lnTo>
                  <a:lnTo>
                    <a:pt x="13500" y="10100"/>
                  </a:lnTo>
                  <a:lnTo>
                    <a:pt x="14100" y="9600"/>
                  </a:lnTo>
                  <a:lnTo>
                    <a:pt x="14800" y="9200"/>
                  </a:lnTo>
                  <a:lnTo>
                    <a:pt x="15500" y="8800"/>
                  </a:lnTo>
                  <a:lnTo>
                    <a:pt x="16200" y="8400"/>
                  </a:lnTo>
                  <a:lnTo>
                    <a:pt x="17000" y="8100"/>
                  </a:lnTo>
                  <a:lnTo>
                    <a:pt x="17800" y="7800"/>
                  </a:lnTo>
                  <a:lnTo>
                    <a:pt x="18500" y="7500"/>
                  </a:lnTo>
                  <a:lnTo>
                    <a:pt x="19400" y="7300"/>
                  </a:lnTo>
                  <a:lnTo>
                    <a:pt x="20200" y="7100"/>
                  </a:lnTo>
                  <a:lnTo>
                    <a:pt x="21000" y="6900"/>
                  </a:lnTo>
                  <a:lnTo>
                    <a:pt x="21800" y="6800"/>
                  </a:lnTo>
                  <a:lnTo>
                    <a:pt x="22700" y="6800"/>
                  </a:lnTo>
                  <a:lnTo>
                    <a:pt x="23600" y="6800"/>
                  </a:lnTo>
                  <a:lnTo>
                    <a:pt x="24400" y="6800"/>
                  </a:lnTo>
                  <a:lnTo>
                    <a:pt x="25300" y="6800"/>
                  </a:lnTo>
                  <a:lnTo>
                    <a:pt x="26100" y="6900"/>
                  </a:lnTo>
                  <a:lnTo>
                    <a:pt x="27000" y="7100"/>
                  </a:lnTo>
                  <a:lnTo>
                    <a:pt x="27800" y="7300"/>
                  </a:lnTo>
                  <a:lnTo>
                    <a:pt x="28600" y="7500"/>
                  </a:lnTo>
                  <a:lnTo>
                    <a:pt x="29300" y="7800"/>
                  </a:lnTo>
                  <a:lnTo>
                    <a:pt x="30100" y="8100"/>
                  </a:lnTo>
                  <a:lnTo>
                    <a:pt x="30900" y="8400"/>
                  </a:lnTo>
                  <a:lnTo>
                    <a:pt x="31600" y="8800"/>
                  </a:lnTo>
                  <a:lnTo>
                    <a:pt x="32300" y="9200"/>
                  </a:lnTo>
                  <a:lnTo>
                    <a:pt x="33000" y="9600"/>
                  </a:lnTo>
                  <a:lnTo>
                    <a:pt x="33600" y="10100"/>
                  </a:lnTo>
                  <a:lnTo>
                    <a:pt x="34300" y="10600"/>
                  </a:lnTo>
                  <a:lnTo>
                    <a:pt x="34900" y="11100"/>
                  </a:lnTo>
                  <a:lnTo>
                    <a:pt x="35500" y="11700"/>
                  </a:lnTo>
                  <a:lnTo>
                    <a:pt x="36000" y="12300"/>
                  </a:lnTo>
                  <a:lnTo>
                    <a:pt x="36500" y="12900"/>
                  </a:lnTo>
                  <a:lnTo>
                    <a:pt x="37000" y="13500"/>
                  </a:lnTo>
                  <a:lnTo>
                    <a:pt x="37500" y="14200"/>
                  </a:lnTo>
                  <a:lnTo>
                    <a:pt x="37900" y="14900"/>
                  </a:lnTo>
                  <a:lnTo>
                    <a:pt x="38300" y="15600"/>
                  </a:lnTo>
                  <a:lnTo>
                    <a:pt x="38700" y="16300"/>
                  </a:lnTo>
                  <a:lnTo>
                    <a:pt x="39100" y="17000"/>
                  </a:lnTo>
                  <a:lnTo>
                    <a:pt x="39400" y="17800"/>
                  </a:lnTo>
                  <a:lnTo>
                    <a:pt x="39600" y="18600"/>
                  </a:lnTo>
                  <a:lnTo>
                    <a:pt x="39800" y="19400"/>
                  </a:lnTo>
                  <a:lnTo>
                    <a:pt x="40000" y="20200"/>
                  </a:lnTo>
                  <a:lnTo>
                    <a:pt x="40200" y="21000"/>
                  </a:lnTo>
                  <a:lnTo>
                    <a:pt x="40300" y="21800"/>
                  </a:lnTo>
                  <a:lnTo>
                    <a:pt x="40400" y="22700"/>
                  </a:lnTo>
                  <a:lnTo>
                    <a:pt x="40400" y="23600"/>
                  </a:lnTo>
                  <a:lnTo>
                    <a:pt x="47100" y="23600"/>
                  </a:lnTo>
                  <a:lnTo>
                    <a:pt x="47100" y="23000"/>
                  </a:lnTo>
                  <a:lnTo>
                    <a:pt x="47100" y="22300"/>
                  </a:lnTo>
                  <a:lnTo>
                    <a:pt x="47100" y="21700"/>
                  </a:lnTo>
                  <a:lnTo>
                    <a:pt x="47000" y="21100"/>
                  </a:lnTo>
                  <a:lnTo>
                    <a:pt x="46900" y="20600"/>
                  </a:lnTo>
                  <a:lnTo>
                    <a:pt x="46900" y="20000"/>
                  </a:lnTo>
                  <a:lnTo>
                    <a:pt x="46700" y="18800"/>
                  </a:lnTo>
                  <a:lnTo>
                    <a:pt x="46400" y="17700"/>
                  </a:lnTo>
                  <a:lnTo>
                    <a:pt x="46100" y="16500"/>
                  </a:lnTo>
                  <a:lnTo>
                    <a:pt x="45700" y="15500"/>
                  </a:lnTo>
                  <a:lnTo>
                    <a:pt x="45300" y="14400"/>
                  </a:lnTo>
                  <a:lnTo>
                    <a:pt x="44800" y="13300"/>
                  </a:lnTo>
                  <a:lnTo>
                    <a:pt x="44300" y="12300"/>
                  </a:lnTo>
                  <a:lnTo>
                    <a:pt x="43700" y="11300"/>
                  </a:lnTo>
                  <a:lnTo>
                    <a:pt x="43100" y="10400"/>
                  </a:lnTo>
                  <a:lnTo>
                    <a:pt x="42500" y="9400"/>
                  </a:lnTo>
                  <a:lnTo>
                    <a:pt x="41800" y="8500"/>
                  </a:lnTo>
                  <a:lnTo>
                    <a:pt x="41000" y="7700"/>
                  </a:lnTo>
                  <a:lnTo>
                    <a:pt x="40200" y="6900"/>
                  </a:lnTo>
                  <a:lnTo>
                    <a:pt x="39400" y="6100"/>
                  </a:lnTo>
                  <a:lnTo>
                    <a:pt x="38500" y="5300"/>
                  </a:lnTo>
                  <a:lnTo>
                    <a:pt x="37700" y="4600"/>
                  </a:lnTo>
                  <a:lnTo>
                    <a:pt x="36700" y="4000"/>
                  </a:lnTo>
                  <a:lnTo>
                    <a:pt x="35800" y="3400"/>
                  </a:lnTo>
                  <a:lnTo>
                    <a:pt x="34800" y="2800"/>
                  </a:lnTo>
                  <a:lnTo>
                    <a:pt x="33800" y="2300"/>
                  </a:lnTo>
                  <a:lnTo>
                    <a:pt x="32700" y="1800"/>
                  </a:lnTo>
                  <a:lnTo>
                    <a:pt x="31700" y="1400"/>
                  </a:lnTo>
                  <a:lnTo>
                    <a:pt x="30600" y="1000"/>
                  </a:lnTo>
                  <a:lnTo>
                    <a:pt x="29400" y="700"/>
                  </a:lnTo>
                  <a:lnTo>
                    <a:pt x="28300" y="400"/>
                  </a:lnTo>
                  <a:lnTo>
                    <a:pt x="27200" y="200"/>
                  </a:lnTo>
                  <a:lnTo>
                    <a:pt x="26600" y="200"/>
                  </a:lnTo>
                  <a:lnTo>
                    <a:pt x="26000" y="100"/>
                  </a:lnTo>
                  <a:lnTo>
                    <a:pt x="25400" y="0"/>
                  </a:lnTo>
                  <a:lnTo>
                    <a:pt x="24800" y="0"/>
                  </a:lnTo>
                  <a:lnTo>
                    <a:pt x="24200" y="0"/>
                  </a:lnTo>
                  <a:lnTo>
                    <a:pt x="23600" y="0"/>
                  </a:lnTo>
                </a:path>
              </a:pathLst>
            </a:custGeom>
            <a:solidFill>
              <a:srgbClr val="FFD5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88DCF3-8ED1-4AD2-BE9E-51F20B7A9E16}"/>
                </a:ext>
              </a:extLst>
            </p:cNvPr>
            <p:cNvSpPr txBox="1"/>
            <p:nvPr/>
          </p:nvSpPr>
          <p:spPr>
            <a:xfrm>
              <a:off x="9304816" y="3298564"/>
              <a:ext cx="2032123" cy="740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b="1" kern="0" spc="-150" dirty="0">
                  <a:solidFill>
                    <a:srgbClr val="2F2D2D"/>
                  </a:solidFill>
                  <a:latin typeface="+mn-ea"/>
                </a:rPr>
                <a:t>기능 구현</a:t>
              </a:r>
              <a:r>
                <a:rPr lang="en-US" altLang="ko-KR" sz="1500" b="1" kern="0" spc="-150" dirty="0">
                  <a:solidFill>
                    <a:srgbClr val="2F2D2D"/>
                  </a:solidFill>
                  <a:latin typeface="+mn-ea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500" b="1" kern="0" spc="-150" dirty="0">
                  <a:solidFill>
                    <a:srgbClr val="2F2D2D"/>
                  </a:solidFill>
                  <a:effectLst/>
                  <a:latin typeface="+mn-ea"/>
                </a:rPr>
                <a:t>      역할 분담</a:t>
              </a:r>
              <a:endParaRPr lang="en-US" altLang="ko-KR" sz="1500" b="1" kern="0" spc="-150" dirty="0">
                <a:solidFill>
                  <a:srgbClr val="2F2D2D"/>
                </a:solidFill>
                <a:effectLst/>
                <a:latin typeface="+mn-ea"/>
              </a:endParaRPr>
            </a:p>
          </p:txBody>
        </p:sp>
        <p:sp>
          <p:nvSpPr>
            <p:cNvPr id="25" name="원형: 비어 있음 24">
              <a:extLst>
                <a:ext uri="{FF2B5EF4-FFF2-40B4-BE49-F238E27FC236}">
                  <a16:creationId xmlns:a16="http://schemas.microsoft.com/office/drawing/2014/main" id="{832CBC0C-83B0-4365-AA4B-BEA328AB86AA}"/>
                </a:ext>
              </a:extLst>
            </p:cNvPr>
            <p:cNvSpPr/>
            <p:nvPr/>
          </p:nvSpPr>
          <p:spPr>
            <a:xfrm>
              <a:off x="9106993" y="2858714"/>
              <a:ext cx="1676401" cy="1619905"/>
            </a:xfrm>
            <a:prstGeom prst="donut">
              <a:avLst>
                <a:gd name="adj" fmla="val 6707"/>
              </a:avLst>
            </a:prstGeom>
            <a:solidFill>
              <a:srgbClr val="FFE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74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향 후 일정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08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0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729038"/>
            <a:ext cx="12192000" cy="0"/>
          </a:xfrm>
          <a:prstGeom prst="line">
            <a:avLst/>
          </a:prstGeom>
          <a:ln w="57150">
            <a:solidFill>
              <a:srgbClr val="FF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71238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72028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221656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4122889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221656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410977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541483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API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React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Native,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Spring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스터디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72028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221656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409741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71385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2216561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409098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455319" y="4432338"/>
            <a:ext cx="1645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  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테스트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  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구축 및 테스트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테스트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77779" y="4491098"/>
            <a:ext cx="1778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DB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구축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및 기능 추가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529217" y="4506250"/>
            <a:ext cx="19303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실행 및 평가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버그 수정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 테스트 진행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221656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223712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657259"/>
            <a:ext cx="1654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설계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와이어프레임 정리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 구체화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323030" y="2561843"/>
            <a:ext cx="1572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구축 및 연결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구체화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14527" y="2546781"/>
            <a:ext cx="19303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UI ,DB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정리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실행 및 평가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버그 수정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65725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배포 및 버전 관리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3107767-E8C6-484F-BA9F-36CE4D872B62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4A53FC4-C99E-4632-896E-68479B223E3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Chapter.08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385B68-678F-4F23-BE52-D197F8EF3631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향 후 일정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F4ADFB-FD4C-4C22-ADFF-5B3DF2EE9BE7}"/>
              </a:ext>
            </a:extLst>
          </p:cNvPr>
          <p:cNvSpPr txBox="1"/>
          <p:nvPr/>
        </p:nvSpPr>
        <p:spPr>
          <a:xfrm>
            <a:off x="3198912" y="2614454"/>
            <a:ext cx="10021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시작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UI </a:t>
            </a:r>
            <a:r>
              <a:rPr lang="ko-KR" altLang="en-US" sz="1600" spc="-15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</a:t>
            </a:r>
            <a:endParaRPr lang="en-US" altLang="ko-KR" sz="1600" spc="-150" dirty="0">
              <a:solidFill>
                <a:schemeClr val="accent2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596825"/>
            <a:ext cx="12190476" cy="5962520"/>
            <a:chOff x="0" y="-895238"/>
            <a:chExt cx="18285714" cy="89437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895238"/>
              <a:ext cx="18285714" cy="89437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03174" y="1088871"/>
            <a:ext cx="1184129" cy="1227281"/>
            <a:chOff x="8254760" y="1633306"/>
            <a:chExt cx="1776194" cy="1840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4760" y="1633306"/>
              <a:ext cx="1776194" cy="184092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C33E61A-A4D3-4461-89E6-03BD823258CD}"/>
              </a:ext>
            </a:extLst>
          </p:cNvPr>
          <p:cNvSpPr txBox="1"/>
          <p:nvPr/>
        </p:nvSpPr>
        <p:spPr>
          <a:xfrm>
            <a:off x="-9526" y="2740164"/>
            <a:ext cx="12201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chemeClr val="bg1"/>
                </a:solidFill>
                <a:latin typeface="+mn-ea"/>
                <a:cs typeface="함초롬바탕" panose="02030604000101010101" pitchFamily="18" charset="-127"/>
              </a:rPr>
              <a:t>질문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D60EF-32C1-45D3-A374-1FC0CEC46885}"/>
              </a:ext>
            </a:extLst>
          </p:cNvPr>
          <p:cNvSpPr/>
          <p:nvPr/>
        </p:nvSpPr>
        <p:spPr>
          <a:xfrm>
            <a:off x="-9526" y="1"/>
            <a:ext cx="12201525" cy="55245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80F8C-9CFF-47D1-BD21-0B9EEAE84446}"/>
              </a:ext>
            </a:extLst>
          </p:cNvPr>
          <p:cNvSpPr/>
          <p:nvPr/>
        </p:nvSpPr>
        <p:spPr>
          <a:xfrm>
            <a:off x="-9526" y="6677024"/>
            <a:ext cx="12201525" cy="20002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884FD-2320-4B66-875E-466CF1F48C62}"/>
              </a:ext>
            </a:extLst>
          </p:cNvPr>
          <p:cNvSpPr txBox="1"/>
          <p:nvPr/>
        </p:nvSpPr>
        <p:spPr>
          <a:xfrm>
            <a:off x="-9526" y="2740164"/>
            <a:ext cx="12201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2F698-25FE-4FD9-8519-AFCA677F79EE}"/>
              </a:ext>
            </a:extLst>
          </p:cNvPr>
          <p:cNvSpPr txBox="1"/>
          <p:nvPr/>
        </p:nvSpPr>
        <p:spPr>
          <a:xfrm>
            <a:off x="2284806" y="4127165"/>
            <a:ext cx="76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꿀벌 오소리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12AA4A-2979-48C3-9DA6-E3A9B1701DEE}"/>
              </a:ext>
            </a:extLst>
          </p:cNvPr>
          <p:cNvCxnSpPr>
            <a:cxnSpLocks/>
          </p:cNvCxnSpPr>
          <p:nvPr/>
        </p:nvCxnSpPr>
        <p:spPr>
          <a:xfrm>
            <a:off x="3764778" y="3986842"/>
            <a:ext cx="44678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4A66120-CA0A-4D61-AEFE-E059B5AA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65" y="3882884"/>
            <a:ext cx="644391" cy="6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37501BA-78BD-4E09-96BB-D036F23F6D2B}"/>
              </a:ext>
            </a:extLst>
          </p:cNvPr>
          <p:cNvGrpSpPr/>
          <p:nvPr/>
        </p:nvGrpSpPr>
        <p:grpSpPr>
          <a:xfrm>
            <a:off x="21397" y="4216538"/>
            <a:ext cx="12144966" cy="1769287"/>
            <a:chOff x="21397" y="4216538"/>
            <a:chExt cx="9640362" cy="176928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B9E5E52-C63D-47AF-9193-37BE97BFD391}"/>
                </a:ext>
              </a:extLst>
            </p:cNvPr>
            <p:cNvGrpSpPr/>
            <p:nvPr/>
          </p:nvGrpSpPr>
          <p:grpSpPr>
            <a:xfrm>
              <a:off x="21397" y="4234960"/>
              <a:ext cx="1933876" cy="1750865"/>
              <a:chOff x="21396" y="4234960"/>
              <a:chExt cx="2566979" cy="175086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FAFDB5D-CA72-4662-9BD6-6D8D886D24A2}"/>
                  </a:ext>
                </a:extLst>
              </p:cNvPr>
              <p:cNvSpPr/>
              <p:nvPr/>
            </p:nvSpPr>
            <p:spPr>
              <a:xfrm>
                <a:off x="21396" y="4247069"/>
                <a:ext cx="2566979" cy="1738756"/>
              </a:xfrm>
              <a:prstGeom prst="rect">
                <a:avLst/>
              </a:prstGeom>
              <a:solidFill>
                <a:srgbClr val="FFD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5A10BC72-2096-430A-A5C4-5BFE8F80AC7A}"/>
                  </a:ext>
                </a:extLst>
              </p:cNvPr>
              <p:cNvSpPr/>
              <p:nvPr/>
            </p:nvSpPr>
            <p:spPr>
              <a:xfrm flipV="1">
                <a:off x="1071534" y="4234960"/>
                <a:ext cx="439182" cy="25285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C3378C9-C4BF-43A7-B2A0-43B4F4A74583}"/>
                </a:ext>
              </a:extLst>
            </p:cNvPr>
            <p:cNvSpPr/>
            <p:nvPr/>
          </p:nvSpPr>
          <p:spPr>
            <a:xfrm>
              <a:off x="1939501" y="4247069"/>
              <a:ext cx="1933877" cy="1738756"/>
            </a:xfrm>
            <a:prstGeom prst="rect">
              <a:avLst/>
            </a:prstGeom>
            <a:solidFill>
              <a:srgbClr val="FFE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3C00F8F-3E6E-4FAA-BE38-B0069541DA54}"/>
                </a:ext>
              </a:extLst>
            </p:cNvPr>
            <p:cNvGrpSpPr/>
            <p:nvPr/>
          </p:nvGrpSpPr>
          <p:grpSpPr>
            <a:xfrm>
              <a:off x="3868602" y="4241014"/>
              <a:ext cx="1933876" cy="1744811"/>
              <a:chOff x="5082955" y="4234960"/>
              <a:chExt cx="2566979" cy="174481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42A9B11-664F-4654-8152-E976895AC1B9}"/>
                  </a:ext>
                </a:extLst>
              </p:cNvPr>
              <p:cNvSpPr/>
              <p:nvPr/>
            </p:nvSpPr>
            <p:spPr>
              <a:xfrm>
                <a:off x="5082955" y="4241015"/>
                <a:ext cx="2566979" cy="1738756"/>
              </a:xfrm>
              <a:prstGeom prst="rect">
                <a:avLst/>
              </a:prstGeom>
              <a:solidFill>
                <a:srgbClr val="FFE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847D5A6E-A8A2-4919-BCE5-DEC920088C3B}"/>
                  </a:ext>
                </a:extLst>
              </p:cNvPr>
              <p:cNvSpPr/>
              <p:nvPr/>
            </p:nvSpPr>
            <p:spPr>
              <a:xfrm flipV="1">
                <a:off x="6184356" y="4234960"/>
                <a:ext cx="439182" cy="25285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DEDDD8F-7710-4D92-A72C-2D54008F3ADC}"/>
                </a:ext>
              </a:extLst>
            </p:cNvPr>
            <p:cNvSpPr/>
            <p:nvPr/>
          </p:nvSpPr>
          <p:spPr>
            <a:xfrm>
              <a:off x="5800028" y="4247069"/>
              <a:ext cx="1932631" cy="1738756"/>
            </a:xfrm>
            <a:prstGeom prst="rect">
              <a:avLst/>
            </a:prstGeom>
            <a:solidFill>
              <a:srgbClr val="FFE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D39E01-765C-450C-8597-D6444C1CFDF3}"/>
                </a:ext>
              </a:extLst>
            </p:cNvPr>
            <p:cNvGrpSpPr/>
            <p:nvPr/>
          </p:nvGrpSpPr>
          <p:grpSpPr>
            <a:xfrm>
              <a:off x="7729128" y="4216538"/>
              <a:ext cx="1932631" cy="1769287"/>
              <a:chOff x="9527744" y="4255383"/>
              <a:chExt cx="2566979" cy="176928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5B3672-4F61-4790-887D-C3E1991276DB}"/>
                  </a:ext>
                </a:extLst>
              </p:cNvPr>
              <p:cNvSpPr/>
              <p:nvPr/>
            </p:nvSpPr>
            <p:spPr>
              <a:xfrm>
                <a:off x="9527744" y="4285914"/>
                <a:ext cx="2566979" cy="1738756"/>
              </a:xfrm>
              <a:prstGeom prst="rect">
                <a:avLst/>
              </a:prstGeom>
              <a:solidFill>
                <a:srgbClr val="FFD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28DD8B15-BD8F-4C13-BF41-3EB28743E3F9}"/>
                  </a:ext>
                </a:extLst>
              </p:cNvPr>
              <p:cNvSpPr/>
              <p:nvPr/>
            </p:nvSpPr>
            <p:spPr>
              <a:xfrm flipV="1">
                <a:off x="10688440" y="4255383"/>
                <a:ext cx="439182" cy="25285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Chapter.1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팀원 소개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AFD190-27CA-41DA-A58F-29DCA7391C6C}"/>
              </a:ext>
            </a:extLst>
          </p:cNvPr>
          <p:cNvSpPr/>
          <p:nvPr/>
        </p:nvSpPr>
        <p:spPr>
          <a:xfrm flipV="1">
            <a:off x="5899705" y="4234960"/>
            <a:ext cx="439182" cy="2528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D937AC6-A215-4BBE-B557-1A66DDB9C9B6}"/>
              </a:ext>
            </a:extLst>
          </p:cNvPr>
          <p:cNvSpPr/>
          <p:nvPr/>
        </p:nvSpPr>
        <p:spPr>
          <a:xfrm>
            <a:off x="3589021" y="4234960"/>
            <a:ext cx="126000" cy="1260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32DA1-6817-49D3-84B9-9F0756082B0C}"/>
              </a:ext>
            </a:extLst>
          </p:cNvPr>
          <p:cNvSpPr txBox="1"/>
          <p:nvPr/>
        </p:nvSpPr>
        <p:spPr>
          <a:xfrm>
            <a:off x="-11121" y="4641574"/>
            <a:ext cx="256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DB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구상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기능 순서도 작성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API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조사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3C45B-AAC8-420E-85E4-4956F472F33F}"/>
              </a:ext>
            </a:extLst>
          </p:cNvPr>
          <p:cNvSpPr txBox="1"/>
          <p:nvPr/>
        </p:nvSpPr>
        <p:spPr>
          <a:xfrm>
            <a:off x="2373152" y="4650426"/>
            <a:ext cx="256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구상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 구상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API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조사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81748-60FA-42E6-B708-A0AFC3847FB1}"/>
              </a:ext>
            </a:extLst>
          </p:cNvPr>
          <p:cNvSpPr txBox="1"/>
          <p:nvPr/>
        </p:nvSpPr>
        <p:spPr>
          <a:xfrm>
            <a:off x="4825766" y="4659278"/>
            <a:ext cx="256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구상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ER DIAGRAM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작성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 스펙 조사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4D6105-496F-4114-8B02-AB405A34BD2F}"/>
              </a:ext>
            </a:extLst>
          </p:cNvPr>
          <p:cNvSpPr/>
          <p:nvPr/>
        </p:nvSpPr>
        <p:spPr>
          <a:xfrm>
            <a:off x="8515569" y="4213202"/>
            <a:ext cx="126000" cy="1260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472FE-405F-46DA-9398-730D2C5ABF88}"/>
              </a:ext>
            </a:extLst>
          </p:cNvPr>
          <p:cNvSpPr txBox="1"/>
          <p:nvPr/>
        </p:nvSpPr>
        <p:spPr>
          <a:xfrm>
            <a:off x="7287121" y="4562348"/>
            <a:ext cx="256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설계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 구상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시장 조사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기능 아이디어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8DA420-7036-4149-82E7-339F2F976987}"/>
              </a:ext>
            </a:extLst>
          </p:cNvPr>
          <p:cNvSpPr txBox="1"/>
          <p:nvPr/>
        </p:nvSpPr>
        <p:spPr>
          <a:xfrm>
            <a:off x="9714845" y="4562348"/>
            <a:ext cx="256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설계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DB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부분 구상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▶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디자인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기능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BAE827-4C1D-424E-9B5C-9E68213BCF88}"/>
              </a:ext>
            </a:extLst>
          </p:cNvPr>
          <p:cNvSpPr/>
          <p:nvPr/>
        </p:nvSpPr>
        <p:spPr>
          <a:xfrm>
            <a:off x="631731" y="6238828"/>
            <a:ext cx="1215635" cy="327861"/>
          </a:xfrm>
          <a:prstGeom prst="roundRect">
            <a:avLst/>
          </a:prstGeom>
          <a:solidFill>
            <a:srgbClr val="FF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조윤수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F1CD8BD-0E37-4D50-AA68-09237FC4DA05}"/>
              </a:ext>
            </a:extLst>
          </p:cNvPr>
          <p:cNvSpPr/>
          <p:nvPr/>
        </p:nvSpPr>
        <p:spPr>
          <a:xfrm>
            <a:off x="3038893" y="6238828"/>
            <a:ext cx="1152108" cy="327861"/>
          </a:xfrm>
          <a:prstGeom prst="round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이나진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DD98BD-1B1C-4D81-8E37-214260644C2B}"/>
              </a:ext>
            </a:extLst>
          </p:cNvPr>
          <p:cNvSpPr/>
          <p:nvPr/>
        </p:nvSpPr>
        <p:spPr>
          <a:xfrm>
            <a:off x="5473321" y="6191837"/>
            <a:ext cx="1215635" cy="327861"/>
          </a:xfrm>
          <a:prstGeom prst="round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차의진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DE5AB6C-EF55-47F2-95F3-2BBF04149E6B}"/>
              </a:ext>
            </a:extLst>
          </p:cNvPr>
          <p:cNvSpPr/>
          <p:nvPr/>
        </p:nvSpPr>
        <p:spPr>
          <a:xfrm>
            <a:off x="7907751" y="6179405"/>
            <a:ext cx="1215635" cy="327861"/>
          </a:xfrm>
          <a:prstGeom prst="round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신유진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90B2E9-5697-4312-8BB9-D9E547F476EA}"/>
              </a:ext>
            </a:extLst>
          </p:cNvPr>
          <p:cNvSpPr/>
          <p:nvPr/>
        </p:nvSpPr>
        <p:spPr>
          <a:xfrm>
            <a:off x="10424712" y="6177341"/>
            <a:ext cx="1215635" cy="327861"/>
          </a:xfrm>
          <a:prstGeom prst="roundRect">
            <a:avLst/>
          </a:prstGeom>
          <a:solidFill>
            <a:srgbClr val="FF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강윤아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1561606-7D7A-4FA0-A970-7C5E3E0F3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3654" r="5795" b="2590"/>
          <a:stretch>
            <a:fillRect/>
          </a:stretch>
        </p:blipFill>
        <p:spPr>
          <a:xfrm>
            <a:off x="5308167" y="2486786"/>
            <a:ext cx="1622257" cy="1607576"/>
          </a:xfrm>
          <a:custGeom>
            <a:avLst/>
            <a:gdLst>
              <a:gd name="connsiteX0" fmla="*/ 907882 w 1815764"/>
              <a:gd name="connsiteY0" fmla="*/ 0 h 1857592"/>
              <a:gd name="connsiteX1" fmla="*/ 1815764 w 1815764"/>
              <a:gd name="connsiteY1" fmla="*/ 928796 h 1857592"/>
              <a:gd name="connsiteX2" fmla="*/ 907882 w 1815764"/>
              <a:gd name="connsiteY2" fmla="*/ 1857592 h 1857592"/>
              <a:gd name="connsiteX3" fmla="*/ 0 w 1815764"/>
              <a:gd name="connsiteY3" fmla="*/ 928796 h 1857592"/>
              <a:gd name="connsiteX4" fmla="*/ 907882 w 1815764"/>
              <a:gd name="connsiteY4" fmla="*/ 0 h 18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764" h="1857592">
                <a:moveTo>
                  <a:pt x="907882" y="0"/>
                </a:moveTo>
                <a:cubicBezTo>
                  <a:pt x="1409291" y="0"/>
                  <a:pt x="1815764" y="415836"/>
                  <a:pt x="1815764" y="928796"/>
                </a:cubicBezTo>
                <a:cubicBezTo>
                  <a:pt x="1815764" y="1441756"/>
                  <a:pt x="1409291" y="1857592"/>
                  <a:pt x="907882" y="1857592"/>
                </a:cubicBezTo>
                <a:cubicBezTo>
                  <a:pt x="406473" y="1857592"/>
                  <a:pt x="0" y="1441756"/>
                  <a:pt x="0" y="928796"/>
                </a:cubicBezTo>
                <a:cubicBezTo>
                  <a:pt x="0" y="415836"/>
                  <a:pt x="406473" y="0"/>
                  <a:pt x="907882" y="0"/>
                </a:cubicBezTo>
                <a:close/>
              </a:path>
            </a:pathLst>
          </a:cu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9A852875-218F-4A69-96B5-7CEF7EDA7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8" t="10320" r="10802" b="14536"/>
          <a:stretch>
            <a:fillRect/>
          </a:stretch>
        </p:blipFill>
        <p:spPr>
          <a:xfrm>
            <a:off x="2842227" y="2482652"/>
            <a:ext cx="1608963" cy="1607576"/>
          </a:xfrm>
          <a:custGeom>
            <a:avLst/>
            <a:gdLst>
              <a:gd name="connsiteX0" fmla="*/ 1720919 w 3441838"/>
              <a:gd name="connsiteY0" fmla="*/ 0 h 3428318"/>
              <a:gd name="connsiteX1" fmla="*/ 3441838 w 3441838"/>
              <a:gd name="connsiteY1" fmla="*/ 1714159 h 3428318"/>
              <a:gd name="connsiteX2" fmla="*/ 1720919 w 3441838"/>
              <a:gd name="connsiteY2" fmla="*/ 3428318 h 3428318"/>
              <a:gd name="connsiteX3" fmla="*/ 0 w 3441838"/>
              <a:gd name="connsiteY3" fmla="*/ 1714159 h 3428318"/>
              <a:gd name="connsiteX4" fmla="*/ 1720919 w 3441838"/>
              <a:gd name="connsiteY4" fmla="*/ 0 h 342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1838" h="3428318">
                <a:moveTo>
                  <a:pt x="1720919" y="0"/>
                </a:moveTo>
                <a:cubicBezTo>
                  <a:pt x="2671356" y="0"/>
                  <a:pt x="3441838" y="767455"/>
                  <a:pt x="3441838" y="1714159"/>
                </a:cubicBezTo>
                <a:cubicBezTo>
                  <a:pt x="3441838" y="2660863"/>
                  <a:pt x="2671356" y="3428318"/>
                  <a:pt x="1720919" y="3428318"/>
                </a:cubicBezTo>
                <a:cubicBezTo>
                  <a:pt x="770482" y="3428318"/>
                  <a:pt x="0" y="2660863"/>
                  <a:pt x="0" y="1714159"/>
                </a:cubicBezTo>
                <a:cubicBezTo>
                  <a:pt x="0" y="767455"/>
                  <a:pt x="770482" y="0"/>
                  <a:pt x="1720919" y="0"/>
                </a:cubicBezTo>
                <a:close/>
              </a:path>
            </a:pathLst>
          </a:cu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AB375205-8798-47B0-BBCA-2175901EDA82}"/>
              </a:ext>
            </a:extLst>
          </p:cNvPr>
          <p:cNvGrpSpPr/>
          <p:nvPr/>
        </p:nvGrpSpPr>
        <p:grpSpPr>
          <a:xfrm>
            <a:off x="7759664" y="2486786"/>
            <a:ext cx="1608963" cy="1602643"/>
            <a:chOff x="1429930" y="2159102"/>
            <a:chExt cx="1608963" cy="1602643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797705E-5407-43E3-A645-813322A49E2B}"/>
                </a:ext>
              </a:extLst>
            </p:cNvPr>
            <p:cNvSpPr/>
            <p:nvPr/>
          </p:nvSpPr>
          <p:spPr>
            <a:xfrm>
              <a:off x="1429930" y="2159102"/>
              <a:ext cx="1608963" cy="1602643"/>
            </a:xfrm>
            <a:prstGeom prst="ellipse">
              <a:avLst/>
            </a:prstGeom>
            <a:solidFill>
              <a:srgbClr val="F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79EF50FD-8CA9-4E2C-BF93-018B824D9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930" y="2165562"/>
              <a:ext cx="1464053" cy="1464053"/>
            </a:xfrm>
            <a:prstGeom prst="rect">
              <a:avLst/>
            </a:prstGeom>
          </p:spPr>
        </p:pic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6E2F6982-C219-4D8B-9EDD-A0EC3CBFF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" t="16462" r="7016" b="11695"/>
          <a:stretch>
            <a:fillRect/>
          </a:stretch>
        </p:blipFill>
        <p:spPr>
          <a:xfrm>
            <a:off x="406595" y="2496044"/>
            <a:ext cx="1578655" cy="1641607"/>
          </a:xfrm>
          <a:custGeom>
            <a:avLst/>
            <a:gdLst>
              <a:gd name="connsiteX0" fmla="*/ 914202 w 1828404"/>
              <a:gd name="connsiteY0" fmla="*/ 0 h 1901316"/>
              <a:gd name="connsiteX1" fmla="*/ 1828404 w 1828404"/>
              <a:gd name="connsiteY1" fmla="*/ 950658 h 1901316"/>
              <a:gd name="connsiteX2" fmla="*/ 914202 w 1828404"/>
              <a:gd name="connsiteY2" fmla="*/ 1901316 h 1901316"/>
              <a:gd name="connsiteX3" fmla="*/ 0 w 1828404"/>
              <a:gd name="connsiteY3" fmla="*/ 950658 h 1901316"/>
              <a:gd name="connsiteX4" fmla="*/ 914202 w 1828404"/>
              <a:gd name="connsiteY4" fmla="*/ 0 h 190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404" h="1901316">
                <a:moveTo>
                  <a:pt x="914202" y="0"/>
                </a:moveTo>
                <a:cubicBezTo>
                  <a:pt x="1419102" y="0"/>
                  <a:pt x="1828404" y="425624"/>
                  <a:pt x="1828404" y="950658"/>
                </a:cubicBezTo>
                <a:cubicBezTo>
                  <a:pt x="1828404" y="1475692"/>
                  <a:pt x="1419102" y="1901316"/>
                  <a:pt x="914202" y="1901316"/>
                </a:cubicBezTo>
                <a:cubicBezTo>
                  <a:pt x="409302" y="1901316"/>
                  <a:pt x="0" y="1475692"/>
                  <a:pt x="0" y="950658"/>
                </a:cubicBezTo>
                <a:cubicBezTo>
                  <a:pt x="0" y="425624"/>
                  <a:pt x="409302" y="0"/>
                  <a:pt x="914202" y="0"/>
                </a:cubicBezTo>
                <a:close/>
              </a:path>
            </a:pathLst>
          </a:cu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888F85C-CE5D-4A98-8459-5656C2C7C3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6942" b="4248"/>
          <a:stretch>
            <a:fillRect/>
          </a:stretch>
        </p:blipFill>
        <p:spPr>
          <a:xfrm>
            <a:off x="10221400" y="2482652"/>
            <a:ext cx="1622257" cy="1606777"/>
          </a:xfrm>
          <a:custGeom>
            <a:avLst/>
            <a:gdLst>
              <a:gd name="connsiteX0" fmla="*/ 2612664 w 5114318"/>
              <a:gd name="connsiteY0" fmla="*/ 0 h 6090636"/>
              <a:gd name="connsiteX1" fmla="*/ 5107868 w 5114318"/>
              <a:gd name="connsiteY1" fmla="*/ 2139734 h 6090636"/>
              <a:gd name="connsiteX2" fmla="*/ 5114318 w 5114318"/>
              <a:gd name="connsiteY2" fmla="*/ 2168974 h 6090636"/>
              <a:gd name="connsiteX3" fmla="*/ 5114318 w 5114318"/>
              <a:gd name="connsiteY3" fmla="*/ 3921663 h 6090636"/>
              <a:gd name="connsiteX4" fmla="*/ 5107868 w 5114318"/>
              <a:gd name="connsiteY4" fmla="*/ 3950903 h 6090636"/>
              <a:gd name="connsiteX5" fmla="*/ 2612664 w 5114318"/>
              <a:gd name="connsiteY5" fmla="*/ 6090636 h 6090636"/>
              <a:gd name="connsiteX6" fmla="*/ 0 w 5114318"/>
              <a:gd name="connsiteY6" fmla="*/ 3045318 h 6090636"/>
              <a:gd name="connsiteX7" fmla="*/ 2612664 w 5114318"/>
              <a:gd name="connsiteY7" fmla="*/ 0 h 609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4318" h="6090636">
                <a:moveTo>
                  <a:pt x="2612664" y="0"/>
                </a:moveTo>
                <a:cubicBezTo>
                  <a:pt x="3785048" y="0"/>
                  <a:pt x="4777075" y="900080"/>
                  <a:pt x="5107868" y="2139734"/>
                </a:cubicBezTo>
                <a:lnTo>
                  <a:pt x="5114318" y="2168974"/>
                </a:lnTo>
                <a:lnTo>
                  <a:pt x="5114318" y="3921663"/>
                </a:lnTo>
                <a:lnTo>
                  <a:pt x="5107868" y="3950903"/>
                </a:lnTo>
                <a:cubicBezTo>
                  <a:pt x="4777075" y="5190556"/>
                  <a:pt x="3785048" y="6090636"/>
                  <a:pt x="2612664" y="6090636"/>
                </a:cubicBezTo>
                <a:cubicBezTo>
                  <a:pt x="1169730" y="6090636"/>
                  <a:pt x="0" y="4727201"/>
                  <a:pt x="0" y="3045318"/>
                </a:cubicBezTo>
                <a:cubicBezTo>
                  <a:pt x="0" y="1363435"/>
                  <a:pt x="1169730" y="0"/>
                  <a:pt x="2612664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A4B00-E601-42CF-CBCA-73ED1A824425}"/>
              </a:ext>
            </a:extLst>
          </p:cNvPr>
          <p:cNvSpPr txBox="1"/>
          <p:nvPr/>
        </p:nvSpPr>
        <p:spPr>
          <a:xfrm rot="20309534">
            <a:off x="5224146" y="1961467"/>
            <a:ext cx="889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👑</a:t>
            </a:r>
          </a:p>
        </p:txBody>
      </p:sp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 개요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02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4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5135702" y="3075056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굿즈란</a:t>
            </a:r>
            <a:r>
              <a:rPr lang="en-US" altLang="ko-KR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666651" y="1936284"/>
            <a:ext cx="10858698" cy="3126916"/>
            <a:chOff x="717451" y="2102932"/>
            <a:chExt cx="10858698" cy="31269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717451" y="2102932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>
                      <a:lumMod val="95000"/>
                    </a:schemeClr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10277396" y="301385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117696" y="2427429"/>
            <a:ext cx="8263801" cy="214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아이돌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영화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드라마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소설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애니메이션 등</a:t>
            </a:r>
            <a:endParaRPr lang="en-US" altLang="ko-KR" sz="2000" i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문화 장르 </a:t>
            </a:r>
            <a:r>
              <a:rPr lang="ko-KR" altLang="en-US" sz="2000" i="1" dirty="0" err="1">
                <a:solidFill>
                  <a:schemeClr val="bg1">
                    <a:lumMod val="95000"/>
                  </a:schemeClr>
                </a:solidFill>
              </a:rPr>
              <a:t>팬덤계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 전반에 사용되는 언어로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en-US" altLang="ko-KR" sz="2400" i="1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해당 장르에 소속된 특정 인물이나 그 장르 및 인물의 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아이덴티티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endParaRPr lang="en-US" altLang="ko-KR" sz="2000" i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나타낼 수 있는 모든 요소를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주제로 제작된 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</a:t>
            </a:r>
            <a:r>
              <a:rPr lang="en-US" altLang="ko-K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용품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을</a:t>
            </a:r>
            <a:r>
              <a:rPr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i="1" dirty="0">
                <a:solidFill>
                  <a:schemeClr val="bg1">
                    <a:lumMod val="95000"/>
                  </a:schemeClr>
                </a:solidFill>
              </a:rPr>
              <a:t>뜻한다</a:t>
            </a:r>
            <a:r>
              <a:rPr lang="en-US" altLang="ko-KR" sz="2000" i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506558" y="1623969"/>
            <a:ext cx="5372257" cy="474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07698-34D9-4469-A358-82507C6457F8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9963FB-DD66-492C-840E-AA996BCC0B1F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84274A-8C21-42E0-A5E8-F8B9E4BC3102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서비스 개요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3995D5C-1667-4732-8E27-82EB8C979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326"/>
          <a:stretch/>
        </p:blipFill>
        <p:spPr>
          <a:xfrm>
            <a:off x="440226" y="1633795"/>
            <a:ext cx="5507468" cy="456465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7796CF-AE29-40EE-81C3-AB6AC2FC0CF2}"/>
              </a:ext>
            </a:extLst>
          </p:cNvPr>
          <p:cNvGrpSpPr/>
          <p:nvPr/>
        </p:nvGrpSpPr>
        <p:grpSpPr>
          <a:xfrm>
            <a:off x="6379064" y="731159"/>
            <a:ext cx="5372257" cy="5808690"/>
            <a:chOff x="6350932" y="457684"/>
            <a:chExt cx="4112621" cy="420603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8A5242-F9BD-4835-990F-8E7FEC4D6765}"/>
                </a:ext>
              </a:extLst>
            </p:cNvPr>
            <p:cNvSpPr txBox="1"/>
            <p:nvPr/>
          </p:nvSpPr>
          <p:spPr>
            <a:xfrm>
              <a:off x="6396376" y="1227027"/>
              <a:ext cx="4067177" cy="32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2F2D2D"/>
                  </a:solidFill>
                  <a:latin typeface="+mn-ea"/>
                </a:rPr>
                <a:t>기획 배경 및 목표 </a:t>
              </a:r>
              <a:endParaRPr lang="en-US" altLang="ko-KR" b="1" dirty="0">
                <a:solidFill>
                  <a:srgbClr val="2F2D2D"/>
                </a:solidFill>
                <a:latin typeface="+mn-ea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9AACEAE-DA5C-4667-A1C6-64DCE6F461BF}"/>
                </a:ext>
              </a:extLst>
            </p:cNvPr>
            <p:cNvSpPr/>
            <p:nvPr/>
          </p:nvSpPr>
          <p:spPr>
            <a:xfrm>
              <a:off x="6350932" y="845582"/>
              <a:ext cx="4067176" cy="3818135"/>
            </a:xfrm>
            <a:prstGeom prst="roundRect">
              <a:avLst>
                <a:gd name="adj" fmla="val 6256"/>
              </a:avLst>
            </a:prstGeom>
            <a:noFill/>
            <a:ln w="38100">
              <a:solidFill>
                <a:srgbClr val="FFE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CDF486E-9588-4D7F-B442-1F0FCFFC32B4}"/>
                </a:ext>
              </a:extLst>
            </p:cNvPr>
            <p:cNvSpPr/>
            <p:nvPr/>
          </p:nvSpPr>
          <p:spPr>
            <a:xfrm>
              <a:off x="8072145" y="457684"/>
              <a:ext cx="720000" cy="720000"/>
            </a:xfrm>
            <a:prstGeom prst="ellipse">
              <a:avLst/>
            </a:prstGeom>
            <a:solidFill>
              <a:srgbClr val="FFF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4559D96-8BB3-42B5-99BA-A0BFE496AFC3}"/>
                </a:ext>
              </a:extLst>
            </p:cNvPr>
            <p:cNvSpPr/>
            <p:nvPr/>
          </p:nvSpPr>
          <p:spPr>
            <a:xfrm>
              <a:off x="8141965" y="528974"/>
              <a:ext cx="576000" cy="575188"/>
            </a:xfrm>
            <a:prstGeom prst="ellipse">
              <a:avLst/>
            </a:prstGeom>
            <a:solidFill>
              <a:srgbClr val="FFD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A47322-288E-41F3-B8C8-4C576703059D}"/>
                </a:ext>
              </a:extLst>
            </p:cNvPr>
            <p:cNvSpPr txBox="1"/>
            <p:nvPr/>
          </p:nvSpPr>
          <p:spPr>
            <a:xfrm>
              <a:off x="8225323" y="504354"/>
              <a:ext cx="428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b="1" dirty="0">
                <a:solidFill>
                  <a:srgbClr val="FABE00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B55D415-9DEC-435C-B8F4-35743C251458}"/>
                </a:ext>
              </a:extLst>
            </p:cNvPr>
            <p:cNvCxnSpPr>
              <a:cxnSpLocks/>
            </p:cNvCxnSpPr>
            <p:nvPr/>
          </p:nvCxnSpPr>
          <p:spPr>
            <a:xfrm>
              <a:off x="6839290" y="1775818"/>
              <a:ext cx="3343912" cy="0"/>
            </a:xfrm>
            <a:prstGeom prst="line">
              <a:avLst/>
            </a:prstGeom>
            <a:ln w="28575">
              <a:solidFill>
                <a:srgbClr val="FFDD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9B2D48-CF02-4263-8BF8-5CEB56925284}"/>
                </a:ext>
              </a:extLst>
            </p:cNvPr>
            <p:cNvSpPr txBox="1"/>
            <p:nvPr/>
          </p:nvSpPr>
          <p:spPr>
            <a:xfrm>
              <a:off x="6688452" y="1860533"/>
              <a:ext cx="3645587" cy="2168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성장하고 있는 </a:t>
              </a:r>
              <a:r>
                <a:rPr lang="ko-KR" altLang="en-US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굿즈</a:t>
              </a:r>
              <a:r>
                <a:rPr lang="ko-KR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산업</a:t>
              </a:r>
              <a:endPara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그에 반해</a:t>
              </a:r>
              <a:endPara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전문적인 플랫폼의 부재</a:t>
              </a: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기존 플랫폼의 문제</a:t>
              </a: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통일성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안정성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폐쇄성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6196D7-F375-6F8D-4C93-8A0CF1263367}"/>
              </a:ext>
            </a:extLst>
          </p:cNvPr>
          <p:cNvSpPr txBox="1"/>
          <p:nvPr/>
        </p:nvSpPr>
        <p:spPr>
          <a:xfrm>
            <a:off x="6819961" y="5829300"/>
            <a:ext cx="47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굿즈</a:t>
            </a:r>
            <a:r>
              <a:rPr lang="ko-KR" altLang="en-US" b="1" dirty="0"/>
              <a:t> 거래 분야에 특화된 플랫폼 제작 목표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30B7C2B-5717-6774-267A-D70673B638A6}"/>
              </a:ext>
            </a:extLst>
          </p:cNvPr>
          <p:cNvSpPr/>
          <p:nvPr/>
        </p:nvSpPr>
        <p:spPr>
          <a:xfrm>
            <a:off x="246888" y="237744"/>
            <a:ext cx="11945112" cy="6620256"/>
          </a:xfrm>
          <a:prstGeom prst="round1Rect">
            <a:avLst>
              <a:gd name="adj" fmla="val 5470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13500000" algn="b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주요 기능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75000"/>
                  </a:prstClr>
                </a:solidFill>
              </a:rPr>
              <a:t>Chapter 03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B37FF5-8D2A-F3C2-228E-8ADFFB5BA9B1}"/>
              </a:ext>
            </a:extLst>
          </p:cNvPr>
          <p:cNvGrpSpPr/>
          <p:nvPr/>
        </p:nvGrpSpPr>
        <p:grpSpPr>
          <a:xfrm>
            <a:off x="469900" y="313944"/>
            <a:ext cx="409956" cy="409956"/>
            <a:chOff x="469900" y="313944"/>
            <a:chExt cx="409956" cy="4099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302B17C-A39D-9E8E-90DC-94909766DEEE}"/>
                </a:ext>
              </a:extLst>
            </p:cNvPr>
            <p:cNvSpPr/>
            <p:nvPr/>
          </p:nvSpPr>
          <p:spPr>
            <a:xfrm>
              <a:off x="469900" y="313944"/>
              <a:ext cx="409956" cy="409956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8184134A-535F-8D4B-38A5-BA45472DB5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153" y="405448"/>
              <a:ext cx="197451" cy="226949"/>
              <a:chOff x="1039" y="1681"/>
              <a:chExt cx="1071" cy="12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7AED290-4F6B-DEBF-CAF0-E2A0D22AA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E783CC70-2365-3312-EC01-44580EF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CB66A5FC-576E-3ACD-3449-6A70A93E9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6B8560C-A0A9-B371-741B-F72D03FA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4C5946B-F15D-6FE0-9B1D-6164E5F98084}"/>
              </a:ext>
            </a:extLst>
          </p:cNvPr>
          <p:cNvSpPr/>
          <p:nvPr/>
        </p:nvSpPr>
        <p:spPr>
          <a:xfrm>
            <a:off x="729357" y="119034"/>
            <a:ext cx="249010" cy="237419"/>
          </a:xfrm>
          <a:prstGeom prst="wedgeEllipseCallout">
            <a:avLst>
              <a:gd name="adj1" fmla="val -47609"/>
              <a:gd name="adj2" fmla="val 59491"/>
            </a:avLst>
          </a:prstGeom>
          <a:solidFill>
            <a:srgbClr val="FFD370"/>
          </a:solidFill>
          <a:ln>
            <a:noFill/>
          </a:ln>
          <a:effectLst>
            <a:outerShdw blurRad="50800" dist="38100" dir="13500000" algn="b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32ACD1-2883-1DDD-B30E-066A2B5089E0}"/>
              </a:ext>
            </a:extLst>
          </p:cNvPr>
          <p:cNvGrpSpPr/>
          <p:nvPr/>
        </p:nvGrpSpPr>
        <p:grpSpPr>
          <a:xfrm>
            <a:off x="10216083" y="459964"/>
            <a:ext cx="1550689" cy="169277"/>
            <a:chOff x="9512757" y="369386"/>
            <a:chExt cx="2051714" cy="223970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0B5A3F5B-FD40-0728-A83D-4B92AF860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3A668E60-6C31-B427-6BF0-686EB3A72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7" name="Freeform 10">
                <a:extLst>
                  <a:ext uri="{FF2B5EF4-FFF2-40B4-BE49-F238E27FC236}">
                    <a16:creationId xmlns:a16="http://schemas.microsoft.com/office/drawing/2014/main" id="{F1839ACC-106F-BF23-C5E8-09B00CF6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485A8E47-A04B-2D93-C10E-654571672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71BC0AA-B3E5-593A-44FB-95E360A06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47FCBCD1-41A5-AF7E-502A-76423509A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C7C3B1AB-FF0E-35B8-1E67-736D37A5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54BB12C-4ED9-5A7C-458B-B4A6F1779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EA797F0-935B-10ED-B66F-734425B16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3CCD214-F90E-DC1F-A10C-8E57E6CE6F3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A53E82-5462-9879-7420-5D1346A6B0F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ED7B5B5A-77A3-7188-402D-FAF98102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5F2C72-9CB4-B629-6921-C9DB9FD39F1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45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3" y="2014708"/>
            <a:ext cx="10693933" cy="4415250"/>
            <a:chOff x="867265" y="1841988"/>
            <a:chExt cx="10693933" cy="44152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67266" y="1841988"/>
              <a:ext cx="5292000" cy="2160000"/>
            </a:xfrm>
            <a:prstGeom prst="rect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41988"/>
              <a:ext cx="5292000" cy="2160000"/>
            </a:xfrm>
            <a:prstGeom prst="rect">
              <a:avLst/>
            </a:prstGeom>
            <a:solidFill>
              <a:srgbClr val="FFE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5" y="4097238"/>
              <a:ext cx="5292001" cy="2160000"/>
            </a:xfrm>
            <a:prstGeom prst="rect">
              <a:avLst/>
            </a:prstGeom>
            <a:solidFill>
              <a:srgbClr val="FFE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4971692" y="2803916"/>
              <a:ext cx="2498868" cy="2491395"/>
              <a:chOff x="4971692" y="2803916"/>
              <a:chExt cx="2498868" cy="2491395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4971692" y="2803916"/>
                <a:ext cx="2498868" cy="2491395"/>
              </a:xfrm>
              <a:prstGeom prst="diamond">
                <a:avLst/>
              </a:pr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7207834" y="5122629"/>
            <a:ext cx="3406702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컬렉션을 통한 나만의 </a:t>
            </a:r>
            <a:r>
              <a:rPr lang="ko-KR" altLang="en-US" spc="-15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굿즈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모음 전시</a:t>
            </a: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7136810" y="2645081"/>
            <a:ext cx="1314784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채팅 기능 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 :1 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채팅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844810" y="4708056"/>
            <a:ext cx="2331087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굿즈를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사고 파는 기능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굿즈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교환 기능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같이해요 카테고리 기능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9AFD2D-F283-4B25-B10D-33F1EDA67909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572142-45C8-4467-9ED6-966CBF92007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Chapter.3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A53E9-95B4-4F6D-B22F-4CCEF501EBD4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주요 기능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D9E-9FBA-5203-F700-9EA2D90A51D6}"/>
              </a:ext>
            </a:extLst>
          </p:cNvPr>
          <p:cNvSpPr txBox="1"/>
          <p:nvPr/>
        </p:nvSpPr>
        <p:spPr>
          <a:xfrm>
            <a:off x="1844810" y="2849451"/>
            <a:ext cx="190949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사용자의 등급 제도</a:t>
            </a:r>
            <a:endParaRPr lang="en-US" altLang="ko-KR" spc="-150" dirty="0">
              <a:solidFill>
                <a:srgbClr val="393939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3123A-8239-274A-B6D1-E59E7413941B}"/>
              </a:ext>
            </a:extLst>
          </p:cNvPr>
          <p:cNvSpPr txBox="1"/>
          <p:nvPr/>
        </p:nvSpPr>
        <p:spPr>
          <a:xfrm>
            <a:off x="8553689" y="2645081"/>
            <a:ext cx="185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 : n </a:t>
            </a: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채팅</a:t>
            </a:r>
            <a:endParaRPr lang="en-US" altLang="ko-KR" spc="-1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커뮤니티 제공</a:t>
            </a:r>
            <a:r>
              <a:rPr lang="en-US" altLang="ko-KR" spc="-1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665</Words>
  <Application>Microsoft Macintosh PowerPoint</Application>
  <PresentationFormat>와이드스크린</PresentationFormat>
  <Paragraphs>245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나눔스퀘어_ac Bold</vt:lpstr>
      <vt:lpstr>맑은 고딕</vt:lpstr>
      <vt:lpstr>휴먼편지체</vt:lpstr>
      <vt:lpstr>Tmon몬소리 Black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eui415566@gmail.com</cp:lastModifiedBy>
  <cp:revision>197</cp:revision>
  <dcterms:created xsi:type="dcterms:W3CDTF">2021-03-21T06:59:50Z</dcterms:created>
  <dcterms:modified xsi:type="dcterms:W3CDTF">2023-04-14T02:34:06Z</dcterms:modified>
</cp:coreProperties>
</file>