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21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dirty="0"/>
              <a:t>&lt;header&gt;</a:t>
            </a:r>
            <a:endParaRPr dirty="0"/>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dirty="0"/>
              <a:t>&lt;date/time&gt;</a:t>
            </a:r>
            <a:endParaRPr dirty="0"/>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dirty="0"/>
              <a:t>&lt;footer&gt;</a:t>
            </a:r>
            <a:endParaRPr dirty="0"/>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dirty="0"/>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323439"/>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Social Net Secure using </a:t>
            </a:r>
          </a:p>
          <a:p>
            <a:pPr algn="ctr"/>
            <a:r>
              <a:rPr lang="en-US" sz="4000" b="1" dirty="0">
                <a:ln w="1905"/>
                <a:effectLst>
                  <a:innerShdw blurRad="69850" dist="43180" dir="5400000">
                    <a:srgbClr val="000000">
                      <a:alpha val="65000"/>
                    </a:srgbClr>
                  </a:innerShdw>
                </a:effectLst>
              </a:rPr>
              <a:t>NLP and ML</a:t>
            </a:r>
          </a:p>
        </p:txBody>
      </p:sp>
      <p:sp>
        <p:nvSpPr>
          <p:cNvPr id="3" name="TextBox 2"/>
          <p:cNvSpPr txBox="1"/>
          <p:nvPr/>
        </p:nvSpPr>
        <p:spPr>
          <a:xfrm>
            <a:off x="5337175" y="3090616"/>
            <a:ext cx="5029200" cy="1200329"/>
          </a:xfrm>
          <a:prstGeom prst="rect">
            <a:avLst/>
          </a:prstGeom>
          <a:noFill/>
        </p:spPr>
        <p:txBody>
          <a:bodyPr wrap="square" rtlCol="0">
            <a:spAutoFit/>
          </a:bodyPr>
          <a:lstStyle/>
          <a:p>
            <a:r>
              <a:rPr lang="en-US" b="1" dirty="0">
                <a:solidFill>
                  <a:schemeClr val="tx2">
                    <a:lumMod val="75000"/>
                  </a:schemeClr>
                </a:solidFill>
              </a:rPr>
              <a:t>Name of the student:</a:t>
            </a:r>
          </a:p>
          <a:p>
            <a:r>
              <a:rPr lang="en-US" sz="1800" b="1" dirty="0">
                <a:solidFill>
                  <a:schemeClr val="tx2">
                    <a:lumMod val="75000"/>
                  </a:schemeClr>
                </a:solidFill>
              </a:rPr>
              <a:t>20H51A0563 - D.HONEY KEZIA </a:t>
            </a:r>
          </a:p>
          <a:p>
            <a:r>
              <a:rPr lang="en-US" sz="1800" b="1" dirty="0">
                <a:solidFill>
                  <a:schemeClr val="tx2">
                    <a:lumMod val="75000"/>
                  </a:schemeClr>
                </a:solidFill>
              </a:rPr>
              <a:t>20H51A05N7- VINAYASWI REDDY</a:t>
            </a:r>
          </a:p>
          <a:p>
            <a:r>
              <a:rPr lang="en-US" sz="1800" b="1" dirty="0">
                <a:solidFill>
                  <a:schemeClr val="tx2">
                    <a:lumMod val="75000"/>
                  </a:schemeClr>
                </a:solidFill>
              </a:rPr>
              <a:t>20H51A0575 - S.YASHWANT</a:t>
            </a:r>
          </a:p>
        </p:txBody>
      </p:sp>
      <p:sp>
        <p:nvSpPr>
          <p:cNvPr id="4" name="TextBox 3"/>
          <p:cNvSpPr txBox="1"/>
          <p:nvPr/>
        </p:nvSpPr>
        <p:spPr>
          <a:xfrm>
            <a:off x="155575" y="4419600"/>
            <a:ext cx="5181600"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 Ms. M KAMALA</a:t>
            </a:r>
          </a:p>
          <a:p>
            <a:r>
              <a:rPr lang="en-US" sz="2000" b="1" dirty="0"/>
              <a:t> Associate Professor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4DFFA99E-F018-8D26-1DF7-316E0E020E5A}"/>
              </a:ext>
            </a:extLst>
          </p:cNvPr>
          <p:cNvSpPr txBox="1"/>
          <p:nvPr/>
        </p:nvSpPr>
        <p:spPr>
          <a:xfrm>
            <a:off x="307975" y="2886331"/>
            <a:ext cx="5029200" cy="400110"/>
          </a:xfrm>
          <a:prstGeom prst="rect">
            <a:avLst/>
          </a:prstGeom>
          <a:noFill/>
        </p:spPr>
        <p:txBody>
          <a:bodyPr wrap="square" rtlCol="0">
            <a:spAutoFit/>
          </a:bodyPr>
          <a:lstStyle/>
          <a:p>
            <a:r>
              <a:rPr lang="en-US" sz="2000" b="1" dirty="0">
                <a:solidFill>
                  <a:schemeClr val="tx2">
                    <a:lumMod val="75000"/>
                  </a:schemeClr>
                </a:solidFill>
              </a:rPr>
              <a:t>Batch No.: 32</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3" name="TextBox 2"/>
          <p:cNvSpPr txBox="1"/>
          <p:nvPr/>
        </p:nvSpPr>
        <p:spPr>
          <a:xfrm>
            <a:off x="572549" y="519825"/>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A5F36228-C2DD-10D0-C45E-167831E954A3}"/>
              </a:ext>
            </a:extLst>
          </p:cNvPr>
          <p:cNvSpPr txBox="1"/>
          <p:nvPr/>
        </p:nvSpPr>
        <p:spPr>
          <a:xfrm>
            <a:off x="457200" y="1142400"/>
            <a:ext cx="8381160" cy="5217326"/>
          </a:xfrm>
          <a:prstGeom prst="rect">
            <a:avLst/>
          </a:prstGeom>
          <a:noFill/>
        </p:spPr>
        <p:txBody>
          <a:bodyPr wrap="square">
            <a:spAutoFit/>
          </a:bodyPr>
          <a:lstStyle/>
          <a:p>
            <a:pPr algn="just">
              <a:lnSpc>
                <a:spcPct val="150000"/>
              </a:lnSpc>
            </a:pPr>
            <a:r>
              <a:rPr lang="en-US" sz="1600" dirty="0"/>
              <a:t>The problem of fake profile identification in social networks involves developing a machine learning and natural language processing system to automatically detect and flag profiles that are created with deceptive or malicious intent. Fake profiles can be created for various purposes, such as spreading misinformation, conducting scams, or gathering personal information. </a:t>
            </a:r>
          </a:p>
          <a:p>
            <a:pPr algn="just">
              <a:lnSpc>
                <a:spcPct val="150000"/>
              </a:lnSpc>
            </a:pPr>
            <a:r>
              <a:rPr lang="en-US" sz="1600" dirty="0"/>
              <a:t>           The goal is to design an algorithm or model that can accurately distinguish between genuine and fake profiles based on various indicators, including textual information in the profile description, posts, comments, and other user interactions. This involves analyzing linguistic patterns, sentiment analysis, entity recognition, and user behavior patterns to identify anomalies that are indicative of fake profiles.</a:t>
            </a:r>
          </a:p>
          <a:p>
            <a:pPr algn="just">
              <a:lnSpc>
                <a:spcPct val="150000"/>
              </a:lnSpc>
            </a:pPr>
            <a:r>
              <a:rPr lang="en-US" sz="1600" dirty="0"/>
              <a:t>           The problem also encompasses the challenge of handling the dynamic nature of fake profiles, as malicious actors continuously adapt their strategies to evade detection. The system should be able to learn from new data and update its detection methods accordingly to stay effective in identifying emerging types of fake profiles</a:t>
            </a:r>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152400" y="3582360"/>
            <a:ext cx="723888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198347"/>
            <a:ext cx="8381160" cy="75600"/>
          </a:xfrm>
          <a:prstGeom prst="rect">
            <a:avLst/>
          </a:prstGeom>
          <a:solidFill>
            <a:srgbClr val="7030A0"/>
          </a:solidFill>
          <a:ln w="25560">
            <a:solidFill>
              <a:srgbClr val="3A5F8B"/>
            </a:solidFill>
            <a:round/>
          </a:ln>
        </p:spPr>
        <p:txBody>
          <a:bodyPr/>
          <a:lstStyle/>
          <a:p>
            <a:endParaRPr lang="en-IN" dirty="0"/>
          </a:p>
        </p:txBody>
      </p:sp>
      <p:sp>
        <p:nvSpPr>
          <p:cNvPr id="3" name="TextBox 2"/>
          <p:cNvSpPr txBox="1"/>
          <p:nvPr/>
        </p:nvSpPr>
        <p:spPr>
          <a:xfrm>
            <a:off x="381000" y="613572"/>
            <a:ext cx="4191000" cy="584775"/>
          </a:xfrm>
          <a:prstGeom prst="rect">
            <a:avLst/>
          </a:prstGeom>
          <a:noFill/>
        </p:spPr>
        <p:txBody>
          <a:bodyPr wrap="square" rtlCol="0">
            <a:spAutoFit/>
          </a:bodyPr>
          <a:lstStyle/>
          <a:p>
            <a:pPr algn="r">
              <a:lnSpc>
                <a:spcPct val="100000"/>
              </a:lnSpc>
            </a:pPr>
            <a:r>
              <a:rPr lang="en-IN" sz="3200" b="1" dirty="0">
                <a:solidFill>
                  <a:srgbClr val="C00000"/>
                </a:solidFill>
                <a:latin typeface="+mj-lt"/>
              </a:rPr>
              <a:t>Scope of the Project</a:t>
            </a:r>
            <a:endParaRPr lang="en-IN" sz="3200" dirty="0">
              <a:solidFill>
                <a:srgbClr val="C00000"/>
              </a:solidFill>
              <a:latin typeface="+mj-lt"/>
            </a:endParaRPr>
          </a:p>
        </p:txBody>
      </p:sp>
      <p:sp>
        <p:nvSpPr>
          <p:cNvPr id="5" name="TextBox 4">
            <a:extLst>
              <a:ext uri="{FF2B5EF4-FFF2-40B4-BE49-F238E27FC236}">
                <a16:creationId xmlns:a16="http://schemas.microsoft.com/office/drawing/2014/main" id="{056234FF-D7E8-EB99-CD62-D798F62679F2}"/>
              </a:ext>
            </a:extLst>
          </p:cNvPr>
          <p:cNvSpPr txBox="1"/>
          <p:nvPr/>
        </p:nvSpPr>
        <p:spPr>
          <a:xfrm>
            <a:off x="457200" y="1447800"/>
            <a:ext cx="8381160" cy="2632003"/>
          </a:xfrm>
          <a:prstGeom prst="rect">
            <a:avLst/>
          </a:prstGeom>
          <a:noFill/>
        </p:spPr>
        <p:txBody>
          <a:bodyPr wrap="square">
            <a:spAutoFit/>
          </a:bodyPr>
          <a:lstStyle/>
          <a:p>
            <a:pPr algn="just">
              <a:lnSpc>
                <a:spcPct val="150000"/>
              </a:lnSpc>
            </a:pPr>
            <a:r>
              <a:rPr lang="en-US" sz="1600" dirty="0"/>
              <a:t>The future scope of fake profile identification in social networks using ML and NLP is vast and holds significant potential for advancements and improvements. </a:t>
            </a:r>
          </a:p>
          <a:p>
            <a:pPr algn="just">
              <a:lnSpc>
                <a:spcPct val="150000"/>
              </a:lnSpc>
            </a:pPr>
            <a:r>
              <a:rPr lang="en-US" sz="1600" dirty="0"/>
              <a:t>Here are some potential areas of future development:</a:t>
            </a:r>
          </a:p>
          <a:p>
            <a:pPr marL="285750" indent="-285750" algn="just">
              <a:lnSpc>
                <a:spcPct val="150000"/>
              </a:lnSpc>
              <a:buFont typeface="Arial" panose="020B0604020202020204" pitchFamily="34" charset="0"/>
              <a:buChar char="•"/>
            </a:pPr>
            <a:r>
              <a:rPr lang="en-US" sz="1600" dirty="0"/>
              <a:t>Enhanced Feature Extraction</a:t>
            </a:r>
          </a:p>
          <a:p>
            <a:pPr marL="285750" indent="-285750" algn="just">
              <a:lnSpc>
                <a:spcPct val="150000"/>
              </a:lnSpc>
              <a:buFont typeface="Arial" panose="020B0604020202020204" pitchFamily="34" charset="0"/>
              <a:buChar char="•"/>
            </a:pPr>
            <a:r>
              <a:rPr lang="en-US" sz="1600" dirty="0"/>
              <a:t>R</a:t>
            </a:r>
            <a:r>
              <a:rPr lang="en-IN" sz="1600" dirty="0"/>
              <a:t>eal-time Monitoring</a:t>
            </a:r>
          </a:p>
          <a:p>
            <a:pPr marL="285750" indent="-285750" algn="just">
              <a:lnSpc>
                <a:spcPct val="150000"/>
              </a:lnSpc>
              <a:buFont typeface="Arial" panose="020B0604020202020204" pitchFamily="34" charset="0"/>
              <a:buChar char="•"/>
            </a:pPr>
            <a:r>
              <a:rPr lang="en-IN" sz="1600" dirty="0"/>
              <a:t>Collaborative Filtering</a:t>
            </a:r>
          </a:p>
          <a:p>
            <a:pPr marL="285750" indent="-285750" algn="just">
              <a:lnSpc>
                <a:spcPct val="150000"/>
              </a:lnSpc>
              <a:buFont typeface="Arial" panose="020B0604020202020204" pitchFamily="34" charset="0"/>
              <a:buChar char="•"/>
            </a:pPr>
            <a:r>
              <a:rPr lang="en-IN" sz="1600" dirty="0"/>
              <a:t>Privacy Preservation</a:t>
            </a:r>
            <a:endParaRPr lang="en-US" sz="1600" dirty="0"/>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609600" y="3590050"/>
            <a:ext cx="6324600" cy="760320"/>
          </a:xfrm>
          <a:prstGeom prst="rect">
            <a:avLst/>
          </a:prstGeom>
        </p:spPr>
        <p:txBody>
          <a:bodyPr lIns="90000" tIns="45000" rIns="90000" bIns="45000"/>
          <a:lstStyle/>
          <a:p>
            <a:pPr algn="r">
              <a:lnSpc>
                <a:spcPct val="100000"/>
              </a:lnSpc>
            </a:pPr>
            <a:r>
              <a:rPr lang="en-US" sz="4400" b="1" dirty="0">
                <a:latin typeface="Arial Black" panose="020B0A04020102020204" pitchFamily="34" charset="0"/>
              </a:rPr>
              <a:t>Literature</a:t>
            </a:r>
            <a:r>
              <a:rPr lang="en-US" sz="4400" b="1" dirty="0"/>
              <a:t> </a:t>
            </a:r>
            <a:r>
              <a:rPr lang="en-US" sz="4400" b="1" dirty="0">
                <a:latin typeface="Arial Black" panose="020B0A04020102020204" pitchFamily="34" charset="0"/>
              </a:rPr>
              <a:t>Review</a:t>
            </a:r>
            <a:endParaRPr sz="4400" b="1"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4013087906"/>
                  </p:ext>
                </p:extLst>
              </p:nvPr>
            </p:nvGraphicFramePr>
            <p:xfrm>
              <a:off x="-2515238"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515238"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b="1" u="sng" dirty="0">
                <a:solidFill>
                  <a:srgbClr val="C00000"/>
                </a:solidFill>
                <a:latin typeface="Times New Roman" panose="02020603050405020304" pitchFamily="18" charset="0"/>
                <a:cs typeface="Times New Roman" panose="02020603050405020304" pitchFamily="18" charset="0"/>
              </a:rPr>
              <a:t>Comparison table for the existing system</a:t>
            </a:r>
            <a:endParaRPr lang="en-US" sz="2400" b="1" u="sng" dirty="0">
              <a:solidFill>
                <a:srgbClr val="C0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913778399"/>
              </p:ext>
            </p:extLst>
          </p:nvPr>
        </p:nvGraphicFramePr>
        <p:xfrm>
          <a:off x="76200" y="451726"/>
          <a:ext cx="8910955" cy="6238854"/>
        </p:xfrm>
        <a:graphic>
          <a:graphicData uri="http://schemas.openxmlformats.org/drawingml/2006/table">
            <a:tbl>
              <a:tblPr firstRow="1" bandRow="1">
                <a:tableStyleId>{5C22544A-7EE6-4342-B048-85BDC9FD1C3A}</a:tableStyleId>
              </a:tblPr>
              <a:tblGrid>
                <a:gridCol w="528955">
                  <a:extLst>
                    <a:ext uri="{9D8B030D-6E8A-4147-A177-3AD203B41FA5}">
                      <a16:colId xmlns:a16="http://schemas.microsoft.com/office/drawing/2014/main" val="432745929"/>
                    </a:ext>
                  </a:extLst>
                </a:gridCol>
                <a:gridCol w="1219200">
                  <a:extLst>
                    <a:ext uri="{9D8B030D-6E8A-4147-A177-3AD203B41FA5}">
                      <a16:colId xmlns:a16="http://schemas.microsoft.com/office/drawing/2014/main" val="1998233565"/>
                    </a:ext>
                  </a:extLst>
                </a:gridCol>
                <a:gridCol w="2057399">
                  <a:extLst>
                    <a:ext uri="{9D8B030D-6E8A-4147-A177-3AD203B41FA5}">
                      <a16:colId xmlns:a16="http://schemas.microsoft.com/office/drawing/2014/main" val="3760181125"/>
                    </a:ext>
                  </a:extLst>
                </a:gridCol>
                <a:gridCol w="1066800">
                  <a:extLst>
                    <a:ext uri="{9D8B030D-6E8A-4147-A177-3AD203B41FA5}">
                      <a16:colId xmlns:a16="http://schemas.microsoft.com/office/drawing/2014/main" val="1470764825"/>
                    </a:ext>
                  </a:extLst>
                </a:gridCol>
                <a:gridCol w="2133600">
                  <a:extLst>
                    <a:ext uri="{9D8B030D-6E8A-4147-A177-3AD203B41FA5}">
                      <a16:colId xmlns:a16="http://schemas.microsoft.com/office/drawing/2014/main" val="3423994347"/>
                    </a:ext>
                  </a:extLst>
                </a:gridCol>
                <a:gridCol w="1905001">
                  <a:extLst>
                    <a:ext uri="{9D8B030D-6E8A-4147-A177-3AD203B41FA5}">
                      <a16:colId xmlns:a16="http://schemas.microsoft.com/office/drawing/2014/main" val="635663868"/>
                    </a:ext>
                  </a:extLst>
                </a:gridCol>
              </a:tblGrid>
              <a:tr h="843894">
                <a:tc>
                  <a:txBody>
                    <a:bodyPr/>
                    <a:lstStyle/>
                    <a:p>
                      <a:pPr algn="just"/>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661569">
                <a:tc>
                  <a:txBody>
                    <a:bodyPr/>
                    <a:lstStyle/>
                    <a:p>
                      <a:pPr algn="just"/>
                      <a:r>
                        <a:rPr lang="en-US" dirty="0"/>
                        <a:t>1</a:t>
                      </a:r>
                      <a:endParaRPr lang="en-IN" dirty="0"/>
                    </a:p>
                  </a:txBody>
                  <a:tcPr/>
                </a:tc>
                <a:tc>
                  <a:txBody>
                    <a:bodyPr/>
                    <a:lstStyle/>
                    <a:p>
                      <a:pPr algn="ctr"/>
                      <a:r>
                        <a:rPr lang="en-IN" sz="1200" b="0" i="0" dirty="0">
                          <a:solidFill>
                            <a:schemeClr val="dk1"/>
                          </a:solidFill>
                          <a:effectLst/>
                          <a:latin typeface="Times New Roman" panose="02020603050405020304" pitchFamily="18" charset="0"/>
                          <a:ea typeface="+mn-ea"/>
                          <a:cs typeface="Times New Roman" panose="02020603050405020304" pitchFamily="18" charset="0"/>
                        </a:rPr>
                        <a:t>Sanjana Madhav Balgi, Sneha H, Suma Y Gouda</a:t>
                      </a:r>
                      <a:r>
                        <a:rPr lang="pt-BR" sz="1200" b="0" i="0" dirty="0">
                          <a:solidFill>
                            <a:schemeClr val="dk1"/>
                          </a:solidFill>
                          <a:effectLst/>
                          <a:latin typeface="Times New Roman" panose="02020603050405020304" pitchFamily="18" charset="0"/>
                          <a:ea typeface="+mn-ea"/>
                          <a:cs typeface="Times New Roman" panose="02020603050405020304" pitchFamily="18" charset="0"/>
                        </a:rPr>
                        <a:t>, Arunakumari V R, Ashritha R Murthy</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b="0" i="0" dirty="0">
                          <a:solidFill>
                            <a:schemeClr val="dk1"/>
                          </a:solidFill>
                          <a:effectLst/>
                          <a:latin typeface="Times New Roman" panose="02020603050405020304" pitchFamily="18" charset="0"/>
                          <a:ea typeface="+mn-ea"/>
                          <a:cs typeface="Times New Roman" panose="02020603050405020304" pitchFamily="18" charset="0"/>
                        </a:rPr>
                        <a:t>The major problem in detecting fake news is the lack of a massive dataset and a labeled benchmark dataset with ground-truth labels. For example, some of the datasets are constructed only with political statements like PolitiFact, LIAR, Weibo, etc.</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0" i="0" dirty="0">
                          <a:solidFill>
                            <a:schemeClr val="dk1"/>
                          </a:solidFill>
                          <a:effectLst/>
                          <a:latin typeface="Times New Roman" panose="02020603050405020304" pitchFamily="18" charset="0"/>
                          <a:ea typeface="+mn-ea"/>
                          <a:cs typeface="Times New Roman" panose="02020603050405020304" pitchFamily="18" charset="0"/>
                        </a:rPr>
                        <a:t>Fake News Detection using Natural Language Processing</a:t>
                      </a:r>
                    </a:p>
                  </a:txBody>
                  <a:tcPr/>
                </a:tc>
                <a:tc>
                  <a:txBody>
                    <a:bodyPr/>
                    <a:lstStyle/>
                    <a:p>
                      <a:pPr algn="ctr"/>
                      <a:r>
                        <a:rPr lang="en-US" sz="1200" dirty="0">
                          <a:latin typeface="Times New Roman" panose="02020603050405020304" pitchFamily="18" charset="0"/>
                          <a:cs typeface="Times New Roman" panose="02020603050405020304" pitchFamily="18" charset="0"/>
                        </a:rPr>
                        <a:t>The goal is to develop a system or model that can use historical data to forecast if a news report is fake or not. The dataset used here is ISOT dataset.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b="0" i="0" dirty="0">
                          <a:solidFill>
                            <a:schemeClr val="dk1"/>
                          </a:solidFill>
                          <a:effectLst/>
                          <a:latin typeface="Times New Roman" panose="02020603050405020304" pitchFamily="18" charset="0"/>
                          <a:ea typeface="+mn-ea"/>
                          <a:cs typeface="Times New Roman" panose="02020603050405020304" pitchFamily="18" charset="0"/>
                        </a:rPr>
                        <a:t> The same set of data is used The right optimization methods, loss functions, and logical operations are used to train the models. The list below includes a description of the models utilized.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417652">
                <a:tc>
                  <a:txBody>
                    <a:bodyPr/>
                    <a:lstStyle/>
                    <a:p>
                      <a:pPr algn="just"/>
                      <a:r>
                        <a:rPr lang="en-US" dirty="0"/>
                        <a:t>2</a:t>
                      </a:r>
                      <a:endParaRPr lang="en-IN" dirty="0"/>
                    </a:p>
                  </a:txBody>
                  <a:tcPr/>
                </a:tc>
                <a:tc>
                  <a:txBody>
                    <a:bodyPr/>
                    <a:lstStyle/>
                    <a:p>
                      <a:pPr algn="ctr"/>
                      <a:r>
                        <a:rPr lang="en-IN" sz="1200" dirty="0">
                          <a:latin typeface="Times New Roman" panose="02020603050405020304" pitchFamily="18" charset="0"/>
                          <a:cs typeface="Times New Roman" panose="02020603050405020304" pitchFamily="18" charset="0"/>
                        </a:rPr>
                        <a:t>Partha Chakraborty, Mahamudul Nahid, Prince Chandra Talukder</a:t>
                      </a:r>
                    </a:p>
                  </a:txBody>
                  <a:tcPr/>
                </a:tc>
                <a:tc>
                  <a:txBody>
                    <a:bodyPr/>
                    <a:lstStyle/>
                    <a:p>
                      <a:pPr algn="ctr"/>
                      <a:r>
                        <a:rPr lang="en-US" sz="1200" b="0" i="0" dirty="0">
                          <a:solidFill>
                            <a:schemeClr val="dk1"/>
                          </a:solidFill>
                          <a:effectLst/>
                          <a:latin typeface="+mn-lt"/>
                          <a:ea typeface="+mn-ea"/>
                          <a:cs typeface="+mn-cs"/>
                        </a:rPr>
                        <a:t> </a:t>
                      </a:r>
                      <a:r>
                        <a:rPr lang="en-US" sz="1200" b="0" i="0" dirty="0">
                          <a:solidFill>
                            <a:schemeClr val="dk1"/>
                          </a:solidFill>
                          <a:effectLst/>
                          <a:latin typeface="Times New Roman" panose="02020603050405020304" pitchFamily="18" charset="0"/>
                          <a:ea typeface="+mn-ea"/>
                          <a:cs typeface="Times New Roman" panose="02020603050405020304" pitchFamily="18" charset="0"/>
                        </a:rPr>
                        <a:t>False accounts are frequently created by humans, bots, or computers. They are used to disseminate rumors and engage in illicit activities like identity theft and phishing.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b="0" i="0" dirty="0">
                          <a:solidFill>
                            <a:schemeClr val="dk1"/>
                          </a:solidFill>
                          <a:effectLst/>
                          <a:latin typeface="Times New Roman" panose="02020603050405020304" pitchFamily="18" charset="0"/>
                          <a:ea typeface="+mn-ea"/>
                          <a:cs typeface="Times New Roman" panose="02020603050405020304" pitchFamily="18" charset="0"/>
                        </a:rPr>
                        <a:t>Fake Profile Detection Using Machine Learning Techniques</a:t>
                      </a:r>
                      <a:endParaRPr lang="en-IN" sz="12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0" i="0" dirty="0">
                          <a:solidFill>
                            <a:schemeClr val="dk1"/>
                          </a:solidFill>
                          <a:effectLst/>
                          <a:latin typeface="Times New Roman" panose="02020603050405020304" pitchFamily="18" charset="0"/>
                          <a:ea typeface="+mn-ea"/>
                          <a:cs typeface="Times New Roman" panose="02020603050405020304" pitchFamily="18" charset="0"/>
                        </a:rPr>
                        <a:t>The author talk about a detection model that uses a variety of machine learning techniques to distinguish between fake and real Twitter profiles based on attributes like follower and friend counts, status updates, and more.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b="0" i="0" dirty="0">
                          <a:solidFill>
                            <a:schemeClr val="dk1"/>
                          </a:solidFill>
                          <a:effectLst/>
                          <a:latin typeface="Times New Roman" panose="02020603050405020304" pitchFamily="18" charset="0"/>
                          <a:ea typeface="+mn-ea"/>
                          <a:cs typeface="Times New Roman" panose="02020603050405020304" pitchFamily="18" charset="0"/>
                        </a:rPr>
                        <a:t>The authors declare no conflicts of interest regarding the publication of this paper.</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1748605">
                <a:tc>
                  <a:txBody>
                    <a:bodyPr/>
                    <a:lstStyle/>
                    <a:p>
                      <a:pPr algn="just"/>
                      <a:r>
                        <a:rPr lang="en-US" dirty="0"/>
                        <a:t>3</a:t>
                      </a:r>
                      <a:endParaRPr lang="en-IN" dirty="0"/>
                    </a:p>
                  </a:txBody>
                  <a:tcPr/>
                </a:tc>
                <a:tc>
                  <a:txBody>
                    <a:bodyPr/>
                    <a:lstStyle/>
                    <a:p>
                      <a:pPr algn="ctr"/>
                      <a:r>
                        <a:rPr lang="en-IN" sz="1200" b="0" i="0" u="none" dirty="0">
                          <a:solidFill>
                            <a:schemeClr val="tx1"/>
                          </a:solidFill>
                          <a:effectLst/>
                          <a:latin typeface="Times New Roman" panose="02020603050405020304" pitchFamily="18" charset="0"/>
                          <a:ea typeface="+mn-ea"/>
                          <a:cs typeface="Times New Roman" panose="02020603050405020304" pitchFamily="18" charset="0"/>
                        </a:rPr>
                        <a:t>Santosh Kumar Uppada, </a:t>
                      </a:r>
                    </a:p>
                    <a:p>
                      <a:pPr algn="ctr"/>
                      <a:r>
                        <a:rPr lang="en-IN" sz="1200" b="0" i="0" u="none" dirty="0">
                          <a:solidFill>
                            <a:schemeClr val="tx1"/>
                          </a:solidFill>
                          <a:effectLst/>
                          <a:latin typeface="Times New Roman" panose="02020603050405020304" pitchFamily="18" charset="0"/>
                          <a:ea typeface="+mn-ea"/>
                          <a:cs typeface="Times New Roman" panose="02020603050405020304" pitchFamily="18" charset="0"/>
                        </a:rPr>
                        <a:t>K. Manasa, </a:t>
                      </a:r>
                    </a:p>
                    <a:p>
                      <a:pPr algn="ctr"/>
                      <a:r>
                        <a:rPr lang="en-IN" sz="1200" b="0" i="0" u="none" dirty="0">
                          <a:solidFill>
                            <a:schemeClr val="tx1"/>
                          </a:solidFill>
                          <a:effectLst/>
                          <a:latin typeface="Times New Roman" panose="02020603050405020304" pitchFamily="18" charset="0"/>
                          <a:ea typeface="+mn-ea"/>
                          <a:cs typeface="Times New Roman" panose="02020603050405020304" pitchFamily="18" charset="0"/>
                        </a:rPr>
                        <a:t>B. Vidhathri, </a:t>
                      </a:r>
                    </a:p>
                    <a:p>
                      <a:pPr algn="ctr"/>
                      <a:r>
                        <a:rPr lang="en-IN" sz="1200" b="0" i="0" u="none" dirty="0">
                          <a:solidFill>
                            <a:schemeClr val="tx1"/>
                          </a:solidFill>
                          <a:effectLst/>
                          <a:latin typeface="Times New Roman" panose="02020603050405020304" pitchFamily="18" charset="0"/>
                          <a:ea typeface="+mn-ea"/>
                          <a:cs typeface="Times New Roman" panose="02020603050405020304" pitchFamily="18" charset="0"/>
                        </a:rPr>
                        <a:t>R. Harini &amp; </a:t>
                      </a:r>
                    </a:p>
                    <a:p>
                      <a:pPr algn="ctr"/>
                      <a:r>
                        <a:rPr lang="en-IN" sz="1200" b="0" i="0" u="none" dirty="0">
                          <a:solidFill>
                            <a:schemeClr val="tx1"/>
                          </a:solidFill>
                          <a:effectLst/>
                          <a:latin typeface="Times New Roman" panose="02020603050405020304" pitchFamily="18" charset="0"/>
                          <a:ea typeface="+mn-ea"/>
                          <a:cs typeface="Times New Roman" panose="02020603050405020304" pitchFamily="18" charset="0"/>
                        </a:rPr>
                        <a:t>B. Sivaselvan </a:t>
                      </a:r>
                    </a:p>
                    <a:p>
                      <a:pPr algn="ctr"/>
                      <a:r>
                        <a:rPr lang="en-IN" sz="1200" b="0" i="0" u="none" dirty="0">
                          <a:solidFill>
                            <a:schemeClr val="tx1"/>
                          </a:solidFill>
                          <a:effectLst/>
                          <a:latin typeface="Times New Roman" panose="02020603050405020304" pitchFamily="18" charset="0"/>
                          <a:ea typeface="+mn-ea"/>
                          <a:cs typeface="Times New Roman" panose="02020603050405020304" pitchFamily="18" charset="0"/>
                        </a:rPr>
                        <a:t>Social Network Analysis and Mining</a:t>
                      </a:r>
                    </a:p>
                  </a:txBody>
                  <a:tcPr/>
                </a:tc>
                <a:tc>
                  <a:txBody>
                    <a:bodyPr/>
                    <a:lstStyle/>
                    <a:p>
                      <a:pPr algn="ctr"/>
                      <a:r>
                        <a:rPr lang="en-US" sz="1200" b="0" i="0" dirty="0">
                          <a:solidFill>
                            <a:schemeClr val="dk1"/>
                          </a:solidFill>
                          <a:effectLst/>
                          <a:latin typeface="Times New Roman" panose="02020603050405020304" pitchFamily="18" charset="0"/>
                          <a:ea typeface="+mn-ea"/>
                          <a:cs typeface="Times New Roman" panose="02020603050405020304" pitchFamily="18" charset="0"/>
                        </a:rPr>
                        <a:t>With an increase in the number of active users on OSNs (Online Social Networks), the propagation of fake news became obvious. OSNs provide a platform for users to interact with others by expressing their opinions, resharing content into different networks, etc.</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0" i="0" dirty="0">
                          <a:solidFill>
                            <a:schemeClr val="dk1"/>
                          </a:solidFill>
                          <a:effectLst/>
                          <a:latin typeface="Times New Roman" panose="02020603050405020304" pitchFamily="18" charset="0"/>
                          <a:ea typeface="+mn-ea"/>
                          <a:cs typeface="Times New Roman" panose="02020603050405020304" pitchFamily="18" charset="0"/>
                        </a:rPr>
                        <a:t>Novel approaches to fake news and fake account detection in OSNs</a:t>
                      </a:r>
                    </a:p>
                  </a:txBody>
                  <a:tcPr/>
                </a:tc>
                <a:tc>
                  <a:txBody>
                    <a:bodyPr/>
                    <a:lstStyle/>
                    <a:p>
                      <a:pPr algn="ctr"/>
                      <a:r>
                        <a:rPr lang="en-US" sz="1200" b="0" i="0" dirty="0">
                          <a:solidFill>
                            <a:schemeClr val="dk1"/>
                          </a:solidFill>
                          <a:effectLst/>
                          <a:latin typeface="Times New Roman" panose="02020603050405020304" pitchFamily="18" charset="0"/>
                          <a:ea typeface="+mn-ea"/>
                          <a:cs typeface="Times New Roman" panose="02020603050405020304" pitchFamily="18" charset="0"/>
                        </a:rPr>
                        <a:t>The proposed SENAD model identifies the Fake News spread and helps identify Fake accounts created to spread fake news. As part of working with Fake images, CredNN is the framework proposed, where a joint representation of forensic and emotional cues in fake images is learned</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b="0" i="0" dirty="0">
                          <a:solidFill>
                            <a:schemeClr val="dk1"/>
                          </a:solidFill>
                          <a:effectLst/>
                          <a:latin typeface="Times New Roman" panose="02020603050405020304" pitchFamily="18" charset="0"/>
                          <a:ea typeface="+mn-ea"/>
                          <a:cs typeface="Times New Roman" panose="02020603050405020304" pitchFamily="18" charset="0"/>
                        </a:rPr>
                        <a:t>The project can be broaden the scope of bias from binary variable to variable bounded by range based on the confidence of the rules involved. Even user bias concerning the topics and publishers can be determined to improve the efficiency of fake news and fake account detection.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528803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b="1" u="sng" dirty="0">
                <a:solidFill>
                  <a:srgbClr val="C00000"/>
                </a:solidFill>
                <a:latin typeface="Times New Roman" panose="02020603050405020304" pitchFamily="18" charset="0"/>
                <a:cs typeface="Times New Roman" panose="02020603050405020304" pitchFamily="18" charset="0"/>
              </a:rPr>
              <a:t>Comparison table for the existing system</a:t>
            </a:r>
            <a:endParaRPr lang="en-US" sz="2400" b="1" u="sng" dirty="0">
              <a:solidFill>
                <a:srgbClr val="C0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1463051848"/>
              </p:ext>
            </p:extLst>
          </p:nvPr>
        </p:nvGraphicFramePr>
        <p:xfrm>
          <a:off x="52432" y="451726"/>
          <a:ext cx="9057860" cy="6324600"/>
        </p:xfrm>
        <a:graphic>
          <a:graphicData uri="http://schemas.openxmlformats.org/drawingml/2006/table">
            <a:tbl>
              <a:tblPr firstRow="1" bandRow="1">
                <a:tableStyleId>{5C22544A-7EE6-4342-B048-85BDC9FD1C3A}</a:tableStyleId>
              </a:tblPr>
              <a:tblGrid>
                <a:gridCol w="584378">
                  <a:extLst>
                    <a:ext uri="{9D8B030D-6E8A-4147-A177-3AD203B41FA5}">
                      <a16:colId xmlns:a16="http://schemas.microsoft.com/office/drawing/2014/main" val="432745929"/>
                    </a:ext>
                  </a:extLst>
                </a:gridCol>
                <a:gridCol w="950853">
                  <a:extLst>
                    <a:ext uri="{9D8B030D-6E8A-4147-A177-3AD203B41FA5}">
                      <a16:colId xmlns:a16="http://schemas.microsoft.com/office/drawing/2014/main" val="1998233565"/>
                    </a:ext>
                  </a:extLst>
                </a:gridCol>
                <a:gridCol w="2456369">
                  <a:extLst>
                    <a:ext uri="{9D8B030D-6E8A-4147-A177-3AD203B41FA5}">
                      <a16:colId xmlns:a16="http://schemas.microsoft.com/office/drawing/2014/main" val="3760181125"/>
                    </a:ext>
                  </a:extLst>
                </a:gridCol>
                <a:gridCol w="1228184">
                  <a:extLst>
                    <a:ext uri="{9D8B030D-6E8A-4147-A177-3AD203B41FA5}">
                      <a16:colId xmlns:a16="http://schemas.microsoft.com/office/drawing/2014/main" val="1470764825"/>
                    </a:ext>
                  </a:extLst>
                </a:gridCol>
                <a:gridCol w="2379607">
                  <a:extLst>
                    <a:ext uri="{9D8B030D-6E8A-4147-A177-3AD203B41FA5}">
                      <a16:colId xmlns:a16="http://schemas.microsoft.com/office/drawing/2014/main" val="3423994347"/>
                    </a:ext>
                  </a:extLst>
                </a:gridCol>
                <a:gridCol w="1458469">
                  <a:extLst>
                    <a:ext uri="{9D8B030D-6E8A-4147-A177-3AD203B41FA5}">
                      <a16:colId xmlns:a16="http://schemas.microsoft.com/office/drawing/2014/main" val="635663868"/>
                    </a:ext>
                  </a:extLst>
                </a:gridCol>
              </a:tblGrid>
              <a:tr h="1209115">
                <a:tc>
                  <a:txBody>
                    <a:bodyPr/>
                    <a:lstStyle/>
                    <a:p>
                      <a:pPr algn="just"/>
                      <a:r>
                        <a:rPr lang="en-US" sz="1200" dirty="0">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581150">
                <a:tc>
                  <a:txBody>
                    <a:bodyPr/>
                    <a:lstStyle/>
                    <a:p>
                      <a:pPr algn="ctr"/>
                      <a:r>
                        <a:rPr lang="en-US" dirty="0"/>
                        <a:t>4</a:t>
                      </a:r>
                      <a:endParaRPr lang="en-IN" dirty="0"/>
                    </a:p>
                  </a:txBody>
                  <a:tcPr/>
                </a:tc>
                <a:tc>
                  <a:txBody>
                    <a:bodyPr/>
                    <a:lstStyle/>
                    <a:p>
                      <a:pPr algn="ctr"/>
                      <a:r>
                        <a:rPr lang="en-IN" sz="1400" b="0" i="0" dirty="0">
                          <a:solidFill>
                            <a:schemeClr val="dk1"/>
                          </a:solidFill>
                          <a:effectLst/>
                          <a:latin typeface="Times New Roman" panose="02020603050405020304" pitchFamily="18" charset="0"/>
                          <a:ea typeface="+mn-ea"/>
                          <a:cs typeface="Times New Roman" panose="02020603050405020304" pitchFamily="18" charset="0"/>
                        </a:rPr>
                        <a:t>Farheen Siddiqui,Mohammad Suaib</a:t>
                      </a:r>
                      <a:endParaRPr lang="en-IN" sz="14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0" i="0" dirty="0">
                          <a:solidFill>
                            <a:schemeClr val="dk1"/>
                          </a:solidFill>
                          <a:effectLst/>
                          <a:latin typeface="Times New Roman" panose="02020603050405020304" pitchFamily="18" charset="0"/>
                          <a:ea typeface="+mn-ea"/>
                          <a:cs typeface="Times New Roman" panose="02020603050405020304" pitchFamily="18" charset="0"/>
                        </a:rPr>
                        <a:t>The proliferation of social media platforms has led to an increase in spammer fake profiles, posing significant security, privacy, and trustworthiness concerns. Traditional manual monitoring and necessitating the development of more efficient and accurate detection methods.</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0" i="0" dirty="0">
                          <a:solidFill>
                            <a:schemeClr val="dk1"/>
                          </a:solidFill>
                          <a:effectLst/>
                          <a:latin typeface="Times New Roman" panose="02020603050405020304" pitchFamily="18" charset="0"/>
                          <a:ea typeface="+mn-ea"/>
                          <a:cs typeface="Times New Roman" panose="02020603050405020304" pitchFamily="18" charset="0"/>
                        </a:rPr>
                        <a:t>Enhancing Spammer Fake Profile Detection on Social Media Platforms using Artificial Neural Networks</a:t>
                      </a:r>
                    </a:p>
                  </a:txBody>
                  <a:tcPr/>
                </a:tc>
                <a:tc>
                  <a:txBody>
                    <a:bodyPr/>
                    <a:lstStyle/>
                    <a:p>
                      <a:pPr algn="ctr"/>
                      <a:r>
                        <a:rPr lang="en-US" sz="1200" b="0" i="0" dirty="0">
                          <a:solidFill>
                            <a:schemeClr val="dk1"/>
                          </a:solidFill>
                          <a:effectLst/>
                          <a:latin typeface="Times New Roman" panose="02020603050405020304" pitchFamily="18" charset="0"/>
                          <a:ea typeface="+mn-ea"/>
                          <a:cs typeface="Times New Roman" panose="02020603050405020304" pitchFamily="18" charset="0"/>
                        </a:rPr>
                        <a:t>Machine learning techniques have been increasingly employed for this purpose, demonstrating promising results in identifying spammers and fake profiles. This paper uses Artificial Neural Networks (ANNs) to enhance the accuracy of the detection process.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b="0" i="0" dirty="0">
                          <a:solidFill>
                            <a:schemeClr val="dk1"/>
                          </a:solidFill>
                          <a:effectLst/>
                          <a:latin typeface="Times New Roman" panose="02020603050405020304" pitchFamily="18" charset="0"/>
                          <a:ea typeface="+mn-ea"/>
                          <a:cs typeface="Times New Roman" panose="02020603050405020304" pitchFamily="18" charset="0"/>
                        </a:rPr>
                        <a:t>This research contributes to ongoing efforts to secure social media platformsand does not provide a safer user experience.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953185">
                <a:tc>
                  <a:txBody>
                    <a:bodyPr/>
                    <a:lstStyle/>
                    <a:p>
                      <a:pPr algn="ctr"/>
                      <a:r>
                        <a:rPr lang="en-US" dirty="0"/>
                        <a:t>5</a:t>
                      </a:r>
                      <a:endParaRPr lang="en-IN" dirty="0"/>
                    </a:p>
                  </a:txBody>
                  <a:tcPr/>
                </a:tc>
                <a:tc>
                  <a:txBody>
                    <a:bodyPr/>
                    <a:lstStyle/>
                    <a:p>
                      <a:pPr algn="ctr"/>
                      <a:r>
                        <a:rPr lang="en-IN" sz="1200" dirty="0">
                          <a:latin typeface="Times New Roman" panose="02020603050405020304" pitchFamily="18" charset="0"/>
                          <a:cs typeface="Times New Roman" panose="02020603050405020304" pitchFamily="18" charset="0"/>
                        </a:rPr>
                        <a:t>Kavana M, </a:t>
                      </a:r>
                    </a:p>
                    <a:p>
                      <a:pPr algn="ctr"/>
                      <a:r>
                        <a:rPr lang="en-IN" sz="1200" dirty="0">
                          <a:latin typeface="Times New Roman" panose="02020603050405020304" pitchFamily="18" charset="0"/>
                          <a:cs typeface="Times New Roman" panose="02020603050405020304" pitchFamily="18" charset="0"/>
                        </a:rPr>
                        <a:t>Ranjitha Kumari Khati,</a:t>
                      </a:r>
                    </a:p>
                    <a:p>
                      <a:pPr algn="ctr"/>
                      <a:r>
                        <a:rPr lang="en-IN" sz="1200" dirty="0">
                          <a:latin typeface="Times New Roman" panose="02020603050405020304" pitchFamily="18" charset="0"/>
                          <a:cs typeface="Times New Roman" panose="02020603050405020304" pitchFamily="18" charset="0"/>
                        </a:rPr>
                        <a:t>Punith Kumar K P,</a:t>
                      </a:r>
                    </a:p>
                    <a:p>
                      <a:pPr algn="ctr"/>
                      <a:r>
                        <a:rPr lang="en-IN" sz="1200" dirty="0">
                          <a:latin typeface="Times New Roman" panose="02020603050405020304" pitchFamily="18" charset="0"/>
                          <a:cs typeface="Times New Roman" panose="02020603050405020304" pitchFamily="18" charset="0"/>
                        </a:rPr>
                        <a:t>Adnan Shahab</a:t>
                      </a:r>
                    </a:p>
                  </a:txBody>
                  <a:tcPr/>
                </a:tc>
                <a:tc>
                  <a:txBody>
                    <a:bodyPr/>
                    <a:lstStyle/>
                    <a:p>
                      <a:pPr algn="ctr"/>
                      <a:r>
                        <a:rPr lang="en-US" sz="1200" dirty="0">
                          <a:latin typeface="Times New Roman" panose="02020603050405020304" pitchFamily="18" charset="0"/>
                          <a:cs typeface="Times New Roman" panose="02020603050405020304" pitchFamily="18" charset="0"/>
                        </a:rPr>
                        <a:t>Social media has revolutionized the world, bringing us closer and easier to live. They are very convenient for all generations, not just young people. False information can be spread, ideas can be supported or attacked, candidates for office can be attacked, and even real-world network users can be persuaded to take a certain course of action.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FALSY Profile Detection Using Machine Learning</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According to this article, choosing the profile to be evaluated is the first step in the detection procedure. Following the selection of a profile, the features for which the classification algorithm is to be used are chosen appropriately. The classifier will receive feedback from the findings since it might not be able to classify the profile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Based on classification algorithms and features. This paper's consists of investigation into advanced persistent threats' detection of fraudulent social media profiles.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1581150">
                <a:tc>
                  <a:txBody>
                    <a:bodyPr/>
                    <a:lstStyle/>
                    <a:p>
                      <a:pPr algn="ctr"/>
                      <a:r>
                        <a:rPr lang="en-US" dirty="0"/>
                        <a:t>6</a:t>
                      </a:r>
                      <a:endParaRPr lang="en-IN" dirty="0"/>
                    </a:p>
                  </a:txBody>
                  <a:tcPr/>
                </a:tc>
                <a:tc>
                  <a:txBody>
                    <a:bodyPr/>
                    <a:lstStyle/>
                    <a:p>
                      <a:pPr algn="ctr"/>
                      <a:r>
                        <a:rPr lang="en-IN" sz="1200" dirty="0">
                          <a:latin typeface="Times New Roman" panose="02020603050405020304" pitchFamily="18" charset="0"/>
                          <a:cs typeface="Times New Roman" panose="02020603050405020304" pitchFamily="18" charset="0"/>
                        </a:rPr>
                        <a:t>SK.Hussain , K. Kiran Kumar , Ch.Paparao</a:t>
                      </a:r>
                    </a:p>
                  </a:txBody>
                  <a:tcPr/>
                </a:tc>
                <a:tc>
                  <a:txBody>
                    <a:bodyPr/>
                    <a:lstStyle/>
                    <a:p>
                      <a:pPr algn="ctr"/>
                      <a:r>
                        <a:rPr lang="en-US" sz="1200" dirty="0">
                          <a:latin typeface="Times New Roman" panose="02020603050405020304" pitchFamily="18" charset="0"/>
                          <a:cs typeface="Times New Roman" panose="02020603050405020304" pitchFamily="18" charset="0"/>
                        </a:rPr>
                        <a:t>To know who are giving threats in these networking sites we need to organize these social networking accounts into genuine accounts and fake accounts. Traditionally, we are having different classification methods to point out the fake accounts on social media.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 Machine Learning Apprroach for Identification of  Fake Profiles in Online Social Networks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An unsupervised and also supervised machine learning techniques. In this case, supervised machine learning techniques had a higher accuracy rate of almost 98%. They used 80% of the samples to train the classifier and the rest to test it.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Machine learning algorithms along with NLP techniques.  By using these techniques, we can easily detect the fake profiles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5288033"/>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6198" y="497455"/>
            <a:ext cx="8609760" cy="584775"/>
          </a:xfrm>
          <a:prstGeom prst="rect">
            <a:avLst/>
          </a:prstGeom>
          <a:noFill/>
        </p:spPr>
        <p:txBody>
          <a:bodyPr wrap="square" rtlCol="0">
            <a:spAutoFit/>
          </a:bodyPr>
          <a:lstStyle/>
          <a:p>
            <a:r>
              <a:rPr lang="en-US" sz="3200" b="1" dirty="0">
                <a:solidFill>
                  <a:srgbClr val="C00000"/>
                </a:solidFill>
                <a:latin typeface="+mj-lt"/>
                <a:cs typeface="Times New Roman" panose="02020603050405020304" pitchFamily="18" charset="0"/>
              </a:rPr>
              <a:t>Implementation of Existing System</a:t>
            </a:r>
          </a:p>
        </p:txBody>
      </p:sp>
      <p:sp>
        <p:nvSpPr>
          <p:cNvPr id="7" name="CustomShape 1"/>
          <p:cNvSpPr/>
          <p:nvPr/>
        </p:nvSpPr>
        <p:spPr>
          <a:xfrm>
            <a:off x="304800" y="1044430"/>
            <a:ext cx="8381160" cy="75600"/>
          </a:xfrm>
          <a:prstGeom prst="rect">
            <a:avLst/>
          </a:prstGeom>
          <a:solidFill>
            <a:srgbClr val="7030A0"/>
          </a:solidFill>
          <a:ln w="25560">
            <a:solidFill>
              <a:srgbClr val="3A5F8B"/>
            </a:solidFill>
            <a:round/>
          </a:ln>
        </p:spPr>
        <p:txBody>
          <a:bodyPr/>
          <a:lstStyle/>
          <a:p>
            <a:endParaRPr lang="en-IN" dirty="0"/>
          </a:p>
        </p:txBody>
      </p:sp>
      <p:sp>
        <p:nvSpPr>
          <p:cNvPr id="3" name="TextBox 2">
            <a:extLst>
              <a:ext uri="{FF2B5EF4-FFF2-40B4-BE49-F238E27FC236}">
                <a16:creationId xmlns:a16="http://schemas.microsoft.com/office/drawing/2014/main" id="{EE4B5DEA-6CA1-9052-5082-DB1E5D4E34AF}"/>
              </a:ext>
            </a:extLst>
          </p:cNvPr>
          <p:cNvSpPr txBox="1"/>
          <p:nvPr/>
        </p:nvSpPr>
        <p:spPr>
          <a:xfrm>
            <a:off x="304800" y="1259674"/>
            <a:ext cx="8381160" cy="4849404"/>
          </a:xfrm>
          <a:prstGeom prst="rect">
            <a:avLst/>
          </a:prstGeom>
          <a:noFill/>
        </p:spPr>
        <p:txBody>
          <a:bodyPr wrap="square">
            <a:spAutoFit/>
          </a:bodyPr>
          <a:lstStyle/>
          <a:p>
            <a:pPr algn="just">
              <a:lnSpc>
                <a:spcPct val="150000"/>
              </a:lnSpc>
            </a:pPr>
            <a:r>
              <a:rPr lang="en-US" sz="1600" b="0" i="0" dirty="0">
                <a:solidFill>
                  <a:srgbClr val="000000"/>
                </a:solidFill>
                <a:effectLst/>
                <a:latin typeface="Times New Roman" panose="02020603050405020304" pitchFamily="18" charset="0"/>
                <a:cs typeface="Times New Roman" panose="02020603050405020304" pitchFamily="18" charset="0"/>
              </a:rPr>
              <a:t>Currently, most social networks employ basic heuristics and rule-based methods to detect fake profiles. These approaches often rely on simple indicators like profile picture quality, number of friends or followers, and suspicious activity patterns. However, these methods have limitations in accurately identifying sophisticated fake profiles that exhibit deceptive behavior and employ advanced strategies to evade detection. The existing systems also struggle to keep pace with the evolving techniques used by malicious actors to create fake profiles. Therefore, there is a need for an advanced system that can effectively tackle this problem.The existing methods for identifying fake profiles primarily rely on manual investigation and user reports. Social media platforms employ moderators to manually review reported profiles, which is both resource-intensive and prone to human error. Some platforms use rule-based algorithms to flag suspicious profiles based on predefined patterns and heuristics. However, these methods often yield high false positive rates and are limited in their ability to adapt to evolving fake profile strategies.</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dirty="0"/>
          </a:p>
        </p:txBody>
      </p:sp>
      <p:sp>
        <p:nvSpPr>
          <p:cNvPr id="8" name="TextBox 7"/>
          <p:cNvSpPr txBox="1"/>
          <p:nvPr/>
        </p:nvSpPr>
        <p:spPr>
          <a:xfrm>
            <a:off x="457200" y="448811"/>
            <a:ext cx="3048000" cy="584775"/>
          </a:xfrm>
          <a:prstGeom prst="rect">
            <a:avLst/>
          </a:prstGeom>
          <a:noFill/>
        </p:spPr>
        <p:txBody>
          <a:bodyPr wrap="square" rtlCol="0">
            <a:spAutoFit/>
          </a:bodyPr>
          <a:lstStyle/>
          <a:p>
            <a:r>
              <a:rPr lang="en-US" sz="3200" b="1" dirty="0">
                <a:solidFill>
                  <a:srgbClr val="C00000"/>
                </a:solidFill>
                <a:latin typeface="+mj-lt"/>
              </a:rPr>
              <a:t>Result</a:t>
            </a:r>
          </a:p>
        </p:txBody>
      </p:sp>
      <p:sp>
        <p:nvSpPr>
          <p:cNvPr id="3" name="TextBox 2">
            <a:extLst>
              <a:ext uri="{FF2B5EF4-FFF2-40B4-BE49-F238E27FC236}">
                <a16:creationId xmlns:a16="http://schemas.microsoft.com/office/drawing/2014/main" id="{17999A23-846E-5AD1-6022-124E07453628}"/>
              </a:ext>
            </a:extLst>
          </p:cNvPr>
          <p:cNvSpPr txBox="1"/>
          <p:nvPr/>
        </p:nvSpPr>
        <p:spPr>
          <a:xfrm>
            <a:off x="457200" y="1295400"/>
            <a:ext cx="8381160" cy="3370666"/>
          </a:xfrm>
          <a:prstGeom prst="rect">
            <a:avLst/>
          </a:prstGeom>
          <a:noFill/>
        </p:spPr>
        <p:txBody>
          <a:bodyPr wrap="square">
            <a:spAutoFit/>
          </a:bodyPr>
          <a:lstStyle/>
          <a:p>
            <a:pPr algn="just">
              <a:lnSpc>
                <a:spcPct val="150000"/>
              </a:lnSpc>
            </a:pPr>
            <a:r>
              <a:rPr lang="en-US" sz="1600" dirty="0"/>
              <a:t>In the context of fake profile identification in a social network using ML and NLP, result analysis plays a crucial role in evaluating the effectiveness and performance of the system. </a:t>
            </a:r>
          </a:p>
          <a:p>
            <a:pPr algn="just">
              <a:lnSpc>
                <a:spcPct val="150000"/>
              </a:lnSpc>
            </a:pPr>
            <a:r>
              <a:rPr lang="en-US" sz="1600" dirty="0"/>
              <a:t>Here are some key aspects to consider in the result analysis:</a:t>
            </a:r>
          </a:p>
          <a:p>
            <a:pPr marL="285750" indent="-285750" algn="just">
              <a:lnSpc>
                <a:spcPct val="150000"/>
              </a:lnSpc>
              <a:buFont typeface="Arial" panose="020B0604020202020204" pitchFamily="34" charset="0"/>
              <a:buChar char="•"/>
            </a:pPr>
            <a:r>
              <a:rPr lang="en-IN" sz="1600" dirty="0"/>
              <a:t>Accuracy Matrix</a:t>
            </a:r>
          </a:p>
          <a:p>
            <a:pPr marL="285750" indent="-285750" algn="just">
              <a:lnSpc>
                <a:spcPct val="150000"/>
              </a:lnSpc>
              <a:buFont typeface="Arial" panose="020B0604020202020204" pitchFamily="34" charset="0"/>
              <a:buChar char="•"/>
            </a:pPr>
            <a:r>
              <a:rPr lang="en-IN" sz="1600" dirty="0"/>
              <a:t>Confusion Matrix</a:t>
            </a:r>
          </a:p>
          <a:p>
            <a:pPr marL="285750" indent="-285750" algn="just">
              <a:lnSpc>
                <a:spcPct val="150000"/>
              </a:lnSpc>
              <a:buFont typeface="Arial" panose="020B0604020202020204" pitchFamily="34" charset="0"/>
              <a:buChar char="•"/>
            </a:pPr>
            <a:r>
              <a:rPr lang="en-IN" sz="1600" dirty="0"/>
              <a:t>ROC Curve and AUC</a:t>
            </a:r>
          </a:p>
          <a:p>
            <a:pPr marL="285750" indent="-285750" algn="just">
              <a:lnSpc>
                <a:spcPct val="150000"/>
              </a:lnSpc>
              <a:buFont typeface="Arial" panose="020B0604020202020204" pitchFamily="34" charset="0"/>
              <a:buChar char="•"/>
            </a:pPr>
            <a:r>
              <a:rPr lang="en-IN" sz="1600" dirty="0"/>
              <a:t>Validation on Unseen Data</a:t>
            </a:r>
          </a:p>
          <a:p>
            <a:pPr marL="285750" indent="-285750" algn="just">
              <a:lnSpc>
                <a:spcPct val="150000"/>
              </a:lnSpc>
              <a:buFont typeface="Arial" panose="020B0604020202020204" pitchFamily="34" charset="0"/>
              <a:buChar char="•"/>
            </a:pPr>
            <a:r>
              <a:rPr lang="en-IN" sz="1600" dirty="0"/>
              <a:t>False Positive and False Negative Analysis</a:t>
            </a:r>
          </a:p>
          <a:p>
            <a:pPr marL="285750" indent="-285750" algn="just">
              <a:lnSpc>
                <a:spcPct val="150000"/>
              </a:lnSpc>
              <a:buFont typeface="Arial" panose="020B0604020202020204" pitchFamily="34" charset="0"/>
              <a:buChar char="•"/>
            </a:pPr>
            <a:r>
              <a:rPr lang="en-IN" sz="1600" dirty="0"/>
              <a:t>Threshold Selection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dirty="0"/>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4763654E-D3CD-C0F1-27AB-4D6629E06080}"/>
              </a:ext>
            </a:extLst>
          </p:cNvPr>
          <p:cNvSpPr txBox="1"/>
          <p:nvPr/>
        </p:nvSpPr>
        <p:spPr>
          <a:xfrm>
            <a:off x="457200" y="1295400"/>
            <a:ext cx="8381160" cy="2262671"/>
          </a:xfrm>
          <a:prstGeom prst="rect">
            <a:avLst/>
          </a:prstGeom>
          <a:noFill/>
        </p:spPr>
        <p:txBody>
          <a:bodyPr wrap="square">
            <a:spAutoFit/>
          </a:bodyPr>
          <a:lstStyle/>
          <a:p>
            <a:pPr algn="just">
              <a:lnSpc>
                <a:spcPct val="150000"/>
              </a:lnSpc>
            </a:pPr>
            <a:r>
              <a:rPr lang="en-US" sz="1600" dirty="0"/>
              <a:t>In this project we proposed machine learning algorithms along with natural language processing techniques. By using these techniques, we can easily detect the fake profiles from the social network sites. In this paper we took the Face book. Data set to identify the fake profiles. The NLP pre-processing techniques are used to analyse the dataset and machine learning algorithm such as SVM and Naïve Bayes are used to classify the profiles. These learning algorithms are improved the detection accuracy rate in this paper. </a:t>
            </a:r>
            <a:endParaRPr lang="en-IN"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dirty="0"/>
          </a:p>
        </p:txBody>
      </p:sp>
      <p:sp>
        <p:nvSpPr>
          <p:cNvPr id="5" name="TextBox 4"/>
          <p:cNvSpPr txBox="1"/>
          <p:nvPr/>
        </p:nvSpPr>
        <p:spPr>
          <a:xfrm>
            <a:off x="457200" y="375791"/>
            <a:ext cx="2819400" cy="584775"/>
          </a:xfrm>
          <a:prstGeom prst="rect">
            <a:avLst/>
          </a:prstGeom>
          <a:noFill/>
        </p:spPr>
        <p:txBody>
          <a:bodyPr wrap="square" rtlCol="0">
            <a:spAutoFit/>
          </a:bodyPr>
          <a:lstStyle/>
          <a:p>
            <a:r>
              <a:rPr lang="en-IN" sz="3200" b="1" dirty="0">
                <a:solidFill>
                  <a:srgbClr val="C00000"/>
                </a:solidFill>
                <a:latin typeface="+mj-lt"/>
              </a:rPr>
              <a:t>References</a:t>
            </a:r>
            <a:endParaRPr lang="en-US" sz="3200" dirty="0">
              <a:latin typeface="+mj-lt"/>
            </a:endParaRPr>
          </a:p>
        </p:txBody>
      </p:sp>
      <p:sp>
        <p:nvSpPr>
          <p:cNvPr id="4" name="TextBox 3">
            <a:extLst>
              <a:ext uri="{FF2B5EF4-FFF2-40B4-BE49-F238E27FC236}">
                <a16:creationId xmlns:a16="http://schemas.microsoft.com/office/drawing/2014/main" id="{3BF236E2-EC20-A4D1-F33B-C8D8DEF90785}"/>
              </a:ext>
            </a:extLst>
          </p:cNvPr>
          <p:cNvSpPr txBox="1"/>
          <p:nvPr/>
        </p:nvSpPr>
        <p:spPr>
          <a:xfrm>
            <a:off x="228600" y="1082477"/>
            <a:ext cx="8381160" cy="5586658"/>
          </a:xfrm>
          <a:prstGeom prst="rect">
            <a:avLst/>
          </a:prstGeom>
          <a:noFill/>
        </p:spPr>
        <p:txBody>
          <a:bodyPr wrap="square">
            <a:spAutoFit/>
          </a:bodyPr>
          <a:lstStyle/>
          <a:p>
            <a:pPr marL="342900" indent="-342900" algn="just">
              <a:lnSpc>
                <a:spcPct val="150000"/>
              </a:lnSpc>
              <a:buAutoNum type="arabicParenR"/>
            </a:pPr>
            <a:r>
              <a:rPr lang="en-IN" sz="1600" dirty="0"/>
              <a:t>Michael Fire et al. (2012). "Strangers intrusion detection-detecting spammers and fake profiles in social networks based on topology anomalies." Human Journal 1(1): 26-39.Günther, F. and S. Fritsch (2010). "neuralnet: Training of neural networks." The R Journal 2(1): 30-38. </a:t>
            </a:r>
          </a:p>
          <a:p>
            <a:pPr marL="342900" indent="-342900" algn="just">
              <a:lnSpc>
                <a:spcPct val="150000"/>
              </a:lnSpc>
              <a:buAutoNum type="arabicParenR"/>
            </a:pPr>
            <a:r>
              <a:rPr lang="en-IN" sz="1600" dirty="0"/>
              <a:t>Dr. S. Kannan, Vairaprakash Gurusamy, “Preprocessing Techniques for Text Mining”, 05 March 2015. </a:t>
            </a:r>
          </a:p>
          <a:p>
            <a:pPr marL="342900" indent="-342900" algn="just">
              <a:lnSpc>
                <a:spcPct val="150000"/>
              </a:lnSpc>
              <a:buAutoNum type="arabicParenR"/>
            </a:pPr>
            <a:r>
              <a:rPr lang="en-IN" sz="1600" dirty="0"/>
              <a:t>Shalinda Adikari and Kaushik Dutta, Identifying Fake Profiles in LinkedIn, PACIS 2014 Proceedings, AISeL. </a:t>
            </a:r>
          </a:p>
          <a:p>
            <a:pPr marL="342900" indent="-342900" algn="just">
              <a:lnSpc>
                <a:spcPct val="150000"/>
              </a:lnSpc>
              <a:buAutoNum type="arabicParenR"/>
            </a:pPr>
            <a:r>
              <a:rPr lang="en-IN" sz="1600" dirty="0"/>
              <a:t>Z. Halim, M. Gul, N. ul Hassan, R. Baig, S. Rehman, and F. Naz,“Malicious users’ circle detection in social network based on spatiotemporal co-occurrence,” in Computer Networks and Information Technology (ICCNIT),2011 International Conference on, July, pp. 35–390. </a:t>
            </a:r>
          </a:p>
          <a:p>
            <a:pPr marL="342900" indent="-342900" algn="just">
              <a:lnSpc>
                <a:spcPct val="150000"/>
              </a:lnSpc>
              <a:buAutoNum type="arabicParenR"/>
            </a:pPr>
            <a:r>
              <a:rPr lang="en-IN" sz="1600" dirty="0"/>
              <a:t>Liu Y, Gummadi K, Krishnamurthy B, Mislove A,” Analyzing Facebook privacy settings: User expectations vs. reality”, in: Proceedings of the 2011 ACM SIGCOMM conference on Internet measurement conference,ACM,pp.61–70.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dirty="0"/>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dirty="0">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3200" b="1" dirty="0">
                <a:solidFill>
                  <a:srgbClr val="000000"/>
                </a:solidFill>
                <a:latin typeface="Arial Black" pitchFamily="34" charset="0"/>
              </a:rPr>
              <a:t>Abstract</a:t>
            </a: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971F8A15-0B6A-4577-8407-B4FFB1C22AE4}"/>
              </a:ext>
            </a:extLst>
          </p:cNvPr>
          <p:cNvSpPr txBox="1"/>
          <p:nvPr/>
        </p:nvSpPr>
        <p:spPr>
          <a:xfrm>
            <a:off x="457200" y="1312538"/>
            <a:ext cx="8381160" cy="4478662"/>
          </a:xfrm>
          <a:prstGeom prst="rect">
            <a:avLst/>
          </a:prstGeom>
          <a:noFill/>
        </p:spPr>
        <p:txBody>
          <a:bodyPr wrap="square">
            <a:spAutoFit/>
          </a:bodyPr>
          <a:lstStyle/>
          <a:p>
            <a:pPr algn="just">
              <a:lnSpc>
                <a:spcPct val="150000"/>
              </a:lnSpc>
            </a:pPr>
            <a:r>
              <a:rPr lang="en-US" sz="1600" dirty="0"/>
              <a:t>At present social network sites are part of the life for most of the people. Every day several people are creating their profiles on the social network platforms and they are interacting with others independent of the user’s location and time. The social network sites not only providing advantages to the users and also provide security issues to the users as well their information. To analyse, who are encouraging threats in social network we need to classify the social networks profiles of the users. From the classification, we can get the genuine profiles and fake profiles on the social networks. Traditionally, we have different classification methods for detecting the fake profiles on the social networks. But we need to improve the accuracy rate of the fake profile detection in the social networks. In this paper we are proposing Machine learning and Natural language Processing (NLP) techniques to improve the accuracy rate of the fake profiles detection. We can use the Support Vector Machine (SVM) and Naïve Bayes algorithm.</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dirty="0"/>
          </a:p>
        </p:txBody>
      </p:sp>
      <p:sp>
        <p:nvSpPr>
          <p:cNvPr id="47" name="CustomShape 2"/>
          <p:cNvSpPr/>
          <p:nvPr/>
        </p:nvSpPr>
        <p:spPr>
          <a:xfrm>
            <a:off x="-914400" y="35814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dirty="0"/>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457200" y="1125091"/>
            <a:ext cx="8381160" cy="5586658"/>
          </a:xfrm>
          <a:prstGeom prst="rect">
            <a:avLst/>
          </a:prstGeom>
          <a:noFill/>
        </p:spPr>
        <p:txBody>
          <a:bodyPr wrap="square" rtlCol="0">
            <a:spAutoFit/>
          </a:bodyPr>
          <a:lstStyle/>
          <a:p>
            <a:pPr algn="just">
              <a:lnSpc>
                <a:spcPct val="150000"/>
              </a:lnSpc>
            </a:pPr>
            <a:r>
              <a:rPr lang="en-US" sz="1600" dirty="0"/>
              <a:t> Social networking has end up a well-known recreation within the web at present, attracting hundreds of thousands of users, spending billions of minutes on such services. Online Social network (OSN) services variety from social interactions based platforms similar to Facebook or My Space, to understanding dissemination centric platforms reminiscent of twitter or Google Buzz, to Social interaction characteristic brought to present systems such as Flicker. The opposite hand, enhancing security concerns and protecting the OSN privateness still signify a most important bottleneck and viewed mission.</a:t>
            </a:r>
          </a:p>
          <a:p>
            <a:pPr algn="just">
              <a:lnSpc>
                <a:spcPct val="150000"/>
              </a:lnSpc>
            </a:pPr>
            <a:r>
              <a:rPr lang="en-US" sz="1600" dirty="0"/>
              <a:t>         The increasing prevalence of fake profiles in social networks poses numerous risks, such as misinformation, fraud, and privacy breaches. Machine learning (ML) and natural language processing (NLP) offer powerful tools to address this issue by automating the identification of fake profiles. By leveraging ML algorithms and NLP techniques, we can analyze user data, linguistic patterns, and behavioral cues to detect suspicious profiles and protect users from potential harm. The motivation behind this approach is to enhance social network security, promote authentic user interactions, and foster a trustworthy online 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533400" y="3581400"/>
            <a:ext cx="685740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7" name="TextBox 6"/>
          <p:cNvSpPr txBox="1"/>
          <p:nvPr/>
        </p:nvSpPr>
        <p:spPr>
          <a:xfrm>
            <a:off x="457200" y="533108"/>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4A6E3307-3464-A4A9-5FC8-65CF1B21C44D}"/>
              </a:ext>
            </a:extLst>
          </p:cNvPr>
          <p:cNvSpPr txBox="1"/>
          <p:nvPr/>
        </p:nvSpPr>
        <p:spPr>
          <a:xfrm>
            <a:off x="427839" y="1371600"/>
            <a:ext cx="8381160" cy="4109330"/>
          </a:xfrm>
          <a:prstGeom prst="rect">
            <a:avLst/>
          </a:prstGeom>
          <a:noFill/>
        </p:spPr>
        <p:txBody>
          <a:bodyPr wrap="square">
            <a:spAutoFit/>
          </a:bodyPr>
          <a:lstStyle/>
          <a:p>
            <a:pPr algn="just">
              <a:lnSpc>
                <a:spcPct val="150000"/>
              </a:lnSpc>
            </a:pPr>
            <a:r>
              <a:rPr lang="en-US" sz="1600" dirty="0"/>
              <a:t>The objective of the project is to develop a robust machine learning and natural language processing (NLP) system for the identification and detection of fake profiles in social networks. </a:t>
            </a:r>
          </a:p>
          <a:p>
            <a:pPr algn="just">
              <a:lnSpc>
                <a:spcPct val="150000"/>
              </a:lnSpc>
            </a:pPr>
            <a:r>
              <a:rPr lang="en-US" sz="1600" dirty="0"/>
              <a:t>The main goals of the project are as follows:</a:t>
            </a:r>
          </a:p>
          <a:p>
            <a:pPr marL="285750" indent="-285750" algn="just">
              <a:lnSpc>
                <a:spcPct val="150000"/>
              </a:lnSpc>
              <a:buFont typeface="Arial" panose="020B0604020202020204" pitchFamily="34" charset="0"/>
              <a:buChar char="•"/>
            </a:pPr>
            <a:r>
              <a:rPr lang="en-US" sz="1600" dirty="0"/>
              <a:t>Accurate Identification</a:t>
            </a:r>
          </a:p>
          <a:p>
            <a:pPr marL="285750" indent="-285750" algn="just">
              <a:lnSpc>
                <a:spcPct val="150000"/>
              </a:lnSpc>
              <a:buFont typeface="Arial" panose="020B0604020202020204" pitchFamily="34" charset="0"/>
              <a:buChar char="•"/>
            </a:pPr>
            <a:r>
              <a:rPr lang="en-IN" sz="1600" dirty="0"/>
              <a:t>Enhance User Safety</a:t>
            </a:r>
          </a:p>
          <a:p>
            <a:pPr marL="285750" indent="-285750" algn="just">
              <a:lnSpc>
                <a:spcPct val="150000"/>
              </a:lnSpc>
              <a:buFont typeface="Arial" panose="020B0604020202020204" pitchFamily="34" charset="0"/>
              <a:buChar char="•"/>
            </a:pPr>
            <a:r>
              <a:rPr lang="en-IN" sz="1600" dirty="0"/>
              <a:t>Mitigate Misinformation</a:t>
            </a:r>
          </a:p>
          <a:p>
            <a:pPr marL="285750" indent="-285750" algn="just">
              <a:lnSpc>
                <a:spcPct val="150000"/>
              </a:lnSpc>
              <a:buFont typeface="Arial" panose="020B0604020202020204" pitchFamily="34" charset="0"/>
              <a:buChar char="•"/>
            </a:pPr>
            <a:r>
              <a:rPr lang="en-IN" sz="1600" dirty="0"/>
              <a:t>Improve Platform Integrity</a:t>
            </a:r>
          </a:p>
          <a:p>
            <a:pPr marL="285750" indent="-285750" algn="just">
              <a:lnSpc>
                <a:spcPct val="150000"/>
              </a:lnSpc>
              <a:buFont typeface="Arial" panose="020B0604020202020204" pitchFamily="34" charset="0"/>
              <a:buChar char="•"/>
            </a:pPr>
            <a:r>
              <a:rPr lang="en-IN" sz="1600" dirty="0"/>
              <a:t>Adaptability and Scalability</a:t>
            </a:r>
          </a:p>
          <a:p>
            <a:pPr marL="285750" indent="-285750" algn="just">
              <a:lnSpc>
                <a:spcPct val="150000"/>
              </a:lnSpc>
              <a:buFont typeface="Arial" panose="020B0604020202020204" pitchFamily="34" charset="0"/>
              <a:buChar char="•"/>
            </a:pPr>
            <a:r>
              <a:rPr lang="en-IN" sz="1600" dirty="0"/>
              <a:t>Automation and Efficiency</a:t>
            </a:r>
          </a:p>
          <a:p>
            <a:pPr marL="285750" indent="-285750" algn="just">
              <a:lnSpc>
                <a:spcPct val="150000"/>
              </a:lnSpc>
              <a:buFont typeface="Arial" panose="020B0604020202020204" pitchFamily="34" charset="0"/>
              <a:buChar char="•"/>
            </a:pPr>
            <a:r>
              <a:rPr lang="en-IN" sz="1600" dirty="0"/>
              <a:t>User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304800" y="3583080"/>
            <a:ext cx="807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10425</TotalTime>
  <Words>2236</Words>
  <Application>Microsoft Office PowerPoint</Application>
  <PresentationFormat>On-screen Show (4:3)</PresentationFormat>
  <Paragraphs>143</Paragraphs>
  <Slides>20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Honey Kezia</cp:lastModifiedBy>
  <cp:revision>723</cp:revision>
  <dcterms:modified xsi:type="dcterms:W3CDTF">2023-10-19T06:30:10Z</dcterms:modified>
</cp:coreProperties>
</file>