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70" r:id="rId2"/>
    <p:sldId id="280" r:id="rId3"/>
    <p:sldId id="277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9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744" y="42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7/14/2021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7/14/2021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OF TEA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r="273"/>
          <a:stretch>
            <a:fillRect/>
          </a:stretch>
        </p:blipFill>
        <p:spPr>
          <a:xfrm>
            <a:off x="934681" y="189942"/>
            <a:ext cx="2663541" cy="2142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through K 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07" y="2510033"/>
            <a:ext cx="7707936" cy="3136508"/>
          </a:xfrm>
        </p:spPr>
      </p:pic>
    </p:spTree>
    <p:extLst>
      <p:ext uri="{BB962C8B-B14F-4D97-AF65-F5344CB8AC3E}">
        <p14:creationId xmlns:p14="http://schemas.microsoft.com/office/powerpoint/2010/main" val="24305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Recency, frequency, monetary</a:t>
            </a:r>
            <a:endParaRPr lang="en-US" dirty="0" smtClean="0"/>
          </a:p>
          <a:p>
            <a:r>
              <a:rPr lang="en-US" dirty="0" smtClean="0"/>
              <a:t>Establish and group customers in clusters of their respective effect on the Business.</a:t>
            </a:r>
          </a:p>
          <a:p>
            <a:r>
              <a:rPr lang="en-US" dirty="0" smtClean="0"/>
              <a:t>Using RFM model we dived the customers in three categories</a:t>
            </a:r>
          </a:p>
          <a:p>
            <a:r>
              <a:rPr lang="en-US" dirty="0" smtClean="0"/>
              <a:t>PLATINUM&gt;GOLD &gt;SILVER&gt;BRONZE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398766"/>
              </p:ext>
            </p:extLst>
          </p:nvPr>
        </p:nvGraphicFramePr>
        <p:xfrm>
          <a:off x="1390650" y="3026727"/>
          <a:ext cx="2706336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02112"/>
                <a:gridCol w="902112"/>
                <a:gridCol w="902112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city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custid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11551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8778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8739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1696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8725" y="3144430"/>
            <a:ext cx="641267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We can see that Mumbai is on top of the metros we serve in terms of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84781"/>
              </p:ext>
            </p:extLst>
          </p:nvPr>
        </p:nvGraphicFramePr>
        <p:xfrm>
          <a:off x="1068779" y="2529447"/>
          <a:ext cx="6842668" cy="248639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17517"/>
                <a:gridCol w="1721922"/>
                <a:gridCol w="1650671"/>
                <a:gridCol w="1429068"/>
                <a:gridCol w="1423490"/>
              </a:tblGrid>
              <a:tr h="644622">
                <a:tc>
                  <a:txBody>
                    <a:bodyPr/>
                    <a:lstStyle/>
                    <a:p>
                      <a:pPr lvl="3" algn="r"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    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Customer</a:t>
                      </a:r>
                      <a:r>
                        <a:rPr lang="en-US" baseline="0" dirty="0" smtClean="0">
                          <a:effectLst/>
                        </a:rPr>
                        <a:t> ID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Monetary</a:t>
                      </a:r>
                      <a:endParaRPr lang="en-US" b="1" dirty="0"/>
                    </a:p>
                  </a:txBody>
                  <a:tcPr anchor="ctr"/>
                </a:tc>
              </a:tr>
              <a:tr h="36835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2229GF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41.42</a:t>
                      </a:r>
                    </a:p>
                  </a:txBody>
                  <a:tcPr anchor="ctr"/>
                </a:tc>
              </a:tr>
              <a:tr h="36835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223KBA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40.20</a:t>
                      </a:r>
                    </a:p>
                  </a:txBody>
                  <a:tcPr anchor="ctr"/>
                </a:tc>
              </a:tr>
              <a:tr h="36835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22476K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40.02</a:t>
                      </a:r>
                    </a:p>
                  </a:txBody>
                  <a:tcPr anchor="ctr"/>
                </a:tc>
              </a:tr>
              <a:tr h="36835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224L8Q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51.72</a:t>
                      </a:r>
                    </a:p>
                  </a:txBody>
                  <a:tcPr anchor="ctr"/>
                </a:tc>
              </a:tr>
              <a:tr h="36835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2253X7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31.00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593766"/>
            <a:ext cx="9366325" cy="1729886"/>
          </a:xfrm>
        </p:spPr>
        <p:txBody>
          <a:bodyPr>
            <a:normAutofit/>
          </a:bodyPr>
          <a:lstStyle/>
          <a:p>
            <a:r>
              <a:rPr lang="en-US" sz="3200" dirty="0"/>
              <a:t>We can see the density distribution of </a:t>
            </a:r>
            <a:r>
              <a:rPr lang="en-US" sz="3200" dirty="0" smtClean="0"/>
              <a:t>Recency, Frequency..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AutoShape 6" descr="data:image/png;base64,iVBORw0KGgoAAAANSUhEUgAAAZUAAAEGCAYAAACtqQjWAAAAOXRFWHRTb2Z0d2FyZQBNYXRwbG90bGliIHZlcnNpb24zLjMuMiwgaHR0cHM6Ly9tYXRwbG90bGliLm9yZy8vihELAAAACXBIWXMAAAsTAAALEwEAmpwYAAAv7ElEQVR4nO3de3xddZ3v/9cn91uTNG16TUtTKJSCUErkIsKMIMNFpF5GRZ0BGZXhDDjO8TiPwfGMx9/Mj8dhxoecIw4XGeV3QEVEEagOCogK+pMCLS2FlhZ6v6dp2uZ+z+f8sdYuu+lOspOstXeSvp+P7kf2Xmt91/qsvXf6yXd9L8vcHRERkSjkZDsAERGZPJRUREQkMkoqIiISGSUVERGJjJKKiIhEJi/bAWTT9OnTfcGCBdkOQ0RkQlm9evVBd69Ote6ETioLFixg1apV2Q5DRGRCMbMdg63T5S8REYmMkoqIiERGSUVERCKjpCIiIpFRUhERkcgoqYiISGSUVEREJDJKKiIiEhklFRERiUysI+rN7ErgW0Au8F13v2PAegvXXw20A59x91eHKmtm/wIsB/qBA2GZvWa2AHgT2BTufqW73xzn+YkM5eGXdh637FPnz89CJCKZE1tNxcxygbuBq4AlwCfNbMmAza4CFoWPm4B70yj7DXc/y92XAr8Avpa0vy3uvjR8KKGIiGRYnJe/zgM2u/tWd+8GHiGoYSRbDjzkgZVApZnNHqqsuzcnlS8FdD9kEZFxIs6kMhfYlfR6d7gsnW2GLGtmt5vZLuDTHFtTqTWzNWb2vJldnCooM7vJzFaZ2aqGhoaRnpOIiAwhzqRiKZYNrFUMts2QZd39q+4+D/ghcGu4eB8w393PAb4EPGxm5cftxP1+d69z97rq6pQzN4uIyCjFmVR2A/OSXtcAe9PcJp2yAA8DHwVw9y53bwyfrwa2AKeOIX4RERmhOJPKK8AiM6s1swLgOmDFgG1WANdb4AKgyd33DVXWzBYllb8W2Bgurw4b+DGzhQSN/1vjOz0RERkoti7F7t5rZrcCTxN0C37A3deb2c3h+vuApwi6E28m6FJ841Blw13fYWanEXQp3gEkenldAvyzmfUCfcDN7n4orvMTEZHjmfuJ23mqrq7OdedHiYvGqchkZWar3b0u1TqNqBcRkcgoqYiISGSUVEREJDJKKiIiEhklFRERiYySioiIREZJRUREIqOkIiIikYn1Jl0iJ4pUAx1FTkSqqYiISGSUVEREJDJKKiIiEhklFRERiYySioiIREZJRUREIqOkIiIikVFSERGRyCipiIhIZJRUREQkMkoqIiISmViTipldaWabzGyzmd2WYr2Z2V3h+nVmtmy4smb2L+G2a83sGTObk7TuK+H2m8zsijjPTUREjhdbUjGzXOBu4CpgCfBJM1syYLOrgEXh4ybg3jTKfsPdz3L3pcAvgK+FZZYA1wFnAFcC94T7ERGRDImzpnIesNndt7p7N/AIsHzANsuBhzywEqg0s9lDlXX35qTypYAn7esRd+9y923A5nA/IiKSIXEmlbnArqTXu8Nl6WwzZFkzu93MdgGfJqyppHk8ERGJUZxJxVIs8zS3GbKsu3/V3ecBPwRuHcHxMLObzGyVma1qaGhIGbiIiIxOnEllNzAv6XUNsDfNbdIpC/Aw8NERHA93v9/d69y9rrq6Oo3TEBGRdMWZVF4BFplZrZkVEDSirxiwzQrg+rAX2AVAk7vvG6qsmS1KKn8tsDFpX9eZWaGZ1RI0/r8c18mJiMjxYrudsLv3mtmtwNNALvCAu683s5vD9fcBTwFXEzSqtwM3DlU23PUdZnYa0A/sABL7W29mjwIbgF7gFnfvi+v8RETkeOZ+XLPDCaOurs5XrVqV7TBkEkj3HvWfOn9+zJGIxM/MVrt7Xap1GlEvIiKRUVIREZHIKKmIiEhklFRERCQySioiIhIZJRUREYmMkoqIiERGSUVERCKjpCIiIpFRUhERkcgoqYiISGSUVEREJDJKKiIiEhklFRERiYySioiIREZJRUREIqOkIiIikVFSERGRyCipiIhIZJRUREQkMrEmFTO70sw2mdlmM7stxXozs7vC9evMbNlwZc3sG2a2Mdz+cTOrDJcvMLMOM1sbPu6L89xEROR4sSUVM8sF7gauApYAnzSzJQM2uwpYFD5uAu5No+yzwJnufhbwFvCVpP1tcfel4ePmeM5MREQGE2dN5Txgs7tvdfdu4BFg+YBtlgMPeWAlUGlms4cq6+7PuHtvWH4lUBPjOYiIyAjEmVTmAruSXu8Ol6WzTTplAf4K+GXS61ozW2Nmz5vZxaMNXERERicvxn1bimWe5jbDljWzrwK9wA/DRfuA+e7eaGbnAk+Y2Rnu3jyg3E0El9qYP3/+sCchIiLpi7OmshuYl/S6Btib5jZDljWzG4BrgE+7uwO4e5e7N4bPVwNbgFMHBuXu97t7nbvXVVdXj/LUREQklTiTyivAIjOrNbMC4DpgxYBtVgDXh73ALgCa3H3fUGXN7ErgH4Br3b09sSMzqw4b+DGzhQSN/1tjPD8RERkgtstf7t5rZrcCTwO5wAPuvt7Mbg7X3wc8BVwNbAbagRuHKhvu+t+BQuBZMwNYGfb0ugT4ZzPrBfqAm939UFznJyIix4uzTQV3f4ogcSQvuy/puQO3pFs2XH7KINs/Bjw2lnhFRGRsNKJeREQio6QiIiKRUVIREZHIKKmIiEhklFRERCQySioiIhIZJRUREYmMkoqIiERGSUVERCKjpCIiIpFRUhGJibvT1duX7TBEMkpJRSQGff3OQy/u4JvPvEVHtxKLnDiUVEQi5u787NXdbKpvobWrl+ffOpDtkEQyRklFJGINLV2s2XWEPzm1mnPmVfLHLY0cae/OdlgiGaGkIhKxrQfbAKg7aSrvXzKTvn7nle2HsxyVSGaklVTM7DEz+4CZKQmJDGPbwTbKi/KoKi1gakkBsyuK2HmoLdthiWREukniXuBTwNtmdoeZLY4xJpEJy93ZfrCN2umlhHcmZV5VCbsOd9DvnuXoROKXVlJx91+7+6eBZcB2glv5/tHMbjSz/DgDFJlIGlu7aenqpXZ62dFl86tK6O7tp765M4uRiWRG2pezzGwa8Bngc8Aa4FsESebZWCITmYC2he0ptdNLjy6bX1UCwM5D7VmJSSST0rpHvZn9DFgMfB/4oLvvC1f92MxWxRWcyESz41A7pYV5TC8rOLqsqrSA0sI8djYqqcjkl25N5bvuvsTd/2cioZhZIYC71w1WyMyuNLNNZrbZzG5Lsd7M7K5w/TozWzZcWTP7hpltDLd/3Mwqk9Z9Jdx+k5ldkea5iUTmYGsXM6cUHm1PATAz5leVqKYiJ4R0k8r/m2LZi0MVMLNc4G7gKmAJ8EkzWzJgs6uAReHjJoIOAcOVfRY4093PAt4CvhKWWQJcB5wBXAncE+5HJGMaWrqYPqXwuOXzphbT2NZNS2dPFqISyZwhk4qZzTKzc4FiMzvHzJaFjz8FSobZ93nAZnff6u7dwCPA8gHbLAce8sBKoNLMZg9V1t2fcffesPxKoCZpX4+4e5e7bwM2h/sRyYj2rl46evqYXnZ8UqkOE02izUVkshquTeUKgsb5GuDOpOUtwD8OU3YusCvp9W7g/DS2mZtmWYC/An6ctK+VKfYlkhEHW7sAjmlPSUgkmi0NrZxVU5nJsEQyasik4u4PAg+a2Ufd/bER7ttSLBvYUX+wbYYta2ZfBXqBH47geJjZTQSX2pg/f36KIiKj09AaTMWSqqYyrbSAHIOtDaqpyOQ2ZFIxs79w9x8AC8zsSwPXu/udKYol7AbmJb2uAfamuU3BUGXN7AbgGuAy96MjytI5Hu5+P3A/QF1dnUajSWQOtnaRYzC15PiaSl5uDlNLCtjS0JqFyEQyZ7iG+kRn+zJgSorHUF4BFplZrZkVEDSirxiwzQrg+rAX2AVAU9i7bNCyZnYl8A/Ate7ePmBf15lZoZnVEjT+vzxMjCKROdjaRVVpIbk5qSrNQQ1GNRWZ7Ia7/PWd8Of/M9Idu3uvmd0KPA3kAg+4+3ozuzlcfx/wFHA1QaN6O3DjUGXDXf87UEgwqh9gpbvfHO77UWADwWWxW9xdN7KQjDnY2pWyPSWhekohr2w/RF+/D5p4RCa6dAc//htBt+IO4FfA2cDfhZfGBuXuTxEkjuRl9yU9d+CWdMuGy08Z4ni3A7cPFZNIHPrdaWzt5tQZg1fgq8sK6ertZ++RDuZVDdd5UmRiSnecyp+5ezNBO8Zu4FTg72OLSmSCaeroobffmZaikT4hMX5F7SoymaWbVBKTRl4N/MjdD8UUj8iE1NQeDGqsLBl8ftXqo0lF7SoyeaV1+Qv4uZltJLj89TdmVg1oylWRUHM4Ur68ePCkUlqQy5SiPLZrAKRMYulOfX8bcCFQ5+49QBvHj44XOWE1dwaTPJQXDf53mplRM7WEPUc6MhWWSMalW1MBOJ1gvEpymYcijkdkQmru6CEvxyjOH3q6uZqpxZqtWCa1dHt/fR84GVgLJLrpOkoqIkBw+au8OP+Y2YlTmVtZzB83H8Tdh91WZCJKt6ZSByxJGr0uIkmaO3opLxr+Jqg1U4tp6+7jSHsPU0sHH9MiMlGl2/vrDWBWnIGITGRBTWX4v9FqpgbjU3YfVruKTE7p1lSmAxvM7GWgK7HQ3a+NJSqRCcTdae7ooXx2+bDb1kwtBmDPkXbeVVMRd2giGZduUvl6nEGITGSJgY9DdSdOSCQV1VRkskorqbj782Z2ErDI3X9tZiUEc3KJnPDqm4PK+1DdiRMqivMpK8xTUpFJK602FTP7PPBT4DvhornAEzHFJDKh7G8OxgGn01AfjFUpZvdhdSuWySndhvpbgIuAZgB3fxuYEVdQIhNJfVOYVNK4/AWESUU1FZmc0k0qXeG94gEIB0Cqe7EIyTWV9Jooa6aWsOdwB+qhL5NRuknleTP7R6DYzC4HfgL8PL6wRCaO+uZOSgpyyctN79dpbmUxLV29NHf0xhyZSOalm1RuAxqA14G/JrjPyX+PKyiRiaS+uTOt9pSERA+wXWpXkUko3d5f/Wb2BPCEuzfEG5LIxLK/uTOtgY8JiQGQe450cOZcjVWRyWXImkp47/ivm9lBYCOwycwazOxrmQlPZPzb39Q1qpqKGutlMhru8tffEfT6ere7T3P3KuB84CIz+69xBycy3vX09dPY1pV2zy8IbuRVWpCrbsUyKQ2XVK4HPunu2xIL3H0r8BfhOpETWkNLF+7pjVFJMDPmqluxTFLDJZV8dz84cGHYrpL+b5HIJHW0O/EI2lTgnW7FIpPNcEmle5TrADCzK81sk5ltNrPbUqw3M7srXL/OzJYNV9bMPmZm682s38zqkpYvMLMOM1sbPu4bLj6RsTo68HEENRVAo+pl0hruz6uzzaw5xXIDioYqaGa5wN3A5cBu4BUzW+HuG5I2uwpYFD7OB+4Fzh+m7BvAR3hnyphkW9x96TDnJBKZ+uaRjaZPqJlaTHNnL00dPVSMsKzIeDZkUnH3sUwaeR6wOWyDwcweIbivfXJSWQ48FN78a6WZVZrZbGDBYGXd/c1w2RhCE4nG/uYu8nONkoKR/arMrQy7FR/uUFKRSSXdwY+jMRfYlfR6d7gsnW3SKZtKrZmtMbPnzeziVBuY2U1mtsrMVjU0aMiNjE19cyczphSRM8I/ct65r4raVWRyiTOppPotGzjZ0WDbpFN2oH3AfHc/B/gS8LCZHXfXJHe/393r3L2uurp6mF2KDG1/UyezKoa8EpzSO2NV1K4ik0ucSWU3MC/pdQ2wN81t0il7DHfvcvfG8PlqYAtw6qgiF0lTfUsns8pHnlSqSgsozs9l1yHVVGRyiTOpvAIsMrNaMysArgNWDNhmBXB92AvsAqDJ3felWfYYZlYdNvBjZgsJGv+3RntKIseqb+pkRnnhiMslxqrsOaKaikwuI+tcPwLu3mtmtwJPE9wl8gF3X29mN4fr7yOYmPJqYDPQDtw4VFkAM/sw8G2gGvhPM1vr7lcAlwD/bGa9QB9ws7sfiuv8RFo6e2jr7htVTQWC2YrVpiKTTWxJBcDdnyJIHMnL7kt67gQ3AEurbLj8ceDxFMsfAx4bY8giaUt0J55VUURbV9+Iy9dMLWbd7iMRRyWSXXFe/hKZ1BL3pp852prK1GIOt/fQ1qX7qsjkoaQiMkr7w9H0o04qlepWLJOPkorIKCXm/Rptm8rR+6poDjCZRJRUREYpuONjHsUjHE2fcHSsimoqMokoqYiMUn1z56gvfQFUlxVSkJujAZAyqSipiIzS/uauUY2mT8jJMWZXFunyl0wqSioio1TfNLaaCgSXwNRQL5OJkorIKPT1Ow2tXaNupE+YW6k7QMrkoqQiMgqNrV309TszRzFFS7K5lSU0tHTR2TPywZMi45GSisgoJLoTR3H5CzRWRSYPJRWRUUgMfBxLQz3A/GnBWJVdh9QDTCYHJRWRUagf48DHhPlVYVJRu4pMEkoqIqNQ39xFbo4xrWxsbSrVZYUU5uWopiKThpKKyCjsb+6kuqyQ3JyR3UZ4oJwcY15VCTsblVRkclBSERmF+uZOZo6xPSVhflUJO1VTkUlCSUVkFPY3dTJrjN2JE+ZXlbDrUDvB7YVEJjYlFZFRGOu8X8nmVZXQ0tXLkfaeSPYnkk1KKiIj1NHdR3Nnb3RJJRyroktgMhkoqYiM0FjvozJQYqyKkopMBkoqIiMU1cDHhHlTlVRk8og1qZjZlWa2ycw2m9ltKdabmd0Vrl9nZsuGK2tmHzOz9WbWb2Z1A/b3lXD7TWZ2RZznJieuAy2JKVqiaagvLcxjelmBxqrIpBBbUjGzXOBu4CpgCfBJM1syYLOrgEXh4ybg3jTKvgF8BHhhwPGWANcBZwBXAveE+xGJ1FjvTZ/KSdNK2XawLbL9iWRLnDWV84DN7r7V3buBR4DlA7ZZDjzkgZVApZnNHqqsu7/p7ptSHG858Ii7d7n7NmBzuB+RSO1v7qS0IJcpRfmR7XPh9FK2KqnIJBBnUpkL7Ep6vTtcls426ZQdzfEws5vMbJWZrWpoaBhmlyLHi3LgY8LC6jIaWrpo6VS3YpnY8mLcd6r5KwaO7hpsm3TKjuZ4uPv9wP0AdXV1Gm0mI1bf3MXMKaNLKg+/tPO4ZZ86fz4Lq0sB2NrQxtnzKscSnkhWxVlT2Q3MS3pdA+xNc5t0yo7meCJjtr+pM7KeXwkLp4dJ5WBrpPsVybQ4k8orwCIzqzWzAoJG9BUDtlkBXB/2ArsAaHL3fWmWHWgFcJ2ZFZpZLUHj/8tRnpBIf79zoCW60fQJ86eVkGOwrUHtKjKxxXb5y917zexW4GkgF3jA3deb2c3h+vuAp4CrCRrV24EbhyoLYGYfBr4NVAP/aWZr3f2KcN+PAhuAXuAWd58w92gd7LKIjC+H2rvp6fPI5v1KKMzLZV5VCVvUWC8TXJxtKrj7UwSJI3nZfUnPHbgl3bLh8seBxwcpcztw+xhCFhlSfUS3EU5l4fRStqqmIhOcRtSLjMDRMSoRt6lA0ANs28FW+vvVf0QmLiUVkRHYeyS47W9NZXHk+66dXkpnTz/7wtqQyESkpCIyAnubOsnPNaaP8TbCqSyaUQbAW/Utke9bJFOUVERGYO+RDmZVFJEzxtsIp7J4djkAb+5rjnzfIpkSa0O9jE2qHmGgXmHZtPdIB3Mqor/0BVBRnM/cymI27lNNRSYu1VRERmDvkU7mxtCeknD67Cls3K+aikxcSioiaerrd/Y3dzK7MvqeXwmLZ5WzpaGNzp4JM8RK5BhKKiJpOtDSSV+/MyfWmko5ff3O5gOarkUmJiUVkTQluhPHmVQWz54CqLFeJi4lFZE07TkSjB+Js01lwbRSivJz2LhfjfUyMSmpiKQpUVOZHcNo+oTcHOO0WeW8sacptmOIxElJRSRN+450MKUoL9I7PqZyzrxK1u1uorevP9bjiMRBSUUkTXti7k6csOykqXT09OkSmExISioiadpzpCPWRvqEc0+aCsDqHYdjP5ZI1JRURNLg7uxobGN+VUnsx5pTUcTM8kJe3amkIhOPkopIGg62dtPe3ceCafEnFTPj3JOmqqYiE5KSikgadjQGN886KbyXfNyWzZ/K7sMdHNA0+DLBaEJJkTRsb2wH4KQYLn+lmjj0UFs3AC9ubWT50rmRH1MkLqqpiKRhZ2MbOQY1U+O//AXBqP2q0gJ+t6khI8cTiYpqKuNQvzu/3XSADXubae/u4/zaKt67aDp5OfobIFu2N7Yzd2oxBXmZ+QxyzPiTU6t5/q0G+vs9lvu3iMQh1t8QM7vSzDaZ2WYzuy3FejOzu8L168xs2XBlzazKzJ41s7fDn1PD5QvMrMPM1oaP++I8t7j09vfz41d28dybByjKz2XGlEKe2VDPf7ywlR4NhsuaHY1tnFSVmfaUhD89rZpDbd2s0+h6mUBiSypmlgvcDVwFLAE+aWZLBmx2FbAofNwE3JtG2duA59x9EfBc+Dphi7svDR83x3Nm8frdpgZe39PElWfM4nPvreXGi2r5RN08dh3u4Ik1e3D3bId4Qtre2M5JGej5leySRdXkGPx244GMHldkLOKsqZwHbHb3re7eDTwCLB+wzXLgIQ+sBCrNbPYwZZcDD4bPHwQ+FOM5ZFR9cyfPb2pg6bxKLjm1GrPgksfZ8yq5bPEM1uw6wtpdR7Ib5AnoSHs3TR09LJiW2ZrK1NICls6r5NkN9Rk9rshYxJlU5gK7kl7vDpels81QZWe6+z6A8OeMpO1qzWyNmT1vZhenCsrMbjKzVWa2qqFhfDWCrnhtL4X5OVz9rtnHrXvf4hnUTC3mV+v309rVm4XoTlw7wp5f8zNcUwFYvnQuG/Y1s2GvpsKXiSHOpJKqZXHgtZvBtkmn7ED7gPnufg7wJeBhMys/bifu97t7nbvXVVdXD7PLzNl2sI1tB9u4dPEMygqP7z+RY8Y1Z82hpbOXu3+7OQsRnri2HQzGqNRmaIxKsmvPnkNBbg4/Xb0748cWGY04k8puYF7S6xpgb5rbDFW2PrxERvjzAIC7d7l7Y/h8NbAFODWSM8mA5986QGlBLnUnVQ26zfyqEpbOq+SBP2zToLgM2ri/hfxcy0pSmVpawPuXzOCJtXvo7lVHDRn/4kwqrwCLzKzWzAqA64AVA7ZZAVwf9gK7AGgKL2kNVXYFcEP4/AbgSQAzqw4b+DGzhQSN/1vjO73orN/bxFv1rVx0yvRhu6xetngGvf3Od16YEKc2KWzc38zJ1WXk52anS/efn1vDobZufvnGvqwcX2QkYvstcfde4FbgaeBN4FF3X29mN5tZomfWUwT/8W8G/gP4m6HKhmXuAC43s7eBy8PXAJcA68zsNeCnwM3ufiiu84vSD1buID/XOL922rDbTisr5MPnzOUHK3dwoEW1lUzYtL+FxbOmZO34f3LqDBbNKOPbv9lMX796/8n4FuvgR3d/iiBxJC+7L+m5A7ekWzZc3ghclmL5Y8BjYww541o6e3hy7V7OmltJcUFuWmVufd8pPL5mD995fiv/dM3AXtoSpab2HvY1dXLarOOa5zImN8f44vsXcevDa/jFur2atkXGNQ3RzrIn1+6lvbuP82oHb0sZaMH0Uj60dC4/fEm1lbht3B/0ulo8O3s1FYCrz5zNaTOn8M1n3qK9W73/ZPxSUskid+fhl3Zy+uxyaqaO7OZPt156Ct29/dz/vNpW4pS4+2I2L38B5OQYX7/2DHYeaud/PrUxq7GIDEVzf2XRa7ub2LCvmX/50JlHBzqmq3Z6KR86Zy4/eGkHf/0nJ1M9pTCmKE9sG/e3UFGcz6zyoowfO9XsxZ99by3f+8M2Ljx5WsrxTCLZpppKFv3opZ2UFOTyoaVzRlX+C5cuCmorL2yJODJJ2Li/mdNmTRlx0o/L319xGsvmV/LFR9bwm42ZH2n/8Es7j3uIJFNSyZLmzh5WvLaXa8+ew5Si/FHtozZsW/n+yh0cbO2KOELp6u1j/d5m3jW3ItuhHFWUn8v/d+N5LJ5VzuceXMX/evatQScaVQKQbFBSyZIn1+yho6ePT50/f0z7Odq2onErkVu3u4nu3n7evSD9ThSZUFGcz49uuoAPnTOXbz33Npd+83c89OJ2/WEh44LaVLLA3fnhSzs5Y075mP8KXlhdxvKlc/n+izu46ZKFTC9T20pUXt4WDHN694KpWY7keGWFedz58aVcc9ZsvvXcZr725Hq+vmI975pbwfkLp3F+bRUd3X1pd1MXiYqSShas2XWEjftbuP3DI2+gT+XWS0/hybV7+I8XtvKVq0+PIEIBeGX7IU6ZUca0cZyoL108k31HOrlk0XTW721ma0Mr3/vDNu5/YSsGzKooonZ6KYtnlbOwOrppZvr6nZ2H2tl2sI1V2w9xqL2b/NwcZlcUsXhWORcvms68GG69LOOfkkoWPPzSTkoLciMbxHZydRnXnj2Hh17cwV9eeFLGbnk7mfX1O6u3H+aDo+xEkUlmxuyKYmZXFMPpM+np62dX+B/+toNtvLztEH/c0khFcT77mjr42LnzWDDKecyaOnp4ZfshVm0/RHNnL8Y7tz7u6evnxS2NtHbtAOCMOeVcd958PnZuDUX5qjGdKJRUMqyxtYufv7aXjyyrSTkb8Wh9+YrTeHp9Pf/jyfV894a6cdNbaaJ6c18zLV29nDfO2lPSkZ+bw8LqMhZWlwHQ09fPhn3NrNl5mHt/t4W7f7uF95w8jU+dP58/WzJr2Pnm3J2VWw/xf/64jWfWBz3OTplRxgfOquKU6rJjLrG5Owdbu9lU38KanYf5pyfe4Bu/2sj7Fs/g3JOmcv2FC2I7bxkflFQy7Acrd9LV289n37sg0v3WTC3hS5efyu1PvclTr+/nA2dpDMNY/P7tgwAjmukgE0bTgys/N4ezayo5u6aSy06fwU9W7eJHL+/i1ofXMK20gI+eW8Nli2dw9rzKozWK/n5nW2Mbv914gJ+s2s2m+hamluRz8aJqzqutoqq0IOWxzIzqKYVUTynkopOnsfVgG89uqOfJtXt54a0GaqYWc+nimWN6D2R8sxP59rR1dXW+atWqjB2vs6ePi+74DWfPq+SBz7z7mHVj7e75qfPn09vXz0fu/SPbDrbxn1+4OCs3lZosrv7W7ynIy+GJWy5Ka/uJ0l030duwv9/5/eaD/OilnTz7Zj19/Y4ZzJxSRG6Ocaitm46ePiC4jHXDhQu4dukcfvbqnhEf0915q76VX76xjwMtXZxVU8E1Z805WlMfaw9IyTwzW+3udanWqaaSQT9dvZvGtm4+d3FtLPvPy83h7k8t4+q7fs/fPLyaR//6QkoK9BGP1JaGVjbsa56Uk3UOTH6XnFrNv/75Wazc2sib+5rZc7iDfg+6LZ86s4yLThl7g7uZcdqsKZw8o5Tn32rgd5saeLu+lQ+8azbnzK8c075l/NH/OBnS0d3Ht3/zNsvmV3LhwuGnuB+teVUl/O9PLOXzD63icw+u4oHPvFuNpCP0i9f2YQYfOEGmQakozueKM2ZxxRmzYj1OXk4Oly2eybvmVPD4mj389NXdrNl1mAtOnsbJYfuPTHxKKhny4IvbqW/u4tufXBZ7I/plp8/kmx8/my89+hp/+b2XuOfT52pusDT19ztPrt3DeQuqmFWR+fm+smGwS3dxXZaaUV7E5y9ZyMvbDvHMhv1c+b9f4PMXL+QLly7SuJpJQEklA+qbO7nnt5t532nVsTX8pvqP4a7rzuHvf/oa13z793ztmjO4+l2z1CtsGD9ft5etB9v4u8snzJ2oJ6QcMy5YOI0z5pSzaX8L9/xuCz97dQ+3XHqKuiBPcEoqMXN3/vFnr9PV25/xa/QfPHsOJ1eX8eWfvMYtD7/KWTUVXH/hAi5fMpOK4tHNNzaZ9fT1c+ezb7F41hSuOUEufQ0lE50PphTlc+cnlvKJd8/jX3+1kX964g3ufGYTH1lWw1VnzmLpvErysnQbZxkdJZWYPfzyTp7beIB/umbJ0XEDmbRkTjk//8J7+fEru/jeH7by5Z+8Rm6OccaccpbMLmd2RTHVUwqZXlZAWWEeRQW5lBTkUpyfy6/e2E9+bg75uTnk5rxTw5msvXW++/tt7Ghs53s31JGToxpdJp2/cBqP/Zf38OLWRr7/4g4eenE73/vDNgrzco5OZ1Q7vZRZFcXMrihiVkUR08sKj/leyvigpBKj596s52tPrueSU6u58T0LMn78gX9p/tVFtew61E5ebg6rdxzmmQ31HGrrTmtfBbk5lBfnUV6cz6odh5hVHvxizywvOvp8sF/ynr5+mjp6ONLeQ1NHN0+u2UtHTx/t3X1Hf86uKMIIxlTk5xmVxQVMKytgelkh08oKmDGliHlVxRTmxXNZ5Ncb6vm3pzdy1ZmzuHTxjFiOIakN/J5evCjokfbCWw2s3XmEdXua+Mnq3bR39x2zXY4FNZ2Tq0uZXVHMrIqiowkn+FnMjCmF5Kumk1FKKjH56erdfPXx11kyu5x7Pr1sXPzla2bMnxZMzzGnspgPAr39/bR19dHa2Ut3Xz/dvf309PXT3Rf+DF93dPfR1NlLc0cPL209RH1zJ739x49xKszLoSg/l/zcHLp6++js6aOnb/CxUAYU5uew+3AhZtDT63T19tHU0cPA3RtB77YF00tZOL2U2umlnFxdxsLq0iApjaK9qL/feeD/38a/Pb2JM+dUcOfHl6rdaRz4xWv7AI7ODHDt2XNo7+6juaOHpvCR/HznoQ6aOrqP+66ZQXVZYVKySUo+5cHrGeWFasOJUKxJxcyuBL4F5ALfdfc7Bqy3cP3VQDvwGXd/daiyZlYF/BhYAGwHPu7uh8N1XwE+C/QBf+vuT8d5fqlsbWjlm8++xX+u28cFC6u459PnRjodS9TycnKoKM4ZcRtLvzutXUGSae7opbmzh9auXnr6+unpc/r6nTPnllOcH1xKqyzJp7w4n8qSAl7a2hgsL8ilKD+XnBT/ife7097dR1tX79HjHGztprGti80HWnhpayNdve/cR6SkIJfa6aUsrC5jflUxM6YUMWNKIVNLCygJL+nlmNHeHSS6Ay1drNvdxM9f28ueIx28//SZ/OtH36XeR+NUjhllhXmUFeYxpzL1rbfdnc6efpo6e1ImnzU7j/DHnkZaOnuPK1tVWhB8X0oKqCjOp7Ikn4qSfCqLC6gsyaeyeMDrknyK83P1B0gKsf1vZ2a5wN3A5cBu4BUzW+HuG5I2uwpYFD7OB+4Fzh+m7G3Ac+5+h5ndFr7+BzNbAlwHnAHMAX5tZqe6+7F15oh0dPdxsLWLxrZu6ps7eXNfM79/+yCrdxymOD+XL162iC9cesqkbWTMMaO8KJ/yonxIc2b4tq4+2ro60prwMvk/kVSTerg7LV29HGzpoqG1i2mlhWxpaGXtrsM89fo++lLUogYygjmsPnXe/MhmjJbsMTOKC4I/Voa6/XNXT1+YeHpp6uhhwbQS9jV3cqC5k6aOHrY0tLK/qZP2nr4hv0cFuTlUlOQHSShMRGWFeRQX5FKYF/zBVJQf1NyLwhp8Yllh+MdW4nVeTtBumWPBdz94buTkQK4lnlvqbYxx9d2N80/o84DN7r4VwMweAZYDyUllOfCQB3PFrDSzSjObTVALGazscuBPw/IPAr8D/iFc/oi7dwHbzGxzGMOLUZ/Y6h2H+ei9fzxmmRmcPquc/3b5qXzivHnMmHJijHHIFktKaokOEKfMCH72u9PW1UtLZy8dPX109waX8frdKcjLoSA3h5LCvGOut//o5V1ZOxfJrML8XGbk5zJjyjvLppUVwpxj723k7vT0edju10tH9zvtgB1J7YEd3b0cau9mz5EOusLLxck19kxITixG8P9R8NwI/wWvLVwGXPWuWdz58aWRxxJnUpkLJP+m7iaojQy3zdxhys50930A7r7PzBKtqnOBlSn2dQwzuwm4KXzZamabhjiH6cDBIdYfYzvwS+Bv0y0weiOKK8PGa2yKa+TGa2yKa2RSxrUR+F+fGPU+TxpsRZxJJVV9bGDaHmybdMqO5ni4+/3A/cPsK9ih2arBJk3LpvEaF4zf2BTXyI3X2BTXyGQ6rjgv+O8G5iW9rgH2prnNUGXrw0tkhD8PjOB4IiISoziTyivAIjOrNbMCgkb0FQO2WQFcb4ELgKbw0tZQZVcAN4TPbwCeTFp+nZkVmlktQeP/y3GdnIiIHC+2y1/u3mtmtwJPE3QLfsDd15vZzeH6+4CnCLoTbyboUnzjUGXDXd8BPGpmnwV2Ah8Ly6w3s0cJGvN7gVsi6PmV1mWyLBivccH4jU1xjdx4jU1xjUxG4zqhb9IlIiLRmpyDKEREJCuUVEREJDInbFIxs4+Z2Xoz6zezuqTlC8ysw8zWho/7ktada2avm9lmM7srnGaGsHPAj8PlL5nZgjhiC9d9JTzOJjO7ItOxJR3v62a2J+l9unq0McbJzK4M49gczsCQcWa2PTzvtWa2KlxWZWbPmtnb4c+pSdunfP8iiOMBMztgZm8kLRtxHFF/joPElfXvl5nNM7Pfmtmb4e/jF8PlWX3Phogr6+8ZEIwaPREfwOnAaQQj8uuSli8A3hikzMvAhQRjYn4JXBUu/xvgvvD5dcCPY4ptCfAaUAjUAluA3EzGlhTL14Evp1g+4hhj/Ixzw+MvBArCuJZk4bu2HZg+YNm/AbeFz28D/nW49y+COC4BliV/v0cTR9Sf4yBxZf37BcwGloXPpwBvhcfP6ns2RFxZf8/c/cStqbj7m+4+1Gj6Y1gwJqbc3V/04NN4CPhQuHo5wZQxAD8FLhtLxh8itqNT0bj7NoJec+dlMrY0jCbGuBydKsjdu4HEdD/jQfLn8iDHfl7HvX9RHNDdXwAOjSWOOD7HQeIaTCbj2ufhBLfu3gK8STBLR1bfsyHiGkxGfydP2KQyjFozW2Nmz5vZxeGyuQQDLBOSp4E5Oq2Mu/cCTcC0GOIaalqbbMR2q5mtCy9fJC4BjCbGuAwWS6Y58IyZrbZgmiAYMN0QkDzdUCZjHmkcmfwcx833y4LLxucALzGO3rMBccE4eM8mdVIxs1+b2RspHkP9tboPmO/u5wBfAh42s3KGngZmxNPKjDK20UxrM5opb9KJ8V7gZGApwXv2zTHEGJdsHDOVi9x9GcGs3LeY2SVDbDteYs725zhuvl9mVgY8BvyduzcPtWkmY0sR17h4z8bvjT4i4O7vH0WZLqArfL7azLYApxJk8ZqkTZOngUlMEbPbzPKACoapzo8mNoae1iay2EYao5n9B/CLMcQYl3ExdY+77w1/HjCzxwkuZ9Wb2WwPJkXN5nRDI40jI5+ju9cnnmfz+2Vm+QT/cf/Q3X8WLs76e5YqrvHynk3qmspomFm1BfdzwcwWEkz3sjWs5raY2QVhm8T1HDtFTGLqmD8HfhNeo4xayqloshFb+MuU8GEg0XNnNDHGJZ2pgmJlZqVmNiXxHPgzgvdqvEw3NKI4MvU5jofvV7if7wFvuvudSauy+p4NFtd4eM+AE7r314cJMnUXUA88HS7/KLCeoLfEq8AHk8rUhR/UFuDfeWdGgiLgJwQNYC8DC+OILVz31fD4m0jqqZGp2JKO933gdWBd+KWdPdoYY/6cryboHbMF+GoWvmcLw+/Sa+H36qvh8mnAc8Db4c+q4d6/CGL5EcFlkZ7w+/XZ0cQR9ec4SFxZ/34B7yW4HLQOWBs+rs72ezZEXFl/z9xd07SIiEh0dPlLREQio6QiIiKRUVIREZHIKKmIiEhklFRERCQyk3rwo0gmmVkfQZfOPGAb8JfufiSrQYlkmGoqItHpcPel7n4mwawFt2Q7IJFMU1IRiceLhJPzmdnJZvarcELJ35vZ4nD5TDN73MxeCx/vCZf/hZm9bME9Mb6TNMNDq5ndHm670sxmDrYfM/sXC++zEW5zu5n9bcbfBTnhKKmIRCxMApfxzpQw9wNfcPdzgS8D94TL7wKed/ezCe4nst7MTgc+QTAJ5VKgD/h0uH0psDLc/gXg84Pth2AajxvCeHIIpqj5YSwnLJJEbSoi0Sk2s7UEN3pbDTwbziT7HuAn9s5tbArDn5cSzLeEu/cBTWb2l8C5wCvh9sW8M2FhN+9MErgauHyw/YT7ajSzc4CZwBp3b4z4fEWOo6QiEp0Od19qZhUE//nfAvwf4EhY60iHAQ+6+1dSrOvxd+ZV6mP439/vAp8BZgEPpHl8kTHR5S+RiLl7E/C3BJe6OoBtZvYxCGaYNbOzw02fA/5LuDzXgvv2PAf8uZnNCJdXmdlJwxwy1X4AHgeuBN4NPB3V+YkMRUlFJAbuvoZgZuLrCNpEPmtmiZmKEzdi+yLwPjN7neBy1hnuvgH47wR3ilwHPEtwT/KhHLefMIZu4LfAo+FlMZHYaZZikUkqbKB/FfiYu7+d7XjkxKCaisgkZGZLCO6h85wSimSSaioiIhIZ1VRERCQySioiIhIZJRUREYmMkoqIiERGSUVERCLzfwEONQO0MVXWnw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" indent="0">
              <a:buNone/>
            </a:pPr>
            <a:r>
              <a:rPr lang="en-US" dirty="0" smtClean="0"/>
              <a:t> 	 	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3" y="2323652"/>
            <a:ext cx="3608191" cy="2793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49" y="2323652"/>
            <a:ext cx="4221833" cy="28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Monterey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91" y="2414795"/>
            <a:ext cx="5053968" cy="3326984"/>
          </a:xfrm>
        </p:spPr>
      </p:pic>
    </p:spTree>
    <p:extLst>
      <p:ext uri="{BB962C8B-B14F-4D97-AF65-F5344CB8AC3E}">
        <p14:creationId xmlns:p14="http://schemas.microsoft.com/office/powerpoint/2010/main" val="17767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Quartlies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5958" y="3089491"/>
            <a:ext cx="851494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Recency: {0.25: 322.0, 0.5: 396.5, 0.75: 527.0},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Frequency: {0.25: 1.0, 0.5: 1.0, 0.75: 1.0},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Monetary: {0.25: 40.02, 0.5: 50.97, 0.75: 74.28}}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Groups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3999"/>
              </p:ext>
            </p:extLst>
          </p:nvPr>
        </p:nvGraphicFramePr>
        <p:xfrm>
          <a:off x="1391319" y="2395352"/>
          <a:ext cx="9366325" cy="35083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93585"/>
                <a:gridCol w="1209383"/>
                <a:gridCol w="945252"/>
                <a:gridCol w="1107749"/>
                <a:gridCol w="1083404"/>
                <a:gridCol w="269531"/>
                <a:gridCol w="448682"/>
                <a:gridCol w="499096"/>
                <a:gridCol w="1119923"/>
                <a:gridCol w="1107749"/>
                <a:gridCol w="1081971"/>
              </a:tblGrid>
              <a:tr h="950185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Custid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Recency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Frequency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Monetary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M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RFMGroup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RFMScore</a:t>
                      </a:r>
                    </a:p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RFM_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Loyalty_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Level</a:t>
                      </a:r>
                      <a:endParaRPr lang="en-US" sz="1400" dirty="0"/>
                    </a:p>
                  </a:txBody>
                  <a:tcPr marL="73091" marR="73091" marT="36546" marB="36546"/>
                </a:tc>
              </a:tr>
              <a:tr h="5116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 b="1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2229GF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417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41.42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343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Silver</a:t>
                      </a:r>
                    </a:p>
                  </a:txBody>
                  <a:tcPr marL="73091" marR="73091" marT="36546" marB="36546" anchor="ctr"/>
                </a:tc>
              </a:tr>
              <a:tr h="5116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1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223KBA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361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40.20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243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Gold</a:t>
                      </a:r>
                    </a:p>
                  </a:txBody>
                  <a:tcPr marL="73091" marR="73091" marT="36546" marB="36546" anchor="ctr"/>
                </a:tc>
              </a:tr>
              <a:tr h="5116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1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22476K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447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40.02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344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Bronze</a:t>
                      </a:r>
                    </a:p>
                  </a:txBody>
                  <a:tcPr marL="73091" marR="73091" marT="36546" marB="36546" anchor="ctr"/>
                </a:tc>
              </a:tr>
              <a:tr h="5116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1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224L8Q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405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51.72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342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Gold</a:t>
                      </a:r>
                    </a:p>
                  </a:txBody>
                  <a:tcPr marL="73091" marR="73091" marT="36546" marB="36546" anchor="ctr"/>
                </a:tc>
              </a:tr>
              <a:tr h="5116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1">
                        <a:effectLst/>
                      </a:endParaRP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2253X7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325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31.00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244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73091" marR="73091" marT="36546" marB="365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Silver</a:t>
                      </a:r>
                    </a:p>
                  </a:txBody>
                  <a:tcPr marL="73091" marR="73091" marT="36546" marB="3654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44" y="730780"/>
            <a:ext cx="9366325" cy="1143000"/>
          </a:xfrm>
        </p:spPr>
        <p:txBody>
          <a:bodyPr/>
          <a:lstStyle/>
          <a:p>
            <a:r>
              <a:rPr lang="en-US" dirty="0" smtClean="0"/>
              <a:t>Dash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9" y="1959429"/>
            <a:ext cx="9857324" cy="4322617"/>
          </a:xfrm>
        </p:spPr>
      </p:pic>
    </p:spTree>
    <p:extLst>
      <p:ext uri="{BB962C8B-B14F-4D97-AF65-F5344CB8AC3E}">
        <p14:creationId xmlns:p14="http://schemas.microsoft.com/office/powerpoint/2010/main" val="10029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endParaRPr lang="en-US" dirty="0" smtClean="0"/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US" dirty="0" smtClean="0"/>
          </a:p>
          <a:p>
            <a:pPr marL="68580" lvl="0" indent="0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355621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customer behavior and predicting effective customer communication strategy with respect to Frequency , Recency and Average </a:t>
            </a:r>
            <a:r>
              <a:rPr lang="en-US" dirty="0" smtClean="0"/>
              <a:t>order</a:t>
            </a:r>
            <a:r>
              <a:rPr lang="en-US" dirty="0"/>
              <a:t> </a:t>
            </a:r>
            <a:r>
              <a:rPr lang="en-US" dirty="0" smtClean="0"/>
              <a:t>To Maximize Retention.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of tea team deeper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Figuring out the factors affecting retention </a:t>
            </a:r>
          </a:p>
          <a:p>
            <a:r>
              <a:rPr lang="en-US" dirty="0" smtClean="0"/>
              <a:t>If Email Campaign’s have any effect on it</a:t>
            </a:r>
          </a:p>
          <a:p>
            <a:r>
              <a:rPr lang="en-US" dirty="0" smtClean="0"/>
              <a:t>What role does location plays in if any.</a:t>
            </a:r>
          </a:p>
          <a:p>
            <a:r>
              <a:rPr lang="en-US" dirty="0" smtClean="0"/>
              <a:t>Does different types of delivery style affect the customers intention for re ordering</a:t>
            </a:r>
          </a:p>
          <a:p>
            <a:r>
              <a:rPr lang="en-US" dirty="0" smtClean="0"/>
              <a:t>If any particular day of the week we need to focus on in terms of order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44" y="2324100"/>
            <a:ext cx="5073261" cy="3508375"/>
          </a:xfrm>
        </p:spPr>
      </p:pic>
    </p:spTree>
    <p:extLst>
      <p:ext uri="{BB962C8B-B14F-4D97-AF65-F5344CB8AC3E}">
        <p14:creationId xmlns:p14="http://schemas.microsoft.com/office/powerpoint/2010/main" val="21183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62" y="2324100"/>
            <a:ext cx="6057625" cy="3508375"/>
          </a:xfrm>
        </p:spPr>
      </p:pic>
    </p:spTree>
    <p:extLst>
      <p:ext uri="{BB962C8B-B14F-4D97-AF65-F5344CB8AC3E}">
        <p14:creationId xmlns:p14="http://schemas.microsoft.com/office/powerpoint/2010/main" val="21458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62" y="2324100"/>
            <a:ext cx="6057625" cy="3508375"/>
          </a:xfrm>
        </p:spPr>
      </p:pic>
    </p:spTree>
    <p:extLst>
      <p:ext uri="{BB962C8B-B14F-4D97-AF65-F5344CB8AC3E}">
        <p14:creationId xmlns:p14="http://schemas.microsoft.com/office/powerpoint/2010/main" val="18587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62" y="2324100"/>
            <a:ext cx="6057625" cy="3508375"/>
          </a:xfrm>
        </p:spPr>
      </p:pic>
    </p:spTree>
    <p:extLst>
      <p:ext uri="{BB962C8B-B14F-4D97-AF65-F5344CB8AC3E}">
        <p14:creationId xmlns:p14="http://schemas.microsoft.com/office/powerpoint/2010/main" val="10892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17537"/>
              </p:ext>
            </p:extLst>
          </p:nvPr>
        </p:nvGraphicFramePr>
        <p:xfrm>
          <a:off x="1853788" y="2990507"/>
          <a:ext cx="6791448" cy="14630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263816"/>
                <a:gridCol w="2263816"/>
                <a:gridCol w="2263816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SCORE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94.63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93.09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2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K in 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45" y="2324100"/>
            <a:ext cx="4947060" cy="3508375"/>
          </a:xfrm>
        </p:spPr>
      </p:pic>
    </p:spTree>
    <p:extLst>
      <p:ext uri="{BB962C8B-B14F-4D97-AF65-F5344CB8AC3E}">
        <p14:creationId xmlns:p14="http://schemas.microsoft.com/office/powerpoint/2010/main" val="9835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271</TotalTime>
  <Words>347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2</vt:lpstr>
      <vt:lpstr>Product overview presentation</vt:lpstr>
      <vt:lpstr>ART OF TEA</vt:lpstr>
      <vt:lpstr>Analyzing customer behavior and predicting effective customer communication strategy with respect to Frequency , Recency and Average order To Maximize Retention.</vt:lpstr>
      <vt:lpstr>Art of tea team deeper dive</vt:lpstr>
      <vt:lpstr>Exploring the data</vt:lpstr>
      <vt:lpstr>PowerPoint Presentation</vt:lpstr>
      <vt:lpstr>PowerPoint Presentation</vt:lpstr>
      <vt:lpstr>PowerPoint Presentation</vt:lpstr>
      <vt:lpstr>Classification Models</vt:lpstr>
      <vt:lpstr>Optimal number of K in KMeans</vt:lpstr>
      <vt:lpstr>Clusters through K means</vt:lpstr>
      <vt:lpstr>RFM model</vt:lpstr>
      <vt:lpstr>Location</vt:lpstr>
      <vt:lpstr>Converting data </vt:lpstr>
      <vt:lpstr>We can see the density distribution of Recency, Frequency.. </vt:lpstr>
      <vt:lpstr>And Monterey</vt:lpstr>
      <vt:lpstr>Quartlies</vt:lpstr>
      <vt:lpstr>Final Groups</vt:lpstr>
      <vt:lpstr>Dash 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TEA</dc:title>
  <dc:creator>HONEY</dc:creator>
  <cp:lastModifiedBy>HONEY</cp:lastModifiedBy>
  <cp:revision>13</cp:revision>
  <dcterms:created xsi:type="dcterms:W3CDTF">2021-06-16T10:14:32Z</dcterms:created>
  <dcterms:modified xsi:type="dcterms:W3CDTF">2021-07-13T19:42:48Z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