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4.xml" ContentType="application/vnd.openxmlformats-officedocument.drawingml.chart+xml"/>
  <Override PartName="/ppt/theme/themeOverride4.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59" r:id="rId4"/>
    <p:sldId id="261" r:id="rId5"/>
    <p:sldId id="260" r:id="rId6"/>
    <p:sldId id="262" r:id="rId7"/>
    <p:sldId id="263" r:id="rId8"/>
    <p:sldId id="264" r:id="rId9"/>
    <p:sldId id="265" r:id="rId10"/>
    <p:sldId id="266" r:id="rId11"/>
    <p:sldId id="267" r:id="rId12"/>
    <p:sldId id="273" r:id="rId13"/>
    <p:sldId id="268" r:id="rId14"/>
    <p:sldId id="269" r:id="rId15"/>
    <p:sldId id="276" r:id="rId16"/>
    <p:sldId id="277" r:id="rId17"/>
    <p:sldId id="270" r:id="rId18"/>
    <p:sldId id="278" r:id="rId19"/>
    <p:sldId id="280" r:id="rId20"/>
    <p:sldId id="271" r:id="rId21"/>
    <p:sldId id="272" r:id="rId22"/>
    <p:sldId id="274"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61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___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___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___3.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___4.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___5.xlsx"/><Relationship Id="rId1" Type="http://schemas.openxmlformats.org/officeDocument/2006/relationships/themeOverride" Target="../theme/themeOverrid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销售额</c:v>
                </c:pt>
              </c:strCache>
            </c:strRef>
          </c:tx>
          <c:spPr>
            <a:effectLst/>
          </c:spPr>
          <c:dPt>
            <c:idx val="0"/>
            <c:bubble3D val="0"/>
            <c:spPr>
              <a:solidFill>
                <a:srgbClr val="D0111B">
                  <a:lumMod val="40000"/>
                  <a:lumOff val="60000"/>
                </a:srgbClr>
              </a:solidFill>
              <a:ln>
                <a:noFill/>
              </a:ln>
              <a:effectLst/>
            </c:spPr>
            <c:extLst xmlns:c16r2="http://schemas.microsoft.com/office/drawing/2015/06/chart">
              <c:ext xmlns:c16="http://schemas.microsoft.com/office/drawing/2014/chart" uri="{C3380CC4-5D6E-409C-BE32-E72D297353CC}">
                <c16:uniqueId val="{00000001-FB8E-4048-B41E-1F45BD9534AC}"/>
              </c:ext>
            </c:extLst>
          </c:dPt>
          <c:dPt>
            <c:idx val="1"/>
            <c:bubble3D val="0"/>
            <c:spPr>
              <a:solidFill>
                <a:srgbClr val="9BD6F3"/>
              </a:solidFill>
              <a:ln>
                <a:noFill/>
              </a:ln>
              <a:effectLst/>
            </c:spPr>
            <c:extLst xmlns:c16r2="http://schemas.microsoft.com/office/drawing/2015/06/chart">
              <c:ext xmlns:c16="http://schemas.microsoft.com/office/drawing/2014/chart" uri="{C3380CC4-5D6E-409C-BE32-E72D297353CC}">
                <c16:uniqueId val="{00000003-FB8E-4048-B41E-1F45BD9534AC}"/>
              </c:ext>
            </c:extLst>
          </c:dPt>
          <c:dPt>
            <c:idx val="2"/>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5-FB8E-4048-B41E-1F45BD9534AC}"/>
              </c:ext>
            </c:extLst>
          </c:dPt>
          <c:dPt>
            <c:idx val="3"/>
            <c:bubble3D val="0"/>
            <c:spPr>
              <a:solidFill>
                <a:srgbClr val="ABA3E4"/>
              </a:solidFill>
              <a:ln>
                <a:noFill/>
              </a:ln>
              <a:effectLst/>
            </c:spPr>
            <c:extLst xmlns:c16r2="http://schemas.microsoft.com/office/drawing/2015/06/chart">
              <c:ext xmlns:c16="http://schemas.microsoft.com/office/drawing/2014/chart" uri="{C3380CC4-5D6E-409C-BE32-E72D297353CC}">
                <c16:uniqueId val="{00000007-FB8E-4048-B41E-1F45BD9534AC}"/>
              </c:ext>
            </c:extLst>
          </c:dPt>
          <c:cat>
            <c:strRef>
              <c:f>Sheet1!$A$2:$A$5</c:f>
              <c:strCache>
                <c:ptCount val="4"/>
                <c:pt idx="0">
                  <c:v>红</c:v>
                </c:pt>
                <c:pt idx="1">
                  <c:v>蓝</c:v>
                </c:pt>
                <c:pt idx="2">
                  <c:v>青</c:v>
                </c:pt>
                <c:pt idx="3">
                  <c:v>橙</c:v>
                </c:pt>
              </c:strCache>
            </c:strRef>
          </c:cat>
          <c:val>
            <c:numRef>
              <c:f>Sheet1!$B$2:$B$5</c:f>
              <c:numCache>
                <c:formatCode>General</c:formatCode>
                <c:ptCount val="4"/>
                <c:pt idx="0">
                  <c:v>25</c:v>
                </c:pt>
                <c:pt idx="1">
                  <c:v>25</c:v>
                </c:pt>
                <c:pt idx="2">
                  <c:v>25</c:v>
                </c:pt>
                <c:pt idx="3">
                  <c:v>25</c:v>
                </c:pt>
              </c:numCache>
            </c:numRef>
          </c:val>
          <c:extLst xmlns:c16r2="http://schemas.microsoft.com/office/drawing/2015/06/chart">
            <c:ext xmlns:c16="http://schemas.microsoft.com/office/drawing/2014/chart" uri="{C3380CC4-5D6E-409C-BE32-E72D297353CC}">
              <c16:uniqueId val="{00000008-FB8E-4048-B41E-1F45BD9534AC}"/>
            </c:ext>
          </c:extLst>
        </c:ser>
        <c:dLbls>
          <c:showLegendKey val="0"/>
          <c:showVal val="0"/>
          <c:showCatName val="0"/>
          <c:showSerName val="0"/>
          <c:showPercent val="0"/>
          <c:showBubbleSize val="0"/>
          <c:showLeaderLines val="1"/>
        </c:dLbls>
        <c:firstSliceAng val="57"/>
        <c:holeSize val="86"/>
      </c:doughnut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9610979685329128E-2"/>
          <c:y val="0.10299568664376227"/>
          <c:w val="0.8991198805325199"/>
          <c:h val="0.87426527948343646"/>
        </c:manualLayout>
      </c:layout>
      <c:doughnutChart>
        <c:varyColors val="1"/>
        <c:ser>
          <c:idx val="0"/>
          <c:order val="0"/>
          <c:tx>
            <c:strRef>
              <c:f>Sheet1!$B$1</c:f>
              <c:strCache>
                <c:ptCount val="1"/>
                <c:pt idx="0">
                  <c:v>销售额</c:v>
                </c:pt>
              </c:strCache>
            </c:strRef>
          </c:tx>
          <c:spPr>
            <a:effectLst/>
          </c:spPr>
          <c:explosion val="21"/>
          <c:dPt>
            <c:idx val="0"/>
            <c:bubble3D val="0"/>
            <c:spPr>
              <a:solidFill>
                <a:srgbClr val="D0111B">
                  <a:lumMod val="40000"/>
                  <a:lumOff val="60000"/>
                </a:srgbClr>
              </a:solidFill>
              <a:ln>
                <a:noFill/>
              </a:ln>
              <a:effectLst/>
            </c:spPr>
            <c:extLst xmlns:c16r2="http://schemas.microsoft.com/office/drawing/2015/06/chart">
              <c:ext xmlns:c16="http://schemas.microsoft.com/office/drawing/2014/chart" uri="{C3380CC4-5D6E-409C-BE32-E72D297353CC}">
                <c16:uniqueId val="{00000001-FB8E-4048-B41E-1F45BD9534AC}"/>
              </c:ext>
            </c:extLst>
          </c:dPt>
          <c:dPt>
            <c:idx val="1"/>
            <c:bubble3D val="0"/>
            <c:spPr>
              <a:solidFill>
                <a:srgbClr val="9BD6F3"/>
              </a:solidFill>
              <a:ln>
                <a:noFill/>
              </a:ln>
              <a:effectLst/>
            </c:spPr>
            <c:extLst xmlns:c16r2="http://schemas.microsoft.com/office/drawing/2015/06/chart">
              <c:ext xmlns:c16="http://schemas.microsoft.com/office/drawing/2014/chart" uri="{C3380CC4-5D6E-409C-BE32-E72D297353CC}">
                <c16:uniqueId val="{00000003-FB8E-4048-B41E-1F45BD9534AC}"/>
              </c:ext>
            </c:extLst>
          </c:dPt>
          <c:dPt>
            <c:idx val="2"/>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5-FB8E-4048-B41E-1F45BD9534AC}"/>
              </c:ext>
            </c:extLst>
          </c:dPt>
          <c:dPt>
            <c:idx val="3"/>
            <c:bubble3D val="0"/>
            <c:spPr>
              <a:solidFill>
                <a:srgbClr val="ABA3E4"/>
              </a:solidFill>
              <a:ln>
                <a:noFill/>
              </a:ln>
              <a:effectLst/>
            </c:spPr>
            <c:extLst xmlns:c16r2="http://schemas.microsoft.com/office/drawing/2015/06/chart">
              <c:ext xmlns:c16="http://schemas.microsoft.com/office/drawing/2014/chart" uri="{C3380CC4-5D6E-409C-BE32-E72D297353CC}">
                <c16:uniqueId val="{00000007-FB8E-4048-B41E-1F45BD9534AC}"/>
              </c:ext>
            </c:extLst>
          </c:dPt>
          <c:cat>
            <c:strRef>
              <c:f>Sheet1!$A$2:$A$5</c:f>
              <c:strCache>
                <c:ptCount val="4"/>
                <c:pt idx="0">
                  <c:v>红</c:v>
                </c:pt>
                <c:pt idx="1">
                  <c:v>蓝</c:v>
                </c:pt>
                <c:pt idx="2">
                  <c:v>青</c:v>
                </c:pt>
                <c:pt idx="3">
                  <c:v>橙</c:v>
                </c:pt>
              </c:strCache>
            </c:strRef>
          </c:cat>
          <c:val>
            <c:numRef>
              <c:f>Sheet1!$B$2:$B$5</c:f>
              <c:numCache>
                <c:formatCode>General</c:formatCode>
                <c:ptCount val="4"/>
                <c:pt idx="0">
                  <c:v>25</c:v>
                </c:pt>
                <c:pt idx="1">
                  <c:v>25</c:v>
                </c:pt>
                <c:pt idx="2">
                  <c:v>25</c:v>
                </c:pt>
                <c:pt idx="3">
                  <c:v>25</c:v>
                </c:pt>
              </c:numCache>
            </c:numRef>
          </c:val>
          <c:extLst xmlns:c16r2="http://schemas.microsoft.com/office/drawing/2015/06/chart">
            <c:ext xmlns:c16="http://schemas.microsoft.com/office/drawing/2014/chart" uri="{C3380CC4-5D6E-409C-BE32-E72D297353CC}">
              <c16:uniqueId val="{00000008-FB8E-4048-B41E-1F45BD9534AC}"/>
            </c:ext>
          </c:extLst>
        </c:ser>
        <c:dLbls>
          <c:showLegendKey val="0"/>
          <c:showVal val="0"/>
          <c:showCatName val="0"/>
          <c:showSerName val="0"/>
          <c:showPercent val="0"/>
          <c:showBubbleSize val="0"/>
          <c:showLeaderLines val="1"/>
        </c:dLbls>
        <c:firstSliceAng val="57"/>
        <c:holeSize val="86"/>
      </c:doughnut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2538279564301875E-2"/>
          <c:y val="6.2867360258281782E-2"/>
          <c:w val="0.8991198805325199"/>
          <c:h val="0.87426527948343646"/>
        </c:manualLayout>
      </c:layout>
      <c:doughnutChart>
        <c:varyColors val="1"/>
        <c:ser>
          <c:idx val="0"/>
          <c:order val="0"/>
          <c:tx>
            <c:strRef>
              <c:f>Sheet1!$B$1</c:f>
              <c:strCache>
                <c:ptCount val="1"/>
                <c:pt idx="0">
                  <c:v>销售额</c:v>
                </c:pt>
              </c:strCache>
            </c:strRef>
          </c:tx>
          <c:spPr>
            <a:effectLst/>
          </c:spPr>
          <c:explosion val="21"/>
          <c:dPt>
            <c:idx val="0"/>
            <c:bubble3D val="0"/>
            <c:spPr>
              <a:solidFill>
                <a:srgbClr val="D0111B">
                  <a:lumMod val="40000"/>
                  <a:lumOff val="60000"/>
                </a:srgbClr>
              </a:solidFill>
              <a:ln>
                <a:noFill/>
              </a:ln>
              <a:effectLst/>
            </c:spPr>
            <c:extLst xmlns:c16r2="http://schemas.microsoft.com/office/drawing/2015/06/chart">
              <c:ext xmlns:c16="http://schemas.microsoft.com/office/drawing/2014/chart" uri="{C3380CC4-5D6E-409C-BE32-E72D297353CC}">
                <c16:uniqueId val="{00000001-FB8E-4048-B41E-1F45BD9534AC}"/>
              </c:ext>
            </c:extLst>
          </c:dPt>
          <c:dPt>
            <c:idx val="1"/>
            <c:bubble3D val="0"/>
            <c:spPr>
              <a:solidFill>
                <a:srgbClr val="9BD6F3"/>
              </a:solidFill>
              <a:ln>
                <a:noFill/>
              </a:ln>
              <a:effectLst/>
            </c:spPr>
            <c:extLst xmlns:c16r2="http://schemas.microsoft.com/office/drawing/2015/06/chart">
              <c:ext xmlns:c16="http://schemas.microsoft.com/office/drawing/2014/chart" uri="{C3380CC4-5D6E-409C-BE32-E72D297353CC}">
                <c16:uniqueId val="{00000003-FB8E-4048-B41E-1F45BD9534AC}"/>
              </c:ext>
            </c:extLst>
          </c:dPt>
          <c:dPt>
            <c:idx val="2"/>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5-FB8E-4048-B41E-1F45BD9534AC}"/>
              </c:ext>
            </c:extLst>
          </c:dPt>
          <c:dPt>
            <c:idx val="3"/>
            <c:bubble3D val="0"/>
            <c:spPr>
              <a:solidFill>
                <a:srgbClr val="ABA3E4"/>
              </a:solidFill>
              <a:ln>
                <a:noFill/>
              </a:ln>
              <a:effectLst/>
            </c:spPr>
            <c:extLst xmlns:c16r2="http://schemas.microsoft.com/office/drawing/2015/06/chart">
              <c:ext xmlns:c16="http://schemas.microsoft.com/office/drawing/2014/chart" uri="{C3380CC4-5D6E-409C-BE32-E72D297353CC}">
                <c16:uniqueId val="{00000007-FB8E-4048-B41E-1F45BD9534AC}"/>
              </c:ext>
            </c:extLst>
          </c:dPt>
          <c:cat>
            <c:strRef>
              <c:f>Sheet1!$A$2:$A$5</c:f>
              <c:strCache>
                <c:ptCount val="4"/>
                <c:pt idx="0">
                  <c:v>红</c:v>
                </c:pt>
                <c:pt idx="1">
                  <c:v>蓝</c:v>
                </c:pt>
                <c:pt idx="2">
                  <c:v>青</c:v>
                </c:pt>
                <c:pt idx="3">
                  <c:v>橙</c:v>
                </c:pt>
              </c:strCache>
            </c:strRef>
          </c:cat>
          <c:val>
            <c:numRef>
              <c:f>Sheet1!$B$2:$B$5</c:f>
              <c:numCache>
                <c:formatCode>General</c:formatCode>
                <c:ptCount val="4"/>
                <c:pt idx="0">
                  <c:v>25</c:v>
                </c:pt>
                <c:pt idx="1">
                  <c:v>25</c:v>
                </c:pt>
                <c:pt idx="2">
                  <c:v>25</c:v>
                </c:pt>
                <c:pt idx="3">
                  <c:v>25</c:v>
                </c:pt>
              </c:numCache>
            </c:numRef>
          </c:val>
          <c:extLst xmlns:c16r2="http://schemas.microsoft.com/office/drawing/2015/06/chart">
            <c:ext xmlns:c16="http://schemas.microsoft.com/office/drawing/2014/chart" uri="{C3380CC4-5D6E-409C-BE32-E72D297353CC}">
              <c16:uniqueId val="{00000008-FB8E-4048-B41E-1F45BD9534AC}"/>
            </c:ext>
          </c:extLst>
        </c:ser>
        <c:dLbls>
          <c:showLegendKey val="0"/>
          <c:showVal val="0"/>
          <c:showCatName val="0"/>
          <c:showSerName val="0"/>
          <c:showPercent val="0"/>
          <c:showBubbleSize val="0"/>
          <c:showLeaderLines val="1"/>
        </c:dLbls>
        <c:firstSliceAng val="57"/>
        <c:holeSize val="86"/>
      </c:doughnut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2538279564301875E-2"/>
          <c:y val="6.2867360258281782E-2"/>
          <c:w val="0.8991198805325199"/>
          <c:h val="0.87426527948343646"/>
        </c:manualLayout>
      </c:layout>
      <c:doughnutChart>
        <c:varyColors val="1"/>
        <c:ser>
          <c:idx val="0"/>
          <c:order val="0"/>
          <c:tx>
            <c:strRef>
              <c:f>Sheet1!$B$1</c:f>
              <c:strCache>
                <c:ptCount val="1"/>
                <c:pt idx="0">
                  <c:v>销售额</c:v>
                </c:pt>
              </c:strCache>
            </c:strRef>
          </c:tx>
          <c:spPr>
            <a:effectLst/>
          </c:spPr>
          <c:explosion val="21"/>
          <c:dPt>
            <c:idx val="0"/>
            <c:bubble3D val="0"/>
            <c:spPr>
              <a:solidFill>
                <a:srgbClr val="D0111B">
                  <a:lumMod val="40000"/>
                  <a:lumOff val="60000"/>
                </a:srgbClr>
              </a:solidFill>
              <a:ln>
                <a:noFill/>
              </a:ln>
              <a:effectLst/>
            </c:spPr>
            <c:extLst xmlns:c16r2="http://schemas.microsoft.com/office/drawing/2015/06/chart">
              <c:ext xmlns:c16="http://schemas.microsoft.com/office/drawing/2014/chart" uri="{C3380CC4-5D6E-409C-BE32-E72D297353CC}">
                <c16:uniqueId val="{00000001-FB8E-4048-B41E-1F45BD9534AC}"/>
              </c:ext>
            </c:extLst>
          </c:dPt>
          <c:dPt>
            <c:idx val="1"/>
            <c:bubble3D val="0"/>
            <c:spPr>
              <a:solidFill>
                <a:srgbClr val="9BD6F3"/>
              </a:solidFill>
              <a:ln>
                <a:noFill/>
              </a:ln>
              <a:effectLst/>
            </c:spPr>
            <c:extLst xmlns:c16r2="http://schemas.microsoft.com/office/drawing/2015/06/chart">
              <c:ext xmlns:c16="http://schemas.microsoft.com/office/drawing/2014/chart" uri="{C3380CC4-5D6E-409C-BE32-E72D297353CC}">
                <c16:uniqueId val="{00000003-FB8E-4048-B41E-1F45BD9534AC}"/>
              </c:ext>
            </c:extLst>
          </c:dPt>
          <c:dPt>
            <c:idx val="2"/>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5-FB8E-4048-B41E-1F45BD9534AC}"/>
              </c:ext>
            </c:extLst>
          </c:dPt>
          <c:dPt>
            <c:idx val="3"/>
            <c:bubble3D val="0"/>
            <c:spPr>
              <a:solidFill>
                <a:srgbClr val="ABA3E4"/>
              </a:solidFill>
              <a:ln>
                <a:noFill/>
              </a:ln>
              <a:effectLst/>
            </c:spPr>
            <c:extLst xmlns:c16r2="http://schemas.microsoft.com/office/drawing/2015/06/chart">
              <c:ext xmlns:c16="http://schemas.microsoft.com/office/drawing/2014/chart" uri="{C3380CC4-5D6E-409C-BE32-E72D297353CC}">
                <c16:uniqueId val="{00000007-FB8E-4048-B41E-1F45BD9534AC}"/>
              </c:ext>
            </c:extLst>
          </c:dPt>
          <c:cat>
            <c:strRef>
              <c:f>Sheet1!$A$2:$A$5</c:f>
              <c:strCache>
                <c:ptCount val="4"/>
                <c:pt idx="0">
                  <c:v>红</c:v>
                </c:pt>
                <c:pt idx="1">
                  <c:v>蓝</c:v>
                </c:pt>
                <c:pt idx="2">
                  <c:v>青</c:v>
                </c:pt>
                <c:pt idx="3">
                  <c:v>橙</c:v>
                </c:pt>
              </c:strCache>
            </c:strRef>
          </c:cat>
          <c:val>
            <c:numRef>
              <c:f>Sheet1!$B$2:$B$5</c:f>
              <c:numCache>
                <c:formatCode>General</c:formatCode>
                <c:ptCount val="4"/>
                <c:pt idx="0">
                  <c:v>25</c:v>
                </c:pt>
                <c:pt idx="1">
                  <c:v>25</c:v>
                </c:pt>
                <c:pt idx="2">
                  <c:v>25</c:v>
                </c:pt>
                <c:pt idx="3">
                  <c:v>25</c:v>
                </c:pt>
              </c:numCache>
            </c:numRef>
          </c:val>
          <c:extLst xmlns:c16r2="http://schemas.microsoft.com/office/drawing/2015/06/chart">
            <c:ext xmlns:c16="http://schemas.microsoft.com/office/drawing/2014/chart" uri="{C3380CC4-5D6E-409C-BE32-E72D297353CC}">
              <c16:uniqueId val="{00000008-FB8E-4048-B41E-1F45BD9534AC}"/>
            </c:ext>
          </c:extLst>
        </c:ser>
        <c:dLbls>
          <c:showLegendKey val="0"/>
          <c:showVal val="0"/>
          <c:showCatName val="0"/>
          <c:showSerName val="0"/>
          <c:showPercent val="0"/>
          <c:showBubbleSize val="0"/>
          <c:showLeaderLines val="1"/>
        </c:dLbls>
        <c:firstSliceAng val="57"/>
        <c:holeSize val="86"/>
      </c:doughnut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2538279564301875E-2"/>
          <c:y val="6.2867360258281782E-2"/>
          <c:w val="0.8991198805325199"/>
          <c:h val="0.87426527948343646"/>
        </c:manualLayout>
      </c:layout>
      <c:doughnutChart>
        <c:varyColors val="1"/>
        <c:ser>
          <c:idx val="0"/>
          <c:order val="0"/>
          <c:tx>
            <c:strRef>
              <c:f>Sheet1!$B$1</c:f>
              <c:strCache>
                <c:ptCount val="1"/>
                <c:pt idx="0">
                  <c:v>销售额</c:v>
                </c:pt>
              </c:strCache>
            </c:strRef>
          </c:tx>
          <c:spPr>
            <a:effectLst/>
          </c:spPr>
          <c:explosion val="21"/>
          <c:dPt>
            <c:idx val="0"/>
            <c:bubble3D val="0"/>
            <c:spPr>
              <a:solidFill>
                <a:srgbClr val="D0111B">
                  <a:lumMod val="40000"/>
                  <a:lumOff val="60000"/>
                </a:srgbClr>
              </a:solidFill>
              <a:ln>
                <a:noFill/>
              </a:ln>
              <a:effectLst/>
            </c:spPr>
            <c:extLst xmlns:c16r2="http://schemas.microsoft.com/office/drawing/2015/06/chart">
              <c:ext xmlns:c16="http://schemas.microsoft.com/office/drawing/2014/chart" uri="{C3380CC4-5D6E-409C-BE32-E72D297353CC}">
                <c16:uniqueId val="{00000001-FB8E-4048-B41E-1F45BD9534AC}"/>
              </c:ext>
            </c:extLst>
          </c:dPt>
          <c:dPt>
            <c:idx val="1"/>
            <c:bubble3D val="0"/>
            <c:spPr>
              <a:solidFill>
                <a:srgbClr val="9BD6F3"/>
              </a:solidFill>
              <a:ln>
                <a:noFill/>
              </a:ln>
              <a:effectLst/>
            </c:spPr>
            <c:extLst xmlns:c16r2="http://schemas.microsoft.com/office/drawing/2015/06/chart">
              <c:ext xmlns:c16="http://schemas.microsoft.com/office/drawing/2014/chart" uri="{C3380CC4-5D6E-409C-BE32-E72D297353CC}">
                <c16:uniqueId val="{00000003-FB8E-4048-B41E-1F45BD9534AC}"/>
              </c:ext>
            </c:extLst>
          </c:dPt>
          <c:dPt>
            <c:idx val="2"/>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5-FB8E-4048-B41E-1F45BD9534AC}"/>
              </c:ext>
            </c:extLst>
          </c:dPt>
          <c:dPt>
            <c:idx val="3"/>
            <c:bubble3D val="0"/>
            <c:spPr>
              <a:solidFill>
                <a:srgbClr val="ABA3E4"/>
              </a:solidFill>
              <a:ln>
                <a:noFill/>
              </a:ln>
              <a:effectLst/>
            </c:spPr>
            <c:extLst xmlns:c16r2="http://schemas.microsoft.com/office/drawing/2015/06/chart">
              <c:ext xmlns:c16="http://schemas.microsoft.com/office/drawing/2014/chart" uri="{C3380CC4-5D6E-409C-BE32-E72D297353CC}">
                <c16:uniqueId val="{00000007-FB8E-4048-B41E-1F45BD9534AC}"/>
              </c:ext>
            </c:extLst>
          </c:dPt>
          <c:cat>
            <c:strRef>
              <c:f>Sheet1!$A$2:$A$5</c:f>
              <c:strCache>
                <c:ptCount val="4"/>
                <c:pt idx="0">
                  <c:v>红</c:v>
                </c:pt>
                <c:pt idx="1">
                  <c:v>蓝</c:v>
                </c:pt>
                <c:pt idx="2">
                  <c:v>青</c:v>
                </c:pt>
                <c:pt idx="3">
                  <c:v>橙</c:v>
                </c:pt>
              </c:strCache>
            </c:strRef>
          </c:cat>
          <c:val>
            <c:numRef>
              <c:f>Sheet1!$B$2:$B$5</c:f>
              <c:numCache>
                <c:formatCode>General</c:formatCode>
                <c:ptCount val="4"/>
                <c:pt idx="0">
                  <c:v>25</c:v>
                </c:pt>
                <c:pt idx="1">
                  <c:v>25</c:v>
                </c:pt>
                <c:pt idx="2">
                  <c:v>25</c:v>
                </c:pt>
                <c:pt idx="3">
                  <c:v>25</c:v>
                </c:pt>
              </c:numCache>
            </c:numRef>
          </c:val>
          <c:extLst xmlns:c16r2="http://schemas.microsoft.com/office/drawing/2015/06/chart">
            <c:ext xmlns:c16="http://schemas.microsoft.com/office/drawing/2014/chart" uri="{C3380CC4-5D6E-409C-BE32-E72D297353CC}">
              <c16:uniqueId val="{00000008-FB8E-4048-B41E-1F45BD9534AC}"/>
            </c:ext>
          </c:extLst>
        </c:ser>
        <c:dLbls>
          <c:showLegendKey val="0"/>
          <c:showVal val="0"/>
          <c:showCatName val="0"/>
          <c:showSerName val="0"/>
          <c:showPercent val="0"/>
          <c:showBubbleSize val="0"/>
          <c:showLeaderLines val="1"/>
        </c:dLbls>
        <c:firstSliceAng val="57"/>
        <c:holeSize val="86"/>
      </c:doughnut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1C328-A5D4-41EB-A5F5-4CEB961E4C15}" type="datetimeFigureOut">
              <a:rPr lang="zh-CN" altLang="en-US" smtClean="0"/>
              <a:t>2020/1/6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6E25B-D36D-4E31-B3EF-6DBC84B4675E}" type="slidenum">
              <a:rPr lang="zh-CN" altLang="en-US" smtClean="0"/>
              <a:t>‹#›</a:t>
            </a:fld>
            <a:endParaRPr lang="zh-CN" altLang="en-US"/>
          </a:p>
        </p:txBody>
      </p:sp>
    </p:spTree>
    <p:extLst>
      <p:ext uri="{BB962C8B-B14F-4D97-AF65-F5344CB8AC3E}">
        <p14:creationId xmlns:p14="http://schemas.microsoft.com/office/powerpoint/2010/main" val="1467767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altLang="zh-CN" dirty="0"/>
          </a:p>
        </p:txBody>
      </p:sp>
      <p:sp>
        <p:nvSpPr>
          <p:cNvPr id="4" name="Slide Number Placeholder 3"/>
          <p:cNvSpPr>
            <a:spLocks noGrp="1"/>
          </p:cNvSpPr>
          <p:nvPr>
            <p:ph type="sldNum" sz="quarter" idx="10"/>
          </p:nvPr>
        </p:nvSpPr>
        <p:spPr/>
        <p:txBody>
          <a:bodyPr/>
          <a:lstStyle/>
          <a:p>
            <a:fld id="{F4B01D79-CAB1-2C4C-82C5-BDCEE09264B2}" type="slidenum">
              <a:rPr lang="en-US" smtClean="0"/>
              <a:t>1</a:t>
            </a:fld>
            <a:endParaRPr lang="en-US"/>
          </a:p>
        </p:txBody>
      </p:sp>
    </p:spTree>
    <p:extLst>
      <p:ext uri="{BB962C8B-B14F-4D97-AF65-F5344CB8AC3E}">
        <p14:creationId xmlns:p14="http://schemas.microsoft.com/office/powerpoint/2010/main" val="2975160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E6FDB6-6D2B-46C1-9FA1-D82906A37C3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645425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E6FDB6-6D2B-46C1-9FA1-D82906A37C3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391200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E6FDB6-6D2B-46C1-9FA1-D82906A37C3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206342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E6FDB6-6D2B-46C1-9FA1-D82906A37C3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387336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E6FDB6-6D2B-46C1-9FA1-D82906A37C3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68911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A8F959-ED45-4ED7-B34E-3334428D6B2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147317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E6FDB6-6D2B-46C1-9FA1-D82906A37C3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833895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E6FDB6-6D2B-46C1-9FA1-D82906A37C3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778159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E6FDB6-6D2B-46C1-9FA1-D82906A37C3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241142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4B01D79-CAB1-2C4C-82C5-BDCEE09264B2}" type="slidenum">
              <a:rPr lang="en-US" smtClean="0"/>
              <a:t>2</a:t>
            </a:fld>
            <a:endParaRPr lang="en-US"/>
          </a:p>
        </p:txBody>
      </p:sp>
    </p:spTree>
    <p:extLst>
      <p:ext uri="{BB962C8B-B14F-4D97-AF65-F5344CB8AC3E}">
        <p14:creationId xmlns:p14="http://schemas.microsoft.com/office/powerpoint/2010/main" val="1235207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E6FDB6-6D2B-46C1-9FA1-D82906A37C3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9181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E6FDB6-6D2B-46C1-9FA1-D82906A37C3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155035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E6FDB6-6D2B-46C1-9FA1-D82906A37C3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206948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E6FDB6-6D2B-46C1-9FA1-D82906A37C3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490330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E6FDB6-6D2B-46C1-9FA1-D82906A37C3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234604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E6FDB6-6D2B-46C1-9FA1-D82906A37C3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56649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E6FDB6-6D2B-46C1-9FA1-D82906A37C3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008532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FCB25BE-B239-4448-9502-6096B58FCCC1}" type="datetimeFigureOut">
              <a:rPr lang="zh-CN" altLang="en-US" smtClean="0"/>
              <a:t>2020/1/6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20106-021F-42AD-A7AF-7BC4D367E2D8}" type="slidenum">
              <a:rPr lang="zh-CN" altLang="en-US" smtClean="0"/>
              <a:t>‹#›</a:t>
            </a:fld>
            <a:endParaRPr lang="zh-CN" altLang="en-US"/>
          </a:p>
        </p:txBody>
      </p:sp>
    </p:spTree>
    <p:extLst>
      <p:ext uri="{BB962C8B-B14F-4D97-AF65-F5344CB8AC3E}">
        <p14:creationId xmlns:p14="http://schemas.microsoft.com/office/powerpoint/2010/main" val="4246264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CB25BE-B239-4448-9502-6096B58FCCC1}" type="datetimeFigureOut">
              <a:rPr lang="zh-CN" altLang="en-US" smtClean="0"/>
              <a:t>2020/1/6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20106-021F-42AD-A7AF-7BC4D367E2D8}" type="slidenum">
              <a:rPr lang="zh-CN" altLang="en-US" smtClean="0"/>
              <a:t>‹#›</a:t>
            </a:fld>
            <a:endParaRPr lang="zh-CN" altLang="en-US"/>
          </a:p>
        </p:txBody>
      </p:sp>
    </p:spTree>
    <p:extLst>
      <p:ext uri="{BB962C8B-B14F-4D97-AF65-F5344CB8AC3E}">
        <p14:creationId xmlns:p14="http://schemas.microsoft.com/office/powerpoint/2010/main" val="3790636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CB25BE-B239-4448-9502-6096B58FCCC1}" type="datetimeFigureOut">
              <a:rPr lang="zh-CN" altLang="en-US" smtClean="0"/>
              <a:t>2020/1/6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20106-021F-42AD-A7AF-7BC4D367E2D8}" type="slidenum">
              <a:rPr lang="zh-CN" altLang="en-US" smtClean="0"/>
              <a:t>‹#›</a:t>
            </a:fld>
            <a:endParaRPr lang="zh-CN" altLang="en-US"/>
          </a:p>
        </p:txBody>
      </p:sp>
    </p:spTree>
    <p:extLst>
      <p:ext uri="{BB962C8B-B14F-4D97-AF65-F5344CB8AC3E}">
        <p14:creationId xmlns:p14="http://schemas.microsoft.com/office/powerpoint/2010/main" val="148999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D7EAB898-6665-4BFE-A7DA-D0B6B0EAFBE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标题 1"/>
          <p:cNvSpPr>
            <a:spLocks noGrp="1"/>
          </p:cNvSpPr>
          <p:nvPr>
            <p:ph type="ctrTitle" hasCustomPrompt="1"/>
          </p:nvPr>
        </p:nvSpPr>
        <p:spPr>
          <a:xfrm>
            <a:off x="1615155" y="2147999"/>
            <a:ext cx="3985202" cy="865136"/>
          </a:xfrm>
        </p:spPr>
        <p:txBody>
          <a:bodyPr anchor="ctr">
            <a:normAutofit/>
          </a:bodyPr>
          <a:lstStyle>
            <a:lvl1pPr marL="0" indent="0" algn="l">
              <a:buFont typeface="Arial" panose="020B0604020202020204" pitchFamily="34" charset="0"/>
              <a:buNone/>
              <a:defRPr sz="3200">
                <a:solidFill>
                  <a:schemeClr val="tx1"/>
                </a:solidFill>
              </a:defRPr>
            </a:lvl1pPr>
          </a:lstStyle>
          <a:p>
            <a:r>
              <a:rPr lang="zh-CN" altLang="en-US"/>
              <a:t>结束语</a:t>
            </a:r>
          </a:p>
        </p:txBody>
      </p:sp>
      <p:sp>
        <p:nvSpPr>
          <p:cNvPr id="14" name="文本占位符 62"/>
          <p:cNvSpPr>
            <a:spLocks noGrp="1"/>
          </p:cNvSpPr>
          <p:nvPr>
            <p:ph type="body" sz="quarter" idx="17" hasCustomPrompt="1"/>
          </p:nvPr>
        </p:nvSpPr>
        <p:spPr>
          <a:xfrm>
            <a:off x="1615155" y="3367390"/>
            <a:ext cx="3985202"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a:t>署名</a:t>
            </a:r>
            <a:endParaRPr lang="en-US" altLang="zh-CN"/>
          </a:p>
        </p:txBody>
      </p:sp>
      <p:sp>
        <p:nvSpPr>
          <p:cNvPr id="15" name="文本占位符 62"/>
          <p:cNvSpPr>
            <a:spLocks noGrp="1"/>
          </p:cNvSpPr>
          <p:nvPr>
            <p:ph type="body" sz="quarter" idx="18" hasCustomPrompt="1"/>
          </p:nvPr>
        </p:nvSpPr>
        <p:spPr>
          <a:xfrm>
            <a:off x="1615155" y="3683024"/>
            <a:ext cx="3985202"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a:t>时间日期</a:t>
            </a:r>
            <a:endParaRPr lang="en-US" altLang="zh-CN"/>
          </a:p>
        </p:txBody>
      </p:sp>
    </p:spTree>
    <p:extLst>
      <p:ext uri="{BB962C8B-B14F-4D97-AF65-F5344CB8AC3E}">
        <p14:creationId xmlns:p14="http://schemas.microsoft.com/office/powerpoint/2010/main" val="369725359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CB25BE-B239-4448-9502-6096B58FCCC1}" type="datetimeFigureOut">
              <a:rPr lang="zh-CN" altLang="en-US" smtClean="0"/>
              <a:t>2020/1/6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20106-021F-42AD-A7AF-7BC4D367E2D8}" type="slidenum">
              <a:rPr lang="zh-CN" altLang="en-US" smtClean="0"/>
              <a:t>‹#›</a:t>
            </a:fld>
            <a:endParaRPr lang="zh-CN" altLang="en-US"/>
          </a:p>
        </p:txBody>
      </p:sp>
    </p:spTree>
    <p:extLst>
      <p:ext uri="{BB962C8B-B14F-4D97-AF65-F5344CB8AC3E}">
        <p14:creationId xmlns:p14="http://schemas.microsoft.com/office/powerpoint/2010/main" val="1766389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FCB25BE-B239-4448-9502-6096B58FCCC1}" type="datetimeFigureOut">
              <a:rPr lang="zh-CN" altLang="en-US" smtClean="0"/>
              <a:t>2020/1/6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520106-021F-42AD-A7AF-7BC4D367E2D8}" type="slidenum">
              <a:rPr lang="zh-CN" altLang="en-US" smtClean="0"/>
              <a:t>‹#›</a:t>
            </a:fld>
            <a:endParaRPr lang="zh-CN" altLang="en-US"/>
          </a:p>
        </p:txBody>
      </p:sp>
    </p:spTree>
    <p:extLst>
      <p:ext uri="{BB962C8B-B14F-4D97-AF65-F5344CB8AC3E}">
        <p14:creationId xmlns:p14="http://schemas.microsoft.com/office/powerpoint/2010/main" val="4049750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FCB25BE-B239-4448-9502-6096B58FCCC1}" type="datetimeFigureOut">
              <a:rPr lang="zh-CN" altLang="en-US" smtClean="0"/>
              <a:t>2020/1/6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520106-021F-42AD-A7AF-7BC4D367E2D8}" type="slidenum">
              <a:rPr lang="zh-CN" altLang="en-US" smtClean="0"/>
              <a:t>‹#›</a:t>
            </a:fld>
            <a:endParaRPr lang="zh-CN" altLang="en-US"/>
          </a:p>
        </p:txBody>
      </p:sp>
    </p:spTree>
    <p:extLst>
      <p:ext uri="{BB962C8B-B14F-4D97-AF65-F5344CB8AC3E}">
        <p14:creationId xmlns:p14="http://schemas.microsoft.com/office/powerpoint/2010/main" val="1107574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FCB25BE-B239-4448-9502-6096B58FCCC1}" type="datetimeFigureOut">
              <a:rPr lang="zh-CN" altLang="en-US" smtClean="0"/>
              <a:t>2020/1/6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520106-021F-42AD-A7AF-7BC4D367E2D8}" type="slidenum">
              <a:rPr lang="zh-CN" altLang="en-US" smtClean="0"/>
              <a:t>‹#›</a:t>
            </a:fld>
            <a:endParaRPr lang="zh-CN" altLang="en-US"/>
          </a:p>
        </p:txBody>
      </p:sp>
    </p:spTree>
    <p:extLst>
      <p:ext uri="{BB962C8B-B14F-4D97-AF65-F5344CB8AC3E}">
        <p14:creationId xmlns:p14="http://schemas.microsoft.com/office/powerpoint/2010/main" val="187764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FCB25BE-B239-4448-9502-6096B58FCCC1}" type="datetimeFigureOut">
              <a:rPr lang="zh-CN" altLang="en-US" smtClean="0"/>
              <a:t>2020/1/6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520106-021F-42AD-A7AF-7BC4D367E2D8}" type="slidenum">
              <a:rPr lang="zh-CN" altLang="en-US" smtClean="0"/>
              <a:t>‹#›</a:t>
            </a:fld>
            <a:endParaRPr lang="zh-CN" altLang="en-US"/>
          </a:p>
        </p:txBody>
      </p:sp>
    </p:spTree>
    <p:extLst>
      <p:ext uri="{BB962C8B-B14F-4D97-AF65-F5344CB8AC3E}">
        <p14:creationId xmlns:p14="http://schemas.microsoft.com/office/powerpoint/2010/main" val="3128321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CB25BE-B239-4448-9502-6096B58FCCC1}" type="datetimeFigureOut">
              <a:rPr lang="zh-CN" altLang="en-US" smtClean="0"/>
              <a:t>2020/1/6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520106-021F-42AD-A7AF-7BC4D367E2D8}" type="slidenum">
              <a:rPr lang="zh-CN" altLang="en-US" smtClean="0"/>
              <a:t>‹#›</a:t>
            </a:fld>
            <a:endParaRPr lang="zh-CN" altLang="en-US"/>
          </a:p>
        </p:txBody>
      </p:sp>
    </p:spTree>
    <p:extLst>
      <p:ext uri="{BB962C8B-B14F-4D97-AF65-F5344CB8AC3E}">
        <p14:creationId xmlns:p14="http://schemas.microsoft.com/office/powerpoint/2010/main" val="2033925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FCB25BE-B239-4448-9502-6096B58FCCC1}" type="datetimeFigureOut">
              <a:rPr lang="zh-CN" altLang="en-US" smtClean="0"/>
              <a:t>2020/1/6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520106-021F-42AD-A7AF-7BC4D367E2D8}" type="slidenum">
              <a:rPr lang="zh-CN" altLang="en-US" smtClean="0"/>
              <a:t>‹#›</a:t>
            </a:fld>
            <a:endParaRPr lang="zh-CN" altLang="en-US"/>
          </a:p>
        </p:txBody>
      </p:sp>
    </p:spTree>
    <p:extLst>
      <p:ext uri="{BB962C8B-B14F-4D97-AF65-F5344CB8AC3E}">
        <p14:creationId xmlns:p14="http://schemas.microsoft.com/office/powerpoint/2010/main" val="3299067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FCB25BE-B239-4448-9502-6096B58FCCC1}" type="datetimeFigureOut">
              <a:rPr lang="zh-CN" altLang="en-US" smtClean="0"/>
              <a:t>2020/1/6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520106-021F-42AD-A7AF-7BC4D367E2D8}" type="slidenum">
              <a:rPr lang="zh-CN" altLang="en-US" smtClean="0"/>
              <a:t>‹#›</a:t>
            </a:fld>
            <a:endParaRPr lang="zh-CN" altLang="en-US"/>
          </a:p>
        </p:txBody>
      </p:sp>
    </p:spTree>
    <p:extLst>
      <p:ext uri="{BB962C8B-B14F-4D97-AF65-F5344CB8AC3E}">
        <p14:creationId xmlns:p14="http://schemas.microsoft.com/office/powerpoint/2010/main" val="4143592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CB25BE-B239-4448-9502-6096B58FCCC1}" type="datetimeFigureOut">
              <a:rPr lang="zh-CN" altLang="en-US" smtClean="0"/>
              <a:t>2020/1/6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520106-021F-42AD-A7AF-7BC4D367E2D8}" type="slidenum">
              <a:rPr lang="zh-CN" altLang="en-US" smtClean="0"/>
              <a:t>‹#›</a:t>
            </a:fld>
            <a:endParaRPr lang="zh-CN" altLang="en-US"/>
          </a:p>
        </p:txBody>
      </p:sp>
    </p:spTree>
    <p:extLst>
      <p:ext uri="{BB962C8B-B14F-4D97-AF65-F5344CB8AC3E}">
        <p14:creationId xmlns:p14="http://schemas.microsoft.com/office/powerpoint/2010/main" val="75399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chart" Target="../charts/chart1.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9119" y="1122363"/>
            <a:ext cx="10305535" cy="2058159"/>
          </a:xfrm>
        </p:spPr>
        <p:txBody>
          <a:bodyPr>
            <a:noAutofit/>
          </a:bodyPr>
          <a:lstStyle/>
          <a:p>
            <a:r>
              <a:rPr lang="zh-CN" altLang="en-US" sz="6600" b="1" dirty="0">
                <a:solidFill>
                  <a:schemeClr val="accent1">
                    <a:lumMod val="75000"/>
                  </a:schemeClr>
                </a:solidFill>
              </a:rPr>
              <a:t>基于并行混合遗传算法求解</a:t>
            </a:r>
            <a:r>
              <a:rPr lang="zh-CN" altLang="en-US" sz="6600" b="1" dirty="0" smtClean="0">
                <a:solidFill>
                  <a:schemeClr val="accent1">
                    <a:lumMod val="75000"/>
                  </a:schemeClr>
                </a:solidFill>
              </a:rPr>
              <a:t>装箱问题</a:t>
            </a:r>
            <a:endParaRPr lang="en-US" sz="6600" b="1" dirty="0">
              <a:solidFill>
                <a:schemeClr val="accent1">
                  <a:lumMod val="75000"/>
                </a:schemeClr>
              </a:solidFill>
            </a:endParaRPr>
          </a:p>
        </p:txBody>
      </p:sp>
      <p:sp>
        <p:nvSpPr>
          <p:cNvPr id="3" name="Subtitle 2"/>
          <p:cNvSpPr>
            <a:spLocks noGrp="1"/>
          </p:cNvSpPr>
          <p:nvPr>
            <p:ph type="subTitle" idx="1"/>
          </p:nvPr>
        </p:nvSpPr>
        <p:spPr>
          <a:xfrm>
            <a:off x="2501445" y="5065713"/>
            <a:ext cx="7180882" cy="1655762"/>
          </a:xfrm>
        </p:spPr>
        <p:txBody>
          <a:bodyPr>
            <a:normAutofit/>
          </a:bodyPr>
          <a:lstStyle/>
          <a:p>
            <a:r>
              <a:rPr lang="en-US" sz="2800" dirty="0" smtClean="0"/>
              <a:t>2019.11.26</a:t>
            </a:r>
            <a:endParaRPr lang="en-US" sz="2800" dirty="0"/>
          </a:p>
        </p:txBody>
      </p:sp>
      <p:sp>
        <p:nvSpPr>
          <p:cNvPr id="6" name="Slide Number Placeholder 5">
            <a:extLst>
              <a:ext uri="{FF2B5EF4-FFF2-40B4-BE49-F238E27FC236}">
                <a16:creationId xmlns="" xmlns:a16="http://schemas.microsoft.com/office/drawing/2014/main" id="{21C51AFF-83E2-484C-B0F6-F3A47C7D0946}"/>
              </a:ext>
            </a:extLst>
          </p:cNvPr>
          <p:cNvSpPr>
            <a:spLocks noGrp="1"/>
          </p:cNvSpPr>
          <p:nvPr>
            <p:ph type="sldNum" sz="quarter" idx="12"/>
          </p:nvPr>
        </p:nvSpPr>
        <p:spPr/>
        <p:txBody>
          <a:bodyPr/>
          <a:lstStyle/>
          <a:p>
            <a:fld id="{0E1F3F83-CEEF-5D42-8784-473683DD07D4}" type="slidenum">
              <a:rPr lang="en-US" smtClean="0"/>
              <a:t>1</a:t>
            </a:fld>
            <a:endParaRPr lang="en-US" dirty="0"/>
          </a:p>
        </p:txBody>
      </p:sp>
    </p:spTree>
    <p:extLst>
      <p:ext uri="{BB962C8B-B14F-4D97-AF65-F5344CB8AC3E}">
        <p14:creationId xmlns:p14="http://schemas.microsoft.com/office/powerpoint/2010/main" val="2689192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232144" y="773626"/>
            <a:ext cx="6932259" cy="5441170"/>
          </a:xfrm>
          <a:prstGeom prst="rect">
            <a:avLst/>
          </a:prstGeom>
        </p:spPr>
      </p:pic>
      <p:sp>
        <p:nvSpPr>
          <p:cNvPr id="4" name="灯片编号占位符 3">
            <a:extLst>
              <a:ext uri="{FF2B5EF4-FFF2-40B4-BE49-F238E27FC236}">
                <a16:creationId xmlns:a16="http://schemas.microsoft.com/office/drawing/2014/main" xmlns="" id="{5A64455C-4D3C-499A-97A0-1663BA5438C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tint val="75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000" b="0" i="0" u="none" strike="noStrike" kern="1200" cap="none" spc="0" normalizeH="0" baseline="0" noProof="0">
              <a:ln>
                <a:noFill/>
              </a:ln>
              <a:solidFill>
                <a:srgbClr val="000000">
                  <a:tint val="75000"/>
                </a:srgbClr>
              </a:solidFill>
              <a:effectLst/>
              <a:uLnTx/>
              <a:uFillTx/>
              <a:latin typeface="Arial"/>
              <a:ea typeface="微软雅黑"/>
              <a:cs typeface="+mn-cs"/>
            </a:endParaRPr>
          </a:p>
        </p:txBody>
      </p:sp>
      <p:sp>
        <p:nvSpPr>
          <p:cNvPr id="27" name="标题 1">
            <a:extLst>
              <a:ext uri="{FF2B5EF4-FFF2-40B4-BE49-F238E27FC236}">
                <a16:creationId xmlns:a16="http://schemas.microsoft.com/office/drawing/2014/main" xmlns="" id="{32D952EF-A5B6-41DF-9D2F-D84A060A5604}"/>
              </a:ext>
            </a:extLst>
          </p:cNvPr>
          <p:cNvSpPr>
            <a:spLocks noGrp="1"/>
          </p:cNvSpPr>
          <p:nvPr>
            <p:ph type="title"/>
          </p:nvPr>
        </p:nvSpPr>
        <p:spPr>
          <a:xfrm>
            <a:off x="503237" y="259277"/>
            <a:ext cx="10850563" cy="1028699"/>
          </a:xfrm>
        </p:spPr>
        <p:txBody>
          <a:bodyPr/>
          <a:lstStyle/>
          <a:p>
            <a:r>
              <a:rPr lang="en-US" altLang="zh-CN" dirty="0" smtClean="0">
                <a:solidFill>
                  <a:srgbClr val="0070C0"/>
                </a:solidFill>
              </a:rPr>
              <a:t>Genetic Algorithm</a:t>
            </a:r>
            <a:endParaRPr lang="en-US" altLang="zh-CN" dirty="0">
              <a:solidFill>
                <a:srgbClr val="0070C0"/>
              </a:solidFill>
            </a:endParaRPr>
          </a:p>
        </p:txBody>
      </p:sp>
      <p:sp>
        <p:nvSpPr>
          <p:cNvPr id="11" name="矩形 10"/>
          <p:cNvSpPr/>
          <p:nvPr/>
        </p:nvSpPr>
        <p:spPr>
          <a:xfrm>
            <a:off x="2990387" y="6214796"/>
            <a:ext cx="1415772" cy="461665"/>
          </a:xfrm>
          <a:prstGeom prst="rect">
            <a:avLst/>
          </a:prstGeom>
        </p:spPr>
        <p:txBody>
          <a:bodyPr wrap="none">
            <a:spAutoFit/>
          </a:bodyPr>
          <a:lstStyle/>
          <a:p>
            <a:pPr lvl="0">
              <a:defRPr/>
            </a:pPr>
            <a:r>
              <a:rPr lang="zh-CN" altLang="en-US" sz="2400" b="1" dirty="0" smtClean="0">
                <a:solidFill>
                  <a:srgbClr val="000000"/>
                </a:solidFill>
                <a:latin typeface="Arial"/>
                <a:ea typeface="微软雅黑"/>
              </a:rPr>
              <a:t>交叉重组</a:t>
            </a:r>
            <a:endParaRPr lang="en-US" altLang="zh-CN" sz="2400" b="1" dirty="0">
              <a:solidFill>
                <a:srgbClr val="000000">
                  <a:lumMod val="95000"/>
                  <a:lumOff val="5000"/>
                </a:srgbClr>
              </a:solidFill>
              <a:latin typeface="Arial"/>
              <a:ea typeface="微软雅黑"/>
            </a:endParaRPr>
          </a:p>
        </p:txBody>
      </p:sp>
      <p:pic>
        <p:nvPicPr>
          <p:cNvPr id="3" name="图片 2"/>
          <p:cNvPicPr>
            <a:picLocks noChangeAspect="1"/>
          </p:cNvPicPr>
          <p:nvPr/>
        </p:nvPicPr>
        <p:blipFill>
          <a:blip r:embed="rId4"/>
          <a:stretch>
            <a:fillRect/>
          </a:stretch>
        </p:blipFill>
        <p:spPr>
          <a:xfrm>
            <a:off x="7553800" y="2756116"/>
            <a:ext cx="3800000" cy="1476190"/>
          </a:xfrm>
          <a:prstGeom prst="rect">
            <a:avLst/>
          </a:prstGeom>
        </p:spPr>
      </p:pic>
      <p:sp>
        <p:nvSpPr>
          <p:cNvPr id="12" name="矩形 11"/>
          <p:cNvSpPr/>
          <p:nvPr/>
        </p:nvSpPr>
        <p:spPr>
          <a:xfrm>
            <a:off x="9053690" y="4832662"/>
            <a:ext cx="800219" cy="461665"/>
          </a:xfrm>
          <a:prstGeom prst="rect">
            <a:avLst/>
          </a:prstGeom>
        </p:spPr>
        <p:txBody>
          <a:bodyPr wrap="none">
            <a:spAutoFit/>
          </a:bodyPr>
          <a:lstStyle/>
          <a:p>
            <a:pPr lvl="0">
              <a:defRPr/>
            </a:pPr>
            <a:r>
              <a:rPr lang="zh-CN" altLang="en-US" sz="2400" b="1" dirty="0" smtClean="0">
                <a:solidFill>
                  <a:srgbClr val="000000"/>
                </a:solidFill>
                <a:latin typeface="Arial"/>
                <a:ea typeface="微软雅黑"/>
              </a:rPr>
              <a:t>变异</a:t>
            </a:r>
            <a:endParaRPr lang="en-US" altLang="zh-CN" sz="2400" b="1" dirty="0">
              <a:solidFill>
                <a:srgbClr val="000000">
                  <a:lumMod val="95000"/>
                  <a:lumOff val="5000"/>
                </a:srgbClr>
              </a:solidFill>
              <a:latin typeface="Arial"/>
              <a:ea typeface="微软雅黑"/>
            </a:endParaRPr>
          </a:p>
        </p:txBody>
      </p:sp>
    </p:spTree>
    <p:extLst>
      <p:ext uri="{BB962C8B-B14F-4D97-AF65-F5344CB8AC3E}">
        <p14:creationId xmlns:p14="http://schemas.microsoft.com/office/powerpoint/2010/main" val="14499296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705815" y="1124075"/>
            <a:ext cx="6445405" cy="5232275"/>
          </a:xfrm>
          <a:prstGeom prst="rect">
            <a:avLst/>
          </a:prstGeom>
        </p:spPr>
      </p:pic>
      <p:sp>
        <p:nvSpPr>
          <p:cNvPr id="4" name="灯片编号占位符 3">
            <a:extLst>
              <a:ext uri="{FF2B5EF4-FFF2-40B4-BE49-F238E27FC236}">
                <a16:creationId xmlns:a16="http://schemas.microsoft.com/office/drawing/2014/main" xmlns="" id="{5A64455C-4D3C-499A-97A0-1663BA5438C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tint val="75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000" b="0" i="0" u="none" strike="noStrike" kern="1200" cap="none" spc="0" normalizeH="0" baseline="0" noProof="0">
              <a:ln>
                <a:noFill/>
              </a:ln>
              <a:solidFill>
                <a:srgbClr val="000000">
                  <a:tint val="75000"/>
                </a:srgbClr>
              </a:solidFill>
              <a:effectLst/>
              <a:uLnTx/>
              <a:uFillTx/>
              <a:latin typeface="Arial"/>
              <a:ea typeface="微软雅黑"/>
              <a:cs typeface="+mn-cs"/>
            </a:endParaRPr>
          </a:p>
        </p:txBody>
      </p:sp>
      <p:sp>
        <p:nvSpPr>
          <p:cNvPr id="27" name="标题 1">
            <a:extLst>
              <a:ext uri="{FF2B5EF4-FFF2-40B4-BE49-F238E27FC236}">
                <a16:creationId xmlns:a16="http://schemas.microsoft.com/office/drawing/2014/main" xmlns="" id="{32D952EF-A5B6-41DF-9D2F-D84A060A5604}"/>
              </a:ext>
            </a:extLst>
          </p:cNvPr>
          <p:cNvSpPr>
            <a:spLocks noGrp="1"/>
          </p:cNvSpPr>
          <p:nvPr>
            <p:ph type="title"/>
          </p:nvPr>
        </p:nvSpPr>
        <p:spPr>
          <a:xfrm>
            <a:off x="503237" y="259277"/>
            <a:ext cx="10850563" cy="1028699"/>
          </a:xfrm>
        </p:spPr>
        <p:txBody>
          <a:bodyPr/>
          <a:lstStyle/>
          <a:p>
            <a:r>
              <a:rPr lang="en-US" altLang="zh-CN" dirty="0" smtClean="0">
                <a:solidFill>
                  <a:srgbClr val="0070C0"/>
                </a:solidFill>
              </a:rPr>
              <a:t>Genetic Algorithm</a:t>
            </a:r>
            <a:endParaRPr lang="en-US" altLang="zh-CN" dirty="0">
              <a:solidFill>
                <a:srgbClr val="0070C0"/>
              </a:solidFill>
            </a:endParaRPr>
          </a:p>
        </p:txBody>
      </p:sp>
      <p:sp>
        <p:nvSpPr>
          <p:cNvPr id="11" name="矩形 10"/>
          <p:cNvSpPr/>
          <p:nvPr/>
        </p:nvSpPr>
        <p:spPr>
          <a:xfrm>
            <a:off x="5220632" y="6356350"/>
            <a:ext cx="1415772" cy="461665"/>
          </a:xfrm>
          <a:prstGeom prst="rect">
            <a:avLst/>
          </a:prstGeom>
        </p:spPr>
        <p:txBody>
          <a:bodyPr wrap="none">
            <a:spAutoFit/>
          </a:bodyPr>
          <a:lstStyle/>
          <a:p>
            <a:pPr lvl="0">
              <a:defRPr/>
            </a:pPr>
            <a:r>
              <a:rPr lang="zh-CN" altLang="en-US" sz="2400" b="1" dirty="0" smtClean="0">
                <a:solidFill>
                  <a:srgbClr val="000000"/>
                </a:solidFill>
                <a:latin typeface="Arial"/>
                <a:ea typeface="微软雅黑"/>
              </a:rPr>
              <a:t>进化结果</a:t>
            </a:r>
            <a:endParaRPr lang="en-US" altLang="zh-CN" sz="2400" b="1" dirty="0">
              <a:solidFill>
                <a:srgbClr val="000000">
                  <a:lumMod val="95000"/>
                  <a:lumOff val="5000"/>
                </a:srgbClr>
              </a:solidFill>
              <a:latin typeface="Arial"/>
              <a:ea typeface="微软雅黑"/>
            </a:endParaRPr>
          </a:p>
        </p:txBody>
      </p:sp>
    </p:spTree>
    <p:extLst>
      <p:ext uri="{BB962C8B-B14F-4D97-AF65-F5344CB8AC3E}">
        <p14:creationId xmlns:p14="http://schemas.microsoft.com/office/powerpoint/2010/main" val="38121935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Genetic Algorithm</a:t>
            </a: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tint val="75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000" b="0" i="0" u="none" strike="noStrike" kern="1200" cap="none" spc="0" normalizeH="0" baseline="0" noProof="0">
              <a:ln>
                <a:noFill/>
              </a:ln>
              <a:solidFill>
                <a:srgbClr val="000000">
                  <a:tint val="75000"/>
                </a:srgbClr>
              </a:solidFill>
              <a:effectLst/>
              <a:uLnTx/>
              <a:uFillTx/>
              <a:latin typeface="Arial"/>
              <a:ea typeface="微软雅黑"/>
              <a:cs typeface="+mn-cs"/>
            </a:endParaRPr>
          </a:p>
        </p:txBody>
      </p:sp>
      <p:sp>
        <p:nvSpPr>
          <p:cNvPr id="132" name="ïṩľíḓê">
            <a:extLst>
              <a:ext uri="{FF2B5EF4-FFF2-40B4-BE49-F238E27FC236}">
                <a16:creationId xmlns="" xmlns:a16="http://schemas.microsoft.com/office/drawing/2014/main" id="{1CAC9D66-3F18-4729-98DB-BDCDE295DAE2}"/>
              </a:ext>
            </a:extLst>
          </p:cNvPr>
          <p:cNvSpPr/>
          <p:nvPr/>
        </p:nvSpPr>
        <p:spPr bwMode="auto">
          <a:xfrm rot="16200000">
            <a:off x="1544614" y="3349745"/>
            <a:ext cx="4347458" cy="1590078"/>
          </a:xfrm>
          <a:prstGeom prst="trapezoid">
            <a:avLst>
              <a:gd name="adj" fmla="val 71272"/>
            </a:avLst>
          </a:prstGeom>
          <a:gradFill>
            <a:gsLst>
              <a:gs pos="0">
                <a:schemeClr val="tx2">
                  <a:lumMod val="31000"/>
                  <a:lumOff val="69000"/>
                </a:schemeClr>
              </a:gs>
              <a:gs pos="100000">
                <a:schemeClr val="tx2">
                  <a:alpha val="0"/>
                  <a:lumMod val="19000"/>
                  <a:lumOff val="81000"/>
                </a:schemeClr>
              </a:gs>
            </a:gsLst>
            <a:lin ang="5400000" scaled="1"/>
          </a:gradFill>
          <a:ln w="19050">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grpSp>
        <p:nvGrpSpPr>
          <p:cNvPr id="143" name="组合 142">
            <a:extLst>
              <a:ext uri="{FF2B5EF4-FFF2-40B4-BE49-F238E27FC236}">
                <a16:creationId xmlns="" xmlns:a16="http://schemas.microsoft.com/office/drawing/2014/main" id="{44E49DED-797F-44BF-9C9D-448C88FACD6D}"/>
              </a:ext>
            </a:extLst>
          </p:cNvPr>
          <p:cNvGrpSpPr/>
          <p:nvPr/>
        </p:nvGrpSpPr>
        <p:grpSpPr>
          <a:xfrm>
            <a:off x="3864178" y="1353177"/>
            <a:ext cx="7395673" cy="4884216"/>
            <a:chOff x="1492453" y="1400802"/>
            <a:chExt cx="7395673" cy="4884216"/>
          </a:xfrm>
        </p:grpSpPr>
        <p:sp>
          <p:nvSpPr>
            <p:cNvPr id="3" name="流程图: 过程 2">
              <a:extLst>
                <a:ext uri="{FF2B5EF4-FFF2-40B4-BE49-F238E27FC236}">
                  <a16:creationId xmlns="" xmlns:a16="http://schemas.microsoft.com/office/drawing/2014/main" id="{1C89A2D0-73CB-4E88-8984-D55495919F6C}"/>
                </a:ext>
              </a:extLst>
            </p:cNvPr>
            <p:cNvSpPr/>
            <p:nvPr/>
          </p:nvSpPr>
          <p:spPr>
            <a:xfrm>
              <a:off x="2968742" y="1400802"/>
              <a:ext cx="4184457" cy="428463"/>
            </a:xfrm>
            <a:prstGeom prst="flowChartProcess">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srgbClr val="FFFFFF"/>
                  </a:solidFill>
                  <a:effectLst/>
                  <a:uLnTx/>
                  <a:uFillTx/>
                  <a:latin typeface="Arial"/>
                  <a:ea typeface="微软雅黑"/>
                  <a:cs typeface="+mn-cs"/>
                </a:rPr>
                <a:t>Coding and generating initial population</a:t>
              </a:r>
              <a:endParaRPr kumimoji="0" lang="zh-CN" altLang="en-US" sz="16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6" name="流程图: 过程 125">
              <a:extLst>
                <a:ext uri="{FF2B5EF4-FFF2-40B4-BE49-F238E27FC236}">
                  <a16:creationId xmlns="" xmlns:a16="http://schemas.microsoft.com/office/drawing/2014/main" id="{A0B8D4E9-570C-4F38-97E2-BF8448CFBD71}"/>
                </a:ext>
              </a:extLst>
            </p:cNvPr>
            <p:cNvSpPr/>
            <p:nvPr/>
          </p:nvSpPr>
          <p:spPr>
            <a:xfrm>
              <a:off x="2968742" y="2152800"/>
              <a:ext cx="4184457" cy="471309"/>
            </a:xfrm>
            <a:prstGeom prst="flowChartProcess">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srgbClr val="FFFFFF"/>
                  </a:solidFill>
                  <a:effectLst/>
                  <a:uLnTx/>
                  <a:uFillTx/>
                  <a:latin typeface="Arial"/>
                  <a:ea typeface="微软雅黑"/>
                  <a:cs typeface="+mn-cs"/>
                </a:rPr>
                <a:t>Fitness of individuals in population was calculated and evaluated</a:t>
              </a:r>
              <a:endParaRPr kumimoji="0" lang="zh-CN" altLang="en-US" sz="1600" b="0" i="0" u="none" strike="noStrike" kern="1200" cap="none" spc="0" normalizeH="0" baseline="0" noProof="0">
                <a:ln>
                  <a:noFill/>
                </a:ln>
                <a:solidFill>
                  <a:srgbClr val="FFFFFF"/>
                </a:solidFill>
                <a:effectLst/>
                <a:uLnTx/>
                <a:uFillTx/>
                <a:latin typeface="Arial"/>
                <a:ea typeface="微软雅黑"/>
                <a:cs typeface="+mn-cs"/>
              </a:endParaRPr>
            </a:p>
          </p:txBody>
        </p:sp>
        <p:sp>
          <p:nvSpPr>
            <p:cNvPr id="8" name="流程图: 决策 7">
              <a:extLst>
                <a:ext uri="{FF2B5EF4-FFF2-40B4-BE49-F238E27FC236}">
                  <a16:creationId xmlns="" xmlns:a16="http://schemas.microsoft.com/office/drawing/2014/main" id="{82ABE29A-0425-4858-8E8A-136C5DB091A5}"/>
                </a:ext>
              </a:extLst>
            </p:cNvPr>
            <p:cNvSpPr/>
            <p:nvPr/>
          </p:nvSpPr>
          <p:spPr>
            <a:xfrm>
              <a:off x="3486069" y="2943722"/>
              <a:ext cx="3149802" cy="1074181"/>
            </a:xfrm>
            <a:prstGeom prst="flowChartDecision">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srgbClr val="FFFFFF"/>
                  </a:solidFill>
                  <a:effectLst/>
                  <a:uLnTx/>
                  <a:uFillTx/>
                  <a:latin typeface="Arial"/>
                  <a:ea typeface="微软雅黑"/>
                  <a:cs typeface="+mn-cs"/>
                </a:rPr>
                <a:t>Satisfying the termination condition?</a:t>
              </a:r>
              <a:endParaRPr kumimoji="0" lang="zh-CN" altLang="en-US" sz="16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7" name="流程图: 过程 126">
              <a:extLst>
                <a:ext uri="{FF2B5EF4-FFF2-40B4-BE49-F238E27FC236}">
                  <a16:creationId xmlns="" xmlns:a16="http://schemas.microsoft.com/office/drawing/2014/main" id="{B1B55F4A-3F25-42A8-ACD1-38CA9B8D063D}"/>
                </a:ext>
              </a:extLst>
            </p:cNvPr>
            <p:cNvSpPr/>
            <p:nvPr/>
          </p:nvSpPr>
          <p:spPr>
            <a:xfrm>
              <a:off x="4327659" y="4366916"/>
              <a:ext cx="1466626" cy="428463"/>
            </a:xfrm>
            <a:prstGeom prst="flowChartProcess">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Arial"/>
                  <a:ea typeface="微软雅黑"/>
                  <a:cs typeface="+mn-cs"/>
                </a:rPr>
                <a:t>Selection</a:t>
              </a:r>
              <a:endParaRPr kumimoji="0" lang="zh-CN" altLang="en-US" sz="16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128" name="流程图: 过程 127">
              <a:extLst>
                <a:ext uri="{FF2B5EF4-FFF2-40B4-BE49-F238E27FC236}">
                  <a16:creationId xmlns="" xmlns:a16="http://schemas.microsoft.com/office/drawing/2014/main" id="{7A9F911F-AFF7-4837-81C5-6C81C58553E1}"/>
                </a:ext>
              </a:extLst>
            </p:cNvPr>
            <p:cNvSpPr/>
            <p:nvPr/>
          </p:nvSpPr>
          <p:spPr>
            <a:xfrm>
              <a:off x="4327659" y="5100850"/>
              <a:ext cx="1466626" cy="428463"/>
            </a:xfrm>
            <a:prstGeom prst="flowChartProcess">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Arial"/>
                  <a:ea typeface="微软雅黑"/>
                  <a:cs typeface="+mn-cs"/>
                </a:rPr>
                <a:t>Crossover</a:t>
              </a:r>
              <a:endParaRPr kumimoji="0" lang="zh-CN" altLang="en-US" sz="16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129" name="流程图: 过程 128">
              <a:extLst>
                <a:ext uri="{FF2B5EF4-FFF2-40B4-BE49-F238E27FC236}">
                  <a16:creationId xmlns="" xmlns:a16="http://schemas.microsoft.com/office/drawing/2014/main" id="{C5C202CA-0500-45CA-9A56-6B6D07FB33FE}"/>
                </a:ext>
              </a:extLst>
            </p:cNvPr>
            <p:cNvSpPr/>
            <p:nvPr/>
          </p:nvSpPr>
          <p:spPr>
            <a:xfrm>
              <a:off x="4327659" y="5856555"/>
              <a:ext cx="1466626" cy="428463"/>
            </a:xfrm>
            <a:prstGeom prst="flowChartProcess">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Arial"/>
                  <a:ea typeface="微软雅黑"/>
                  <a:cs typeface="+mn-cs"/>
                </a:rPr>
                <a:t>Mutation</a:t>
              </a:r>
              <a:endParaRPr kumimoji="0" lang="zh-CN" altLang="en-US" sz="16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130" name="流程图: 过程 129">
              <a:extLst>
                <a:ext uri="{FF2B5EF4-FFF2-40B4-BE49-F238E27FC236}">
                  <a16:creationId xmlns="" xmlns:a16="http://schemas.microsoft.com/office/drawing/2014/main" id="{273F2B5B-8346-4917-8193-C676F1910C1E}"/>
                </a:ext>
              </a:extLst>
            </p:cNvPr>
            <p:cNvSpPr/>
            <p:nvPr/>
          </p:nvSpPr>
          <p:spPr>
            <a:xfrm>
              <a:off x="7421500" y="3240546"/>
              <a:ext cx="1466626" cy="471309"/>
            </a:xfrm>
            <a:prstGeom prst="flowChartProcess">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srgbClr val="FFFFFF"/>
                  </a:solidFill>
                  <a:effectLst/>
                  <a:uLnTx/>
                  <a:uFillTx/>
                  <a:latin typeface="Arial"/>
                  <a:ea typeface="微软雅黑"/>
                  <a:cs typeface="+mn-cs"/>
                </a:rPr>
                <a:t>Termination</a:t>
              </a:r>
              <a:endParaRPr kumimoji="0" lang="zh-CN" altLang="en-US" sz="1600" b="0" i="0" u="none" strike="noStrike" kern="1200" cap="none" spc="0" normalizeH="0" baseline="0" noProof="0">
                <a:ln>
                  <a:noFill/>
                </a:ln>
                <a:solidFill>
                  <a:srgbClr val="FFFFFF"/>
                </a:solidFill>
                <a:effectLst/>
                <a:uLnTx/>
                <a:uFillTx/>
                <a:latin typeface="Arial"/>
                <a:ea typeface="微软雅黑"/>
                <a:cs typeface="+mn-cs"/>
              </a:endParaRPr>
            </a:p>
          </p:txBody>
        </p:sp>
        <p:sp>
          <p:nvSpPr>
            <p:cNvPr id="9" name="椭圆 8">
              <a:extLst>
                <a:ext uri="{FF2B5EF4-FFF2-40B4-BE49-F238E27FC236}">
                  <a16:creationId xmlns="" xmlns:a16="http://schemas.microsoft.com/office/drawing/2014/main" id="{21DE724D-BA5F-462E-B250-FA43C9FDD424}"/>
                </a:ext>
              </a:extLst>
            </p:cNvPr>
            <p:cNvSpPr/>
            <p:nvPr/>
          </p:nvSpPr>
          <p:spPr>
            <a:xfrm>
              <a:off x="1492453" y="4364510"/>
              <a:ext cx="1466626" cy="73634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Arial"/>
                  <a:ea typeface="微软雅黑"/>
                  <a:cs typeface="+mn-cs"/>
                </a:rPr>
                <a:t>Offspring</a:t>
              </a:r>
              <a:endParaRPr kumimoji="0" lang="zh-CN" altLang="en-US" sz="1600" b="0" i="0" u="none" strike="noStrike" kern="1200" cap="none" spc="0" normalizeH="0" baseline="0" noProof="0" dirty="0">
                <a:ln>
                  <a:noFill/>
                </a:ln>
                <a:solidFill>
                  <a:srgbClr val="FFFFFF"/>
                </a:solidFill>
                <a:effectLst/>
                <a:uLnTx/>
                <a:uFillTx/>
                <a:latin typeface="Arial"/>
                <a:ea typeface="微软雅黑"/>
                <a:cs typeface="+mn-cs"/>
              </a:endParaRPr>
            </a:p>
          </p:txBody>
        </p:sp>
        <p:cxnSp>
          <p:nvCxnSpPr>
            <p:cNvPr id="12" name="直接箭头连接符 11">
              <a:extLst>
                <a:ext uri="{FF2B5EF4-FFF2-40B4-BE49-F238E27FC236}">
                  <a16:creationId xmlns="" xmlns:a16="http://schemas.microsoft.com/office/drawing/2014/main" id="{91758DEB-218B-4CDA-A395-1C8E56B35CB3}"/>
                </a:ext>
              </a:extLst>
            </p:cNvPr>
            <p:cNvCxnSpPr>
              <a:stCxn id="3" idx="2"/>
              <a:endCxn id="126" idx="0"/>
            </p:cNvCxnSpPr>
            <p:nvPr/>
          </p:nvCxnSpPr>
          <p:spPr>
            <a:xfrm>
              <a:off x="5060971" y="1829265"/>
              <a:ext cx="0" cy="323535"/>
            </a:xfrm>
            <a:prstGeom prst="straightConnector1">
              <a:avLst/>
            </a:prstGeom>
            <a:ln w="12700">
              <a:tailEnd type="triangle"/>
            </a:ln>
          </p:spPr>
          <p:style>
            <a:lnRef idx="1">
              <a:schemeClr val="accent5"/>
            </a:lnRef>
            <a:fillRef idx="0">
              <a:schemeClr val="accent5"/>
            </a:fillRef>
            <a:effectRef idx="0">
              <a:schemeClr val="accent5"/>
            </a:effectRef>
            <a:fontRef idx="minor">
              <a:schemeClr val="tx1"/>
            </a:fontRef>
          </p:style>
        </p:cxnSp>
        <p:cxnSp>
          <p:nvCxnSpPr>
            <p:cNvPr id="14" name="直接箭头连接符 13">
              <a:extLst>
                <a:ext uri="{FF2B5EF4-FFF2-40B4-BE49-F238E27FC236}">
                  <a16:creationId xmlns="" xmlns:a16="http://schemas.microsoft.com/office/drawing/2014/main" id="{C8BBC097-437F-4159-96CB-BA039AE1F7C7}"/>
                </a:ext>
              </a:extLst>
            </p:cNvPr>
            <p:cNvCxnSpPr>
              <a:cxnSpLocks/>
              <a:stCxn id="126" idx="2"/>
              <a:endCxn id="8" idx="0"/>
            </p:cNvCxnSpPr>
            <p:nvPr/>
          </p:nvCxnSpPr>
          <p:spPr>
            <a:xfrm flipH="1">
              <a:off x="5060970" y="2624109"/>
              <a:ext cx="1" cy="319613"/>
            </a:xfrm>
            <a:prstGeom prst="straightConnector1">
              <a:avLst/>
            </a:prstGeom>
            <a:ln w="12700">
              <a:tailEnd type="triangle"/>
            </a:ln>
          </p:spPr>
          <p:style>
            <a:lnRef idx="1">
              <a:schemeClr val="accent5"/>
            </a:lnRef>
            <a:fillRef idx="0">
              <a:schemeClr val="accent5"/>
            </a:fillRef>
            <a:effectRef idx="0">
              <a:schemeClr val="accent5"/>
            </a:effectRef>
            <a:fontRef idx="minor">
              <a:schemeClr val="tx1"/>
            </a:fontRef>
          </p:style>
        </p:cxnSp>
        <p:cxnSp>
          <p:nvCxnSpPr>
            <p:cNvPr id="17" name="直接箭头连接符 16">
              <a:extLst>
                <a:ext uri="{FF2B5EF4-FFF2-40B4-BE49-F238E27FC236}">
                  <a16:creationId xmlns="" xmlns:a16="http://schemas.microsoft.com/office/drawing/2014/main" id="{514C4FB3-98E1-4B05-9B9C-10EB90110461}"/>
                </a:ext>
              </a:extLst>
            </p:cNvPr>
            <p:cNvCxnSpPr>
              <a:cxnSpLocks/>
              <a:stCxn id="8" idx="2"/>
              <a:endCxn id="127" idx="0"/>
            </p:cNvCxnSpPr>
            <p:nvPr/>
          </p:nvCxnSpPr>
          <p:spPr>
            <a:xfrm>
              <a:off x="5060970" y="4017903"/>
              <a:ext cx="2" cy="349013"/>
            </a:xfrm>
            <a:prstGeom prst="straightConnector1">
              <a:avLst/>
            </a:prstGeom>
            <a:ln w="12700">
              <a:tailEnd type="triangle"/>
            </a:ln>
          </p:spPr>
          <p:style>
            <a:lnRef idx="1">
              <a:schemeClr val="accent5"/>
            </a:lnRef>
            <a:fillRef idx="0">
              <a:schemeClr val="accent5"/>
            </a:fillRef>
            <a:effectRef idx="0">
              <a:schemeClr val="accent5"/>
            </a:effectRef>
            <a:fontRef idx="minor">
              <a:schemeClr val="tx1"/>
            </a:fontRef>
          </p:style>
        </p:cxnSp>
        <p:cxnSp>
          <p:nvCxnSpPr>
            <p:cNvPr id="20" name="直接箭头连接符 19">
              <a:extLst>
                <a:ext uri="{FF2B5EF4-FFF2-40B4-BE49-F238E27FC236}">
                  <a16:creationId xmlns="" xmlns:a16="http://schemas.microsoft.com/office/drawing/2014/main" id="{B4CB44DF-E71B-4D38-B48C-441ABFFE35DB}"/>
                </a:ext>
              </a:extLst>
            </p:cNvPr>
            <p:cNvCxnSpPr>
              <a:stCxn id="127" idx="2"/>
              <a:endCxn id="128" idx="0"/>
            </p:cNvCxnSpPr>
            <p:nvPr/>
          </p:nvCxnSpPr>
          <p:spPr>
            <a:xfrm>
              <a:off x="5060972" y="4795379"/>
              <a:ext cx="0" cy="305471"/>
            </a:xfrm>
            <a:prstGeom prst="straightConnector1">
              <a:avLst/>
            </a:prstGeom>
            <a:ln w="12700">
              <a:tailEnd type="triangle"/>
            </a:ln>
          </p:spPr>
          <p:style>
            <a:lnRef idx="1">
              <a:schemeClr val="accent5"/>
            </a:lnRef>
            <a:fillRef idx="0">
              <a:schemeClr val="accent5"/>
            </a:fillRef>
            <a:effectRef idx="0">
              <a:schemeClr val="accent5"/>
            </a:effectRef>
            <a:fontRef idx="minor">
              <a:schemeClr val="tx1"/>
            </a:fontRef>
          </p:style>
        </p:cxnSp>
        <p:cxnSp>
          <p:nvCxnSpPr>
            <p:cNvPr id="22" name="直接箭头连接符 21">
              <a:extLst>
                <a:ext uri="{FF2B5EF4-FFF2-40B4-BE49-F238E27FC236}">
                  <a16:creationId xmlns="" xmlns:a16="http://schemas.microsoft.com/office/drawing/2014/main" id="{C5E4A928-F4C8-4C7B-B426-90422189D6BF}"/>
                </a:ext>
              </a:extLst>
            </p:cNvPr>
            <p:cNvCxnSpPr>
              <a:stCxn id="128" idx="2"/>
              <a:endCxn id="129" idx="0"/>
            </p:cNvCxnSpPr>
            <p:nvPr/>
          </p:nvCxnSpPr>
          <p:spPr>
            <a:xfrm>
              <a:off x="5060972" y="5529313"/>
              <a:ext cx="0" cy="327242"/>
            </a:xfrm>
            <a:prstGeom prst="straightConnector1">
              <a:avLst/>
            </a:prstGeom>
            <a:ln w="12700">
              <a:tailEnd type="triangle"/>
            </a:ln>
          </p:spPr>
          <p:style>
            <a:lnRef idx="1">
              <a:schemeClr val="accent5"/>
            </a:lnRef>
            <a:fillRef idx="0">
              <a:schemeClr val="accent5"/>
            </a:fillRef>
            <a:effectRef idx="0">
              <a:schemeClr val="accent5"/>
            </a:effectRef>
            <a:fontRef idx="minor">
              <a:schemeClr val="tx1"/>
            </a:fontRef>
          </p:style>
        </p:cxnSp>
        <p:cxnSp>
          <p:nvCxnSpPr>
            <p:cNvPr id="24" name="直接箭头连接符 23">
              <a:extLst>
                <a:ext uri="{FF2B5EF4-FFF2-40B4-BE49-F238E27FC236}">
                  <a16:creationId xmlns="" xmlns:a16="http://schemas.microsoft.com/office/drawing/2014/main" id="{7808BB4D-5661-464D-A2D2-1C088FB0739A}"/>
                </a:ext>
              </a:extLst>
            </p:cNvPr>
            <p:cNvCxnSpPr>
              <a:stCxn id="8" idx="3"/>
              <a:endCxn id="130" idx="1"/>
            </p:cNvCxnSpPr>
            <p:nvPr/>
          </p:nvCxnSpPr>
          <p:spPr>
            <a:xfrm flipV="1">
              <a:off x="6635871" y="3476201"/>
              <a:ext cx="785629" cy="4612"/>
            </a:xfrm>
            <a:prstGeom prst="straightConnector1">
              <a:avLst/>
            </a:prstGeom>
            <a:ln w="12700">
              <a:tailEnd type="triangle"/>
            </a:ln>
          </p:spPr>
          <p:style>
            <a:lnRef idx="1">
              <a:schemeClr val="accent5"/>
            </a:lnRef>
            <a:fillRef idx="0">
              <a:schemeClr val="accent5"/>
            </a:fillRef>
            <a:effectRef idx="0">
              <a:schemeClr val="accent5"/>
            </a:effectRef>
            <a:fontRef idx="minor">
              <a:schemeClr val="tx1"/>
            </a:fontRef>
          </p:style>
        </p:cxnSp>
        <p:cxnSp>
          <p:nvCxnSpPr>
            <p:cNvPr id="26" name="连接符: 肘形 25">
              <a:extLst>
                <a:ext uri="{FF2B5EF4-FFF2-40B4-BE49-F238E27FC236}">
                  <a16:creationId xmlns="" xmlns:a16="http://schemas.microsoft.com/office/drawing/2014/main" id="{178869AC-1ED1-4834-92E1-4B13D0708C18}"/>
                </a:ext>
              </a:extLst>
            </p:cNvPr>
            <p:cNvCxnSpPr>
              <a:stCxn id="129" idx="2"/>
              <a:endCxn id="9" idx="4"/>
            </p:cNvCxnSpPr>
            <p:nvPr/>
          </p:nvCxnSpPr>
          <p:spPr>
            <a:xfrm rot="5400000" flipH="1">
              <a:off x="3051285" y="4275331"/>
              <a:ext cx="1184168" cy="2835206"/>
            </a:xfrm>
            <a:prstGeom prst="bentConnector3">
              <a:avLst>
                <a:gd name="adj1" fmla="val -19305"/>
              </a:avLst>
            </a:prstGeom>
            <a:ln w="12700">
              <a:tailEnd type="triangle"/>
            </a:ln>
          </p:spPr>
          <p:style>
            <a:lnRef idx="1">
              <a:schemeClr val="accent5"/>
            </a:lnRef>
            <a:fillRef idx="0">
              <a:schemeClr val="accent5"/>
            </a:fillRef>
            <a:effectRef idx="0">
              <a:schemeClr val="accent5"/>
            </a:effectRef>
            <a:fontRef idx="minor">
              <a:schemeClr val="tx1"/>
            </a:fontRef>
          </p:style>
        </p:cxnSp>
        <p:cxnSp>
          <p:nvCxnSpPr>
            <p:cNvPr id="28" name="连接符: 肘形 27">
              <a:extLst>
                <a:ext uri="{FF2B5EF4-FFF2-40B4-BE49-F238E27FC236}">
                  <a16:creationId xmlns="" xmlns:a16="http://schemas.microsoft.com/office/drawing/2014/main" id="{6A314E3A-D331-424B-A73D-1FDD15A759B3}"/>
                </a:ext>
              </a:extLst>
            </p:cNvPr>
            <p:cNvCxnSpPr>
              <a:stCxn id="9" idx="0"/>
              <a:endCxn id="126" idx="0"/>
            </p:cNvCxnSpPr>
            <p:nvPr/>
          </p:nvCxnSpPr>
          <p:spPr>
            <a:xfrm rot="5400000" flipH="1" flipV="1">
              <a:off x="2537513" y="1841053"/>
              <a:ext cx="2211710" cy="2835205"/>
            </a:xfrm>
            <a:prstGeom prst="bentConnector3">
              <a:avLst>
                <a:gd name="adj1" fmla="val 110336"/>
              </a:avLst>
            </a:prstGeom>
            <a:ln w="12700">
              <a:tailEnd type="triangle"/>
            </a:ln>
          </p:spPr>
          <p:style>
            <a:lnRef idx="1">
              <a:schemeClr val="accent5"/>
            </a:lnRef>
            <a:fillRef idx="0">
              <a:schemeClr val="accent5"/>
            </a:fillRef>
            <a:effectRef idx="0">
              <a:schemeClr val="accent5"/>
            </a:effectRef>
            <a:fontRef idx="minor">
              <a:schemeClr val="tx1"/>
            </a:fontRef>
          </p:style>
        </p:cxnSp>
        <p:sp>
          <p:nvSpPr>
            <p:cNvPr id="30" name="流程图: 过程 29">
              <a:extLst>
                <a:ext uri="{FF2B5EF4-FFF2-40B4-BE49-F238E27FC236}">
                  <a16:creationId xmlns="" xmlns:a16="http://schemas.microsoft.com/office/drawing/2014/main" id="{47C42BEB-DF95-4927-BEB7-747401AA98A2}"/>
                </a:ext>
              </a:extLst>
            </p:cNvPr>
            <p:cNvSpPr/>
            <p:nvPr/>
          </p:nvSpPr>
          <p:spPr>
            <a:xfrm>
              <a:off x="6804085" y="3058022"/>
              <a:ext cx="449200" cy="414292"/>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D0111B">
                      <a:lumMod val="60000"/>
                      <a:lumOff val="40000"/>
                    </a:srgbClr>
                  </a:solidFill>
                  <a:effectLst/>
                  <a:uLnTx/>
                  <a:uFillTx/>
                  <a:latin typeface="Arial"/>
                  <a:ea typeface="微软雅黑"/>
                  <a:cs typeface="+mn-cs"/>
                </a:rPr>
                <a:t>Y</a:t>
              </a:r>
              <a:endParaRPr kumimoji="0" lang="zh-CN" altLang="en-US" sz="1800" b="1" i="0" u="none" strike="noStrike" kern="1200" cap="none" spc="0" normalizeH="0" baseline="0" noProof="0">
                <a:ln>
                  <a:noFill/>
                </a:ln>
                <a:solidFill>
                  <a:srgbClr val="D0111B">
                    <a:lumMod val="60000"/>
                    <a:lumOff val="40000"/>
                  </a:srgbClr>
                </a:solidFill>
                <a:effectLst/>
                <a:uLnTx/>
                <a:uFillTx/>
                <a:latin typeface="Arial"/>
                <a:ea typeface="微软雅黑"/>
                <a:cs typeface="+mn-cs"/>
              </a:endParaRPr>
            </a:p>
          </p:txBody>
        </p:sp>
        <p:sp>
          <p:nvSpPr>
            <p:cNvPr id="131" name="流程图: 过程 130">
              <a:extLst>
                <a:ext uri="{FF2B5EF4-FFF2-40B4-BE49-F238E27FC236}">
                  <a16:creationId xmlns="" xmlns:a16="http://schemas.microsoft.com/office/drawing/2014/main" id="{DEF6B222-053A-43F6-B278-77F1D1162DB8}"/>
                </a:ext>
              </a:extLst>
            </p:cNvPr>
            <p:cNvSpPr/>
            <p:nvPr/>
          </p:nvSpPr>
          <p:spPr>
            <a:xfrm>
              <a:off x="5183119" y="3954984"/>
              <a:ext cx="449200" cy="414292"/>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D0111B">
                      <a:lumMod val="60000"/>
                      <a:lumOff val="40000"/>
                    </a:srgbClr>
                  </a:solidFill>
                  <a:effectLst/>
                  <a:uLnTx/>
                  <a:uFillTx/>
                  <a:latin typeface="Arial"/>
                  <a:ea typeface="微软雅黑"/>
                  <a:cs typeface="+mn-cs"/>
                </a:rPr>
                <a:t>N</a:t>
              </a:r>
              <a:endParaRPr kumimoji="0" lang="zh-CN" altLang="en-US" sz="1800" b="1" i="0" u="none" strike="noStrike" kern="1200" cap="none" spc="0" normalizeH="0" baseline="0" noProof="0">
                <a:ln>
                  <a:noFill/>
                </a:ln>
                <a:solidFill>
                  <a:srgbClr val="D0111B">
                    <a:lumMod val="60000"/>
                    <a:lumOff val="40000"/>
                  </a:srgbClr>
                </a:solidFill>
                <a:effectLst/>
                <a:uLnTx/>
                <a:uFillTx/>
                <a:latin typeface="Arial"/>
                <a:ea typeface="微软雅黑"/>
                <a:cs typeface="+mn-cs"/>
              </a:endParaRPr>
            </a:p>
          </p:txBody>
        </p:sp>
      </p:grpSp>
      <p:sp>
        <p:nvSpPr>
          <p:cNvPr id="148" name="îSľîḍè">
            <a:extLst>
              <a:ext uri="{FF2B5EF4-FFF2-40B4-BE49-F238E27FC236}">
                <a16:creationId xmlns="" xmlns:a16="http://schemas.microsoft.com/office/drawing/2014/main" id="{48F639B3-65A9-4B0F-AC96-0613EE6E5DEA}"/>
              </a:ext>
            </a:extLst>
          </p:cNvPr>
          <p:cNvSpPr/>
          <p:nvPr/>
        </p:nvSpPr>
        <p:spPr bwMode="auto">
          <a:xfrm>
            <a:off x="1621095" y="2819897"/>
            <a:ext cx="903493" cy="3082462"/>
          </a:xfrm>
          <a:custGeom>
            <a:avLst/>
            <a:gdLst>
              <a:gd name="T0" fmla="*/ 1764 w 4053"/>
              <a:gd name="T1" fmla="*/ 0 h 16197"/>
              <a:gd name="T2" fmla="*/ 2323 w 4053"/>
              <a:gd name="T3" fmla="*/ 0 h 16197"/>
              <a:gd name="T4" fmla="*/ 2323 w 4053"/>
              <a:gd name="T5" fmla="*/ 892 h 16197"/>
              <a:gd name="T6" fmla="*/ 1764 w 4053"/>
              <a:gd name="T7" fmla="*/ 892 h 16197"/>
              <a:gd name="T8" fmla="*/ 1764 w 4053"/>
              <a:gd name="T9" fmla="*/ 0 h 16197"/>
              <a:gd name="T10" fmla="*/ 1831 w 4053"/>
              <a:gd name="T11" fmla="*/ 11317 h 16197"/>
              <a:gd name="T12" fmla="*/ 2256 w 4053"/>
              <a:gd name="T13" fmla="*/ 11317 h 16197"/>
              <a:gd name="T14" fmla="*/ 2256 w 4053"/>
              <a:gd name="T15" fmla="*/ 13709 h 16197"/>
              <a:gd name="T16" fmla="*/ 4053 w 4053"/>
              <a:gd name="T17" fmla="*/ 15988 h 16197"/>
              <a:gd name="T18" fmla="*/ 3787 w 4053"/>
              <a:gd name="T19" fmla="*/ 16197 h 16197"/>
              <a:gd name="T20" fmla="*/ 2256 w 4053"/>
              <a:gd name="T21" fmla="*/ 14256 h 16197"/>
              <a:gd name="T22" fmla="*/ 2256 w 4053"/>
              <a:gd name="T23" fmla="*/ 16151 h 16197"/>
              <a:gd name="T24" fmla="*/ 1831 w 4053"/>
              <a:gd name="T25" fmla="*/ 16151 h 16197"/>
              <a:gd name="T26" fmla="*/ 1831 w 4053"/>
              <a:gd name="T27" fmla="*/ 14215 h 16197"/>
              <a:gd name="T28" fmla="*/ 266 w 4053"/>
              <a:gd name="T29" fmla="*/ 16197 h 16197"/>
              <a:gd name="T30" fmla="*/ 0 w 4053"/>
              <a:gd name="T31" fmla="*/ 15988 h 16197"/>
              <a:gd name="T32" fmla="*/ 1831 w 4053"/>
              <a:gd name="T33" fmla="*/ 13668 h 16197"/>
              <a:gd name="T34" fmla="*/ 1831 w 4053"/>
              <a:gd name="T35" fmla="*/ 11317 h 16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53" h="16197">
                <a:moveTo>
                  <a:pt x="1764" y="0"/>
                </a:moveTo>
                <a:lnTo>
                  <a:pt x="2323" y="0"/>
                </a:lnTo>
                <a:lnTo>
                  <a:pt x="2323" y="892"/>
                </a:lnTo>
                <a:lnTo>
                  <a:pt x="1764" y="892"/>
                </a:lnTo>
                <a:lnTo>
                  <a:pt x="1764" y="0"/>
                </a:lnTo>
                <a:close/>
                <a:moveTo>
                  <a:pt x="1831" y="11317"/>
                </a:moveTo>
                <a:lnTo>
                  <a:pt x="2256" y="11317"/>
                </a:lnTo>
                <a:lnTo>
                  <a:pt x="2256" y="13709"/>
                </a:lnTo>
                <a:lnTo>
                  <a:pt x="4053" y="15988"/>
                </a:lnTo>
                <a:lnTo>
                  <a:pt x="3787" y="16197"/>
                </a:lnTo>
                <a:lnTo>
                  <a:pt x="2256" y="14256"/>
                </a:lnTo>
                <a:lnTo>
                  <a:pt x="2256" y="16151"/>
                </a:lnTo>
                <a:lnTo>
                  <a:pt x="1831" y="16151"/>
                </a:lnTo>
                <a:lnTo>
                  <a:pt x="1831" y="14215"/>
                </a:lnTo>
                <a:lnTo>
                  <a:pt x="266" y="16197"/>
                </a:lnTo>
                <a:lnTo>
                  <a:pt x="0" y="15988"/>
                </a:lnTo>
                <a:lnTo>
                  <a:pt x="1831" y="13668"/>
                </a:lnTo>
                <a:lnTo>
                  <a:pt x="1831" y="11317"/>
                </a:lnTo>
                <a:close/>
              </a:path>
            </a:pathLst>
          </a:custGeom>
          <a:solidFill>
            <a:schemeClr val="tx2">
              <a:lumMod val="20000"/>
              <a:lumOff val="80000"/>
            </a:schemeClr>
          </a:solidFill>
          <a:ln>
            <a:noFill/>
          </a:ln>
          <a:effectLst>
            <a:outerShdw blurRad="76200" dir="13500000" sy="23000" kx="1200000" algn="br" rotWithShape="0">
              <a:prstClr val="black">
                <a:alpha val="20000"/>
              </a:prst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34" name="ïṩľíďé">
            <a:extLst>
              <a:ext uri="{FF2B5EF4-FFF2-40B4-BE49-F238E27FC236}">
                <a16:creationId xmlns="" xmlns:a16="http://schemas.microsoft.com/office/drawing/2014/main" id="{D7F8EBCA-E6C0-4D33-AC34-5C733B82A1F3}"/>
              </a:ext>
            </a:extLst>
          </p:cNvPr>
          <p:cNvSpPr/>
          <p:nvPr/>
        </p:nvSpPr>
        <p:spPr bwMode="auto">
          <a:xfrm>
            <a:off x="1152525" y="2988337"/>
            <a:ext cx="1879866" cy="2325657"/>
          </a:xfrm>
          <a:custGeom>
            <a:avLst/>
            <a:gdLst>
              <a:gd name="T0" fmla="*/ 233 w 15146"/>
              <a:gd name="T1" fmla="*/ 466 h 10425"/>
              <a:gd name="T2" fmla="*/ 186 w 15146"/>
              <a:gd name="T3" fmla="*/ 460 h 10425"/>
              <a:gd name="T4" fmla="*/ 142 w 15146"/>
              <a:gd name="T5" fmla="*/ 447 h 10425"/>
              <a:gd name="T6" fmla="*/ 68 w 15146"/>
              <a:gd name="T7" fmla="*/ 397 h 10425"/>
              <a:gd name="T8" fmla="*/ 19 w 15146"/>
              <a:gd name="T9" fmla="*/ 323 h 10425"/>
              <a:gd name="T10" fmla="*/ 5 w 15146"/>
              <a:gd name="T11" fmla="*/ 279 h 10425"/>
              <a:gd name="T12" fmla="*/ 0 w 15146"/>
              <a:gd name="T13" fmla="*/ 233 h 10425"/>
              <a:gd name="T14" fmla="*/ 3 w 15146"/>
              <a:gd name="T15" fmla="*/ 197 h 10425"/>
              <a:gd name="T16" fmla="*/ 15 w 15146"/>
              <a:gd name="T17" fmla="*/ 154 h 10425"/>
              <a:gd name="T18" fmla="*/ 54 w 15146"/>
              <a:gd name="T19" fmla="*/ 85 h 10425"/>
              <a:gd name="T20" fmla="*/ 123 w 15146"/>
              <a:gd name="T21" fmla="*/ 28 h 10425"/>
              <a:gd name="T22" fmla="*/ 175 w 15146"/>
              <a:gd name="T23" fmla="*/ 8 h 10425"/>
              <a:gd name="T24" fmla="*/ 221 w 15146"/>
              <a:gd name="T25" fmla="*/ 1 h 10425"/>
              <a:gd name="T26" fmla="*/ 14938 w 15146"/>
              <a:gd name="T27" fmla="*/ 2 h 10425"/>
              <a:gd name="T28" fmla="*/ 14983 w 15146"/>
              <a:gd name="T29" fmla="*/ 11 h 10425"/>
              <a:gd name="T30" fmla="*/ 15044 w 15146"/>
              <a:gd name="T31" fmla="*/ 40 h 10425"/>
              <a:gd name="T32" fmla="*/ 15106 w 15146"/>
              <a:gd name="T33" fmla="*/ 104 h 10425"/>
              <a:gd name="T34" fmla="*/ 15135 w 15146"/>
              <a:gd name="T35" fmla="*/ 164 h 10425"/>
              <a:gd name="T36" fmla="*/ 15145 w 15146"/>
              <a:gd name="T37" fmla="*/ 209 h 10425"/>
              <a:gd name="T38" fmla="*/ 15146 w 15146"/>
              <a:gd name="T39" fmla="*/ 245 h 10425"/>
              <a:gd name="T40" fmla="*/ 15138 w 15146"/>
              <a:gd name="T41" fmla="*/ 291 h 10425"/>
              <a:gd name="T42" fmla="*/ 15118 w 15146"/>
              <a:gd name="T43" fmla="*/ 343 h 10425"/>
              <a:gd name="T44" fmla="*/ 15061 w 15146"/>
              <a:gd name="T45" fmla="*/ 412 h 10425"/>
              <a:gd name="T46" fmla="*/ 14993 w 15146"/>
              <a:gd name="T47" fmla="*/ 451 h 10425"/>
              <a:gd name="T48" fmla="*/ 14949 w 15146"/>
              <a:gd name="T49" fmla="*/ 462 h 10425"/>
              <a:gd name="T50" fmla="*/ 14729 w 15146"/>
              <a:gd name="T51" fmla="*/ 466 h 10425"/>
              <a:gd name="T52" fmla="*/ 14938 w 15146"/>
              <a:gd name="T53" fmla="*/ 9960 h 10425"/>
              <a:gd name="T54" fmla="*/ 14983 w 15146"/>
              <a:gd name="T55" fmla="*/ 9970 h 10425"/>
              <a:gd name="T56" fmla="*/ 15044 w 15146"/>
              <a:gd name="T57" fmla="*/ 9999 h 10425"/>
              <a:gd name="T58" fmla="*/ 15106 w 15146"/>
              <a:gd name="T59" fmla="*/ 10062 h 10425"/>
              <a:gd name="T60" fmla="*/ 15135 w 15146"/>
              <a:gd name="T61" fmla="*/ 10123 h 10425"/>
              <a:gd name="T62" fmla="*/ 15145 w 15146"/>
              <a:gd name="T63" fmla="*/ 10168 h 10425"/>
              <a:gd name="T64" fmla="*/ 15146 w 15146"/>
              <a:gd name="T65" fmla="*/ 10203 h 10425"/>
              <a:gd name="T66" fmla="*/ 15138 w 15146"/>
              <a:gd name="T67" fmla="*/ 10249 h 10425"/>
              <a:gd name="T68" fmla="*/ 15118 w 15146"/>
              <a:gd name="T69" fmla="*/ 10303 h 10425"/>
              <a:gd name="T70" fmla="*/ 15061 w 15146"/>
              <a:gd name="T71" fmla="*/ 10371 h 10425"/>
              <a:gd name="T72" fmla="*/ 14993 w 15146"/>
              <a:gd name="T73" fmla="*/ 10410 h 10425"/>
              <a:gd name="T74" fmla="*/ 14949 w 15146"/>
              <a:gd name="T75" fmla="*/ 10421 h 10425"/>
              <a:gd name="T76" fmla="*/ 233 w 15146"/>
              <a:gd name="T77" fmla="*/ 10425 h 10425"/>
              <a:gd name="T78" fmla="*/ 186 w 15146"/>
              <a:gd name="T79" fmla="*/ 10419 h 10425"/>
              <a:gd name="T80" fmla="*/ 142 w 15146"/>
              <a:gd name="T81" fmla="*/ 10406 h 10425"/>
              <a:gd name="T82" fmla="*/ 68 w 15146"/>
              <a:gd name="T83" fmla="*/ 10356 h 10425"/>
              <a:gd name="T84" fmla="*/ 19 w 15146"/>
              <a:gd name="T85" fmla="*/ 10282 h 10425"/>
              <a:gd name="T86" fmla="*/ 5 w 15146"/>
              <a:gd name="T87" fmla="*/ 10238 h 10425"/>
              <a:gd name="T88" fmla="*/ 0 w 15146"/>
              <a:gd name="T89" fmla="*/ 10191 h 10425"/>
              <a:gd name="T90" fmla="*/ 3 w 15146"/>
              <a:gd name="T91" fmla="*/ 10156 h 10425"/>
              <a:gd name="T92" fmla="*/ 15 w 15146"/>
              <a:gd name="T93" fmla="*/ 10112 h 10425"/>
              <a:gd name="T94" fmla="*/ 54 w 15146"/>
              <a:gd name="T95" fmla="*/ 10044 h 10425"/>
              <a:gd name="T96" fmla="*/ 123 w 15146"/>
              <a:gd name="T97" fmla="*/ 9987 h 10425"/>
              <a:gd name="T98" fmla="*/ 175 w 15146"/>
              <a:gd name="T99" fmla="*/ 9967 h 10425"/>
              <a:gd name="T100" fmla="*/ 221 w 15146"/>
              <a:gd name="T101" fmla="*/ 9959 h 10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146" h="10425">
                <a:moveTo>
                  <a:pt x="233" y="9959"/>
                </a:moveTo>
                <a:lnTo>
                  <a:pt x="418" y="9959"/>
                </a:lnTo>
                <a:lnTo>
                  <a:pt x="418" y="466"/>
                </a:lnTo>
                <a:lnTo>
                  <a:pt x="233" y="466"/>
                </a:lnTo>
                <a:lnTo>
                  <a:pt x="221" y="466"/>
                </a:lnTo>
                <a:lnTo>
                  <a:pt x="209" y="465"/>
                </a:lnTo>
                <a:lnTo>
                  <a:pt x="198" y="462"/>
                </a:lnTo>
                <a:lnTo>
                  <a:pt x="186" y="460"/>
                </a:lnTo>
                <a:lnTo>
                  <a:pt x="175" y="458"/>
                </a:lnTo>
                <a:lnTo>
                  <a:pt x="164" y="455"/>
                </a:lnTo>
                <a:lnTo>
                  <a:pt x="153" y="451"/>
                </a:lnTo>
                <a:lnTo>
                  <a:pt x="142" y="447"/>
                </a:lnTo>
                <a:lnTo>
                  <a:pt x="123" y="437"/>
                </a:lnTo>
                <a:lnTo>
                  <a:pt x="103" y="425"/>
                </a:lnTo>
                <a:lnTo>
                  <a:pt x="85" y="412"/>
                </a:lnTo>
                <a:lnTo>
                  <a:pt x="68" y="397"/>
                </a:lnTo>
                <a:lnTo>
                  <a:pt x="54" y="381"/>
                </a:lnTo>
                <a:lnTo>
                  <a:pt x="40" y="363"/>
                </a:lnTo>
                <a:lnTo>
                  <a:pt x="29" y="343"/>
                </a:lnTo>
                <a:lnTo>
                  <a:pt x="19" y="323"/>
                </a:lnTo>
                <a:lnTo>
                  <a:pt x="15" y="313"/>
                </a:lnTo>
                <a:lnTo>
                  <a:pt x="10" y="302"/>
                </a:lnTo>
                <a:lnTo>
                  <a:pt x="8" y="291"/>
                </a:lnTo>
                <a:lnTo>
                  <a:pt x="5" y="279"/>
                </a:lnTo>
                <a:lnTo>
                  <a:pt x="3" y="268"/>
                </a:lnTo>
                <a:lnTo>
                  <a:pt x="2" y="256"/>
                </a:lnTo>
                <a:lnTo>
                  <a:pt x="0" y="245"/>
                </a:lnTo>
                <a:lnTo>
                  <a:pt x="0" y="233"/>
                </a:lnTo>
                <a:lnTo>
                  <a:pt x="0" y="233"/>
                </a:lnTo>
                <a:lnTo>
                  <a:pt x="0" y="221"/>
                </a:lnTo>
                <a:lnTo>
                  <a:pt x="2" y="209"/>
                </a:lnTo>
                <a:lnTo>
                  <a:pt x="3" y="197"/>
                </a:lnTo>
                <a:lnTo>
                  <a:pt x="5" y="186"/>
                </a:lnTo>
                <a:lnTo>
                  <a:pt x="8" y="174"/>
                </a:lnTo>
                <a:lnTo>
                  <a:pt x="10" y="164"/>
                </a:lnTo>
                <a:lnTo>
                  <a:pt x="15" y="154"/>
                </a:lnTo>
                <a:lnTo>
                  <a:pt x="19" y="143"/>
                </a:lnTo>
                <a:lnTo>
                  <a:pt x="29" y="122"/>
                </a:lnTo>
                <a:lnTo>
                  <a:pt x="40" y="104"/>
                </a:lnTo>
                <a:lnTo>
                  <a:pt x="54" y="85"/>
                </a:lnTo>
                <a:lnTo>
                  <a:pt x="68" y="69"/>
                </a:lnTo>
                <a:lnTo>
                  <a:pt x="85" y="53"/>
                </a:lnTo>
                <a:lnTo>
                  <a:pt x="103" y="40"/>
                </a:lnTo>
                <a:lnTo>
                  <a:pt x="123" y="28"/>
                </a:lnTo>
                <a:lnTo>
                  <a:pt x="142" y="19"/>
                </a:lnTo>
                <a:lnTo>
                  <a:pt x="153" y="14"/>
                </a:lnTo>
                <a:lnTo>
                  <a:pt x="164" y="11"/>
                </a:lnTo>
                <a:lnTo>
                  <a:pt x="175" y="8"/>
                </a:lnTo>
                <a:lnTo>
                  <a:pt x="186" y="5"/>
                </a:lnTo>
                <a:lnTo>
                  <a:pt x="198" y="3"/>
                </a:lnTo>
                <a:lnTo>
                  <a:pt x="209" y="2"/>
                </a:lnTo>
                <a:lnTo>
                  <a:pt x="221" y="1"/>
                </a:lnTo>
                <a:lnTo>
                  <a:pt x="233" y="0"/>
                </a:lnTo>
                <a:lnTo>
                  <a:pt x="14914" y="0"/>
                </a:lnTo>
                <a:lnTo>
                  <a:pt x="14926" y="1"/>
                </a:lnTo>
                <a:lnTo>
                  <a:pt x="14938" y="2"/>
                </a:lnTo>
                <a:lnTo>
                  <a:pt x="14949" y="3"/>
                </a:lnTo>
                <a:lnTo>
                  <a:pt x="14961" y="5"/>
                </a:lnTo>
                <a:lnTo>
                  <a:pt x="14972" y="8"/>
                </a:lnTo>
                <a:lnTo>
                  <a:pt x="14983" y="11"/>
                </a:lnTo>
                <a:lnTo>
                  <a:pt x="14993" y="14"/>
                </a:lnTo>
                <a:lnTo>
                  <a:pt x="15004" y="19"/>
                </a:lnTo>
                <a:lnTo>
                  <a:pt x="15024" y="28"/>
                </a:lnTo>
                <a:lnTo>
                  <a:pt x="15044" y="40"/>
                </a:lnTo>
                <a:lnTo>
                  <a:pt x="15061" y="53"/>
                </a:lnTo>
                <a:lnTo>
                  <a:pt x="15077" y="69"/>
                </a:lnTo>
                <a:lnTo>
                  <a:pt x="15093" y="85"/>
                </a:lnTo>
                <a:lnTo>
                  <a:pt x="15106" y="104"/>
                </a:lnTo>
                <a:lnTo>
                  <a:pt x="15118" y="122"/>
                </a:lnTo>
                <a:lnTo>
                  <a:pt x="15127" y="143"/>
                </a:lnTo>
                <a:lnTo>
                  <a:pt x="15132" y="154"/>
                </a:lnTo>
                <a:lnTo>
                  <a:pt x="15135" y="164"/>
                </a:lnTo>
                <a:lnTo>
                  <a:pt x="15138" y="174"/>
                </a:lnTo>
                <a:lnTo>
                  <a:pt x="15142" y="186"/>
                </a:lnTo>
                <a:lnTo>
                  <a:pt x="15144" y="197"/>
                </a:lnTo>
                <a:lnTo>
                  <a:pt x="15145" y="209"/>
                </a:lnTo>
                <a:lnTo>
                  <a:pt x="15146" y="221"/>
                </a:lnTo>
                <a:lnTo>
                  <a:pt x="15146" y="233"/>
                </a:lnTo>
                <a:lnTo>
                  <a:pt x="15146" y="233"/>
                </a:lnTo>
                <a:lnTo>
                  <a:pt x="15146" y="245"/>
                </a:lnTo>
                <a:lnTo>
                  <a:pt x="15145" y="256"/>
                </a:lnTo>
                <a:lnTo>
                  <a:pt x="15144" y="268"/>
                </a:lnTo>
                <a:lnTo>
                  <a:pt x="15142" y="279"/>
                </a:lnTo>
                <a:lnTo>
                  <a:pt x="15138" y="291"/>
                </a:lnTo>
                <a:lnTo>
                  <a:pt x="15135" y="302"/>
                </a:lnTo>
                <a:lnTo>
                  <a:pt x="15132" y="313"/>
                </a:lnTo>
                <a:lnTo>
                  <a:pt x="15127" y="323"/>
                </a:lnTo>
                <a:lnTo>
                  <a:pt x="15118" y="343"/>
                </a:lnTo>
                <a:lnTo>
                  <a:pt x="15106" y="363"/>
                </a:lnTo>
                <a:lnTo>
                  <a:pt x="15093" y="381"/>
                </a:lnTo>
                <a:lnTo>
                  <a:pt x="15077" y="397"/>
                </a:lnTo>
                <a:lnTo>
                  <a:pt x="15061" y="412"/>
                </a:lnTo>
                <a:lnTo>
                  <a:pt x="15044" y="425"/>
                </a:lnTo>
                <a:lnTo>
                  <a:pt x="15024" y="437"/>
                </a:lnTo>
                <a:lnTo>
                  <a:pt x="15004" y="447"/>
                </a:lnTo>
                <a:lnTo>
                  <a:pt x="14993" y="451"/>
                </a:lnTo>
                <a:lnTo>
                  <a:pt x="14983" y="455"/>
                </a:lnTo>
                <a:lnTo>
                  <a:pt x="14972" y="458"/>
                </a:lnTo>
                <a:lnTo>
                  <a:pt x="14961" y="460"/>
                </a:lnTo>
                <a:lnTo>
                  <a:pt x="14949" y="462"/>
                </a:lnTo>
                <a:lnTo>
                  <a:pt x="14938" y="465"/>
                </a:lnTo>
                <a:lnTo>
                  <a:pt x="14926" y="466"/>
                </a:lnTo>
                <a:lnTo>
                  <a:pt x="14914" y="466"/>
                </a:lnTo>
                <a:lnTo>
                  <a:pt x="14729" y="466"/>
                </a:lnTo>
                <a:lnTo>
                  <a:pt x="14729" y="9959"/>
                </a:lnTo>
                <a:lnTo>
                  <a:pt x="14914" y="9959"/>
                </a:lnTo>
                <a:lnTo>
                  <a:pt x="14926" y="9959"/>
                </a:lnTo>
                <a:lnTo>
                  <a:pt x="14938" y="9960"/>
                </a:lnTo>
                <a:lnTo>
                  <a:pt x="14949" y="9962"/>
                </a:lnTo>
                <a:lnTo>
                  <a:pt x="14961" y="9964"/>
                </a:lnTo>
                <a:lnTo>
                  <a:pt x="14972" y="9967"/>
                </a:lnTo>
                <a:lnTo>
                  <a:pt x="14983" y="9970"/>
                </a:lnTo>
                <a:lnTo>
                  <a:pt x="14993" y="9973"/>
                </a:lnTo>
                <a:lnTo>
                  <a:pt x="15004" y="9978"/>
                </a:lnTo>
                <a:lnTo>
                  <a:pt x="15024" y="9987"/>
                </a:lnTo>
                <a:lnTo>
                  <a:pt x="15044" y="9999"/>
                </a:lnTo>
                <a:lnTo>
                  <a:pt x="15061" y="10012"/>
                </a:lnTo>
                <a:lnTo>
                  <a:pt x="15077" y="10028"/>
                </a:lnTo>
                <a:lnTo>
                  <a:pt x="15093" y="10044"/>
                </a:lnTo>
                <a:lnTo>
                  <a:pt x="15106" y="10062"/>
                </a:lnTo>
                <a:lnTo>
                  <a:pt x="15118" y="10081"/>
                </a:lnTo>
                <a:lnTo>
                  <a:pt x="15127" y="10102"/>
                </a:lnTo>
                <a:lnTo>
                  <a:pt x="15132" y="10112"/>
                </a:lnTo>
                <a:lnTo>
                  <a:pt x="15135" y="10123"/>
                </a:lnTo>
                <a:lnTo>
                  <a:pt x="15138" y="10133"/>
                </a:lnTo>
                <a:lnTo>
                  <a:pt x="15142" y="10145"/>
                </a:lnTo>
                <a:lnTo>
                  <a:pt x="15144" y="10156"/>
                </a:lnTo>
                <a:lnTo>
                  <a:pt x="15145" y="10168"/>
                </a:lnTo>
                <a:lnTo>
                  <a:pt x="15146" y="10179"/>
                </a:lnTo>
                <a:lnTo>
                  <a:pt x="15146" y="10191"/>
                </a:lnTo>
                <a:lnTo>
                  <a:pt x="15146" y="10191"/>
                </a:lnTo>
                <a:lnTo>
                  <a:pt x="15146" y="10203"/>
                </a:lnTo>
                <a:lnTo>
                  <a:pt x="15145" y="10215"/>
                </a:lnTo>
                <a:lnTo>
                  <a:pt x="15144" y="10227"/>
                </a:lnTo>
                <a:lnTo>
                  <a:pt x="15142" y="10238"/>
                </a:lnTo>
                <a:lnTo>
                  <a:pt x="15138" y="10249"/>
                </a:lnTo>
                <a:lnTo>
                  <a:pt x="15135" y="10261"/>
                </a:lnTo>
                <a:lnTo>
                  <a:pt x="15132" y="10271"/>
                </a:lnTo>
                <a:lnTo>
                  <a:pt x="15127" y="10282"/>
                </a:lnTo>
                <a:lnTo>
                  <a:pt x="15118" y="10303"/>
                </a:lnTo>
                <a:lnTo>
                  <a:pt x="15106" y="10321"/>
                </a:lnTo>
                <a:lnTo>
                  <a:pt x="15093" y="10340"/>
                </a:lnTo>
                <a:lnTo>
                  <a:pt x="15077" y="10356"/>
                </a:lnTo>
                <a:lnTo>
                  <a:pt x="15061" y="10371"/>
                </a:lnTo>
                <a:lnTo>
                  <a:pt x="15044" y="10384"/>
                </a:lnTo>
                <a:lnTo>
                  <a:pt x="15024" y="10396"/>
                </a:lnTo>
                <a:lnTo>
                  <a:pt x="15004" y="10406"/>
                </a:lnTo>
                <a:lnTo>
                  <a:pt x="14993" y="10410"/>
                </a:lnTo>
                <a:lnTo>
                  <a:pt x="14983" y="10414"/>
                </a:lnTo>
                <a:lnTo>
                  <a:pt x="14972" y="10417"/>
                </a:lnTo>
                <a:lnTo>
                  <a:pt x="14961" y="10419"/>
                </a:lnTo>
                <a:lnTo>
                  <a:pt x="14949" y="10421"/>
                </a:lnTo>
                <a:lnTo>
                  <a:pt x="14938" y="10422"/>
                </a:lnTo>
                <a:lnTo>
                  <a:pt x="14926" y="10424"/>
                </a:lnTo>
                <a:lnTo>
                  <a:pt x="14914" y="10425"/>
                </a:lnTo>
                <a:lnTo>
                  <a:pt x="233" y="10425"/>
                </a:lnTo>
                <a:lnTo>
                  <a:pt x="221" y="10424"/>
                </a:lnTo>
                <a:lnTo>
                  <a:pt x="209" y="10422"/>
                </a:lnTo>
                <a:lnTo>
                  <a:pt x="198" y="10421"/>
                </a:lnTo>
                <a:lnTo>
                  <a:pt x="186" y="10419"/>
                </a:lnTo>
                <a:lnTo>
                  <a:pt x="175" y="10417"/>
                </a:lnTo>
                <a:lnTo>
                  <a:pt x="164" y="10414"/>
                </a:lnTo>
                <a:lnTo>
                  <a:pt x="153" y="10410"/>
                </a:lnTo>
                <a:lnTo>
                  <a:pt x="142" y="10406"/>
                </a:lnTo>
                <a:lnTo>
                  <a:pt x="123" y="10396"/>
                </a:lnTo>
                <a:lnTo>
                  <a:pt x="103" y="10384"/>
                </a:lnTo>
                <a:lnTo>
                  <a:pt x="85" y="10371"/>
                </a:lnTo>
                <a:lnTo>
                  <a:pt x="68" y="10356"/>
                </a:lnTo>
                <a:lnTo>
                  <a:pt x="54" y="10340"/>
                </a:lnTo>
                <a:lnTo>
                  <a:pt x="40" y="10321"/>
                </a:lnTo>
                <a:lnTo>
                  <a:pt x="29" y="10303"/>
                </a:lnTo>
                <a:lnTo>
                  <a:pt x="19" y="10282"/>
                </a:lnTo>
                <a:lnTo>
                  <a:pt x="15" y="10271"/>
                </a:lnTo>
                <a:lnTo>
                  <a:pt x="10" y="10261"/>
                </a:lnTo>
                <a:lnTo>
                  <a:pt x="8" y="10249"/>
                </a:lnTo>
                <a:lnTo>
                  <a:pt x="5" y="10238"/>
                </a:lnTo>
                <a:lnTo>
                  <a:pt x="3" y="10227"/>
                </a:lnTo>
                <a:lnTo>
                  <a:pt x="2" y="10215"/>
                </a:lnTo>
                <a:lnTo>
                  <a:pt x="0" y="10203"/>
                </a:lnTo>
                <a:lnTo>
                  <a:pt x="0" y="10191"/>
                </a:lnTo>
                <a:lnTo>
                  <a:pt x="0" y="10191"/>
                </a:lnTo>
                <a:lnTo>
                  <a:pt x="0" y="10179"/>
                </a:lnTo>
                <a:lnTo>
                  <a:pt x="2" y="10168"/>
                </a:lnTo>
                <a:lnTo>
                  <a:pt x="3" y="10156"/>
                </a:lnTo>
                <a:lnTo>
                  <a:pt x="5" y="10145"/>
                </a:lnTo>
                <a:lnTo>
                  <a:pt x="8" y="10133"/>
                </a:lnTo>
                <a:lnTo>
                  <a:pt x="10" y="10123"/>
                </a:lnTo>
                <a:lnTo>
                  <a:pt x="15" y="10112"/>
                </a:lnTo>
                <a:lnTo>
                  <a:pt x="19" y="10102"/>
                </a:lnTo>
                <a:lnTo>
                  <a:pt x="29" y="10081"/>
                </a:lnTo>
                <a:lnTo>
                  <a:pt x="40" y="10062"/>
                </a:lnTo>
                <a:lnTo>
                  <a:pt x="54" y="10044"/>
                </a:lnTo>
                <a:lnTo>
                  <a:pt x="68" y="10028"/>
                </a:lnTo>
                <a:lnTo>
                  <a:pt x="85" y="10012"/>
                </a:lnTo>
                <a:lnTo>
                  <a:pt x="103" y="9999"/>
                </a:lnTo>
                <a:lnTo>
                  <a:pt x="123" y="9987"/>
                </a:lnTo>
                <a:lnTo>
                  <a:pt x="142" y="9978"/>
                </a:lnTo>
                <a:lnTo>
                  <a:pt x="153" y="9973"/>
                </a:lnTo>
                <a:lnTo>
                  <a:pt x="164" y="9970"/>
                </a:lnTo>
                <a:lnTo>
                  <a:pt x="175" y="9967"/>
                </a:lnTo>
                <a:lnTo>
                  <a:pt x="186" y="9964"/>
                </a:lnTo>
                <a:lnTo>
                  <a:pt x="198" y="9962"/>
                </a:lnTo>
                <a:lnTo>
                  <a:pt x="209" y="9960"/>
                </a:lnTo>
                <a:lnTo>
                  <a:pt x="221" y="9959"/>
                </a:lnTo>
                <a:lnTo>
                  <a:pt x="233" y="9959"/>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35" name="îṡ1íḑé">
            <a:extLst>
              <a:ext uri="{FF2B5EF4-FFF2-40B4-BE49-F238E27FC236}">
                <a16:creationId xmlns="" xmlns:a16="http://schemas.microsoft.com/office/drawing/2014/main" id="{2B854BDB-81FF-414F-8ECD-EEFFD0E68E3C}"/>
              </a:ext>
            </a:extLst>
          </p:cNvPr>
          <p:cNvSpPr/>
          <p:nvPr/>
        </p:nvSpPr>
        <p:spPr bwMode="auto">
          <a:xfrm>
            <a:off x="1223897" y="3093187"/>
            <a:ext cx="1737123" cy="211595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39" name="íṣļiḓê">
            <a:extLst>
              <a:ext uri="{FF2B5EF4-FFF2-40B4-BE49-F238E27FC236}">
                <a16:creationId xmlns="" xmlns:a16="http://schemas.microsoft.com/office/drawing/2014/main" id="{A3578F56-A491-4F79-92FC-9CEBE3A1B5CB}"/>
              </a:ext>
            </a:extLst>
          </p:cNvPr>
          <p:cNvSpPr/>
          <p:nvPr/>
        </p:nvSpPr>
        <p:spPr>
          <a:xfrm>
            <a:off x="1466270" y="3536183"/>
            <a:ext cx="633304" cy="273817"/>
          </a:xfrm>
          <a:prstGeom prst="rect">
            <a:avLst/>
          </a:prstGeom>
          <a:solidFill>
            <a:schemeClr val="tx2"/>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40" name="ísľiḋé">
            <a:extLst>
              <a:ext uri="{FF2B5EF4-FFF2-40B4-BE49-F238E27FC236}">
                <a16:creationId xmlns="" xmlns:a16="http://schemas.microsoft.com/office/drawing/2014/main" id="{59A81BA5-7D4A-48A8-BB94-4FC57402913B}"/>
              </a:ext>
            </a:extLst>
          </p:cNvPr>
          <p:cNvSpPr/>
          <p:nvPr/>
        </p:nvSpPr>
        <p:spPr>
          <a:xfrm>
            <a:off x="1466270" y="3536183"/>
            <a:ext cx="200605" cy="273817"/>
          </a:xfrm>
          <a:prstGeom prst="rect">
            <a:avLst/>
          </a:prstGeom>
          <a:solidFill>
            <a:schemeClr val="tx2">
              <a:lumMod val="20000"/>
              <a:lumOff val="80000"/>
            </a:scheme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54" name="iṧļïďê">
            <a:extLst>
              <a:ext uri="{FF2B5EF4-FFF2-40B4-BE49-F238E27FC236}">
                <a16:creationId xmlns="" xmlns:a16="http://schemas.microsoft.com/office/drawing/2014/main" id="{E2387D57-7634-4365-8CE4-227FD9C68211}"/>
              </a:ext>
            </a:extLst>
          </p:cNvPr>
          <p:cNvSpPr/>
          <p:nvPr/>
        </p:nvSpPr>
        <p:spPr>
          <a:xfrm>
            <a:off x="2419499" y="4198790"/>
            <a:ext cx="330687" cy="330187"/>
          </a:xfrm>
          <a:custGeom>
            <a:avLst/>
            <a:gdLst>
              <a:gd name="connsiteX0" fmla="*/ 259984 w 607639"/>
              <a:gd name="connsiteY0" fmla="*/ 430308 h 606722"/>
              <a:gd name="connsiteX1" fmla="*/ 287837 w 607639"/>
              <a:gd name="connsiteY1" fmla="*/ 458126 h 606722"/>
              <a:gd name="connsiteX2" fmla="*/ 139047 w 607639"/>
              <a:gd name="connsiteY2" fmla="*/ 606722 h 606722"/>
              <a:gd name="connsiteX3" fmla="*/ 111282 w 607639"/>
              <a:gd name="connsiteY3" fmla="*/ 578905 h 606722"/>
              <a:gd name="connsiteX4" fmla="*/ 204460 w 607639"/>
              <a:gd name="connsiteY4" fmla="*/ 374844 h 606722"/>
              <a:gd name="connsiteX5" fmla="*/ 232231 w 607639"/>
              <a:gd name="connsiteY5" fmla="*/ 402573 h 606722"/>
              <a:gd name="connsiteX6" fmla="*/ 27771 w 607639"/>
              <a:gd name="connsiteY6" fmla="*/ 606722 h 606722"/>
              <a:gd name="connsiteX7" fmla="*/ 0 w 607639"/>
              <a:gd name="connsiteY7" fmla="*/ 578904 h 606722"/>
              <a:gd name="connsiteX8" fmla="*/ 148791 w 607639"/>
              <a:gd name="connsiteY8" fmla="*/ 319309 h 606722"/>
              <a:gd name="connsiteX9" fmla="*/ 176555 w 607639"/>
              <a:gd name="connsiteY9" fmla="*/ 347040 h 606722"/>
              <a:gd name="connsiteX10" fmla="*/ 27853 w 607639"/>
              <a:gd name="connsiteY10" fmla="*/ 495652 h 606722"/>
              <a:gd name="connsiteX11" fmla="*/ 0 w 607639"/>
              <a:gd name="connsiteY11" fmla="*/ 467921 h 606722"/>
              <a:gd name="connsiteX12" fmla="*/ 482456 w 607639"/>
              <a:gd name="connsiteY12" fmla="*/ 291506 h 606722"/>
              <a:gd name="connsiteX13" fmla="*/ 441354 w 607639"/>
              <a:gd name="connsiteY13" fmla="*/ 444829 h 606722"/>
              <a:gd name="connsiteX14" fmla="*/ 385749 w 607639"/>
              <a:gd name="connsiteY14" fmla="*/ 500380 h 606722"/>
              <a:gd name="connsiteX15" fmla="*/ 329611 w 607639"/>
              <a:gd name="connsiteY15" fmla="*/ 444295 h 606722"/>
              <a:gd name="connsiteX16" fmla="*/ 218312 w 607639"/>
              <a:gd name="connsiteY16" fmla="*/ 277605 h 606722"/>
              <a:gd name="connsiteX17" fmla="*/ 329470 w 607639"/>
              <a:gd name="connsiteY17" fmla="*/ 388739 h 606722"/>
              <a:gd name="connsiteX18" fmla="*/ 301703 w 607639"/>
              <a:gd name="connsiteY18" fmla="*/ 416478 h 606722"/>
              <a:gd name="connsiteX19" fmla="*/ 190456 w 607639"/>
              <a:gd name="connsiteY19" fmla="*/ 305433 h 606722"/>
              <a:gd name="connsiteX20" fmla="*/ 315639 w 607639"/>
              <a:gd name="connsiteY20" fmla="*/ 124971 h 606722"/>
              <a:gd name="connsiteX21" fmla="*/ 162720 w 607639"/>
              <a:gd name="connsiteY21" fmla="*/ 277604 h 606722"/>
              <a:gd name="connsiteX22" fmla="*/ 106554 w 607639"/>
              <a:gd name="connsiteY22" fmla="*/ 221544 h 606722"/>
              <a:gd name="connsiteX23" fmla="*/ 162097 w 607639"/>
              <a:gd name="connsiteY23" fmla="*/ 166016 h 606722"/>
              <a:gd name="connsiteX24" fmla="*/ 459243 w 607639"/>
              <a:gd name="connsiteY24" fmla="*/ 120359 h 606722"/>
              <a:gd name="connsiteX25" fmla="*/ 431471 w 607639"/>
              <a:gd name="connsiteY25" fmla="*/ 148088 h 606722"/>
              <a:gd name="connsiteX26" fmla="*/ 459243 w 607639"/>
              <a:gd name="connsiteY26" fmla="*/ 175905 h 606722"/>
              <a:gd name="connsiteX27" fmla="*/ 487103 w 607639"/>
              <a:gd name="connsiteY27" fmla="*/ 148088 h 606722"/>
              <a:gd name="connsiteX28" fmla="*/ 445357 w 607639"/>
              <a:gd name="connsiteY28" fmla="*/ 50948 h 606722"/>
              <a:gd name="connsiteX29" fmla="*/ 556620 w 607639"/>
              <a:gd name="connsiteY29" fmla="*/ 161952 h 606722"/>
              <a:gd name="connsiteX30" fmla="*/ 357326 w 607639"/>
              <a:gd name="connsiteY30" fmla="*/ 360942 h 606722"/>
              <a:gd name="connsiteX31" fmla="*/ 246062 w 607639"/>
              <a:gd name="connsiteY31" fmla="*/ 249938 h 606722"/>
              <a:gd name="connsiteX32" fmla="*/ 607639 w 607639"/>
              <a:gd name="connsiteY32" fmla="*/ 0 h 606722"/>
              <a:gd name="connsiteX33" fmla="*/ 576136 w 607639"/>
              <a:gd name="connsiteY33" fmla="*/ 125818 h 606722"/>
              <a:gd name="connsiteX34" fmla="*/ 481539 w 607639"/>
              <a:gd name="connsiteY34" fmla="*/ 31454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7639" h="606722">
                <a:moveTo>
                  <a:pt x="259984" y="430308"/>
                </a:moveTo>
                <a:lnTo>
                  <a:pt x="287837" y="458126"/>
                </a:lnTo>
                <a:lnTo>
                  <a:pt x="139047" y="606722"/>
                </a:lnTo>
                <a:lnTo>
                  <a:pt x="111282" y="578905"/>
                </a:lnTo>
                <a:close/>
                <a:moveTo>
                  <a:pt x="204460" y="374844"/>
                </a:moveTo>
                <a:lnTo>
                  <a:pt x="232231" y="402573"/>
                </a:lnTo>
                <a:lnTo>
                  <a:pt x="27771" y="606722"/>
                </a:lnTo>
                <a:lnTo>
                  <a:pt x="0" y="578904"/>
                </a:lnTo>
                <a:close/>
                <a:moveTo>
                  <a:pt x="148791" y="319309"/>
                </a:moveTo>
                <a:lnTo>
                  <a:pt x="176555" y="347040"/>
                </a:lnTo>
                <a:lnTo>
                  <a:pt x="27853" y="495652"/>
                </a:lnTo>
                <a:lnTo>
                  <a:pt x="0" y="467921"/>
                </a:lnTo>
                <a:close/>
                <a:moveTo>
                  <a:pt x="482456" y="291506"/>
                </a:moveTo>
                <a:lnTo>
                  <a:pt x="441354" y="444829"/>
                </a:lnTo>
                <a:lnTo>
                  <a:pt x="385749" y="500380"/>
                </a:lnTo>
                <a:lnTo>
                  <a:pt x="329611" y="444295"/>
                </a:lnTo>
                <a:close/>
                <a:moveTo>
                  <a:pt x="218312" y="277605"/>
                </a:moveTo>
                <a:lnTo>
                  <a:pt x="329470" y="388739"/>
                </a:lnTo>
                <a:lnTo>
                  <a:pt x="301703" y="416478"/>
                </a:lnTo>
                <a:lnTo>
                  <a:pt x="190456" y="305433"/>
                </a:lnTo>
                <a:close/>
                <a:moveTo>
                  <a:pt x="315639" y="124971"/>
                </a:moveTo>
                <a:lnTo>
                  <a:pt x="162720" y="277604"/>
                </a:lnTo>
                <a:lnTo>
                  <a:pt x="106554" y="221544"/>
                </a:lnTo>
                <a:lnTo>
                  <a:pt x="162097" y="166016"/>
                </a:lnTo>
                <a:close/>
                <a:moveTo>
                  <a:pt x="459243" y="120359"/>
                </a:moveTo>
                <a:lnTo>
                  <a:pt x="431471" y="148088"/>
                </a:lnTo>
                <a:lnTo>
                  <a:pt x="459243" y="175905"/>
                </a:lnTo>
                <a:lnTo>
                  <a:pt x="487103" y="148088"/>
                </a:lnTo>
                <a:close/>
                <a:moveTo>
                  <a:pt x="445357" y="50948"/>
                </a:moveTo>
                <a:lnTo>
                  <a:pt x="556620" y="161952"/>
                </a:lnTo>
                <a:lnTo>
                  <a:pt x="357326" y="360942"/>
                </a:lnTo>
                <a:lnTo>
                  <a:pt x="246062" y="249938"/>
                </a:lnTo>
                <a:close/>
                <a:moveTo>
                  <a:pt x="607639" y="0"/>
                </a:moveTo>
                <a:lnTo>
                  <a:pt x="576136" y="125818"/>
                </a:lnTo>
                <a:lnTo>
                  <a:pt x="481539" y="31454"/>
                </a:lnTo>
                <a:close/>
              </a:path>
            </a:pathLst>
          </a:custGeom>
          <a:solidFill>
            <a:schemeClr val="tx2"/>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55" name="矩形 154">
            <a:extLst>
              <a:ext uri="{FF2B5EF4-FFF2-40B4-BE49-F238E27FC236}">
                <a16:creationId xmlns="" xmlns:a16="http://schemas.microsoft.com/office/drawing/2014/main" id="{3935606F-1BF3-4EBF-94E7-C29D940969FC}"/>
              </a:ext>
            </a:extLst>
          </p:cNvPr>
          <p:cNvSpPr/>
          <p:nvPr/>
        </p:nvSpPr>
        <p:spPr>
          <a:xfrm>
            <a:off x="1358049" y="3817054"/>
            <a:ext cx="1508103"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D0111B">
                    <a:lumMod val="60000"/>
                    <a:lumOff val="40000"/>
                  </a:srgbClr>
                </a:solidFill>
                <a:effectLst/>
                <a:uLnTx/>
                <a:uFillTx/>
                <a:latin typeface="Arial"/>
                <a:ea typeface="微软雅黑"/>
                <a:cs typeface="+mn-cs"/>
              </a:rPr>
              <a:t>Block Diagram of Genetic Algorithm</a:t>
            </a:r>
            <a:endParaRPr kumimoji="0" lang="zh-CN" altLang="en-US" sz="1600" b="0" i="0" u="none" strike="noStrike" kern="1200" cap="none" spc="0" normalizeH="0" baseline="0" noProof="0" dirty="0">
              <a:ln>
                <a:noFill/>
              </a:ln>
              <a:solidFill>
                <a:srgbClr val="D0111B">
                  <a:lumMod val="60000"/>
                  <a:lumOff val="40000"/>
                </a:srgbClr>
              </a:solidFill>
              <a:effectLst/>
              <a:uLnTx/>
              <a:uFillTx/>
              <a:latin typeface="Arial"/>
              <a:ea typeface="微软雅黑"/>
              <a:cs typeface="+mn-cs"/>
            </a:endParaRPr>
          </a:p>
        </p:txBody>
      </p:sp>
      <p:sp>
        <p:nvSpPr>
          <p:cNvPr id="5" name="文本框 4">
            <a:extLst>
              <a:ext uri="{FF2B5EF4-FFF2-40B4-BE49-F238E27FC236}">
                <a16:creationId xmlns="" xmlns:a16="http://schemas.microsoft.com/office/drawing/2014/main" id="{48E94E56-3762-3E49-B285-E78668E1D59D}"/>
              </a:ext>
            </a:extLst>
          </p:cNvPr>
          <p:cNvSpPr txBox="1"/>
          <p:nvPr/>
        </p:nvSpPr>
        <p:spPr>
          <a:xfrm>
            <a:off x="7378262" y="578069"/>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37374445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5478587" y="3430001"/>
            <a:ext cx="4689296"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2400" i="0" u="none" strike="noStrike" kern="1200" cap="none" spc="0" normalizeH="0" baseline="0" noProof="0" dirty="0" smtClean="0">
                <a:ln>
                  <a:noFill/>
                </a:ln>
                <a:solidFill>
                  <a:schemeClr val="bg1">
                    <a:lumMod val="75000"/>
                  </a:schemeClr>
                </a:solidFill>
                <a:effectLst/>
                <a:uLnTx/>
                <a:uFillTx/>
                <a:cs typeface="+mn-ea"/>
                <a:sym typeface="+mn-lt"/>
              </a:rPr>
              <a:t>并行混合解法</a:t>
            </a:r>
            <a:endParaRPr kumimoji="1" lang="zh-CN" altLang="en-US" sz="2400" i="0" u="none" strike="noStrike" kern="1200" cap="none" spc="0" normalizeH="0" baseline="0" noProof="0" dirty="0">
              <a:ln>
                <a:noFill/>
              </a:ln>
              <a:solidFill>
                <a:schemeClr val="bg1">
                  <a:lumMod val="75000"/>
                </a:schemeClr>
              </a:solidFill>
              <a:effectLst/>
              <a:uLnTx/>
              <a:uFillTx/>
              <a:cs typeface="+mn-ea"/>
              <a:sym typeface="+mn-lt"/>
            </a:endParaRPr>
          </a:p>
        </p:txBody>
      </p:sp>
      <p:sp>
        <p:nvSpPr>
          <p:cNvPr id="3" name="文本框 8"/>
          <p:cNvSpPr txBox="1"/>
          <p:nvPr/>
        </p:nvSpPr>
        <p:spPr>
          <a:xfrm>
            <a:off x="4850160" y="2630703"/>
            <a:ext cx="6258385"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ctr">
              <a:spcBef>
                <a:spcPct val="0"/>
              </a:spcBef>
              <a:defRPr/>
            </a:pPr>
            <a:r>
              <a:rPr lang="en-US" altLang="zh-CN" sz="4400" b="1" dirty="0">
                <a:solidFill>
                  <a:srgbClr val="D0111B">
                    <a:lumMod val="60000"/>
                    <a:lumOff val="40000"/>
                  </a:srgbClr>
                </a:solidFill>
                <a:latin typeface="Arial"/>
                <a:ea typeface="微软雅黑"/>
              </a:rPr>
              <a:t>Parallel hybrid GA </a:t>
            </a:r>
          </a:p>
        </p:txBody>
      </p:sp>
      <p:cxnSp>
        <p:nvCxnSpPr>
          <p:cNvPr id="4" name="直接连接符 3"/>
          <p:cNvCxnSpPr/>
          <p:nvPr/>
        </p:nvCxnSpPr>
        <p:spPr>
          <a:xfrm>
            <a:off x="5295331" y="2695570"/>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3304887" y="2602367"/>
            <a:ext cx="1289298" cy="12892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smtClean="0"/>
              <a:t>3</a:t>
            </a:r>
            <a:endParaRPr lang="zh-CN" altLang="en-US" sz="8000" dirty="0"/>
          </a:p>
        </p:txBody>
      </p:sp>
      <p:graphicFrame>
        <p:nvGraphicFramePr>
          <p:cNvPr id="10" name="图表 9">
            <a:extLst>
              <a:ext uri="{FF2B5EF4-FFF2-40B4-BE49-F238E27FC236}">
                <a16:creationId xmlns:a16="http://schemas.microsoft.com/office/drawing/2014/main" xmlns="" id="{9C73A791-9A90-41A8-B3C5-85E0EB83B3BB}"/>
              </a:ext>
            </a:extLst>
          </p:cNvPr>
          <p:cNvGraphicFramePr/>
          <p:nvPr>
            <p:extLst>
              <p:ext uri="{D42A27DB-BD31-4B8C-83A1-F6EECF244321}">
                <p14:modId xmlns:p14="http://schemas.microsoft.com/office/powerpoint/2010/main" val="3293567883"/>
              </p:ext>
            </p:extLst>
          </p:nvPr>
        </p:nvGraphicFramePr>
        <p:xfrm>
          <a:off x="2525707" y="1822835"/>
          <a:ext cx="2769624" cy="28483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66371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xmlns="" id="{5A64455C-4D3C-499A-97A0-1663BA5438C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tint val="75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000" b="0" i="0" u="none" strike="noStrike" kern="1200" cap="none" spc="0" normalizeH="0" baseline="0" noProof="0">
              <a:ln>
                <a:noFill/>
              </a:ln>
              <a:solidFill>
                <a:srgbClr val="000000">
                  <a:tint val="75000"/>
                </a:srgbClr>
              </a:solidFill>
              <a:effectLst/>
              <a:uLnTx/>
              <a:uFillTx/>
              <a:latin typeface="Arial"/>
              <a:ea typeface="微软雅黑"/>
              <a:cs typeface="+mn-cs"/>
            </a:endParaRPr>
          </a:p>
        </p:txBody>
      </p:sp>
      <p:sp>
        <p:nvSpPr>
          <p:cNvPr id="27" name="标题 1">
            <a:extLst>
              <a:ext uri="{FF2B5EF4-FFF2-40B4-BE49-F238E27FC236}">
                <a16:creationId xmlns:a16="http://schemas.microsoft.com/office/drawing/2014/main" xmlns="" id="{32D952EF-A5B6-41DF-9D2F-D84A060A5604}"/>
              </a:ext>
            </a:extLst>
          </p:cNvPr>
          <p:cNvSpPr>
            <a:spLocks noGrp="1"/>
          </p:cNvSpPr>
          <p:nvPr>
            <p:ph type="title"/>
          </p:nvPr>
        </p:nvSpPr>
        <p:spPr>
          <a:xfrm>
            <a:off x="503237" y="259277"/>
            <a:ext cx="10850563" cy="1028699"/>
          </a:xfrm>
        </p:spPr>
        <p:txBody>
          <a:bodyPr/>
          <a:lstStyle/>
          <a:p>
            <a:r>
              <a:rPr lang="en-US" altLang="zh-CN" dirty="0" smtClean="0">
                <a:solidFill>
                  <a:srgbClr val="0070C0"/>
                </a:solidFill>
              </a:rPr>
              <a:t>Parallel hybrid GA </a:t>
            </a:r>
          </a:p>
        </p:txBody>
      </p:sp>
      <p:sp>
        <p:nvSpPr>
          <p:cNvPr id="3" name="矩形 2"/>
          <p:cNvSpPr/>
          <p:nvPr/>
        </p:nvSpPr>
        <p:spPr>
          <a:xfrm>
            <a:off x="0" y="2666144"/>
            <a:ext cx="12000225" cy="1723549"/>
          </a:xfrm>
          <a:prstGeom prst="rect">
            <a:avLst/>
          </a:prstGeom>
        </p:spPr>
        <p:txBody>
          <a:bodyPr wrap="square">
            <a:spAutoFit/>
          </a:bodyPr>
          <a:lstStyle/>
          <a:p>
            <a:pPr marL="800100" lvl="1" indent="-342900">
              <a:spcAft>
                <a:spcPts val="600"/>
              </a:spcAft>
              <a:buClr>
                <a:srgbClr val="D0111B">
                  <a:lumMod val="60000"/>
                  <a:lumOff val="40000"/>
                </a:srgbClr>
              </a:buClr>
              <a:buFont typeface="Arial" panose="020B0604020202020204" pitchFamily="34" charset="0"/>
              <a:buChar char="•"/>
              <a:defRPr/>
            </a:pPr>
            <a:r>
              <a:rPr lang="en-US" altLang="zh-CN" sz="3200" dirty="0">
                <a:solidFill>
                  <a:srgbClr val="000000"/>
                </a:solidFill>
                <a:latin typeface="Arial"/>
                <a:ea typeface="微软雅黑"/>
              </a:rPr>
              <a:t>Bins</a:t>
            </a:r>
            <a:r>
              <a:rPr lang="zh-CN" altLang="en-US" sz="3200" dirty="0">
                <a:solidFill>
                  <a:srgbClr val="000000"/>
                </a:solidFill>
                <a:latin typeface="Arial"/>
                <a:ea typeface="微软雅黑"/>
              </a:rPr>
              <a:t>：</a:t>
            </a:r>
            <a:r>
              <a:rPr lang="en-US" altLang="zh-CN" sz="3200" dirty="0" smtClean="0">
                <a:solidFill>
                  <a:srgbClr val="000000"/>
                </a:solidFill>
                <a:latin typeface="Arial"/>
                <a:ea typeface="微软雅黑"/>
              </a:rPr>
              <a:t>N</a:t>
            </a:r>
            <a:r>
              <a:rPr lang="en-US" altLang="zh-CN" sz="3200" baseline="-25000" dirty="0" smtClean="0">
                <a:solidFill>
                  <a:srgbClr val="000000"/>
                </a:solidFill>
                <a:latin typeface="Arial"/>
                <a:ea typeface="微软雅黑"/>
              </a:rPr>
              <a:t>i</a:t>
            </a:r>
            <a:r>
              <a:rPr lang="zh-CN" altLang="en-US" sz="3200" dirty="0" smtClean="0">
                <a:solidFill>
                  <a:srgbClr val="000000"/>
                </a:solidFill>
                <a:latin typeface="Arial"/>
                <a:ea typeface="微软雅黑"/>
              </a:rPr>
              <a:t>，</a:t>
            </a:r>
            <a:r>
              <a:rPr lang="en-US" altLang="zh-CN" sz="3200" dirty="0" err="1">
                <a:solidFill>
                  <a:srgbClr val="000000"/>
                </a:solidFill>
                <a:latin typeface="Arial"/>
                <a:ea typeface="微软雅黑"/>
              </a:rPr>
              <a:t>i</a:t>
            </a:r>
            <a:r>
              <a:rPr lang="en-US" altLang="zh-CN" sz="3200" dirty="0">
                <a:solidFill>
                  <a:srgbClr val="000000"/>
                </a:solidFill>
                <a:latin typeface="Arial"/>
                <a:ea typeface="微软雅黑"/>
              </a:rPr>
              <a:t> </a:t>
            </a:r>
            <a:r>
              <a:rPr lang="zh-CN" altLang="en-US" sz="3200" dirty="0">
                <a:solidFill>
                  <a:srgbClr val="000000"/>
                </a:solidFill>
                <a:latin typeface="Arial"/>
                <a:ea typeface="微软雅黑"/>
              </a:rPr>
              <a:t>∈ </a:t>
            </a:r>
            <a:r>
              <a:rPr lang="en-US" altLang="zh-CN" sz="3200" dirty="0">
                <a:solidFill>
                  <a:srgbClr val="000000"/>
                </a:solidFill>
                <a:latin typeface="Arial"/>
                <a:ea typeface="微软雅黑"/>
              </a:rPr>
              <a:t>{1, +∞}</a:t>
            </a:r>
          </a:p>
          <a:p>
            <a:pPr marL="800100" lvl="1" indent="-342900">
              <a:spcAft>
                <a:spcPts val="600"/>
              </a:spcAft>
              <a:buClr>
                <a:srgbClr val="D0111B">
                  <a:lumMod val="60000"/>
                  <a:lumOff val="40000"/>
                </a:srgbClr>
              </a:buClr>
              <a:buFont typeface="Arial" panose="020B0604020202020204" pitchFamily="34" charset="0"/>
              <a:buChar char="•"/>
              <a:defRPr/>
            </a:pPr>
            <a:r>
              <a:rPr lang="en-US" altLang="zh-CN" sz="3200" dirty="0">
                <a:solidFill>
                  <a:srgbClr val="000000"/>
                </a:solidFill>
                <a:latin typeface="Arial"/>
                <a:ea typeface="微软雅黑"/>
              </a:rPr>
              <a:t>Items</a:t>
            </a:r>
            <a:r>
              <a:rPr lang="zh-CN" altLang="en-US" sz="3200" dirty="0">
                <a:solidFill>
                  <a:srgbClr val="000000"/>
                </a:solidFill>
                <a:latin typeface="Arial"/>
                <a:ea typeface="微软雅黑"/>
              </a:rPr>
              <a:t>：</a:t>
            </a:r>
            <a:r>
              <a:rPr lang="en-US" altLang="zh-CN" sz="3200" dirty="0" err="1" smtClean="0">
                <a:solidFill>
                  <a:srgbClr val="000000"/>
                </a:solidFill>
                <a:latin typeface="Arial"/>
                <a:ea typeface="微软雅黑"/>
              </a:rPr>
              <a:t>M</a:t>
            </a:r>
            <a:r>
              <a:rPr lang="en-US" altLang="zh-CN" sz="3200" baseline="-25000" dirty="0" err="1" smtClean="0">
                <a:solidFill>
                  <a:srgbClr val="000000"/>
                </a:solidFill>
                <a:latin typeface="Arial"/>
                <a:ea typeface="微软雅黑"/>
              </a:rPr>
              <a:t>j</a:t>
            </a:r>
            <a:r>
              <a:rPr lang="zh-CN" altLang="en-US" sz="3200" dirty="0" smtClean="0">
                <a:solidFill>
                  <a:srgbClr val="000000"/>
                </a:solidFill>
                <a:latin typeface="Arial"/>
                <a:ea typeface="微软雅黑"/>
              </a:rPr>
              <a:t>，</a:t>
            </a:r>
            <a:r>
              <a:rPr lang="en-US" altLang="zh-CN" sz="3200" dirty="0">
                <a:solidFill>
                  <a:srgbClr val="000000"/>
                </a:solidFill>
                <a:latin typeface="Arial"/>
                <a:ea typeface="微软雅黑"/>
              </a:rPr>
              <a:t>j </a:t>
            </a:r>
            <a:r>
              <a:rPr lang="zh-CN" altLang="en-US" sz="3200" dirty="0">
                <a:solidFill>
                  <a:srgbClr val="000000"/>
                </a:solidFill>
                <a:latin typeface="Arial"/>
                <a:ea typeface="微软雅黑"/>
              </a:rPr>
              <a:t>∈ </a:t>
            </a:r>
            <a:r>
              <a:rPr lang="en-US" altLang="zh-CN" sz="3200" dirty="0">
                <a:solidFill>
                  <a:srgbClr val="000000"/>
                </a:solidFill>
                <a:latin typeface="Arial"/>
                <a:ea typeface="微软雅黑"/>
              </a:rPr>
              <a:t>{1, T}</a:t>
            </a:r>
          </a:p>
          <a:p>
            <a:pPr marL="800100" lvl="1" indent="-342900">
              <a:spcAft>
                <a:spcPts val="600"/>
              </a:spcAft>
              <a:buClr>
                <a:srgbClr val="D0111B">
                  <a:lumMod val="60000"/>
                  <a:lumOff val="40000"/>
                </a:srgbClr>
              </a:buClr>
              <a:buFont typeface="Arial" panose="020B0604020202020204" pitchFamily="34" charset="0"/>
              <a:buChar char="•"/>
              <a:defRPr/>
            </a:pPr>
            <a:r>
              <a:rPr lang="en-US" altLang="zh-CN" sz="3200" dirty="0">
                <a:solidFill>
                  <a:srgbClr val="000000"/>
                </a:solidFill>
                <a:latin typeface="Arial"/>
                <a:ea typeface="微软雅黑"/>
              </a:rPr>
              <a:t>To figure out minimum value of </a:t>
            </a:r>
            <a:r>
              <a:rPr lang="en-US" altLang="zh-CN" sz="3200" dirty="0" err="1">
                <a:solidFill>
                  <a:srgbClr val="000000"/>
                </a:solidFill>
                <a:latin typeface="Arial"/>
                <a:ea typeface="微软雅黑"/>
              </a:rPr>
              <a:t>i</a:t>
            </a:r>
            <a:r>
              <a:rPr lang="en-US" altLang="zh-CN" sz="3200" dirty="0">
                <a:solidFill>
                  <a:srgbClr val="000000"/>
                </a:solidFill>
                <a:latin typeface="Arial"/>
                <a:ea typeface="微软雅黑"/>
              </a:rPr>
              <a:t> for finite items.</a:t>
            </a:r>
          </a:p>
        </p:txBody>
      </p:sp>
    </p:spTree>
    <p:extLst>
      <p:ext uri="{BB962C8B-B14F-4D97-AF65-F5344CB8AC3E}">
        <p14:creationId xmlns:p14="http://schemas.microsoft.com/office/powerpoint/2010/main" val="8571679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xmlns="" id="{5A64455C-4D3C-499A-97A0-1663BA5438C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tint val="75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000" b="0" i="0" u="none" strike="noStrike" kern="1200" cap="none" spc="0" normalizeH="0" baseline="0" noProof="0">
              <a:ln>
                <a:noFill/>
              </a:ln>
              <a:solidFill>
                <a:srgbClr val="000000">
                  <a:tint val="75000"/>
                </a:srgbClr>
              </a:solidFill>
              <a:effectLst/>
              <a:uLnTx/>
              <a:uFillTx/>
              <a:latin typeface="Arial"/>
              <a:ea typeface="微软雅黑"/>
              <a:cs typeface="+mn-cs"/>
            </a:endParaRPr>
          </a:p>
        </p:txBody>
      </p:sp>
      <p:sp>
        <p:nvSpPr>
          <p:cNvPr id="27" name="标题 1">
            <a:extLst>
              <a:ext uri="{FF2B5EF4-FFF2-40B4-BE49-F238E27FC236}">
                <a16:creationId xmlns:a16="http://schemas.microsoft.com/office/drawing/2014/main" xmlns="" id="{32D952EF-A5B6-41DF-9D2F-D84A060A5604}"/>
              </a:ext>
            </a:extLst>
          </p:cNvPr>
          <p:cNvSpPr>
            <a:spLocks noGrp="1"/>
          </p:cNvSpPr>
          <p:nvPr>
            <p:ph type="title"/>
          </p:nvPr>
        </p:nvSpPr>
        <p:spPr>
          <a:xfrm>
            <a:off x="503237" y="259277"/>
            <a:ext cx="10850563" cy="1028699"/>
          </a:xfrm>
        </p:spPr>
        <p:txBody>
          <a:bodyPr/>
          <a:lstStyle/>
          <a:p>
            <a:r>
              <a:rPr lang="en-US" altLang="zh-CN" dirty="0" smtClean="0">
                <a:solidFill>
                  <a:srgbClr val="0070C0"/>
                </a:solidFill>
              </a:rPr>
              <a:t>Parallel hybrid GA </a:t>
            </a:r>
          </a:p>
        </p:txBody>
      </p:sp>
      <p:sp>
        <p:nvSpPr>
          <p:cNvPr id="5" name="标题 1">
            <a:extLst>
              <a:ext uri="{FF2B5EF4-FFF2-40B4-BE49-F238E27FC236}">
                <a16:creationId xmlns:a16="http://schemas.microsoft.com/office/drawing/2014/main" xmlns="" id="{32D952EF-A5B6-41DF-9D2F-D84A060A5604}"/>
              </a:ext>
            </a:extLst>
          </p:cNvPr>
          <p:cNvSpPr txBox="1">
            <a:spLocks/>
          </p:cNvSpPr>
          <p:nvPr/>
        </p:nvSpPr>
        <p:spPr>
          <a:xfrm>
            <a:off x="1313815" y="5585854"/>
            <a:ext cx="2331719" cy="7313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solidFill>
                  <a:srgbClr val="0070C0"/>
                </a:solidFill>
              </a:rPr>
              <a:t>原染色体</a:t>
            </a:r>
            <a:endParaRPr lang="en-US" altLang="zh-CN" sz="2800" dirty="0" smtClean="0">
              <a:solidFill>
                <a:srgbClr val="0070C0"/>
              </a:solidFill>
            </a:endParaRPr>
          </a:p>
        </p:txBody>
      </p:sp>
      <p:cxnSp>
        <p:nvCxnSpPr>
          <p:cNvPr id="6" name="直接连接符 5"/>
          <p:cNvCxnSpPr/>
          <p:nvPr/>
        </p:nvCxnSpPr>
        <p:spPr>
          <a:xfrm>
            <a:off x="1752600" y="1645920"/>
            <a:ext cx="38100" cy="3827780"/>
          </a:xfrm>
          <a:prstGeom prst="line">
            <a:avLst/>
          </a:prstGeom>
        </p:spPr>
        <p:style>
          <a:lnRef idx="3">
            <a:schemeClr val="accent4"/>
          </a:lnRef>
          <a:fillRef idx="0">
            <a:schemeClr val="accent4"/>
          </a:fillRef>
          <a:effectRef idx="2">
            <a:schemeClr val="accent4"/>
          </a:effectRef>
          <a:fontRef idx="minor">
            <a:schemeClr val="tx1"/>
          </a:fontRef>
        </p:style>
      </p:cxnSp>
      <p:cxnSp>
        <p:nvCxnSpPr>
          <p:cNvPr id="9" name="直接连接符 8"/>
          <p:cNvCxnSpPr/>
          <p:nvPr/>
        </p:nvCxnSpPr>
        <p:spPr>
          <a:xfrm>
            <a:off x="2336800" y="1645920"/>
            <a:ext cx="38100" cy="3827780"/>
          </a:xfrm>
          <a:prstGeom prst="line">
            <a:avLst/>
          </a:prstGeom>
        </p:spPr>
        <p:style>
          <a:lnRef idx="2">
            <a:schemeClr val="accent2"/>
          </a:lnRef>
          <a:fillRef idx="0">
            <a:schemeClr val="accent2"/>
          </a:fillRef>
          <a:effectRef idx="1">
            <a:schemeClr val="accent2"/>
          </a:effectRef>
          <a:fontRef idx="minor">
            <a:schemeClr val="tx1"/>
          </a:fontRef>
        </p:style>
      </p:cxnSp>
      <p:sp>
        <p:nvSpPr>
          <p:cNvPr id="10" name="标题 1">
            <a:extLst>
              <a:ext uri="{FF2B5EF4-FFF2-40B4-BE49-F238E27FC236}">
                <a16:creationId xmlns:a16="http://schemas.microsoft.com/office/drawing/2014/main" xmlns="" id="{32D952EF-A5B6-41DF-9D2F-D84A060A5604}"/>
              </a:ext>
            </a:extLst>
          </p:cNvPr>
          <p:cNvSpPr txBox="1">
            <a:spLocks/>
          </p:cNvSpPr>
          <p:nvPr/>
        </p:nvSpPr>
        <p:spPr>
          <a:xfrm>
            <a:off x="1242061" y="1809607"/>
            <a:ext cx="1399539" cy="3815420"/>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solidFill>
                  <a:srgbClr val="0070C0"/>
                </a:solidFill>
              </a:rPr>
              <a:t>8.6</a:t>
            </a:r>
          </a:p>
          <a:p>
            <a:endParaRPr lang="en-US" altLang="zh-CN" dirty="0">
              <a:solidFill>
                <a:srgbClr val="0070C0"/>
              </a:solidFill>
            </a:endParaRPr>
          </a:p>
          <a:p>
            <a:r>
              <a:rPr lang="en-US" altLang="zh-CN" dirty="0" smtClean="0">
                <a:solidFill>
                  <a:srgbClr val="0070C0"/>
                </a:solidFill>
              </a:rPr>
              <a:t>4.11</a:t>
            </a:r>
          </a:p>
          <a:p>
            <a:endParaRPr lang="en-US" altLang="zh-CN" dirty="0">
              <a:solidFill>
                <a:srgbClr val="0070C0"/>
              </a:solidFill>
            </a:endParaRPr>
          </a:p>
          <a:p>
            <a:r>
              <a:rPr lang="en-US" altLang="zh-CN" dirty="0" smtClean="0">
                <a:solidFill>
                  <a:srgbClr val="0070C0"/>
                </a:solidFill>
              </a:rPr>
              <a:t>2.13</a:t>
            </a:r>
          </a:p>
          <a:p>
            <a:endParaRPr lang="en-US" altLang="zh-CN" dirty="0">
              <a:solidFill>
                <a:srgbClr val="0070C0"/>
              </a:solidFill>
            </a:endParaRPr>
          </a:p>
          <a:p>
            <a:r>
              <a:rPr lang="en-US" altLang="zh-CN" dirty="0" smtClean="0">
                <a:solidFill>
                  <a:srgbClr val="0070C0"/>
                </a:solidFill>
              </a:rPr>
              <a:t>9</a:t>
            </a:r>
          </a:p>
          <a:p>
            <a:endParaRPr lang="en-US" altLang="zh-CN" dirty="0">
              <a:solidFill>
                <a:srgbClr val="0070C0"/>
              </a:solidFill>
            </a:endParaRPr>
          </a:p>
          <a:p>
            <a:r>
              <a:rPr lang="en-US" altLang="zh-CN" dirty="0" smtClean="0">
                <a:solidFill>
                  <a:srgbClr val="0070C0"/>
                </a:solidFill>
              </a:rPr>
              <a:t>1</a:t>
            </a:r>
          </a:p>
          <a:p>
            <a:endParaRPr lang="en-US" altLang="zh-CN" dirty="0">
              <a:solidFill>
                <a:srgbClr val="0070C0"/>
              </a:solidFill>
            </a:endParaRPr>
          </a:p>
          <a:p>
            <a:r>
              <a:rPr lang="en-US" altLang="zh-CN" dirty="0" smtClean="0">
                <a:solidFill>
                  <a:srgbClr val="0070C0"/>
                </a:solidFill>
              </a:rPr>
              <a:t>7.10</a:t>
            </a:r>
          </a:p>
          <a:p>
            <a:endParaRPr lang="en-US" altLang="zh-CN" dirty="0">
              <a:solidFill>
                <a:srgbClr val="0070C0"/>
              </a:solidFill>
            </a:endParaRPr>
          </a:p>
          <a:p>
            <a:r>
              <a:rPr lang="en-US" altLang="zh-CN" dirty="0" smtClean="0">
                <a:solidFill>
                  <a:srgbClr val="0070C0"/>
                </a:solidFill>
              </a:rPr>
              <a:t>3</a:t>
            </a:r>
          </a:p>
          <a:p>
            <a:endParaRPr lang="en-US" altLang="zh-CN" dirty="0">
              <a:solidFill>
                <a:srgbClr val="0070C0"/>
              </a:solidFill>
            </a:endParaRPr>
          </a:p>
          <a:p>
            <a:r>
              <a:rPr lang="en-US" altLang="zh-CN" dirty="0" smtClean="0">
                <a:solidFill>
                  <a:srgbClr val="0070C0"/>
                </a:solidFill>
              </a:rPr>
              <a:t>0</a:t>
            </a:r>
          </a:p>
          <a:p>
            <a:endParaRPr lang="en-US" altLang="zh-CN" dirty="0">
              <a:solidFill>
                <a:srgbClr val="0070C0"/>
              </a:solidFill>
            </a:endParaRPr>
          </a:p>
          <a:p>
            <a:r>
              <a:rPr lang="en-US" altLang="zh-CN" dirty="0" smtClean="0">
                <a:solidFill>
                  <a:srgbClr val="0070C0"/>
                </a:solidFill>
              </a:rPr>
              <a:t>5.12</a:t>
            </a:r>
          </a:p>
          <a:p>
            <a:endParaRPr lang="en-US" altLang="zh-CN" dirty="0">
              <a:solidFill>
                <a:srgbClr val="0070C0"/>
              </a:solidFill>
            </a:endParaRPr>
          </a:p>
          <a:p>
            <a:r>
              <a:rPr lang="zh-CN" altLang="en-US" dirty="0">
                <a:solidFill>
                  <a:srgbClr val="F26169"/>
                </a:solidFill>
              </a:rPr>
              <a:t>父</a:t>
            </a:r>
            <a:endParaRPr lang="en-US" altLang="zh-CN" dirty="0" smtClean="0">
              <a:solidFill>
                <a:srgbClr val="F26169"/>
              </a:solidFill>
            </a:endParaRPr>
          </a:p>
        </p:txBody>
      </p:sp>
      <p:sp>
        <p:nvSpPr>
          <p:cNvPr id="11" name="标题 1">
            <a:extLst>
              <a:ext uri="{FF2B5EF4-FFF2-40B4-BE49-F238E27FC236}">
                <a16:creationId xmlns:a16="http://schemas.microsoft.com/office/drawing/2014/main" xmlns="" id="{32D952EF-A5B6-41DF-9D2F-D84A060A5604}"/>
              </a:ext>
            </a:extLst>
          </p:cNvPr>
          <p:cNvSpPr txBox="1">
            <a:spLocks/>
          </p:cNvSpPr>
          <p:nvPr/>
        </p:nvSpPr>
        <p:spPr>
          <a:xfrm>
            <a:off x="2355850" y="1784207"/>
            <a:ext cx="1399539" cy="3815420"/>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solidFill>
                  <a:srgbClr val="0070C0"/>
                </a:solidFill>
              </a:rPr>
              <a:t>8.6</a:t>
            </a:r>
          </a:p>
          <a:p>
            <a:endParaRPr lang="en-US" altLang="zh-CN" dirty="0">
              <a:solidFill>
                <a:srgbClr val="0070C0"/>
              </a:solidFill>
            </a:endParaRPr>
          </a:p>
          <a:p>
            <a:r>
              <a:rPr lang="en-US" altLang="zh-CN" dirty="0" smtClean="0">
                <a:solidFill>
                  <a:srgbClr val="0070C0"/>
                </a:solidFill>
              </a:rPr>
              <a:t>4.11</a:t>
            </a:r>
          </a:p>
          <a:p>
            <a:endParaRPr lang="en-US" altLang="zh-CN" dirty="0">
              <a:solidFill>
                <a:srgbClr val="0070C0"/>
              </a:solidFill>
            </a:endParaRPr>
          </a:p>
          <a:p>
            <a:r>
              <a:rPr lang="en-US" altLang="zh-CN" dirty="0" smtClean="0">
                <a:solidFill>
                  <a:srgbClr val="0070C0"/>
                </a:solidFill>
              </a:rPr>
              <a:t>2.13</a:t>
            </a:r>
          </a:p>
          <a:p>
            <a:endParaRPr lang="en-US" altLang="zh-CN" dirty="0">
              <a:solidFill>
                <a:srgbClr val="0070C0"/>
              </a:solidFill>
            </a:endParaRPr>
          </a:p>
          <a:p>
            <a:r>
              <a:rPr lang="en-US" altLang="zh-CN" dirty="0" smtClean="0">
                <a:solidFill>
                  <a:srgbClr val="0070C0"/>
                </a:solidFill>
              </a:rPr>
              <a:t>9</a:t>
            </a:r>
          </a:p>
          <a:p>
            <a:endParaRPr lang="en-US" altLang="zh-CN" dirty="0">
              <a:solidFill>
                <a:srgbClr val="0070C0"/>
              </a:solidFill>
            </a:endParaRPr>
          </a:p>
          <a:p>
            <a:r>
              <a:rPr lang="en-US" altLang="zh-CN" dirty="0" smtClean="0">
                <a:solidFill>
                  <a:srgbClr val="0070C0"/>
                </a:solidFill>
              </a:rPr>
              <a:t>1</a:t>
            </a:r>
          </a:p>
          <a:p>
            <a:endParaRPr lang="en-US" altLang="zh-CN" dirty="0">
              <a:solidFill>
                <a:srgbClr val="0070C0"/>
              </a:solidFill>
            </a:endParaRPr>
          </a:p>
          <a:p>
            <a:r>
              <a:rPr lang="en-US" altLang="zh-CN" dirty="0" smtClean="0">
                <a:solidFill>
                  <a:srgbClr val="0070C0"/>
                </a:solidFill>
              </a:rPr>
              <a:t>7.10</a:t>
            </a:r>
          </a:p>
          <a:p>
            <a:endParaRPr lang="en-US" altLang="zh-CN" dirty="0">
              <a:solidFill>
                <a:srgbClr val="0070C0"/>
              </a:solidFill>
            </a:endParaRPr>
          </a:p>
          <a:p>
            <a:r>
              <a:rPr lang="en-US" altLang="zh-CN" dirty="0" smtClean="0">
                <a:solidFill>
                  <a:srgbClr val="0070C0"/>
                </a:solidFill>
              </a:rPr>
              <a:t>3</a:t>
            </a:r>
          </a:p>
          <a:p>
            <a:endParaRPr lang="en-US" altLang="zh-CN" dirty="0">
              <a:solidFill>
                <a:srgbClr val="0070C0"/>
              </a:solidFill>
            </a:endParaRPr>
          </a:p>
          <a:p>
            <a:r>
              <a:rPr lang="en-US" altLang="zh-CN" dirty="0" smtClean="0">
                <a:solidFill>
                  <a:srgbClr val="0070C0"/>
                </a:solidFill>
              </a:rPr>
              <a:t>0</a:t>
            </a:r>
          </a:p>
          <a:p>
            <a:endParaRPr lang="en-US" altLang="zh-CN" dirty="0">
              <a:solidFill>
                <a:srgbClr val="0070C0"/>
              </a:solidFill>
            </a:endParaRPr>
          </a:p>
          <a:p>
            <a:r>
              <a:rPr lang="en-US" altLang="zh-CN" dirty="0" smtClean="0">
                <a:solidFill>
                  <a:srgbClr val="0070C0"/>
                </a:solidFill>
              </a:rPr>
              <a:t>5.12</a:t>
            </a:r>
          </a:p>
          <a:p>
            <a:endParaRPr lang="en-US" altLang="zh-CN" dirty="0">
              <a:solidFill>
                <a:srgbClr val="0070C0"/>
              </a:solidFill>
            </a:endParaRPr>
          </a:p>
          <a:p>
            <a:r>
              <a:rPr lang="zh-CN" altLang="en-US" dirty="0" smtClean="0">
                <a:solidFill>
                  <a:srgbClr val="F26169"/>
                </a:solidFill>
              </a:rPr>
              <a:t>母</a:t>
            </a:r>
            <a:endParaRPr lang="en-US" altLang="zh-CN" dirty="0" smtClean="0">
              <a:solidFill>
                <a:srgbClr val="F26169"/>
              </a:solidFill>
            </a:endParaRPr>
          </a:p>
        </p:txBody>
      </p:sp>
      <p:cxnSp>
        <p:nvCxnSpPr>
          <p:cNvPr id="12" name="直接箭头连接符 11"/>
          <p:cNvCxnSpPr/>
          <p:nvPr/>
        </p:nvCxnSpPr>
        <p:spPr>
          <a:xfrm>
            <a:off x="3886200" y="3848100"/>
            <a:ext cx="1739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标题 1">
            <a:extLst>
              <a:ext uri="{FF2B5EF4-FFF2-40B4-BE49-F238E27FC236}">
                <a16:creationId xmlns:a16="http://schemas.microsoft.com/office/drawing/2014/main" xmlns="" id="{32D952EF-A5B6-41DF-9D2F-D84A060A5604}"/>
              </a:ext>
            </a:extLst>
          </p:cNvPr>
          <p:cNvSpPr txBox="1">
            <a:spLocks/>
          </p:cNvSpPr>
          <p:nvPr/>
        </p:nvSpPr>
        <p:spPr>
          <a:xfrm>
            <a:off x="3933189" y="3971202"/>
            <a:ext cx="2217420" cy="37313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solidFill>
                  <a:srgbClr val="0070C0"/>
                </a:solidFill>
              </a:rPr>
              <a:t>生成交叉点</a:t>
            </a:r>
            <a:endParaRPr lang="en-US" altLang="zh-CN" dirty="0" smtClean="0">
              <a:solidFill>
                <a:srgbClr val="0070C0"/>
              </a:solidFill>
            </a:endParaRPr>
          </a:p>
        </p:txBody>
      </p:sp>
      <p:sp>
        <p:nvSpPr>
          <p:cNvPr id="15" name="标题 1">
            <a:extLst>
              <a:ext uri="{FF2B5EF4-FFF2-40B4-BE49-F238E27FC236}">
                <a16:creationId xmlns:a16="http://schemas.microsoft.com/office/drawing/2014/main" xmlns="" id="{32D952EF-A5B6-41DF-9D2F-D84A060A5604}"/>
              </a:ext>
            </a:extLst>
          </p:cNvPr>
          <p:cNvSpPr txBox="1">
            <a:spLocks/>
          </p:cNvSpPr>
          <p:nvPr/>
        </p:nvSpPr>
        <p:spPr>
          <a:xfrm>
            <a:off x="3658234" y="3503939"/>
            <a:ext cx="2413000" cy="3731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800" dirty="0" smtClean="0">
                <a:solidFill>
                  <a:srgbClr val="F26169"/>
                </a:solidFill>
              </a:rPr>
              <a:t>父：</a:t>
            </a:r>
            <a:r>
              <a:rPr lang="en-US" altLang="zh-CN" sz="1800" dirty="0" smtClean="0">
                <a:solidFill>
                  <a:srgbClr val="0070C0"/>
                </a:solidFill>
              </a:rPr>
              <a:t>4</a:t>
            </a:r>
            <a:r>
              <a:rPr lang="zh-CN" altLang="en-US" sz="1800" dirty="0" smtClean="0">
                <a:solidFill>
                  <a:srgbClr val="0070C0"/>
                </a:solidFill>
              </a:rPr>
              <a:t>、</a:t>
            </a:r>
            <a:r>
              <a:rPr lang="en-US" altLang="zh-CN" sz="1800" dirty="0" smtClean="0">
                <a:solidFill>
                  <a:srgbClr val="0070C0"/>
                </a:solidFill>
              </a:rPr>
              <a:t>9    </a:t>
            </a:r>
            <a:r>
              <a:rPr lang="zh-CN" altLang="en-US" sz="1800" dirty="0" smtClean="0">
                <a:solidFill>
                  <a:srgbClr val="F26169"/>
                </a:solidFill>
              </a:rPr>
              <a:t>母：</a:t>
            </a:r>
            <a:r>
              <a:rPr lang="en-US" altLang="zh-CN" sz="1800" dirty="0" smtClean="0">
                <a:solidFill>
                  <a:srgbClr val="0070C0"/>
                </a:solidFill>
              </a:rPr>
              <a:t>0</a:t>
            </a:r>
            <a:r>
              <a:rPr lang="zh-CN" altLang="en-US" sz="1800" dirty="0" smtClean="0">
                <a:solidFill>
                  <a:srgbClr val="0070C0"/>
                </a:solidFill>
              </a:rPr>
              <a:t>、</a:t>
            </a:r>
            <a:r>
              <a:rPr lang="en-US" altLang="zh-CN" sz="1800" dirty="0" smtClean="0">
                <a:solidFill>
                  <a:srgbClr val="0070C0"/>
                </a:solidFill>
              </a:rPr>
              <a:t>3</a:t>
            </a:r>
          </a:p>
        </p:txBody>
      </p:sp>
      <p:sp>
        <p:nvSpPr>
          <p:cNvPr id="17" name="标题 1">
            <a:extLst>
              <a:ext uri="{FF2B5EF4-FFF2-40B4-BE49-F238E27FC236}">
                <a16:creationId xmlns:a16="http://schemas.microsoft.com/office/drawing/2014/main" xmlns="" id="{32D952EF-A5B6-41DF-9D2F-D84A060A5604}"/>
              </a:ext>
            </a:extLst>
          </p:cNvPr>
          <p:cNvSpPr txBox="1">
            <a:spLocks/>
          </p:cNvSpPr>
          <p:nvPr/>
        </p:nvSpPr>
        <p:spPr>
          <a:xfrm>
            <a:off x="6553198" y="5625027"/>
            <a:ext cx="2331719" cy="731323"/>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solidFill>
                  <a:srgbClr val="0070C0"/>
                </a:solidFill>
              </a:rPr>
              <a:t>交叉后染色体</a:t>
            </a:r>
            <a:endParaRPr lang="en-US" altLang="zh-CN" dirty="0" smtClean="0">
              <a:solidFill>
                <a:srgbClr val="0070C0"/>
              </a:solidFill>
            </a:endParaRPr>
          </a:p>
        </p:txBody>
      </p:sp>
      <p:cxnSp>
        <p:nvCxnSpPr>
          <p:cNvPr id="18" name="直接连接符 17"/>
          <p:cNvCxnSpPr/>
          <p:nvPr/>
        </p:nvCxnSpPr>
        <p:spPr>
          <a:xfrm>
            <a:off x="7330437" y="1645920"/>
            <a:ext cx="38100" cy="3827780"/>
          </a:xfrm>
          <a:prstGeom prst="line">
            <a:avLst/>
          </a:prstGeom>
        </p:spPr>
        <p:style>
          <a:lnRef idx="3">
            <a:schemeClr val="accent4"/>
          </a:lnRef>
          <a:fillRef idx="0">
            <a:schemeClr val="accent4"/>
          </a:fillRef>
          <a:effectRef idx="2">
            <a:schemeClr val="accent4"/>
          </a:effectRef>
          <a:fontRef idx="minor">
            <a:schemeClr val="tx1"/>
          </a:fontRef>
        </p:style>
      </p:cxnSp>
      <p:cxnSp>
        <p:nvCxnSpPr>
          <p:cNvPr id="19" name="直接连接符 18"/>
          <p:cNvCxnSpPr/>
          <p:nvPr/>
        </p:nvCxnSpPr>
        <p:spPr>
          <a:xfrm>
            <a:off x="7914637" y="1645920"/>
            <a:ext cx="38100" cy="3827780"/>
          </a:xfrm>
          <a:prstGeom prst="line">
            <a:avLst/>
          </a:prstGeom>
        </p:spPr>
        <p:style>
          <a:lnRef idx="2">
            <a:schemeClr val="accent2"/>
          </a:lnRef>
          <a:fillRef idx="0">
            <a:schemeClr val="accent2"/>
          </a:fillRef>
          <a:effectRef idx="1">
            <a:schemeClr val="accent2"/>
          </a:effectRef>
          <a:fontRef idx="minor">
            <a:schemeClr val="tx1"/>
          </a:fontRef>
        </p:style>
      </p:cxnSp>
      <p:sp>
        <p:nvSpPr>
          <p:cNvPr id="20" name="标题 1">
            <a:extLst>
              <a:ext uri="{FF2B5EF4-FFF2-40B4-BE49-F238E27FC236}">
                <a16:creationId xmlns:a16="http://schemas.microsoft.com/office/drawing/2014/main" xmlns="" id="{32D952EF-A5B6-41DF-9D2F-D84A060A5604}"/>
              </a:ext>
            </a:extLst>
          </p:cNvPr>
          <p:cNvSpPr txBox="1">
            <a:spLocks/>
          </p:cNvSpPr>
          <p:nvPr/>
        </p:nvSpPr>
        <p:spPr>
          <a:xfrm>
            <a:off x="6668767" y="1795494"/>
            <a:ext cx="1399539" cy="3815420"/>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solidFill>
                  <a:srgbClr val="0070C0"/>
                </a:solidFill>
              </a:rPr>
              <a:t>9</a:t>
            </a:r>
          </a:p>
          <a:p>
            <a:endParaRPr lang="en-US" altLang="zh-CN" dirty="0" smtClean="0">
              <a:solidFill>
                <a:srgbClr val="0070C0"/>
              </a:solidFill>
            </a:endParaRPr>
          </a:p>
          <a:p>
            <a:r>
              <a:rPr lang="en-US" altLang="zh-CN" dirty="0" smtClean="0">
                <a:solidFill>
                  <a:srgbClr val="0070C0"/>
                </a:solidFill>
              </a:rPr>
              <a:t>1</a:t>
            </a:r>
          </a:p>
          <a:p>
            <a:endParaRPr lang="en-US" altLang="zh-CN" dirty="0">
              <a:solidFill>
                <a:srgbClr val="0070C0"/>
              </a:solidFill>
            </a:endParaRPr>
          </a:p>
          <a:p>
            <a:r>
              <a:rPr lang="en-US" altLang="zh-CN" dirty="0" smtClean="0">
                <a:solidFill>
                  <a:srgbClr val="0070C0"/>
                </a:solidFill>
              </a:rPr>
              <a:t>7.10</a:t>
            </a:r>
          </a:p>
          <a:p>
            <a:endParaRPr lang="en-US" altLang="zh-CN" dirty="0">
              <a:solidFill>
                <a:srgbClr val="0070C0"/>
              </a:solidFill>
            </a:endParaRPr>
          </a:p>
          <a:p>
            <a:r>
              <a:rPr lang="en-US" altLang="zh-CN" dirty="0" smtClean="0">
                <a:solidFill>
                  <a:srgbClr val="0070C0"/>
                </a:solidFill>
              </a:rPr>
              <a:t>3</a:t>
            </a:r>
          </a:p>
          <a:p>
            <a:endParaRPr lang="en-US" altLang="zh-CN" dirty="0">
              <a:solidFill>
                <a:srgbClr val="0070C0"/>
              </a:solidFill>
            </a:endParaRPr>
          </a:p>
          <a:p>
            <a:r>
              <a:rPr lang="en-US" altLang="zh-CN" dirty="0" smtClean="0">
                <a:solidFill>
                  <a:srgbClr val="0070C0"/>
                </a:solidFill>
              </a:rPr>
              <a:t>0</a:t>
            </a:r>
          </a:p>
          <a:p>
            <a:endParaRPr lang="en-US" altLang="zh-CN" dirty="0">
              <a:solidFill>
                <a:srgbClr val="0070C0"/>
              </a:solidFill>
            </a:endParaRPr>
          </a:p>
          <a:p>
            <a:r>
              <a:rPr lang="en-US" altLang="zh-CN" dirty="0" smtClean="0">
                <a:solidFill>
                  <a:srgbClr val="0070C0"/>
                </a:solidFill>
              </a:rPr>
              <a:t>5.12</a:t>
            </a:r>
          </a:p>
          <a:p>
            <a:endParaRPr lang="en-US" altLang="zh-CN" dirty="0">
              <a:solidFill>
                <a:srgbClr val="0070C0"/>
              </a:solidFill>
            </a:endParaRPr>
          </a:p>
          <a:p>
            <a:r>
              <a:rPr lang="en-US" altLang="zh-CN" dirty="0">
                <a:solidFill>
                  <a:srgbClr val="0070C0"/>
                </a:solidFill>
              </a:rPr>
              <a:t>8.6</a:t>
            </a:r>
          </a:p>
          <a:p>
            <a:endParaRPr lang="en-US" altLang="zh-CN" dirty="0">
              <a:solidFill>
                <a:srgbClr val="0070C0"/>
              </a:solidFill>
            </a:endParaRPr>
          </a:p>
          <a:p>
            <a:r>
              <a:rPr lang="en-US" altLang="zh-CN" dirty="0">
                <a:solidFill>
                  <a:srgbClr val="0070C0"/>
                </a:solidFill>
              </a:rPr>
              <a:t>4.11</a:t>
            </a:r>
          </a:p>
          <a:p>
            <a:endParaRPr lang="en-US" altLang="zh-CN" dirty="0">
              <a:solidFill>
                <a:srgbClr val="0070C0"/>
              </a:solidFill>
            </a:endParaRPr>
          </a:p>
          <a:p>
            <a:r>
              <a:rPr lang="en-US" altLang="zh-CN" dirty="0">
                <a:solidFill>
                  <a:srgbClr val="0070C0"/>
                </a:solidFill>
              </a:rPr>
              <a:t>2.13</a:t>
            </a:r>
          </a:p>
          <a:p>
            <a:endParaRPr lang="en-US" altLang="zh-CN" dirty="0">
              <a:solidFill>
                <a:srgbClr val="0070C0"/>
              </a:solidFill>
            </a:endParaRPr>
          </a:p>
          <a:p>
            <a:r>
              <a:rPr lang="zh-CN" altLang="en-US" dirty="0" smtClean="0">
                <a:solidFill>
                  <a:srgbClr val="F26169"/>
                </a:solidFill>
              </a:rPr>
              <a:t>子代</a:t>
            </a:r>
            <a:r>
              <a:rPr lang="en-US" altLang="zh-CN" dirty="0" smtClean="0">
                <a:solidFill>
                  <a:srgbClr val="F26169"/>
                </a:solidFill>
              </a:rPr>
              <a:t>1</a:t>
            </a:r>
          </a:p>
        </p:txBody>
      </p:sp>
      <p:sp>
        <p:nvSpPr>
          <p:cNvPr id="21" name="标题 1">
            <a:extLst>
              <a:ext uri="{FF2B5EF4-FFF2-40B4-BE49-F238E27FC236}">
                <a16:creationId xmlns:a16="http://schemas.microsoft.com/office/drawing/2014/main" xmlns="" id="{32D952EF-A5B6-41DF-9D2F-D84A060A5604}"/>
              </a:ext>
            </a:extLst>
          </p:cNvPr>
          <p:cNvSpPr txBox="1">
            <a:spLocks/>
          </p:cNvSpPr>
          <p:nvPr/>
        </p:nvSpPr>
        <p:spPr>
          <a:xfrm>
            <a:off x="7959088" y="1784207"/>
            <a:ext cx="1399539" cy="3815420"/>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0070C0"/>
                </a:solidFill>
              </a:rPr>
              <a:t>1</a:t>
            </a:r>
          </a:p>
          <a:p>
            <a:endParaRPr lang="en-US" altLang="zh-CN" dirty="0">
              <a:solidFill>
                <a:srgbClr val="0070C0"/>
              </a:solidFill>
            </a:endParaRPr>
          </a:p>
          <a:p>
            <a:r>
              <a:rPr lang="en-US" altLang="zh-CN" dirty="0">
                <a:solidFill>
                  <a:srgbClr val="0070C0"/>
                </a:solidFill>
              </a:rPr>
              <a:t>7.10</a:t>
            </a:r>
          </a:p>
          <a:p>
            <a:endParaRPr lang="en-US" altLang="zh-CN" dirty="0">
              <a:solidFill>
                <a:srgbClr val="0070C0"/>
              </a:solidFill>
            </a:endParaRPr>
          </a:p>
          <a:p>
            <a:r>
              <a:rPr lang="en-US" altLang="zh-CN" dirty="0">
                <a:solidFill>
                  <a:srgbClr val="0070C0"/>
                </a:solidFill>
              </a:rPr>
              <a:t>3</a:t>
            </a:r>
          </a:p>
          <a:p>
            <a:endParaRPr lang="en-US" altLang="zh-CN" dirty="0">
              <a:solidFill>
                <a:srgbClr val="0070C0"/>
              </a:solidFill>
            </a:endParaRPr>
          </a:p>
          <a:p>
            <a:r>
              <a:rPr lang="en-US" altLang="zh-CN" dirty="0">
                <a:solidFill>
                  <a:srgbClr val="0070C0"/>
                </a:solidFill>
              </a:rPr>
              <a:t>0</a:t>
            </a:r>
          </a:p>
          <a:p>
            <a:endParaRPr lang="en-US" altLang="zh-CN" dirty="0">
              <a:solidFill>
                <a:srgbClr val="0070C0"/>
              </a:solidFill>
            </a:endParaRPr>
          </a:p>
          <a:p>
            <a:r>
              <a:rPr lang="en-US" altLang="zh-CN" dirty="0">
                <a:solidFill>
                  <a:srgbClr val="0070C0"/>
                </a:solidFill>
              </a:rPr>
              <a:t>5.12</a:t>
            </a:r>
          </a:p>
          <a:p>
            <a:endParaRPr lang="en-US" altLang="zh-CN" dirty="0" smtClean="0">
              <a:solidFill>
                <a:srgbClr val="0070C0"/>
              </a:solidFill>
            </a:endParaRPr>
          </a:p>
          <a:p>
            <a:r>
              <a:rPr lang="en-US" altLang="zh-CN" dirty="0" smtClean="0">
                <a:solidFill>
                  <a:srgbClr val="0070C0"/>
                </a:solidFill>
              </a:rPr>
              <a:t>8.6</a:t>
            </a:r>
          </a:p>
          <a:p>
            <a:endParaRPr lang="en-US" altLang="zh-CN" dirty="0">
              <a:solidFill>
                <a:srgbClr val="0070C0"/>
              </a:solidFill>
            </a:endParaRPr>
          </a:p>
          <a:p>
            <a:r>
              <a:rPr lang="en-US" altLang="zh-CN" dirty="0" smtClean="0">
                <a:solidFill>
                  <a:srgbClr val="0070C0"/>
                </a:solidFill>
              </a:rPr>
              <a:t>4.11</a:t>
            </a:r>
          </a:p>
          <a:p>
            <a:endParaRPr lang="en-US" altLang="zh-CN" dirty="0">
              <a:solidFill>
                <a:srgbClr val="0070C0"/>
              </a:solidFill>
            </a:endParaRPr>
          </a:p>
          <a:p>
            <a:r>
              <a:rPr lang="en-US" altLang="zh-CN" dirty="0" smtClean="0">
                <a:solidFill>
                  <a:srgbClr val="0070C0"/>
                </a:solidFill>
              </a:rPr>
              <a:t>2.13</a:t>
            </a:r>
          </a:p>
          <a:p>
            <a:endParaRPr lang="en-US" altLang="zh-CN" dirty="0">
              <a:solidFill>
                <a:srgbClr val="0070C0"/>
              </a:solidFill>
            </a:endParaRPr>
          </a:p>
          <a:p>
            <a:r>
              <a:rPr lang="en-US" altLang="zh-CN" dirty="0" smtClean="0">
                <a:solidFill>
                  <a:srgbClr val="0070C0"/>
                </a:solidFill>
              </a:rPr>
              <a:t>9</a:t>
            </a:r>
          </a:p>
          <a:p>
            <a:endParaRPr lang="en-US" altLang="zh-CN" dirty="0">
              <a:solidFill>
                <a:srgbClr val="0070C0"/>
              </a:solidFill>
            </a:endParaRPr>
          </a:p>
          <a:p>
            <a:r>
              <a:rPr lang="zh-CN" altLang="en-US" dirty="0" smtClean="0">
                <a:solidFill>
                  <a:srgbClr val="F26169"/>
                </a:solidFill>
              </a:rPr>
              <a:t>子代</a:t>
            </a:r>
            <a:r>
              <a:rPr lang="en-US" altLang="zh-CN" dirty="0" smtClean="0">
                <a:solidFill>
                  <a:srgbClr val="F26169"/>
                </a:solidFill>
              </a:rPr>
              <a:t>2</a:t>
            </a:r>
          </a:p>
        </p:txBody>
      </p:sp>
    </p:spTree>
    <p:extLst>
      <p:ext uri="{BB962C8B-B14F-4D97-AF65-F5344CB8AC3E}">
        <p14:creationId xmlns:p14="http://schemas.microsoft.com/office/powerpoint/2010/main" val="3062180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xmlns="" id="{5A64455C-4D3C-499A-97A0-1663BA5438C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tint val="75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000" b="0" i="0" u="none" strike="noStrike" kern="1200" cap="none" spc="0" normalizeH="0" baseline="0" noProof="0">
              <a:ln>
                <a:noFill/>
              </a:ln>
              <a:solidFill>
                <a:srgbClr val="000000">
                  <a:tint val="75000"/>
                </a:srgbClr>
              </a:solidFill>
              <a:effectLst/>
              <a:uLnTx/>
              <a:uFillTx/>
              <a:latin typeface="Arial"/>
              <a:ea typeface="微软雅黑"/>
              <a:cs typeface="+mn-cs"/>
            </a:endParaRPr>
          </a:p>
        </p:txBody>
      </p:sp>
      <p:sp>
        <p:nvSpPr>
          <p:cNvPr id="27" name="标题 1">
            <a:extLst>
              <a:ext uri="{FF2B5EF4-FFF2-40B4-BE49-F238E27FC236}">
                <a16:creationId xmlns:a16="http://schemas.microsoft.com/office/drawing/2014/main" xmlns="" id="{32D952EF-A5B6-41DF-9D2F-D84A060A5604}"/>
              </a:ext>
            </a:extLst>
          </p:cNvPr>
          <p:cNvSpPr>
            <a:spLocks noGrp="1"/>
          </p:cNvSpPr>
          <p:nvPr>
            <p:ph type="title"/>
          </p:nvPr>
        </p:nvSpPr>
        <p:spPr>
          <a:xfrm>
            <a:off x="503237" y="259277"/>
            <a:ext cx="10850563" cy="1028699"/>
          </a:xfrm>
        </p:spPr>
        <p:txBody>
          <a:bodyPr/>
          <a:lstStyle/>
          <a:p>
            <a:r>
              <a:rPr lang="en-US" altLang="zh-CN" dirty="0" smtClean="0">
                <a:solidFill>
                  <a:srgbClr val="0070C0"/>
                </a:solidFill>
              </a:rPr>
              <a:t>Parallel hybrid GA </a:t>
            </a:r>
          </a:p>
        </p:txBody>
      </p:sp>
      <p:sp>
        <p:nvSpPr>
          <p:cNvPr id="5" name="标题 1">
            <a:extLst>
              <a:ext uri="{FF2B5EF4-FFF2-40B4-BE49-F238E27FC236}">
                <a16:creationId xmlns:a16="http://schemas.microsoft.com/office/drawing/2014/main" xmlns="" id="{32D952EF-A5B6-41DF-9D2F-D84A060A5604}"/>
              </a:ext>
            </a:extLst>
          </p:cNvPr>
          <p:cNvSpPr txBox="1">
            <a:spLocks/>
          </p:cNvSpPr>
          <p:nvPr/>
        </p:nvSpPr>
        <p:spPr>
          <a:xfrm>
            <a:off x="1313815" y="5585854"/>
            <a:ext cx="2331719" cy="7313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solidFill>
                  <a:srgbClr val="0070C0"/>
                </a:solidFill>
              </a:rPr>
              <a:t>原染色体</a:t>
            </a:r>
            <a:endParaRPr lang="en-US" altLang="zh-CN" sz="2800" dirty="0" smtClean="0">
              <a:solidFill>
                <a:srgbClr val="0070C0"/>
              </a:solidFill>
            </a:endParaRPr>
          </a:p>
        </p:txBody>
      </p:sp>
      <p:cxnSp>
        <p:nvCxnSpPr>
          <p:cNvPr id="6" name="直接连接符 5"/>
          <p:cNvCxnSpPr/>
          <p:nvPr/>
        </p:nvCxnSpPr>
        <p:spPr>
          <a:xfrm>
            <a:off x="1752600" y="1645920"/>
            <a:ext cx="38100" cy="3827780"/>
          </a:xfrm>
          <a:prstGeom prst="line">
            <a:avLst/>
          </a:prstGeom>
        </p:spPr>
        <p:style>
          <a:lnRef idx="3">
            <a:schemeClr val="accent4"/>
          </a:lnRef>
          <a:fillRef idx="0">
            <a:schemeClr val="accent4"/>
          </a:fillRef>
          <a:effectRef idx="2">
            <a:schemeClr val="accent4"/>
          </a:effectRef>
          <a:fontRef idx="minor">
            <a:schemeClr val="tx1"/>
          </a:fontRef>
        </p:style>
      </p:cxnSp>
      <p:cxnSp>
        <p:nvCxnSpPr>
          <p:cNvPr id="9" name="直接连接符 8"/>
          <p:cNvCxnSpPr/>
          <p:nvPr/>
        </p:nvCxnSpPr>
        <p:spPr>
          <a:xfrm>
            <a:off x="2336800" y="1645920"/>
            <a:ext cx="38100" cy="3827780"/>
          </a:xfrm>
          <a:prstGeom prst="line">
            <a:avLst/>
          </a:prstGeom>
        </p:spPr>
        <p:style>
          <a:lnRef idx="2">
            <a:schemeClr val="accent2"/>
          </a:lnRef>
          <a:fillRef idx="0">
            <a:schemeClr val="accent2"/>
          </a:fillRef>
          <a:effectRef idx="1">
            <a:schemeClr val="accent2"/>
          </a:effectRef>
          <a:fontRef idx="minor">
            <a:schemeClr val="tx1"/>
          </a:fontRef>
        </p:style>
      </p:cxnSp>
      <p:sp>
        <p:nvSpPr>
          <p:cNvPr id="10" name="标题 1">
            <a:extLst>
              <a:ext uri="{FF2B5EF4-FFF2-40B4-BE49-F238E27FC236}">
                <a16:creationId xmlns:a16="http://schemas.microsoft.com/office/drawing/2014/main" xmlns="" id="{32D952EF-A5B6-41DF-9D2F-D84A060A5604}"/>
              </a:ext>
            </a:extLst>
          </p:cNvPr>
          <p:cNvSpPr txBox="1">
            <a:spLocks/>
          </p:cNvSpPr>
          <p:nvPr/>
        </p:nvSpPr>
        <p:spPr>
          <a:xfrm>
            <a:off x="1242061" y="1809607"/>
            <a:ext cx="1399539" cy="3815420"/>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solidFill>
                  <a:srgbClr val="0070C0"/>
                </a:solidFill>
              </a:rPr>
              <a:t>8.6</a:t>
            </a:r>
          </a:p>
          <a:p>
            <a:endParaRPr lang="en-US" altLang="zh-CN" dirty="0">
              <a:solidFill>
                <a:srgbClr val="0070C0"/>
              </a:solidFill>
            </a:endParaRPr>
          </a:p>
          <a:p>
            <a:r>
              <a:rPr lang="en-US" altLang="zh-CN" dirty="0" smtClean="0">
                <a:solidFill>
                  <a:srgbClr val="0070C0"/>
                </a:solidFill>
              </a:rPr>
              <a:t>4.11</a:t>
            </a:r>
          </a:p>
          <a:p>
            <a:endParaRPr lang="en-US" altLang="zh-CN" dirty="0">
              <a:solidFill>
                <a:srgbClr val="0070C0"/>
              </a:solidFill>
            </a:endParaRPr>
          </a:p>
          <a:p>
            <a:r>
              <a:rPr lang="en-US" altLang="zh-CN" dirty="0" smtClean="0">
                <a:solidFill>
                  <a:srgbClr val="0070C0"/>
                </a:solidFill>
              </a:rPr>
              <a:t>2.13</a:t>
            </a:r>
          </a:p>
          <a:p>
            <a:endParaRPr lang="en-US" altLang="zh-CN" dirty="0">
              <a:solidFill>
                <a:srgbClr val="0070C0"/>
              </a:solidFill>
            </a:endParaRPr>
          </a:p>
          <a:p>
            <a:r>
              <a:rPr lang="en-US" altLang="zh-CN" dirty="0" smtClean="0">
                <a:solidFill>
                  <a:srgbClr val="0070C0"/>
                </a:solidFill>
              </a:rPr>
              <a:t>9</a:t>
            </a:r>
          </a:p>
          <a:p>
            <a:endParaRPr lang="en-US" altLang="zh-CN" dirty="0">
              <a:solidFill>
                <a:srgbClr val="0070C0"/>
              </a:solidFill>
            </a:endParaRPr>
          </a:p>
          <a:p>
            <a:r>
              <a:rPr lang="en-US" altLang="zh-CN" dirty="0" smtClean="0">
                <a:solidFill>
                  <a:srgbClr val="0070C0"/>
                </a:solidFill>
              </a:rPr>
              <a:t>1</a:t>
            </a:r>
          </a:p>
          <a:p>
            <a:endParaRPr lang="en-US" altLang="zh-CN" dirty="0">
              <a:solidFill>
                <a:srgbClr val="0070C0"/>
              </a:solidFill>
            </a:endParaRPr>
          </a:p>
          <a:p>
            <a:r>
              <a:rPr lang="en-US" altLang="zh-CN" dirty="0" smtClean="0">
                <a:solidFill>
                  <a:srgbClr val="0070C0"/>
                </a:solidFill>
              </a:rPr>
              <a:t>7.10</a:t>
            </a:r>
          </a:p>
          <a:p>
            <a:endParaRPr lang="en-US" altLang="zh-CN" dirty="0">
              <a:solidFill>
                <a:srgbClr val="0070C0"/>
              </a:solidFill>
            </a:endParaRPr>
          </a:p>
          <a:p>
            <a:r>
              <a:rPr lang="en-US" altLang="zh-CN" dirty="0" smtClean="0">
                <a:solidFill>
                  <a:srgbClr val="0070C0"/>
                </a:solidFill>
              </a:rPr>
              <a:t>3</a:t>
            </a:r>
          </a:p>
          <a:p>
            <a:endParaRPr lang="en-US" altLang="zh-CN" dirty="0">
              <a:solidFill>
                <a:srgbClr val="0070C0"/>
              </a:solidFill>
            </a:endParaRPr>
          </a:p>
          <a:p>
            <a:r>
              <a:rPr lang="en-US" altLang="zh-CN" dirty="0" smtClean="0">
                <a:solidFill>
                  <a:srgbClr val="0070C0"/>
                </a:solidFill>
              </a:rPr>
              <a:t>0</a:t>
            </a:r>
          </a:p>
          <a:p>
            <a:endParaRPr lang="en-US" altLang="zh-CN" dirty="0">
              <a:solidFill>
                <a:srgbClr val="0070C0"/>
              </a:solidFill>
            </a:endParaRPr>
          </a:p>
          <a:p>
            <a:r>
              <a:rPr lang="en-US" altLang="zh-CN" dirty="0" smtClean="0">
                <a:solidFill>
                  <a:srgbClr val="0070C0"/>
                </a:solidFill>
              </a:rPr>
              <a:t>5.12</a:t>
            </a:r>
          </a:p>
          <a:p>
            <a:endParaRPr lang="en-US" altLang="zh-CN" dirty="0">
              <a:solidFill>
                <a:srgbClr val="0070C0"/>
              </a:solidFill>
            </a:endParaRPr>
          </a:p>
          <a:p>
            <a:r>
              <a:rPr lang="zh-CN" altLang="en-US" dirty="0">
                <a:solidFill>
                  <a:srgbClr val="F26169"/>
                </a:solidFill>
              </a:rPr>
              <a:t>父</a:t>
            </a:r>
            <a:endParaRPr lang="en-US" altLang="zh-CN" dirty="0" smtClean="0">
              <a:solidFill>
                <a:srgbClr val="F26169"/>
              </a:solidFill>
            </a:endParaRPr>
          </a:p>
        </p:txBody>
      </p:sp>
      <p:sp>
        <p:nvSpPr>
          <p:cNvPr id="11" name="标题 1">
            <a:extLst>
              <a:ext uri="{FF2B5EF4-FFF2-40B4-BE49-F238E27FC236}">
                <a16:creationId xmlns:a16="http://schemas.microsoft.com/office/drawing/2014/main" xmlns="" id="{32D952EF-A5B6-41DF-9D2F-D84A060A5604}"/>
              </a:ext>
            </a:extLst>
          </p:cNvPr>
          <p:cNvSpPr txBox="1">
            <a:spLocks/>
          </p:cNvSpPr>
          <p:nvPr/>
        </p:nvSpPr>
        <p:spPr>
          <a:xfrm>
            <a:off x="2355850" y="1784207"/>
            <a:ext cx="1399539" cy="3815420"/>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solidFill>
                  <a:srgbClr val="0070C0"/>
                </a:solidFill>
              </a:rPr>
              <a:t>8.6</a:t>
            </a:r>
          </a:p>
          <a:p>
            <a:endParaRPr lang="en-US" altLang="zh-CN" dirty="0">
              <a:solidFill>
                <a:srgbClr val="0070C0"/>
              </a:solidFill>
            </a:endParaRPr>
          </a:p>
          <a:p>
            <a:r>
              <a:rPr lang="en-US" altLang="zh-CN" dirty="0" smtClean="0">
                <a:solidFill>
                  <a:srgbClr val="0070C0"/>
                </a:solidFill>
              </a:rPr>
              <a:t>4.11</a:t>
            </a:r>
          </a:p>
          <a:p>
            <a:endParaRPr lang="en-US" altLang="zh-CN" dirty="0">
              <a:solidFill>
                <a:srgbClr val="0070C0"/>
              </a:solidFill>
            </a:endParaRPr>
          </a:p>
          <a:p>
            <a:r>
              <a:rPr lang="en-US" altLang="zh-CN" dirty="0" smtClean="0">
                <a:solidFill>
                  <a:srgbClr val="0070C0"/>
                </a:solidFill>
              </a:rPr>
              <a:t>2.13</a:t>
            </a:r>
          </a:p>
          <a:p>
            <a:endParaRPr lang="en-US" altLang="zh-CN" dirty="0">
              <a:solidFill>
                <a:srgbClr val="0070C0"/>
              </a:solidFill>
            </a:endParaRPr>
          </a:p>
          <a:p>
            <a:r>
              <a:rPr lang="en-US" altLang="zh-CN" dirty="0" smtClean="0">
                <a:solidFill>
                  <a:srgbClr val="0070C0"/>
                </a:solidFill>
              </a:rPr>
              <a:t>9</a:t>
            </a:r>
          </a:p>
          <a:p>
            <a:endParaRPr lang="en-US" altLang="zh-CN" dirty="0">
              <a:solidFill>
                <a:srgbClr val="0070C0"/>
              </a:solidFill>
            </a:endParaRPr>
          </a:p>
          <a:p>
            <a:r>
              <a:rPr lang="en-US" altLang="zh-CN" dirty="0" smtClean="0">
                <a:solidFill>
                  <a:srgbClr val="0070C0"/>
                </a:solidFill>
              </a:rPr>
              <a:t>1</a:t>
            </a:r>
          </a:p>
          <a:p>
            <a:endParaRPr lang="en-US" altLang="zh-CN" dirty="0">
              <a:solidFill>
                <a:srgbClr val="0070C0"/>
              </a:solidFill>
            </a:endParaRPr>
          </a:p>
          <a:p>
            <a:r>
              <a:rPr lang="en-US" altLang="zh-CN" dirty="0" smtClean="0">
                <a:solidFill>
                  <a:srgbClr val="0070C0"/>
                </a:solidFill>
              </a:rPr>
              <a:t>7.10</a:t>
            </a:r>
          </a:p>
          <a:p>
            <a:endParaRPr lang="en-US" altLang="zh-CN" dirty="0">
              <a:solidFill>
                <a:srgbClr val="0070C0"/>
              </a:solidFill>
            </a:endParaRPr>
          </a:p>
          <a:p>
            <a:r>
              <a:rPr lang="en-US" altLang="zh-CN" dirty="0" smtClean="0">
                <a:solidFill>
                  <a:srgbClr val="0070C0"/>
                </a:solidFill>
              </a:rPr>
              <a:t>3</a:t>
            </a:r>
          </a:p>
          <a:p>
            <a:endParaRPr lang="en-US" altLang="zh-CN" dirty="0">
              <a:solidFill>
                <a:srgbClr val="0070C0"/>
              </a:solidFill>
            </a:endParaRPr>
          </a:p>
          <a:p>
            <a:r>
              <a:rPr lang="en-US" altLang="zh-CN" dirty="0" smtClean="0">
                <a:solidFill>
                  <a:srgbClr val="0070C0"/>
                </a:solidFill>
              </a:rPr>
              <a:t>0</a:t>
            </a:r>
          </a:p>
          <a:p>
            <a:endParaRPr lang="en-US" altLang="zh-CN" dirty="0">
              <a:solidFill>
                <a:srgbClr val="0070C0"/>
              </a:solidFill>
            </a:endParaRPr>
          </a:p>
          <a:p>
            <a:r>
              <a:rPr lang="en-US" altLang="zh-CN" dirty="0" smtClean="0">
                <a:solidFill>
                  <a:srgbClr val="0070C0"/>
                </a:solidFill>
              </a:rPr>
              <a:t>5.12</a:t>
            </a:r>
          </a:p>
          <a:p>
            <a:endParaRPr lang="en-US" altLang="zh-CN" dirty="0">
              <a:solidFill>
                <a:srgbClr val="0070C0"/>
              </a:solidFill>
            </a:endParaRPr>
          </a:p>
          <a:p>
            <a:r>
              <a:rPr lang="zh-CN" altLang="en-US" dirty="0" smtClean="0">
                <a:solidFill>
                  <a:srgbClr val="F26169"/>
                </a:solidFill>
              </a:rPr>
              <a:t>母</a:t>
            </a:r>
            <a:endParaRPr lang="en-US" altLang="zh-CN" dirty="0" smtClean="0">
              <a:solidFill>
                <a:srgbClr val="F26169"/>
              </a:solidFill>
            </a:endParaRPr>
          </a:p>
        </p:txBody>
      </p:sp>
      <p:cxnSp>
        <p:nvCxnSpPr>
          <p:cNvPr id="12" name="直接箭头连接符 11"/>
          <p:cNvCxnSpPr/>
          <p:nvPr/>
        </p:nvCxnSpPr>
        <p:spPr>
          <a:xfrm>
            <a:off x="3886200" y="3848100"/>
            <a:ext cx="1739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标题 1">
            <a:extLst>
              <a:ext uri="{FF2B5EF4-FFF2-40B4-BE49-F238E27FC236}">
                <a16:creationId xmlns:a16="http://schemas.microsoft.com/office/drawing/2014/main" xmlns="" id="{32D952EF-A5B6-41DF-9D2F-D84A060A5604}"/>
              </a:ext>
            </a:extLst>
          </p:cNvPr>
          <p:cNvSpPr txBox="1">
            <a:spLocks/>
          </p:cNvSpPr>
          <p:nvPr/>
        </p:nvSpPr>
        <p:spPr>
          <a:xfrm>
            <a:off x="3933189" y="3971202"/>
            <a:ext cx="2217420" cy="37313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solidFill>
                  <a:srgbClr val="0070C0"/>
                </a:solidFill>
              </a:rPr>
              <a:t>生成变异点</a:t>
            </a:r>
            <a:endParaRPr lang="en-US" altLang="zh-CN" dirty="0" smtClean="0">
              <a:solidFill>
                <a:srgbClr val="0070C0"/>
              </a:solidFill>
            </a:endParaRPr>
          </a:p>
        </p:txBody>
      </p:sp>
      <p:sp>
        <p:nvSpPr>
          <p:cNvPr id="15" name="标题 1">
            <a:extLst>
              <a:ext uri="{FF2B5EF4-FFF2-40B4-BE49-F238E27FC236}">
                <a16:creationId xmlns:a16="http://schemas.microsoft.com/office/drawing/2014/main" xmlns="" id="{32D952EF-A5B6-41DF-9D2F-D84A060A5604}"/>
              </a:ext>
            </a:extLst>
          </p:cNvPr>
          <p:cNvSpPr txBox="1">
            <a:spLocks/>
          </p:cNvSpPr>
          <p:nvPr/>
        </p:nvSpPr>
        <p:spPr>
          <a:xfrm>
            <a:off x="3658234" y="3503939"/>
            <a:ext cx="2413000" cy="3731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800" dirty="0" smtClean="0">
                <a:solidFill>
                  <a:srgbClr val="F26169"/>
                </a:solidFill>
              </a:rPr>
              <a:t>父：</a:t>
            </a:r>
            <a:r>
              <a:rPr lang="en-US" altLang="zh-CN" sz="1800" dirty="0" smtClean="0">
                <a:solidFill>
                  <a:srgbClr val="0070C0"/>
                </a:solidFill>
              </a:rPr>
              <a:t>1</a:t>
            </a:r>
            <a:r>
              <a:rPr lang="zh-CN" altLang="en-US" sz="1800" dirty="0" smtClean="0">
                <a:solidFill>
                  <a:srgbClr val="0070C0"/>
                </a:solidFill>
              </a:rPr>
              <a:t>、</a:t>
            </a:r>
            <a:r>
              <a:rPr lang="en-US" altLang="zh-CN" sz="1800" dirty="0" smtClean="0">
                <a:solidFill>
                  <a:srgbClr val="0070C0"/>
                </a:solidFill>
              </a:rPr>
              <a:t>3    </a:t>
            </a:r>
            <a:r>
              <a:rPr lang="zh-CN" altLang="en-US" sz="1800" dirty="0" smtClean="0">
                <a:solidFill>
                  <a:srgbClr val="F26169"/>
                </a:solidFill>
              </a:rPr>
              <a:t>母：</a:t>
            </a:r>
            <a:r>
              <a:rPr lang="en-US" altLang="zh-CN" sz="1800" dirty="0">
                <a:solidFill>
                  <a:srgbClr val="0070C0"/>
                </a:solidFill>
              </a:rPr>
              <a:t>2</a:t>
            </a:r>
            <a:r>
              <a:rPr lang="zh-CN" altLang="en-US" sz="1800" dirty="0" smtClean="0">
                <a:solidFill>
                  <a:srgbClr val="0070C0"/>
                </a:solidFill>
              </a:rPr>
              <a:t>、</a:t>
            </a:r>
            <a:r>
              <a:rPr lang="en-US" altLang="zh-CN" sz="1800" dirty="0">
                <a:solidFill>
                  <a:srgbClr val="0070C0"/>
                </a:solidFill>
              </a:rPr>
              <a:t>8</a:t>
            </a:r>
            <a:endParaRPr lang="en-US" altLang="zh-CN" sz="1800" dirty="0" smtClean="0">
              <a:solidFill>
                <a:srgbClr val="0070C0"/>
              </a:solidFill>
            </a:endParaRPr>
          </a:p>
        </p:txBody>
      </p:sp>
      <p:sp>
        <p:nvSpPr>
          <p:cNvPr id="17" name="标题 1">
            <a:extLst>
              <a:ext uri="{FF2B5EF4-FFF2-40B4-BE49-F238E27FC236}">
                <a16:creationId xmlns:a16="http://schemas.microsoft.com/office/drawing/2014/main" xmlns="" id="{32D952EF-A5B6-41DF-9D2F-D84A060A5604}"/>
              </a:ext>
            </a:extLst>
          </p:cNvPr>
          <p:cNvSpPr txBox="1">
            <a:spLocks/>
          </p:cNvSpPr>
          <p:nvPr/>
        </p:nvSpPr>
        <p:spPr>
          <a:xfrm>
            <a:off x="6588121" y="5585853"/>
            <a:ext cx="2331719" cy="731323"/>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rgbClr val="0070C0"/>
                </a:solidFill>
              </a:rPr>
              <a:t>变异</a:t>
            </a:r>
            <a:r>
              <a:rPr lang="zh-CN" altLang="en-US" dirty="0" smtClean="0">
                <a:solidFill>
                  <a:srgbClr val="0070C0"/>
                </a:solidFill>
              </a:rPr>
              <a:t>后染色体</a:t>
            </a:r>
            <a:endParaRPr lang="en-US" altLang="zh-CN" dirty="0" smtClean="0">
              <a:solidFill>
                <a:srgbClr val="0070C0"/>
              </a:solidFill>
            </a:endParaRPr>
          </a:p>
        </p:txBody>
      </p:sp>
      <p:cxnSp>
        <p:nvCxnSpPr>
          <p:cNvPr id="18" name="直接连接符 17"/>
          <p:cNvCxnSpPr/>
          <p:nvPr/>
        </p:nvCxnSpPr>
        <p:spPr>
          <a:xfrm>
            <a:off x="7330437" y="1645920"/>
            <a:ext cx="38100" cy="3827780"/>
          </a:xfrm>
          <a:prstGeom prst="line">
            <a:avLst/>
          </a:prstGeom>
        </p:spPr>
        <p:style>
          <a:lnRef idx="3">
            <a:schemeClr val="accent4"/>
          </a:lnRef>
          <a:fillRef idx="0">
            <a:schemeClr val="accent4"/>
          </a:fillRef>
          <a:effectRef idx="2">
            <a:schemeClr val="accent4"/>
          </a:effectRef>
          <a:fontRef idx="minor">
            <a:schemeClr val="tx1"/>
          </a:fontRef>
        </p:style>
      </p:cxnSp>
      <p:cxnSp>
        <p:nvCxnSpPr>
          <p:cNvPr id="19" name="直接连接符 18"/>
          <p:cNvCxnSpPr/>
          <p:nvPr/>
        </p:nvCxnSpPr>
        <p:spPr>
          <a:xfrm>
            <a:off x="7914637" y="1645920"/>
            <a:ext cx="38100" cy="3827780"/>
          </a:xfrm>
          <a:prstGeom prst="line">
            <a:avLst/>
          </a:prstGeom>
        </p:spPr>
        <p:style>
          <a:lnRef idx="2">
            <a:schemeClr val="accent2"/>
          </a:lnRef>
          <a:fillRef idx="0">
            <a:schemeClr val="accent2"/>
          </a:fillRef>
          <a:effectRef idx="1">
            <a:schemeClr val="accent2"/>
          </a:effectRef>
          <a:fontRef idx="minor">
            <a:schemeClr val="tx1"/>
          </a:fontRef>
        </p:style>
      </p:cxnSp>
      <p:sp>
        <p:nvSpPr>
          <p:cNvPr id="20" name="标题 1">
            <a:extLst>
              <a:ext uri="{FF2B5EF4-FFF2-40B4-BE49-F238E27FC236}">
                <a16:creationId xmlns:a16="http://schemas.microsoft.com/office/drawing/2014/main" xmlns="" id="{32D952EF-A5B6-41DF-9D2F-D84A060A5604}"/>
              </a:ext>
            </a:extLst>
          </p:cNvPr>
          <p:cNvSpPr txBox="1">
            <a:spLocks/>
          </p:cNvSpPr>
          <p:nvPr/>
        </p:nvSpPr>
        <p:spPr>
          <a:xfrm>
            <a:off x="6630667" y="1923906"/>
            <a:ext cx="1399539" cy="38154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1800"/>
              </a:lnSpc>
            </a:pPr>
            <a:r>
              <a:rPr lang="en-US" altLang="zh-CN" sz="1800" dirty="0" smtClean="0">
                <a:solidFill>
                  <a:srgbClr val="0070C0"/>
                </a:solidFill>
              </a:rPr>
              <a:t>8.6</a:t>
            </a:r>
          </a:p>
          <a:p>
            <a:pPr>
              <a:lnSpc>
                <a:spcPts val="1800"/>
              </a:lnSpc>
            </a:pPr>
            <a:endParaRPr lang="en-US" altLang="zh-CN" sz="1800" dirty="0">
              <a:solidFill>
                <a:srgbClr val="0070C0"/>
              </a:solidFill>
            </a:endParaRPr>
          </a:p>
          <a:p>
            <a:pPr>
              <a:lnSpc>
                <a:spcPts val="1800"/>
              </a:lnSpc>
            </a:pPr>
            <a:r>
              <a:rPr lang="en-US" altLang="zh-CN" sz="1800" dirty="0" smtClean="0">
                <a:solidFill>
                  <a:srgbClr val="0070C0"/>
                </a:solidFill>
              </a:rPr>
              <a:t>2.13</a:t>
            </a:r>
          </a:p>
          <a:p>
            <a:pPr>
              <a:lnSpc>
                <a:spcPts val="1800"/>
              </a:lnSpc>
            </a:pPr>
            <a:endParaRPr lang="en-US" altLang="zh-CN" sz="1800" dirty="0">
              <a:solidFill>
                <a:srgbClr val="0070C0"/>
              </a:solidFill>
            </a:endParaRPr>
          </a:p>
          <a:p>
            <a:pPr>
              <a:lnSpc>
                <a:spcPts val="1800"/>
              </a:lnSpc>
            </a:pPr>
            <a:r>
              <a:rPr lang="en-US" altLang="zh-CN" sz="1800" dirty="0" smtClean="0">
                <a:solidFill>
                  <a:srgbClr val="0070C0"/>
                </a:solidFill>
              </a:rPr>
              <a:t>1.9</a:t>
            </a:r>
          </a:p>
          <a:p>
            <a:pPr>
              <a:lnSpc>
                <a:spcPts val="1800"/>
              </a:lnSpc>
            </a:pPr>
            <a:endParaRPr lang="en-US" altLang="zh-CN" sz="1800" dirty="0">
              <a:solidFill>
                <a:srgbClr val="0070C0"/>
              </a:solidFill>
            </a:endParaRPr>
          </a:p>
          <a:p>
            <a:pPr>
              <a:lnSpc>
                <a:spcPts val="1800"/>
              </a:lnSpc>
            </a:pPr>
            <a:r>
              <a:rPr lang="en-US" altLang="zh-CN" sz="1800" dirty="0" smtClean="0">
                <a:solidFill>
                  <a:srgbClr val="0070C0"/>
                </a:solidFill>
              </a:rPr>
              <a:t>7.10</a:t>
            </a:r>
          </a:p>
          <a:p>
            <a:pPr>
              <a:lnSpc>
                <a:spcPts val="1800"/>
              </a:lnSpc>
            </a:pPr>
            <a:endParaRPr lang="en-US" altLang="zh-CN" sz="1800" dirty="0">
              <a:solidFill>
                <a:srgbClr val="0070C0"/>
              </a:solidFill>
            </a:endParaRPr>
          </a:p>
          <a:p>
            <a:pPr>
              <a:lnSpc>
                <a:spcPts val="1800"/>
              </a:lnSpc>
            </a:pPr>
            <a:r>
              <a:rPr lang="en-US" altLang="zh-CN" sz="1800" dirty="0" smtClean="0">
                <a:solidFill>
                  <a:srgbClr val="0070C0"/>
                </a:solidFill>
              </a:rPr>
              <a:t>3.11</a:t>
            </a:r>
          </a:p>
          <a:p>
            <a:pPr>
              <a:lnSpc>
                <a:spcPts val="1800"/>
              </a:lnSpc>
            </a:pPr>
            <a:endParaRPr lang="en-US" altLang="zh-CN" sz="1800" dirty="0">
              <a:solidFill>
                <a:srgbClr val="0070C0"/>
              </a:solidFill>
            </a:endParaRPr>
          </a:p>
          <a:p>
            <a:pPr>
              <a:lnSpc>
                <a:spcPts val="1800"/>
              </a:lnSpc>
            </a:pPr>
            <a:r>
              <a:rPr lang="en-US" altLang="zh-CN" sz="1800" dirty="0" smtClean="0">
                <a:solidFill>
                  <a:srgbClr val="0070C0"/>
                </a:solidFill>
              </a:rPr>
              <a:t>0.4</a:t>
            </a:r>
          </a:p>
          <a:p>
            <a:pPr>
              <a:lnSpc>
                <a:spcPts val="1800"/>
              </a:lnSpc>
            </a:pPr>
            <a:endParaRPr lang="en-US" altLang="zh-CN" sz="1800" dirty="0">
              <a:solidFill>
                <a:srgbClr val="0070C0"/>
              </a:solidFill>
            </a:endParaRPr>
          </a:p>
          <a:p>
            <a:pPr>
              <a:lnSpc>
                <a:spcPts val="1800"/>
              </a:lnSpc>
            </a:pPr>
            <a:r>
              <a:rPr lang="en-US" altLang="zh-CN" sz="1800" dirty="0" smtClean="0">
                <a:solidFill>
                  <a:srgbClr val="0070C0"/>
                </a:solidFill>
              </a:rPr>
              <a:t>5.12</a:t>
            </a:r>
            <a:endParaRPr lang="en-US" altLang="zh-CN" sz="1800" dirty="0">
              <a:solidFill>
                <a:srgbClr val="0070C0"/>
              </a:solidFill>
            </a:endParaRPr>
          </a:p>
          <a:p>
            <a:pPr>
              <a:lnSpc>
                <a:spcPts val="1800"/>
              </a:lnSpc>
            </a:pPr>
            <a:endParaRPr lang="en-US" altLang="zh-CN" sz="1800" dirty="0">
              <a:solidFill>
                <a:srgbClr val="0070C0"/>
              </a:solidFill>
            </a:endParaRPr>
          </a:p>
          <a:p>
            <a:pPr>
              <a:lnSpc>
                <a:spcPts val="1800"/>
              </a:lnSpc>
            </a:pPr>
            <a:r>
              <a:rPr lang="zh-CN" altLang="en-US" sz="1800" dirty="0" smtClean="0">
                <a:solidFill>
                  <a:srgbClr val="F26169"/>
                </a:solidFill>
              </a:rPr>
              <a:t>子代</a:t>
            </a:r>
            <a:r>
              <a:rPr lang="en-US" altLang="zh-CN" sz="1800" dirty="0" smtClean="0">
                <a:solidFill>
                  <a:srgbClr val="F26169"/>
                </a:solidFill>
              </a:rPr>
              <a:t>1</a:t>
            </a:r>
          </a:p>
        </p:txBody>
      </p:sp>
      <p:sp>
        <p:nvSpPr>
          <p:cNvPr id="21" name="标题 1">
            <a:extLst>
              <a:ext uri="{FF2B5EF4-FFF2-40B4-BE49-F238E27FC236}">
                <a16:creationId xmlns:a16="http://schemas.microsoft.com/office/drawing/2014/main" xmlns="" id="{32D952EF-A5B6-41DF-9D2F-D84A060A5604}"/>
              </a:ext>
            </a:extLst>
          </p:cNvPr>
          <p:cNvSpPr txBox="1">
            <a:spLocks/>
          </p:cNvSpPr>
          <p:nvPr/>
        </p:nvSpPr>
        <p:spPr>
          <a:xfrm>
            <a:off x="7987023" y="1872571"/>
            <a:ext cx="1399539" cy="3815420"/>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solidFill>
                  <a:srgbClr val="0070C0"/>
                </a:solidFill>
              </a:rPr>
              <a:t>8.6</a:t>
            </a:r>
          </a:p>
          <a:p>
            <a:endParaRPr lang="en-US" altLang="zh-CN" dirty="0">
              <a:solidFill>
                <a:srgbClr val="0070C0"/>
              </a:solidFill>
            </a:endParaRPr>
          </a:p>
          <a:p>
            <a:r>
              <a:rPr lang="en-US" altLang="zh-CN" dirty="0" smtClean="0">
                <a:solidFill>
                  <a:srgbClr val="0070C0"/>
                </a:solidFill>
              </a:rPr>
              <a:t>4.11</a:t>
            </a:r>
          </a:p>
          <a:p>
            <a:endParaRPr lang="en-US" altLang="zh-CN" dirty="0">
              <a:solidFill>
                <a:srgbClr val="0070C0"/>
              </a:solidFill>
            </a:endParaRPr>
          </a:p>
          <a:p>
            <a:r>
              <a:rPr lang="en-US" altLang="zh-CN" dirty="0" smtClean="0">
                <a:solidFill>
                  <a:srgbClr val="0070C0"/>
                </a:solidFill>
              </a:rPr>
              <a:t>9.13</a:t>
            </a:r>
          </a:p>
          <a:p>
            <a:endParaRPr lang="en-US" altLang="zh-CN" dirty="0">
              <a:solidFill>
                <a:srgbClr val="0070C0"/>
              </a:solidFill>
            </a:endParaRPr>
          </a:p>
          <a:p>
            <a:r>
              <a:rPr lang="en-US" altLang="zh-CN" dirty="0" smtClean="0">
                <a:solidFill>
                  <a:srgbClr val="0070C0"/>
                </a:solidFill>
              </a:rPr>
              <a:t>1.2</a:t>
            </a:r>
          </a:p>
          <a:p>
            <a:endParaRPr lang="en-US" altLang="zh-CN" dirty="0">
              <a:solidFill>
                <a:srgbClr val="0070C0"/>
              </a:solidFill>
            </a:endParaRPr>
          </a:p>
          <a:p>
            <a:r>
              <a:rPr lang="en-US" altLang="zh-CN" dirty="0" smtClean="0">
                <a:solidFill>
                  <a:srgbClr val="0070C0"/>
                </a:solidFill>
              </a:rPr>
              <a:t>7.10</a:t>
            </a:r>
          </a:p>
          <a:p>
            <a:endParaRPr lang="en-US" altLang="zh-CN" dirty="0">
              <a:solidFill>
                <a:srgbClr val="0070C0"/>
              </a:solidFill>
            </a:endParaRPr>
          </a:p>
          <a:p>
            <a:r>
              <a:rPr lang="en-US" altLang="zh-CN" dirty="0" smtClean="0">
                <a:solidFill>
                  <a:srgbClr val="0070C0"/>
                </a:solidFill>
              </a:rPr>
              <a:t>3.12</a:t>
            </a:r>
          </a:p>
          <a:p>
            <a:endParaRPr lang="en-US" altLang="zh-CN" dirty="0">
              <a:solidFill>
                <a:srgbClr val="0070C0"/>
              </a:solidFill>
            </a:endParaRPr>
          </a:p>
          <a:p>
            <a:r>
              <a:rPr lang="en-US" altLang="zh-CN" dirty="0" smtClean="0">
                <a:solidFill>
                  <a:srgbClr val="0070C0"/>
                </a:solidFill>
              </a:rPr>
              <a:t>0</a:t>
            </a:r>
          </a:p>
          <a:p>
            <a:endParaRPr lang="en-US" altLang="zh-CN" dirty="0">
              <a:solidFill>
                <a:srgbClr val="0070C0"/>
              </a:solidFill>
            </a:endParaRPr>
          </a:p>
          <a:p>
            <a:r>
              <a:rPr lang="en-US" altLang="zh-CN" dirty="0" smtClean="0">
                <a:solidFill>
                  <a:srgbClr val="0070C0"/>
                </a:solidFill>
              </a:rPr>
              <a:t>5</a:t>
            </a:r>
          </a:p>
          <a:p>
            <a:endParaRPr lang="en-US" altLang="zh-CN" dirty="0">
              <a:solidFill>
                <a:srgbClr val="0070C0"/>
              </a:solidFill>
            </a:endParaRPr>
          </a:p>
          <a:p>
            <a:r>
              <a:rPr lang="zh-CN" altLang="en-US" dirty="0" smtClean="0">
                <a:solidFill>
                  <a:srgbClr val="F26169"/>
                </a:solidFill>
              </a:rPr>
              <a:t>子代</a:t>
            </a:r>
            <a:r>
              <a:rPr lang="en-US" altLang="zh-CN" dirty="0" smtClean="0">
                <a:solidFill>
                  <a:srgbClr val="F26169"/>
                </a:solidFill>
              </a:rPr>
              <a:t>2</a:t>
            </a:r>
          </a:p>
        </p:txBody>
      </p:sp>
    </p:spTree>
    <p:extLst>
      <p:ext uri="{BB962C8B-B14F-4D97-AF65-F5344CB8AC3E}">
        <p14:creationId xmlns:p14="http://schemas.microsoft.com/office/powerpoint/2010/main" val="2489779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xmlns="" id="{5A64455C-4D3C-499A-97A0-1663BA5438C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tint val="75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000" b="0" i="0" u="none" strike="noStrike" kern="1200" cap="none" spc="0" normalizeH="0" baseline="0" noProof="0">
              <a:ln>
                <a:noFill/>
              </a:ln>
              <a:solidFill>
                <a:srgbClr val="000000">
                  <a:tint val="75000"/>
                </a:srgbClr>
              </a:solidFill>
              <a:effectLst/>
              <a:uLnTx/>
              <a:uFillTx/>
              <a:latin typeface="Arial"/>
              <a:ea typeface="微软雅黑"/>
              <a:cs typeface="+mn-cs"/>
            </a:endParaRPr>
          </a:p>
        </p:txBody>
      </p:sp>
      <p:sp>
        <p:nvSpPr>
          <p:cNvPr id="27" name="标题 1">
            <a:extLst>
              <a:ext uri="{FF2B5EF4-FFF2-40B4-BE49-F238E27FC236}">
                <a16:creationId xmlns:a16="http://schemas.microsoft.com/office/drawing/2014/main" xmlns="" id="{32D952EF-A5B6-41DF-9D2F-D84A060A5604}"/>
              </a:ext>
            </a:extLst>
          </p:cNvPr>
          <p:cNvSpPr>
            <a:spLocks noGrp="1"/>
          </p:cNvSpPr>
          <p:nvPr>
            <p:ph type="title"/>
          </p:nvPr>
        </p:nvSpPr>
        <p:spPr>
          <a:xfrm>
            <a:off x="503237" y="259277"/>
            <a:ext cx="10850563" cy="1028699"/>
          </a:xfrm>
        </p:spPr>
        <p:txBody>
          <a:bodyPr/>
          <a:lstStyle/>
          <a:p>
            <a:r>
              <a:rPr lang="en-US" altLang="zh-CN" dirty="0" smtClean="0">
                <a:solidFill>
                  <a:srgbClr val="0070C0"/>
                </a:solidFill>
              </a:rPr>
              <a:t>Parallel hybrid GA </a:t>
            </a:r>
          </a:p>
        </p:txBody>
      </p:sp>
      <p:sp>
        <p:nvSpPr>
          <p:cNvPr id="3" name="矩形 2"/>
          <p:cNvSpPr/>
          <p:nvPr/>
        </p:nvSpPr>
        <p:spPr>
          <a:xfrm>
            <a:off x="0" y="1287976"/>
            <a:ext cx="12000225" cy="5139869"/>
          </a:xfrm>
          <a:prstGeom prst="rect">
            <a:avLst/>
          </a:prstGeom>
        </p:spPr>
        <p:txBody>
          <a:bodyPr wrap="square">
            <a:spAutoFit/>
          </a:bodyPr>
          <a:lstStyle/>
          <a:p>
            <a:pPr marL="800100" lvl="1" indent="-342900">
              <a:spcAft>
                <a:spcPts val="600"/>
              </a:spcAft>
              <a:buClr>
                <a:srgbClr val="D0111B">
                  <a:lumMod val="60000"/>
                  <a:lumOff val="40000"/>
                </a:srgbClr>
              </a:buClr>
              <a:buFont typeface="Arial" panose="020B0604020202020204" pitchFamily="34" charset="0"/>
              <a:buChar char="•"/>
              <a:defRPr/>
            </a:pPr>
            <a:r>
              <a:rPr lang="zh-CN" altLang="en-US" sz="3200" dirty="0" smtClean="0">
                <a:solidFill>
                  <a:srgbClr val="000000"/>
                </a:solidFill>
                <a:latin typeface="Arial"/>
                <a:ea typeface="微软雅黑"/>
              </a:rPr>
              <a:t>第一次随机生成序列</a:t>
            </a:r>
            <a:endParaRPr lang="en-US" altLang="zh-CN" sz="3200" dirty="0" smtClean="0">
              <a:solidFill>
                <a:srgbClr val="000000"/>
              </a:solidFill>
              <a:latin typeface="Arial"/>
              <a:ea typeface="微软雅黑"/>
            </a:endParaRPr>
          </a:p>
          <a:p>
            <a:pPr marL="800100" lvl="1" indent="-342900">
              <a:spcAft>
                <a:spcPts val="600"/>
              </a:spcAft>
              <a:buClr>
                <a:srgbClr val="D0111B">
                  <a:lumMod val="60000"/>
                  <a:lumOff val="40000"/>
                </a:srgbClr>
              </a:buClr>
              <a:buFont typeface="Arial" panose="020B0604020202020204" pitchFamily="34" charset="0"/>
              <a:buChar char="•"/>
              <a:defRPr/>
            </a:pPr>
            <a:r>
              <a:rPr lang="zh-CN" altLang="en-US" sz="3200" dirty="0" smtClean="0">
                <a:solidFill>
                  <a:srgbClr val="000000"/>
                </a:solidFill>
                <a:latin typeface="Arial"/>
                <a:ea typeface="微软雅黑"/>
              </a:rPr>
              <a:t>按照生成的序列进行装箱</a:t>
            </a:r>
            <a:endParaRPr lang="en-US" altLang="zh-CN" sz="3200" dirty="0" smtClean="0">
              <a:solidFill>
                <a:srgbClr val="000000"/>
              </a:solidFill>
              <a:latin typeface="Arial"/>
              <a:ea typeface="微软雅黑"/>
            </a:endParaRPr>
          </a:p>
          <a:p>
            <a:pPr marL="800100" lvl="1" indent="-342900">
              <a:spcAft>
                <a:spcPts val="600"/>
              </a:spcAft>
              <a:buClr>
                <a:srgbClr val="D0111B">
                  <a:lumMod val="60000"/>
                  <a:lumOff val="40000"/>
                </a:srgbClr>
              </a:buClr>
              <a:buFont typeface="Arial" panose="020B0604020202020204" pitchFamily="34" charset="0"/>
              <a:buChar char="•"/>
              <a:defRPr/>
            </a:pPr>
            <a:r>
              <a:rPr lang="zh-CN" altLang="en-US" sz="3200" dirty="0" smtClean="0">
                <a:solidFill>
                  <a:srgbClr val="000000"/>
                </a:solidFill>
                <a:latin typeface="Arial"/>
                <a:ea typeface="微软雅黑"/>
              </a:rPr>
              <a:t>随机生成两个交叉点</a:t>
            </a:r>
            <a:endParaRPr lang="en-US" altLang="zh-CN" sz="3200" dirty="0" smtClean="0">
              <a:solidFill>
                <a:srgbClr val="000000"/>
              </a:solidFill>
              <a:latin typeface="Arial"/>
              <a:ea typeface="微软雅黑"/>
            </a:endParaRPr>
          </a:p>
          <a:p>
            <a:pPr marL="800100" lvl="1" indent="-342900">
              <a:spcAft>
                <a:spcPts val="600"/>
              </a:spcAft>
              <a:buClr>
                <a:srgbClr val="D0111B">
                  <a:lumMod val="60000"/>
                  <a:lumOff val="40000"/>
                </a:srgbClr>
              </a:buClr>
              <a:buFont typeface="Arial" panose="020B0604020202020204" pitchFamily="34" charset="0"/>
              <a:buChar char="•"/>
              <a:defRPr/>
            </a:pPr>
            <a:r>
              <a:rPr lang="zh-CN" altLang="en-US" sz="3200" dirty="0" smtClean="0">
                <a:latin typeface="Arial"/>
                <a:ea typeface="微软雅黑"/>
              </a:rPr>
              <a:t>生成两个子代</a:t>
            </a:r>
            <a:endParaRPr lang="en-US" altLang="zh-CN" sz="3200" dirty="0" smtClean="0">
              <a:latin typeface="Arial"/>
              <a:ea typeface="微软雅黑"/>
            </a:endParaRPr>
          </a:p>
          <a:p>
            <a:pPr marL="800100" lvl="1" indent="-342900">
              <a:spcAft>
                <a:spcPts val="600"/>
              </a:spcAft>
              <a:buClr>
                <a:srgbClr val="D0111B">
                  <a:lumMod val="60000"/>
                  <a:lumOff val="40000"/>
                </a:srgbClr>
              </a:buClr>
              <a:buFont typeface="Arial" panose="020B0604020202020204" pitchFamily="34" charset="0"/>
              <a:buChar char="•"/>
              <a:defRPr/>
            </a:pPr>
            <a:r>
              <a:rPr lang="zh-CN" altLang="en-US" sz="3200" dirty="0" smtClean="0">
                <a:solidFill>
                  <a:srgbClr val="F26169"/>
                </a:solidFill>
                <a:latin typeface="Arial"/>
                <a:ea typeface="微软雅黑"/>
              </a:rPr>
              <a:t>生成变异概率</a:t>
            </a:r>
            <a:endParaRPr lang="en-US" altLang="zh-CN" sz="3200" dirty="0" smtClean="0">
              <a:solidFill>
                <a:srgbClr val="F26169"/>
              </a:solidFill>
              <a:latin typeface="Arial"/>
              <a:ea typeface="微软雅黑"/>
            </a:endParaRPr>
          </a:p>
          <a:p>
            <a:pPr marL="800100" lvl="1" indent="-342900">
              <a:spcAft>
                <a:spcPts val="600"/>
              </a:spcAft>
              <a:buClr>
                <a:srgbClr val="D0111B">
                  <a:lumMod val="60000"/>
                  <a:lumOff val="40000"/>
                </a:srgbClr>
              </a:buClr>
              <a:buFont typeface="Arial" panose="020B0604020202020204" pitchFamily="34" charset="0"/>
              <a:buChar char="•"/>
              <a:defRPr/>
            </a:pPr>
            <a:r>
              <a:rPr lang="zh-CN" altLang="en-US" sz="3200" dirty="0" smtClean="0">
                <a:solidFill>
                  <a:srgbClr val="F26169"/>
                </a:solidFill>
                <a:latin typeface="Arial"/>
                <a:ea typeface="微软雅黑"/>
              </a:rPr>
              <a:t>删除生成的</a:t>
            </a:r>
            <a:r>
              <a:rPr lang="en-US" altLang="zh-CN" sz="3200" dirty="0" smtClean="0">
                <a:solidFill>
                  <a:srgbClr val="F26169"/>
                </a:solidFill>
                <a:latin typeface="Arial"/>
                <a:ea typeface="微软雅黑"/>
              </a:rPr>
              <a:t>BIN</a:t>
            </a:r>
          </a:p>
          <a:p>
            <a:pPr marL="800100" lvl="1" indent="-342900">
              <a:spcAft>
                <a:spcPts val="600"/>
              </a:spcAft>
              <a:buClr>
                <a:srgbClr val="D0111B">
                  <a:lumMod val="60000"/>
                  <a:lumOff val="40000"/>
                </a:srgbClr>
              </a:buClr>
              <a:buFont typeface="Arial" panose="020B0604020202020204" pitchFamily="34" charset="0"/>
              <a:buChar char="•"/>
              <a:defRPr/>
            </a:pPr>
            <a:r>
              <a:rPr lang="zh-CN" altLang="en-US" sz="3200" dirty="0" smtClean="0">
                <a:solidFill>
                  <a:srgbClr val="F26169"/>
                </a:solidFill>
                <a:latin typeface="Arial"/>
                <a:ea typeface="微软雅黑"/>
              </a:rPr>
              <a:t>统计出被删除的</a:t>
            </a:r>
            <a:r>
              <a:rPr lang="en-US" altLang="zh-CN" sz="3200" dirty="0" smtClean="0">
                <a:solidFill>
                  <a:srgbClr val="F26169"/>
                </a:solidFill>
                <a:latin typeface="Arial"/>
                <a:ea typeface="微软雅黑"/>
              </a:rPr>
              <a:t>Items</a:t>
            </a:r>
          </a:p>
          <a:p>
            <a:pPr marL="800100" lvl="1" indent="-342900">
              <a:spcAft>
                <a:spcPts val="600"/>
              </a:spcAft>
              <a:buClr>
                <a:srgbClr val="D0111B">
                  <a:lumMod val="60000"/>
                  <a:lumOff val="40000"/>
                </a:srgbClr>
              </a:buClr>
              <a:buFont typeface="Arial" panose="020B0604020202020204" pitchFamily="34" charset="0"/>
              <a:buChar char="•"/>
              <a:defRPr/>
            </a:pPr>
            <a:r>
              <a:rPr lang="zh-CN" altLang="en-US" sz="3200" dirty="0" smtClean="0">
                <a:solidFill>
                  <a:srgbClr val="F26169"/>
                </a:solidFill>
                <a:latin typeface="Arial"/>
                <a:ea typeface="微软雅黑"/>
              </a:rPr>
              <a:t>被删除的</a:t>
            </a:r>
            <a:r>
              <a:rPr lang="en-US" altLang="zh-CN" sz="3200" dirty="0" smtClean="0">
                <a:solidFill>
                  <a:srgbClr val="F26169"/>
                </a:solidFill>
                <a:latin typeface="Arial"/>
                <a:ea typeface="微软雅黑"/>
              </a:rPr>
              <a:t>Items</a:t>
            </a:r>
            <a:r>
              <a:rPr lang="zh-CN" altLang="en-US" sz="3200" dirty="0" smtClean="0">
                <a:solidFill>
                  <a:srgbClr val="F26169"/>
                </a:solidFill>
                <a:latin typeface="Arial"/>
                <a:ea typeface="微软雅黑"/>
              </a:rPr>
              <a:t>进行</a:t>
            </a:r>
            <a:r>
              <a:rPr lang="en-US" altLang="zh-CN" sz="3200" dirty="0" smtClean="0">
                <a:solidFill>
                  <a:srgbClr val="F26169"/>
                </a:solidFill>
                <a:latin typeface="Arial"/>
                <a:ea typeface="微软雅黑"/>
              </a:rPr>
              <a:t>FFD</a:t>
            </a:r>
          </a:p>
          <a:p>
            <a:pPr marL="800100" lvl="1" indent="-342900">
              <a:spcAft>
                <a:spcPts val="600"/>
              </a:spcAft>
              <a:buClr>
                <a:srgbClr val="D0111B">
                  <a:lumMod val="60000"/>
                  <a:lumOff val="40000"/>
                </a:srgbClr>
              </a:buClr>
              <a:buFont typeface="Arial" panose="020B0604020202020204" pitchFamily="34" charset="0"/>
              <a:buChar char="•"/>
              <a:defRPr/>
            </a:pPr>
            <a:r>
              <a:rPr lang="zh-CN" altLang="en-US" sz="3200" dirty="0" smtClean="0">
                <a:latin typeface="Arial"/>
                <a:ea typeface="微软雅黑"/>
              </a:rPr>
              <a:t>判断拟合条件是否满足</a:t>
            </a:r>
            <a:endParaRPr lang="en-US" altLang="zh-CN" sz="3200" dirty="0" smtClean="0">
              <a:latin typeface="Arial"/>
              <a:ea typeface="微软雅黑"/>
            </a:endParaRPr>
          </a:p>
        </p:txBody>
      </p:sp>
    </p:spTree>
    <p:extLst>
      <p:ext uri="{BB962C8B-B14F-4D97-AF65-F5344CB8AC3E}">
        <p14:creationId xmlns:p14="http://schemas.microsoft.com/office/powerpoint/2010/main" val="37229225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Parallel Implement Strategy</a:t>
            </a:r>
            <a:endParaRPr lang="zh-CN" altLang="en-US" dirty="0"/>
          </a:p>
        </p:txBody>
      </p:sp>
      <p:sp>
        <p:nvSpPr>
          <p:cNvPr id="3" name="灯片编号占位符 2">
            <a:extLst>
              <a:ext uri="{FF2B5EF4-FFF2-40B4-BE49-F238E27FC236}">
                <a16:creationId xmlns:a16="http://schemas.microsoft.com/office/drawing/2014/main" xmlns="" id="{6BE26ACC-EB44-4EA3-8455-7CE6F541007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tint val="75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000" b="0" i="0" u="none" strike="noStrike" kern="1200" cap="none" spc="0" normalizeH="0" baseline="0" noProof="0">
              <a:ln>
                <a:noFill/>
              </a:ln>
              <a:solidFill>
                <a:srgbClr val="000000">
                  <a:tint val="75000"/>
                </a:srgbClr>
              </a:solidFill>
              <a:effectLst/>
              <a:uLnTx/>
              <a:uFillTx/>
              <a:latin typeface="Arial"/>
              <a:ea typeface="微软雅黑"/>
              <a:cs typeface="+mn-cs"/>
            </a:endParaRPr>
          </a:p>
        </p:txBody>
      </p:sp>
      <p:sp>
        <p:nvSpPr>
          <p:cNvPr id="26" name="文本框 25">
            <a:extLst>
              <a:ext uri="{FF2B5EF4-FFF2-40B4-BE49-F238E27FC236}">
                <a16:creationId xmlns:a16="http://schemas.microsoft.com/office/drawing/2014/main" xmlns="" id="{2D0BAD32-509D-481C-A2E4-E29753883841}"/>
              </a:ext>
            </a:extLst>
          </p:cNvPr>
          <p:cNvSpPr txBox="1"/>
          <p:nvPr/>
        </p:nvSpPr>
        <p:spPr>
          <a:xfrm>
            <a:off x="823769" y="2145547"/>
            <a:ext cx="10305118" cy="2908489"/>
          </a:xfrm>
          <a:prstGeom prst="rect">
            <a:avLst/>
          </a:prstGeom>
          <a:noFill/>
        </p:spPr>
        <p:txBody>
          <a:bodyPr wrap="square" rtlCol="0">
            <a:spAutoFit/>
          </a:bodyPr>
          <a:lstStyle/>
          <a:p>
            <a:pPr marL="800100" marR="0" lvl="1" indent="-342900" algn="l" defTabSz="914400" rtl="0" eaLnBrk="1" fontAlgn="auto" latinLnBrk="0" hangingPunct="1">
              <a:lnSpc>
                <a:spcPct val="100000"/>
              </a:lnSpc>
              <a:spcBef>
                <a:spcPts val="0"/>
              </a:spcBef>
              <a:spcAft>
                <a:spcPts val="600"/>
              </a:spcAft>
              <a:buClr>
                <a:srgbClr val="D0111B">
                  <a:lumMod val="60000"/>
                  <a:lumOff val="40000"/>
                </a:srgbClr>
              </a:buClr>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Arial"/>
                <a:ea typeface="微软雅黑"/>
              </a:rPr>
              <a:t>为每个子群体分配一个线程，各线程独立</a:t>
            </a:r>
            <a:r>
              <a:rPr kumimoji="0" lang="zh-CN" altLang="en-US" sz="2400" b="0" i="0" u="none" strike="noStrike" kern="1200" cap="none" spc="0" normalizeH="0" baseline="0" noProof="0" dirty="0" smtClean="0">
                <a:ln>
                  <a:noFill/>
                </a:ln>
                <a:solidFill>
                  <a:srgbClr val="000000"/>
                </a:solidFill>
                <a:effectLst/>
                <a:uLnTx/>
                <a:uFillTx/>
                <a:latin typeface="Arial"/>
                <a:ea typeface="微软雅黑"/>
              </a:rPr>
              <a:t>完成变异</a:t>
            </a:r>
            <a:endParaRPr kumimoji="0" lang="en-US" altLang="zh-CN" sz="2400" b="0" i="0" u="none" strike="noStrike" kern="1200" cap="none" spc="0" normalizeH="0" baseline="0" noProof="0" dirty="0" smtClean="0">
              <a:ln>
                <a:noFill/>
              </a:ln>
              <a:solidFill>
                <a:srgbClr val="000000"/>
              </a:solidFill>
              <a:effectLst/>
              <a:uLnTx/>
              <a:uFillTx/>
              <a:latin typeface="Arial"/>
              <a:ea typeface="微软雅黑"/>
            </a:endParaRPr>
          </a:p>
          <a:p>
            <a:pPr marL="800100" marR="0" lvl="1" indent="-342900" algn="l" defTabSz="914400" rtl="0" eaLnBrk="1" fontAlgn="auto" latinLnBrk="0" hangingPunct="1">
              <a:lnSpc>
                <a:spcPct val="100000"/>
              </a:lnSpc>
              <a:spcBef>
                <a:spcPts val="0"/>
              </a:spcBef>
              <a:spcAft>
                <a:spcPts val="600"/>
              </a:spcAft>
              <a:buClr>
                <a:srgbClr val="D0111B">
                  <a:lumMod val="60000"/>
                  <a:lumOff val="40000"/>
                </a:srgbClr>
              </a:buClr>
              <a:buSzTx/>
              <a:buFont typeface="Arial" panose="020B0604020202020204" pitchFamily="34" charset="0"/>
              <a:buChar char="•"/>
              <a:tabLst/>
              <a:defRPr/>
            </a:pPr>
            <a:r>
              <a:rPr lang="zh-CN" altLang="en-US" sz="2400" dirty="0" smtClean="0">
                <a:solidFill>
                  <a:srgbClr val="000000"/>
                </a:solidFill>
                <a:latin typeface="Arial"/>
                <a:ea typeface="微软雅黑"/>
              </a:rPr>
              <a:t>变异过程中个体是否变异是相互独立的，且</a:t>
            </a:r>
            <a:r>
              <a:rPr kumimoji="0" lang="zh-CN" altLang="en-US" sz="2400" b="0" i="0" u="none" strike="noStrike" kern="1200" cap="none" spc="0" normalizeH="0" baseline="0" noProof="0" dirty="0" smtClean="0">
                <a:ln>
                  <a:noFill/>
                </a:ln>
                <a:solidFill>
                  <a:srgbClr val="000000"/>
                </a:solidFill>
                <a:effectLst/>
                <a:uLnTx/>
                <a:uFillTx/>
                <a:latin typeface="Arial"/>
                <a:ea typeface="微软雅黑"/>
              </a:rPr>
              <a:t>不同个体采用相同的策略编码，可并行执行</a:t>
            </a:r>
            <a:endParaRPr kumimoji="0" lang="en-US" altLang="zh-CN" sz="2400" b="0" i="0" u="none" strike="noStrike" kern="1200" cap="none" spc="0" normalizeH="0" baseline="0" noProof="0" dirty="0" smtClean="0">
              <a:ln>
                <a:noFill/>
              </a:ln>
              <a:solidFill>
                <a:srgbClr val="000000"/>
              </a:solidFill>
              <a:effectLst/>
              <a:uLnTx/>
              <a:uFillTx/>
              <a:latin typeface="Arial"/>
              <a:ea typeface="微软雅黑"/>
            </a:endParaRPr>
          </a:p>
          <a:p>
            <a:pPr marL="1257300" marR="0" lvl="2" indent="-342900" algn="l" defTabSz="914400" rtl="0" eaLnBrk="1" fontAlgn="auto" latinLnBrk="0" hangingPunct="1">
              <a:lnSpc>
                <a:spcPct val="100000"/>
              </a:lnSpc>
              <a:spcBef>
                <a:spcPts val="0"/>
              </a:spcBef>
              <a:spcAft>
                <a:spcPts val="600"/>
              </a:spcAft>
              <a:buClr>
                <a:srgbClr val="D0111B">
                  <a:lumMod val="60000"/>
                  <a:lumOff val="40000"/>
                </a:srgbClr>
              </a:buClr>
              <a:buSzTx/>
              <a:buFont typeface="Arial" panose="020B0604020202020204" pitchFamily="34" charset="0"/>
              <a:buChar char="•"/>
              <a:tabLst/>
              <a:defRPr/>
            </a:pPr>
            <a:r>
              <a:rPr kumimoji="0" lang="zh-CN" altLang="en-US" sz="2400" b="0" i="0" u="none" strike="noStrike" kern="1200" cap="none" spc="0" normalizeH="0" baseline="0" noProof="0" dirty="0" smtClean="0">
                <a:ln>
                  <a:noFill/>
                </a:ln>
                <a:solidFill>
                  <a:srgbClr val="000000"/>
                </a:solidFill>
                <a:effectLst/>
                <a:uLnTx/>
                <a:uFillTx/>
                <a:latin typeface="Arial"/>
                <a:ea typeface="微软雅黑"/>
              </a:rPr>
              <a:t>评估</a:t>
            </a:r>
            <a:r>
              <a:rPr kumimoji="0" lang="zh-CN" altLang="en-US" sz="2400" b="0" i="0" u="none" strike="noStrike" kern="1200" cap="none" spc="0" normalizeH="0" baseline="0" noProof="0" dirty="0">
                <a:ln>
                  <a:noFill/>
                </a:ln>
                <a:solidFill>
                  <a:srgbClr val="000000"/>
                </a:solidFill>
                <a:effectLst/>
                <a:uLnTx/>
                <a:uFillTx/>
                <a:latin typeface="Arial"/>
                <a:ea typeface="微软雅黑"/>
              </a:rPr>
              <a:t>适用性时，由于个体的独立性，且不同个体采用同样的适应度方程进行计算，可并行执行</a:t>
            </a:r>
            <a:endParaRPr kumimoji="0" lang="en-US" altLang="zh-CN" sz="2400" b="0" i="0" u="none" strike="noStrike" kern="1200" cap="none" spc="0" normalizeH="0" baseline="0" noProof="0" dirty="0">
              <a:ln>
                <a:noFill/>
              </a:ln>
              <a:solidFill>
                <a:srgbClr val="000000"/>
              </a:solidFill>
              <a:effectLst/>
              <a:uLnTx/>
              <a:uFillTx/>
              <a:latin typeface="Arial"/>
              <a:ea typeface="微软雅黑"/>
            </a:endParaRPr>
          </a:p>
          <a:p>
            <a:pPr marL="1257300" marR="0" lvl="2" indent="-342900" algn="l" defTabSz="914400" rtl="0" eaLnBrk="1" fontAlgn="auto" latinLnBrk="0" hangingPunct="1">
              <a:lnSpc>
                <a:spcPct val="100000"/>
              </a:lnSpc>
              <a:spcBef>
                <a:spcPts val="0"/>
              </a:spcBef>
              <a:spcAft>
                <a:spcPts val="600"/>
              </a:spcAft>
              <a:buClr>
                <a:srgbClr val="D0111B">
                  <a:lumMod val="60000"/>
                  <a:lumOff val="40000"/>
                </a:srgbClr>
              </a:buClr>
              <a:buSzTx/>
              <a:buFont typeface="Arial" panose="020B0604020202020204" pitchFamily="34" charset="0"/>
              <a:buChar char="•"/>
              <a:tabLst/>
              <a:defRPr/>
            </a:pPr>
            <a:r>
              <a:rPr kumimoji="0" lang="zh-CN" altLang="en-US" sz="2400" b="0" i="0" u="none" strike="noStrike" kern="1200" cap="none" spc="0" normalizeH="0" baseline="0" noProof="0" dirty="0" smtClean="0">
                <a:ln>
                  <a:noFill/>
                </a:ln>
                <a:solidFill>
                  <a:srgbClr val="000000"/>
                </a:solidFill>
                <a:effectLst/>
                <a:uLnTx/>
                <a:uFillTx/>
                <a:latin typeface="Arial"/>
                <a:ea typeface="微软雅黑"/>
              </a:rPr>
              <a:t>淘汰机制为对子</a:t>
            </a:r>
            <a:r>
              <a:rPr kumimoji="0" lang="zh-CN" altLang="en-US" sz="2400" b="0" i="0" u="none" strike="noStrike" kern="1200" cap="none" spc="0" normalizeH="0" baseline="0" noProof="0" dirty="0">
                <a:ln>
                  <a:noFill/>
                </a:ln>
                <a:solidFill>
                  <a:srgbClr val="000000"/>
                </a:solidFill>
                <a:effectLst/>
                <a:uLnTx/>
                <a:uFillTx/>
                <a:latin typeface="Arial"/>
                <a:ea typeface="微软雅黑"/>
              </a:rPr>
              <a:t>群体按照适应度降序</a:t>
            </a:r>
            <a:r>
              <a:rPr kumimoji="0" lang="zh-CN" altLang="en-US" sz="2400" b="0" i="0" u="none" strike="noStrike" kern="1200" cap="none" spc="0" normalizeH="0" baseline="0" noProof="0" dirty="0" smtClean="0">
                <a:ln>
                  <a:noFill/>
                </a:ln>
                <a:solidFill>
                  <a:srgbClr val="000000"/>
                </a:solidFill>
                <a:effectLst/>
                <a:uLnTx/>
                <a:uFillTx/>
                <a:latin typeface="Arial"/>
                <a:ea typeface="微软雅黑"/>
              </a:rPr>
              <a:t>，将适应度最低的去除，此过程在每个个体变异完之后都会执行，且个体相互独立，可并行执行</a:t>
            </a:r>
            <a:endParaRPr kumimoji="0" lang="en-US" altLang="zh-CN" sz="2400" b="0" i="0" u="none" strike="noStrike" kern="1200" cap="none" spc="0" normalizeH="0" baseline="0" noProof="0" dirty="0">
              <a:ln>
                <a:noFill/>
              </a:ln>
              <a:solidFill>
                <a:srgbClr val="000000"/>
              </a:solidFill>
              <a:effectLst/>
              <a:uLnTx/>
              <a:uFillTx/>
              <a:latin typeface="Arial"/>
              <a:ea typeface="微软雅黑"/>
            </a:endParaRPr>
          </a:p>
        </p:txBody>
      </p:sp>
      <p:cxnSp>
        <p:nvCxnSpPr>
          <p:cNvPr id="30" name="直接连接符 29">
            <a:extLst>
              <a:ext uri="{FF2B5EF4-FFF2-40B4-BE49-F238E27FC236}">
                <a16:creationId xmlns:a16="http://schemas.microsoft.com/office/drawing/2014/main" xmlns="" id="{3CA8B0FC-2F5A-45F4-9C0C-73F693AC223F}"/>
              </a:ext>
            </a:extLst>
          </p:cNvPr>
          <p:cNvCxnSpPr>
            <a:cxnSpLocks/>
          </p:cNvCxnSpPr>
          <p:nvPr/>
        </p:nvCxnSpPr>
        <p:spPr>
          <a:xfrm>
            <a:off x="1190295" y="1699579"/>
            <a:ext cx="16205" cy="3609021"/>
          </a:xfrm>
          <a:prstGeom prst="line">
            <a:avLst/>
          </a:prstGeom>
          <a:ln w="6350"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8" name="流程图: 过程 7">
            <a:extLst>
              <a:ext uri="{FF2B5EF4-FFF2-40B4-BE49-F238E27FC236}">
                <a16:creationId xmlns:a16="http://schemas.microsoft.com/office/drawing/2014/main" xmlns="" id="{341D6494-C6F4-4004-B222-BD294D24CE14}"/>
              </a:ext>
            </a:extLst>
          </p:cNvPr>
          <p:cNvSpPr/>
          <p:nvPr/>
        </p:nvSpPr>
        <p:spPr>
          <a:xfrm>
            <a:off x="840456" y="1230226"/>
            <a:ext cx="1797961" cy="463003"/>
          </a:xfrm>
          <a:prstGeom prst="flowChartProcess">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FFFF"/>
                </a:solidFill>
                <a:effectLst/>
                <a:uLnTx/>
                <a:uFillTx/>
                <a:latin typeface="Arial"/>
                <a:ea typeface="微软雅黑"/>
                <a:cs typeface="+mn-cs"/>
              </a:rPr>
              <a:t>并行策略</a:t>
            </a:r>
          </a:p>
        </p:txBody>
      </p:sp>
      <p:cxnSp>
        <p:nvCxnSpPr>
          <p:cNvPr id="18" name="连接符: 肘形 17">
            <a:extLst>
              <a:ext uri="{FF2B5EF4-FFF2-40B4-BE49-F238E27FC236}">
                <a16:creationId xmlns:a16="http://schemas.microsoft.com/office/drawing/2014/main" xmlns="" id="{E3A4FE9E-8691-41AB-BC8B-93997F69BBD0}"/>
              </a:ext>
            </a:extLst>
          </p:cNvPr>
          <p:cNvCxnSpPr>
            <a:cxnSpLocks/>
          </p:cNvCxnSpPr>
          <p:nvPr/>
        </p:nvCxnSpPr>
        <p:spPr>
          <a:xfrm flipV="1">
            <a:off x="9700137" y="5555123"/>
            <a:ext cx="1428750" cy="628188"/>
          </a:xfrm>
          <a:prstGeom prst="bentConnector3">
            <a:avLst>
              <a:gd name="adj1" fmla="val 100000"/>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2726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Algorithm Evaluation</a:t>
            </a:r>
            <a:endParaRPr lang="zh-CN" altLang="en-US" baseline="300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tint val="75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000" b="0" i="0" u="none" strike="noStrike" kern="1200" cap="none" spc="0" normalizeH="0" baseline="0" noProof="0">
              <a:ln>
                <a:noFill/>
              </a:ln>
              <a:solidFill>
                <a:srgbClr val="000000">
                  <a:tint val="75000"/>
                </a:srgbClr>
              </a:solidFill>
              <a:effectLst/>
              <a:uLnTx/>
              <a:uFillTx/>
              <a:latin typeface="Arial"/>
              <a:ea typeface="微软雅黑"/>
              <a:cs typeface="+mn-cs"/>
            </a:endParaRPr>
          </a:p>
        </p:txBody>
      </p:sp>
      <p:sp>
        <p:nvSpPr>
          <p:cNvPr id="107" name="ï$liďè">
            <a:extLst>
              <a:ext uri="{FF2B5EF4-FFF2-40B4-BE49-F238E27FC236}">
                <a16:creationId xmlns:a16="http://schemas.microsoft.com/office/drawing/2014/main" xmlns="" id="{8E035EA9-8C5F-4D31-B5A3-C4B45681D7F9}"/>
              </a:ext>
            </a:extLst>
          </p:cNvPr>
          <p:cNvSpPr/>
          <p:nvPr/>
        </p:nvSpPr>
        <p:spPr bwMode="auto">
          <a:xfrm>
            <a:off x="2058657" y="3871334"/>
            <a:ext cx="279260" cy="241179"/>
          </a:xfrm>
          <a:custGeom>
            <a:avLst/>
            <a:gdLst>
              <a:gd name="T0" fmla="*/ 25 w 65"/>
              <a:gd name="T1" fmla="*/ 0 h 56"/>
              <a:gd name="T2" fmla="*/ 41 w 65"/>
              <a:gd name="T3" fmla="*/ 0 h 56"/>
              <a:gd name="T4" fmla="*/ 59 w 65"/>
              <a:gd name="T5" fmla="*/ 0 h 56"/>
              <a:gd name="T6" fmla="*/ 63 w 65"/>
              <a:gd name="T7" fmla="*/ 6 h 56"/>
              <a:gd name="T8" fmla="*/ 54 w 65"/>
              <a:gd name="T9" fmla="*/ 22 h 56"/>
              <a:gd name="T10" fmla="*/ 46 w 65"/>
              <a:gd name="T11" fmla="*/ 36 h 56"/>
              <a:gd name="T12" fmla="*/ 37 w 65"/>
              <a:gd name="T13" fmla="*/ 52 h 56"/>
              <a:gd name="T14" fmla="*/ 29 w 65"/>
              <a:gd name="T15" fmla="*/ 52 h 56"/>
              <a:gd name="T16" fmla="*/ 20 w 65"/>
              <a:gd name="T17" fmla="*/ 36 h 56"/>
              <a:gd name="T18" fmla="*/ 12 w 65"/>
              <a:gd name="T19" fmla="*/ 22 h 56"/>
              <a:gd name="T20" fmla="*/ 2 w 65"/>
              <a:gd name="T21" fmla="*/ 6 h 56"/>
              <a:gd name="T22" fmla="*/ 6 w 65"/>
              <a:gd name="T23" fmla="*/ 0 h 56"/>
              <a:gd name="T24" fmla="*/ 25 w 65"/>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56">
                <a:moveTo>
                  <a:pt x="25" y="0"/>
                </a:moveTo>
                <a:cubicBezTo>
                  <a:pt x="29" y="0"/>
                  <a:pt x="36" y="0"/>
                  <a:pt x="41" y="0"/>
                </a:cubicBezTo>
                <a:cubicBezTo>
                  <a:pt x="59" y="0"/>
                  <a:pt x="59" y="0"/>
                  <a:pt x="59" y="0"/>
                </a:cubicBezTo>
                <a:cubicBezTo>
                  <a:pt x="64" y="0"/>
                  <a:pt x="65" y="3"/>
                  <a:pt x="63" y="6"/>
                </a:cubicBezTo>
                <a:cubicBezTo>
                  <a:pt x="54" y="22"/>
                  <a:pt x="54" y="22"/>
                  <a:pt x="54" y="22"/>
                </a:cubicBezTo>
                <a:cubicBezTo>
                  <a:pt x="52" y="26"/>
                  <a:pt x="48" y="32"/>
                  <a:pt x="46" y="36"/>
                </a:cubicBezTo>
                <a:cubicBezTo>
                  <a:pt x="37" y="52"/>
                  <a:pt x="37" y="52"/>
                  <a:pt x="37" y="52"/>
                </a:cubicBezTo>
                <a:cubicBezTo>
                  <a:pt x="35" y="56"/>
                  <a:pt x="31" y="56"/>
                  <a:pt x="29" y="52"/>
                </a:cubicBezTo>
                <a:cubicBezTo>
                  <a:pt x="20" y="36"/>
                  <a:pt x="20" y="36"/>
                  <a:pt x="20" y="36"/>
                </a:cubicBezTo>
                <a:cubicBezTo>
                  <a:pt x="17" y="32"/>
                  <a:pt x="14" y="26"/>
                  <a:pt x="12" y="22"/>
                </a:cubicBezTo>
                <a:cubicBezTo>
                  <a:pt x="2" y="6"/>
                  <a:pt x="2" y="6"/>
                  <a:pt x="2" y="6"/>
                </a:cubicBezTo>
                <a:cubicBezTo>
                  <a:pt x="0" y="3"/>
                  <a:pt x="2" y="0"/>
                  <a:pt x="6" y="0"/>
                </a:cubicBezTo>
                <a:lnTo>
                  <a:pt x="25" y="0"/>
                </a:lnTo>
                <a:close/>
              </a:path>
            </a:pathLst>
          </a:custGeom>
          <a:solidFill>
            <a:schemeClr val="tx2">
              <a:lumMod val="40000"/>
              <a:lumOff val="60000"/>
            </a:scheme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09" name="íšlïḑè">
            <a:extLst>
              <a:ext uri="{FF2B5EF4-FFF2-40B4-BE49-F238E27FC236}">
                <a16:creationId xmlns:a16="http://schemas.microsoft.com/office/drawing/2014/main" xmlns="" id="{8E73FC60-B7C2-4C3F-8AA4-50A83E808FB9}"/>
              </a:ext>
            </a:extLst>
          </p:cNvPr>
          <p:cNvSpPr/>
          <p:nvPr/>
        </p:nvSpPr>
        <p:spPr bwMode="auto">
          <a:xfrm>
            <a:off x="4678983" y="3871334"/>
            <a:ext cx="279260" cy="241179"/>
          </a:xfrm>
          <a:custGeom>
            <a:avLst/>
            <a:gdLst>
              <a:gd name="T0" fmla="*/ 24 w 65"/>
              <a:gd name="T1" fmla="*/ 0 h 56"/>
              <a:gd name="T2" fmla="*/ 40 w 65"/>
              <a:gd name="T3" fmla="*/ 0 h 56"/>
              <a:gd name="T4" fmla="*/ 59 w 65"/>
              <a:gd name="T5" fmla="*/ 0 h 56"/>
              <a:gd name="T6" fmla="*/ 63 w 65"/>
              <a:gd name="T7" fmla="*/ 6 h 56"/>
              <a:gd name="T8" fmla="*/ 53 w 65"/>
              <a:gd name="T9" fmla="*/ 22 h 56"/>
              <a:gd name="T10" fmla="*/ 45 w 65"/>
              <a:gd name="T11" fmla="*/ 36 h 56"/>
              <a:gd name="T12" fmla="*/ 36 w 65"/>
              <a:gd name="T13" fmla="*/ 52 h 56"/>
              <a:gd name="T14" fmla="*/ 28 w 65"/>
              <a:gd name="T15" fmla="*/ 52 h 56"/>
              <a:gd name="T16" fmla="*/ 19 w 65"/>
              <a:gd name="T17" fmla="*/ 36 h 56"/>
              <a:gd name="T18" fmla="*/ 11 w 65"/>
              <a:gd name="T19" fmla="*/ 22 h 56"/>
              <a:gd name="T20" fmla="*/ 2 w 65"/>
              <a:gd name="T21" fmla="*/ 6 h 56"/>
              <a:gd name="T22" fmla="*/ 6 w 65"/>
              <a:gd name="T23" fmla="*/ 0 h 56"/>
              <a:gd name="T24" fmla="*/ 24 w 65"/>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56">
                <a:moveTo>
                  <a:pt x="24" y="0"/>
                </a:moveTo>
                <a:cubicBezTo>
                  <a:pt x="29" y="0"/>
                  <a:pt x="36" y="0"/>
                  <a:pt x="40" y="0"/>
                </a:cubicBezTo>
                <a:cubicBezTo>
                  <a:pt x="59" y="0"/>
                  <a:pt x="59" y="0"/>
                  <a:pt x="59" y="0"/>
                </a:cubicBezTo>
                <a:cubicBezTo>
                  <a:pt x="63" y="0"/>
                  <a:pt x="65" y="3"/>
                  <a:pt x="63" y="6"/>
                </a:cubicBezTo>
                <a:cubicBezTo>
                  <a:pt x="53" y="22"/>
                  <a:pt x="53" y="22"/>
                  <a:pt x="53" y="22"/>
                </a:cubicBezTo>
                <a:cubicBezTo>
                  <a:pt x="51" y="26"/>
                  <a:pt x="48" y="32"/>
                  <a:pt x="45" y="36"/>
                </a:cubicBezTo>
                <a:cubicBezTo>
                  <a:pt x="36" y="52"/>
                  <a:pt x="36" y="52"/>
                  <a:pt x="36" y="52"/>
                </a:cubicBezTo>
                <a:cubicBezTo>
                  <a:pt x="34" y="56"/>
                  <a:pt x="30" y="56"/>
                  <a:pt x="28" y="52"/>
                </a:cubicBezTo>
                <a:cubicBezTo>
                  <a:pt x="19" y="36"/>
                  <a:pt x="19" y="36"/>
                  <a:pt x="19" y="36"/>
                </a:cubicBezTo>
                <a:cubicBezTo>
                  <a:pt x="17" y="32"/>
                  <a:pt x="13" y="26"/>
                  <a:pt x="11" y="22"/>
                </a:cubicBezTo>
                <a:cubicBezTo>
                  <a:pt x="2" y="6"/>
                  <a:pt x="2" y="6"/>
                  <a:pt x="2" y="6"/>
                </a:cubicBezTo>
                <a:cubicBezTo>
                  <a:pt x="0" y="3"/>
                  <a:pt x="1" y="0"/>
                  <a:pt x="6" y="0"/>
                </a:cubicBezTo>
                <a:lnTo>
                  <a:pt x="24" y="0"/>
                </a:lnTo>
                <a:close/>
              </a:path>
            </a:pathLst>
          </a:custGeom>
          <a:solidFill>
            <a:schemeClr val="tx2">
              <a:lumMod val="40000"/>
              <a:lumOff val="60000"/>
            </a:scheme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12" name="îŝḷíḑè">
            <a:extLst>
              <a:ext uri="{FF2B5EF4-FFF2-40B4-BE49-F238E27FC236}">
                <a16:creationId xmlns:a16="http://schemas.microsoft.com/office/drawing/2014/main" xmlns="" id="{3F34AAF2-7BED-4EA0-8CA2-2CA9C129299F}"/>
              </a:ext>
            </a:extLst>
          </p:cNvPr>
          <p:cNvSpPr/>
          <p:nvPr/>
        </p:nvSpPr>
        <p:spPr bwMode="auto">
          <a:xfrm>
            <a:off x="7313817" y="3871334"/>
            <a:ext cx="282887" cy="241179"/>
          </a:xfrm>
          <a:custGeom>
            <a:avLst/>
            <a:gdLst>
              <a:gd name="T0" fmla="*/ 25 w 66"/>
              <a:gd name="T1" fmla="*/ 0 h 56"/>
              <a:gd name="T2" fmla="*/ 41 w 66"/>
              <a:gd name="T3" fmla="*/ 0 h 56"/>
              <a:gd name="T4" fmla="*/ 59 w 66"/>
              <a:gd name="T5" fmla="*/ 0 h 56"/>
              <a:gd name="T6" fmla="*/ 63 w 66"/>
              <a:gd name="T7" fmla="*/ 6 h 56"/>
              <a:gd name="T8" fmla="*/ 54 w 66"/>
              <a:gd name="T9" fmla="*/ 22 h 56"/>
              <a:gd name="T10" fmla="*/ 46 w 66"/>
              <a:gd name="T11" fmla="*/ 36 h 56"/>
              <a:gd name="T12" fmla="*/ 37 w 66"/>
              <a:gd name="T13" fmla="*/ 52 h 56"/>
              <a:gd name="T14" fmla="*/ 29 w 66"/>
              <a:gd name="T15" fmla="*/ 52 h 56"/>
              <a:gd name="T16" fmla="*/ 20 w 66"/>
              <a:gd name="T17" fmla="*/ 36 h 56"/>
              <a:gd name="T18" fmla="*/ 12 w 66"/>
              <a:gd name="T19" fmla="*/ 22 h 56"/>
              <a:gd name="T20" fmla="*/ 2 w 66"/>
              <a:gd name="T21" fmla="*/ 6 h 56"/>
              <a:gd name="T22" fmla="*/ 6 w 66"/>
              <a:gd name="T23" fmla="*/ 0 h 56"/>
              <a:gd name="T24" fmla="*/ 25 w 66"/>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56">
                <a:moveTo>
                  <a:pt x="25" y="0"/>
                </a:moveTo>
                <a:cubicBezTo>
                  <a:pt x="29" y="0"/>
                  <a:pt x="37" y="0"/>
                  <a:pt x="41" y="0"/>
                </a:cubicBezTo>
                <a:cubicBezTo>
                  <a:pt x="59" y="0"/>
                  <a:pt x="59" y="0"/>
                  <a:pt x="59" y="0"/>
                </a:cubicBezTo>
                <a:cubicBezTo>
                  <a:pt x="64" y="0"/>
                  <a:pt x="66" y="3"/>
                  <a:pt x="63" y="6"/>
                </a:cubicBezTo>
                <a:cubicBezTo>
                  <a:pt x="54" y="22"/>
                  <a:pt x="54" y="22"/>
                  <a:pt x="54" y="22"/>
                </a:cubicBezTo>
                <a:cubicBezTo>
                  <a:pt x="52" y="26"/>
                  <a:pt x="48" y="32"/>
                  <a:pt x="46" y="36"/>
                </a:cubicBezTo>
                <a:cubicBezTo>
                  <a:pt x="37" y="52"/>
                  <a:pt x="37" y="52"/>
                  <a:pt x="37" y="52"/>
                </a:cubicBezTo>
                <a:cubicBezTo>
                  <a:pt x="35" y="56"/>
                  <a:pt x="31" y="56"/>
                  <a:pt x="29" y="52"/>
                </a:cubicBezTo>
                <a:cubicBezTo>
                  <a:pt x="20" y="36"/>
                  <a:pt x="20" y="36"/>
                  <a:pt x="20" y="36"/>
                </a:cubicBezTo>
                <a:cubicBezTo>
                  <a:pt x="18" y="32"/>
                  <a:pt x="14" y="26"/>
                  <a:pt x="12" y="22"/>
                </a:cubicBezTo>
                <a:cubicBezTo>
                  <a:pt x="2" y="6"/>
                  <a:pt x="2" y="6"/>
                  <a:pt x="2" y="6"/>
                </a:cubicBezTo>
                <a:cubicBezTo>
                  <a:pt x="0" y="3"/>
                  <a:pt x="2" y="0"/>
                  <a:pt x="6" y="0"/>
                </a:cubicBezTo>
                <a:lnTo>
                  <a:pt x="25" y="0"/>
                </a:lnTo>
                <a:close/>
              </a:path>
            </a:pathLst>
          </a:custGeom>
          <a:solidFill>
            <a:schemeClr val="tx2">
              <a:lumMod val="40000"/>
              <a:lumOff val="60000"/>
            </a:scheme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13" name="îš1ïďê">
            <a:extLst>
              <a:ext uri="{FF2B5EF4-FFF2-40B4-BE49-F238E27FC236}">
                <a16:creationId xmlns:a16="http://schemas.microsoft.com/office/drawing/2014/main" xmlns="" id="{3B98C3C5-ADE0-4D1B-BA78-E74A29D5413F}"/>
              </a:ext>
            </a:extLst>
          </p:cNvPr>
          <p:cNvSpPr/>
          <p:nvPr/>
        </p:nvSpPr>
        <p:spPr bwMode="auto">
          <a:xfrm>
            <a:off x="9907743" y="3871334"/>
            <a:ext cx="279260" cy="241179"/>
          </a:xfrm>
          <a:custGeom>
            <a:avLst/>
            <a:gdLst>
              <a:gd name="T0" fmla="*/ 25 w 65"/>
              <a:gd name="T1" fmla="*/ 0 h 56"/>
              <a:gd name="T2" fmla="*/ 41 w 65"/>
              <a:gd name="T3" fmla="*/ 0 h 56"/>
              <a:gd name="T4" fmla="*/ 59 w 65"/>
              <a:gd name="T5" fmla="*/ 0 h 56"/>
              <a:gd name="T6" fmla="*/ 63 w 65"/>
              <a:gd name="T7" fmla="*/ 6 h 56"/>
              <a:gd name="T8" fmla="*/ 54 w 65"/>
              <a:gd name="T9" fmla="*/ 22 h 56"/>
              <a:gd name="T10" fmla="*/ 46 w 65"/>
              <a:gd name="T11" fmla="*/ 36 h 56"/>
              <a:gd name="T12" fmla="*/ 37 w 65"/>
              <a:gd name="T13" fmla="*/ 52 h 56"/>
              <a:gd name="T14" fmla="*/ 29 w 65"/>
              <a:gd name="T15" fmla="*/ 52 h 56"/>
              <a:gd name="T16" fmla="*/ 20 w 65"/>
              <a:gd name="T17" fmla="*/ 36 h 56"/>
              <a:gd name="T18" fmla="*/ 12 w 65"/>
              <a:gd name="T19" fmla="*/ 22 h 56"/>
              <a:gd name="T20" fmla="*/ 2 w 65"/>
              <a:gd name="T21" fmla="*/ 6 h 56"/>
              <a:gd name="T22" fmla="*/ 6 w 65"/>
              <a:gd name="T23" fmla="*/ 0 h 56"/>
              <a:gd name="T24" fmla="*/ 25 w 65"/>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56">
                <a:moveTo>
                  <a:pt x="25" y="0"/>
                </a:moveTo>
                <a:cubicBezTo>
                  <a:pt x="29" y="0"/>
                  <a:pt x="36" y="0"/>
                  <a:pt x="41" y="0"/>
                </a:cubicBezTo>
                <a:cubicBezTo>
                  <a:pt x="59" y="0"/>
                  <a:pt x="59" y="0"/>
                  <a:pt x="59" y="0"/>
                </a:cubicBezTo>
                <a:cubicBezTo>
                  <a:pt x="64" y="0"/>
                  <a:pt x="65" y="3"/>
                  <a:pt x="63" y="6"/>
                </a:cubicBezTo>
                <a:cubicBezTo>
                  <a:pt x="54" y="22"/>
                  <a:pt x="54" y="22"/>
                  <a:pt x="54" y="22"/>
                </a:cubicBezTo>
                <a:cubicBezTo>
                  <a:pt x="52" y="26"/>
                  <a:pt x="48" y="32"/>
                  <a:pt x="46" y="36"/>
                </a:cubicBezTo>
                <a:cubicBezTo>
                  <a:pt x="37" y="52"/>
                  <a:pt x="37" y="52"/>
                  <a:pt x="37" y="52"/>
                </a:cubicBezTo>
                <a:cubicBezTo>
                  <a:pt x="35" y="56"/>
                  <a:pt x="31" y="56"/>
                  <a:pt x="29" y="52"/>
                </a:cubicBezTo>
                <a:cubicBezTo>
                  <a:pt x="20" y="36"/>
                  <a:pt x="20" y="36"/>
                  <a:pt x="20" y="36"/>
                </a:cubicBezTo>
                <a:cubicBezTo>
                  <a:pt x="17" y="32"/>
                  <a:pt x="14" y="26"/>
                  <a:pt x="12" y="22"/>
                </a:cubicBezTo>
                <a:cubicBezTo>
                  <a:pt x="2" y="6"/>
                  <a:pt x="2" y="6"/>
                  <a:pt x="2" y="6"/>
                </a:cubicBezTo>
                <a:cubicBezTo>
                  <a:pt x="0" y="3"/>
                  <a:pt x="2" y="0"/>
                  <a:pt x="6" y="0"/>
                </a:cubicBezTo>
                <a:lnTo>
                  <a:pt x="25" y="0"/>
                </a:lnTo>
                <a:close/>
              </a:path>
            </a:pathLst>
          </a:custGeom>
          <a:solidFill>
            <a:schemeClr val="tx2">
              <a:lumMod val="40000"/>
              <a:lumOff val="60000"/>
            </a:schemeClr>
          </a:solidFill>
          <a:ln>
            <a:noFill/>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14" name="îşļiḋè">
            <a:extLst>
              <a:ext uri="{FF2B5EF4-FFF2-40B4-BE49-F238E27FC236}">
                <a16:creationId xmlns:a16="http://schemas.microsoft.com/office/drawing/2014/main" xmlns="" id="{FEE9D49A-9A74-462E-8DDE-E2E41E015270}"/>
              </a:ext>
            </a:extLst>
          </p:cNvPr>
          <p:cNvSpPr/>
          <p:nvPr/>
        </p:nvSpPr>
        <p:spPr bwMode="auto">
          <a:xfrm>
            <a:off x="8913212" y="1494000"/>
            <a:ext cx="2170611" cy="2179676"/>
          </a:xfrm>
          <a:prstGeom prst="ellipse">
            <a:avLst/>
          </a:prstGeom>
          <a:no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15" name="íSḻïḍe">
            <a:extLst>
              <a:ext uri="{FF2B5EF4-FFF2-40B4-BE49-F238E27FC236}">
                <a16:creationId xmlns:a16="http://schemas.microsoft.com/office/drawing/2014/main" xmlns="" id="{9026EFB0-2D9A-483C-917C-9F3112A1EEFD}"/>
              </a:ext>
            </a:extLst>
          </p:cNvPr>
          <p:cNvSpPr/>
          <p:nvPr/>
        </p:nvSpPr>
        <p:spPr bwMode="auto">
          <a:xfrm>
            <a:off x="9223300" y="1813154"/>
            <a:ext cx="1564943" cy="1572196"/>
          </a:xfrm>
          <a:prstGeom prst="ellipse">
            <a:avLst/>
          </a:prstGeom>
          <a:solidFill>
            <a:schemeClr val="tx2">
              <a:lumMod val="20000"/>
              <a:lumOff val="8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lvl="0" algn="ctr">
              <a:defRPr/>
            </a:pPr>
            <a:r>
              <a:rPr lang="en-US" altLang="zh-CN" sz="2400" b="1" dirty="0" smtClean="0">
                <a:solidFill>
                  <a:srgbClr val="000000"/>
                </a:solidFill>
                <a:latin typeface="Arial"/>
                <a:ea typeface="微软雅黑"/>
              </a:rPr>
              <a:t>Random</a:t>
            </a:r>
            <a:endParaRPr kumimoji="0" lang="zh-CN" altLang="en-US" sz="2400" b="1"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116" name="iŝļíḓé">
            <a:extLst>
              <a:ext uri="{FF2B5EF4-FFF2-40B4-BE49-F238E27FC236}">
                <a16:creationId xmlns:a16="http://schemas.microsoft.com/office/drawing/2014/main" xmlns="" id="{A33E899C-4491-42C8-9ABE-984992ECD26B}"/>
              </a:ext>
            </a:extLst>
          </p:cNvPr>
          <p:cNvSpPr/>
          <p:nvPr/>
        </p:nvSpPr>
        <p:spPr bwMode="auto">
          <a:xfrm>
            <a:off x="3710640" y="1494000"/>
            <a:ext cx="2170611" cy="2179676"/>
          </a:xfrm>
          <a:prstGeom prst="ellipse">
            <a:avLst/>
          </a:prstGeom>
          <a:no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17" name="íślïḍé">
            <a:extLst>
              <a:ext uri="{FF2B5EF4-FFF2-40B4-BE49-F238E27FC236}">
                <a16:creationId xmlns:a16="http://schemas.microsoft.com/office/drawing/2014/main" xmlns="" id="{8BD1A0B0-8E7A-452E-81AF-2996499A5219}"/>
              </a:ext>
            </a:extLst>
          </p:cNvPr>
          <p:cNvSpPr/>
          <p:nvPr/>
        </p:nvSpPr>
        <p:spPr bwMode="auto">
          <a:xfrm>
            <a:off x="4015287" y="1813154"/>
            <a:ext cx="1564943" cy="1572196"/>
          </a:xfrm>
          <a:prstGeom prst="ellipse">
            <a:avLst/>
          </a:prstGeom>
          <a:solidFill>
            <a:schemeClr val="tx2">
              <a:lumMod val="20000"/>
              <a:lumOff val="8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Arial"/>
                <a:ea typeface="微软雅黑"/>
                <a:cs typeface="+mn-cs"/>
              </a:rPr>
              <a:t>加速比</a:t>
            </a:r>
          </a:p>
        </p:txBody>
      </p:sp>
      <p:sp>
        <p:nvSpPr>
          <p:cNvPr id="118" name="îŝ1ïde">
            <a:extLst>
              <a:ext uri="{FF2B5EF4-FFF2-40B4-BE49-F238E27FC236}">
                <a16:creationId xmlns:a16="http://schemas.microsoft.com/office/drawing/2014/main" xmlns="" id="{BE125864-4648-4E61-968C-663A29C24888}"/>
              </a:ext>
            </a:extLst>
          </p:cNvPr>
          <p:cNvSpPr/>
          <p:nvPr/>
        </p:nvSpPr>
        <p:spPr bwMode="auto">
          <a:xfrm>
            <a:off x="6301953" y="1494000"/>
            <a:ext cx="2170611" cy="2179676"/>
          </a:xfrm>
          <a:prstGeom prst="ellipse">
            <a:avLst/>
          </a:prstGeom>
          <a:no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19" name="íšlîḍê">
            <a:extLst>
              <a:ext uri="{FF2B5EF4-FFF2-40B4-BE49-F238E27FC236}">
                <a16:creationId xmlns:a16="http://schemas.microsoft.com/office/drawing/2014/main" xmlns="" id="{4815EDFD-9C72-40EB-A18E-0CA9EFE22974}"/>
              </a:ext>
            </a:extLst>
          </p:cNvPr>
          <p:cNvSpPr/>
          <p:nvPr/>
        </p:nvSpPr>
        <p:spPr bwMode="auto">
          <a:xfrm>
            <a:off x="6606600" y="1813154"/>
            <a:ext cx="1561317" cy="1572196"/>
          </a:xfrm>
          <a:prstGeom prst="ellipse">
            <a:avLst/>
          </a:prstGeom>
          <a:solidFill>
            <a:schemeClr val="accent1">
              <a:lumMod val="60000"/>
              <a:lumOff val="40000"/>
            </a:schemeClr>
          </a:solidFill>
          <a:ln w="15875">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FFFFFF"/>
                </a:solidFill>
                <a:effectLst/>
                <a:uLnTx/>
                <a:uFillTx/>
                <a:latin typeface="Arial"/>
                <a:ea typeface="微软雅黑"/>
                <a:cs typeface="+mn-cs"/>
              </a:rPr>
              <a:t>适应度</a:t>
            </a:r>
          </a:p>
        </p:txBody>
      </p:sp>
      <p:sp>
        <p:nvSpPr>
          <p:cNvPr id="120" name="ïṡļïḑé">
            <a:extLst>
              <a:ext uri="{FF2B5EF4-FFF2-40B4-BE49-F238E27FC236}">
                <a16:creationId xmlns:a16="http://schemas.microsoft.com/office/drawing/2014/main" xmlns="" id="{555D1552-0010-402B-8C2E-5ABB7E0F6E48}"/>
              </a:ext>
            </a:extLst>
          </p:cNvPr>
          <p:cNvSpPr/>
          <p:nvPr/>
        </p:nvSpPr>
        <p:spPr bwMode="auto">
          <a:xfrm>
            <a:off x="1110261" y="1494000"/>
            <a:ext cx="2170611" cy="2179676"/>
          </a:xfrm>
          <a:prstGeom prst="ellipse">
            <a:avLst/>
          </a:prstGeom>
          <a:no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1" name="íšlíḋê">
            <a:extLst>
              <a:ext uri="{FF2B5EF4-FFF2-40B4-BE49-F238E27FC236}">
                <a16:creationId xmlns:a16="http://schemas.microsoft.com/office/drawing/2014/main" xmlns="" id="{D5B53864-9C42-42CC-AA49-5C4783811E63}"/>
              </a:ext>
            </a:extLst>
          </p:cNvPr>
          <p:cNvSpPr/>
          <p:nvPr/>
        </p:nvSpPr>
        <p:spPr bwMode="auto">
          <a:xfrm>
            <a:off x="1426521" y="1813154"/>
            <a:ext cx="1564943" cy="1572196"/>
          </a:xfrm>
          <a:prstGeom prst="ellipse">
            <a:avLst/>
          </a:prstGeom>
          <a:solidFill>
            <a:schemeClr val="accent1">
              <a:lumMod val="60000"/>
              <a:lumOff val="40000"/>
            </a:schemeClr>
          </a:solidFill>
          <a:ln w="15875">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FFFFFF"/>
                </a:solidFill>
                <a:effectLst/>
                <a:uLnTx/>
                <a:uFillTx/>
                <a:latin typeface="Arial"/>
                <a:ea typeface="微软雅黑"/>
                <a:cs typeface="+mn-cs"/>
              </a:rPr>
              <a:t>时间效率</a:t>
            </a:r>
          </a:p>
        </p:txBody>
      </p:sp>
      <p:sp>
        <p:nvSpPr>
          <p:cNvPr id="122" name="î$1íḑé">
            <a:extLst>
              <a:ext uri="{FF2B5EF4-FFF2-40B4-BE49-F238E27FC236}">
                <a16:creationId xmlns:a16="http://schemas.microsoft.com/office/drawing/2014/main" xmlns="" id="{293449A9-9837-415A-8E7A-44BBBA248B92}"/>
              </a:ext>
            </a:extLst>
          </p:cNvPr>
          <p:cNvSpPr/>
          <p:nvPr/>
        </p:nvSpPr>
        <p:spPr bwMode="auto">
          <a:xfrm>
            <a:off x="2105805" y="1494000"/>
            <a:ext cx="2749076" cy="2170609"/>
          </a:xfrm>
          <a:custGeom>
            <a:avLst/>
            <a:gdLst>
              <a:gd name="T0" fmla="*/ 627 w 641"/>
              <a:gd name="T1" fmla="*/ 504 h 504"/>
              <a:gd name="T2" fmla="*/ 322 w 641"/>
              <a:gd name="T3" fmla="*/ 266 h 504"/>
              <a:gd name="T4" fmla="*/ 14 w 641"/>
              <a:gd name="T5" fmla="*/ 28 h 504"/>
              <a:gd name="T6" fmla="*/ 0 w 641"/>
              <a:gd name="T7" fmla="*/ 14 h 504"/>
              <a:gd name="T8" fmla="*/ 14 w 641"/>
              <a:gd name="T9" fmla="*/ 0 h 504"/>
              <a:gd name="T10" fmla="*/ 347 w 641"/>
              <a:gd name="T11" fmla="*/ 252 h 504"/>
              <a:gd name="T12" fmla="*/ 627 w 641"/>
              <a:gd name="T13" fmla="*/ 476 h 504"/>
              <a:gd name="T14" fmla="*/ 641 w 641"/>
              <a:gd name="T15" fmla="*/ 490 h 504"/>
              <a:gd name="T16" fmla="*/ 627 w 641"/>
              <a:gd name="T17" fmla="*/ 50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1" h="504">
                <a:moveTo>
                  <a:pt x="627" y="504"/>
                </a:moveTo>
                <a:cubicBezTo>
                  <a:pt x="462" y="504"/>
                  <a:pt x="391" y="383"/>
                  <a:pt x="322" y="266"/>
                </a:cubicBezTo>
                <a:cubicBezTo>
                  <a:pt x="250" y="144"/>
                  <a:pt x="182" y="28"/>
                  <a:pt x="14" y="28"/>
                </a:cubicBezTo>
                <a:cubicBezTo>
                  <a:pt x="6" y="28"/>
                  <a:pt x="0" y="22"/>
                  <a:pt x="0" y="14"/>
                </a:cubicBezTo>
                <a:cubicBezTo>
                  <a:pt x="0" y="6"/>
                  <a:pt x="6" y="0"/>
                  <a:pt x="14" y="0"/>
                </a:cubicBezTo>
                <a:cubicBezTo>
                  <a:pt x="198" y="0"/>
                  <a:pt x="274" y="128"/>
                  <a:pt x="347" y="252"/>
                </a:cubicBezTo>
                <a:cubicBezTo>
                  <a:pt x="414" y="367"/>
                  <a:pt x="478" y="476"/>
                  <a:pt x="627" y="476"/>
                </a:cubicBezTo>
                <a:cubicBezTo>
                  <a:pt x="635" y="476"/>
                  <a:pt x="641" y="482"/>
                  <a:pt x="641" y="490"/>
                </a:cubicBezTo>
                <a:cubicBezTo>
                  <a:pt x="641" y="498"/>
                  <a:pt x="635" y="504"/>
                  <a:pt x="627" y="504"/>
                </a:cubicBezTo>
                <a:close/>
              </a:path>
            </a:pathLst>
          </a:custGeom>
          <a:solidFill>
            <a:schemeClr val="bg2"/>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3" name="îŝļiḑé">
            <a:extLst>
              <a:ext uri="{FF2B5EF4-FFF2-40B4-BE49-F238E27FC236}">
                <a16:creationId xmlns:a16="http://schemas.microsoft.com/office/drawing/2014/main" xmlns="" id="{FEFED3C3-0C14-4FD5-9578-687198987CEC}"/>
              </a:ext>
            </a:extLst>
          </p:cNvPr>
          <p:cNvSpPr/>
          <p:nvPr/>
        </p:nvSpPr>
        <p:spPr bwMode="auto">
          <a:xfrm>
            <a:off x="4697117" y="1494000"/>
            <a:ext cx="2749076" cy="2170609"/>
          </a:xfrm>
          <a:custGeom>
            <a:avLst/>
            <a:gdLst>
              <a:gd name="T0" fmla="*/ 627 w 641"/>
              <a:gd name="T1" fmla="*/ 504 h 504"/>
              <a:gd name="T2" fmla="*/ 322 w 641"/>
              <a:gd name="T3" fmla="*/ 266 h 504"/>
              <a:gd name="T4" fmla="*/ 14 w 641"/>
              <a:gd name="T5" fmla="*/ 28 h 504"/>
              <a:gd name="T6" fmla="*/ 0 w 641"/>
              <a:gd name="T7" fmla="*/ 14 h 504"/>
              <a:gd name="T8" fmla="*/ 14 w 641"/>
              <a:gd name="T9" fmla="*/ 0 h 504"/>
              <a:gd name="T10" fmla="*/ 346 w 641"/>
              <a:gd name="T11" fmla="*/ 252 h 504"/>
              <a:gd name="T12" fmla="*/ 627 w 641"/>
              <a:gd name="T13" fmla="*/ 476 h 504"/>
              <a:gd name="T14" fmla="*/ 641 w 641"/>
              <a:gd name="T15" fmla="*/ 490 h 504"/>
              <a:gd name="T16" fmla="*/ 627 w 641"/>
              <a:gd name="T17" fmla="*/ 50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1" h="504">
                <a:moveTo>
                  <a:pt x="627" y="504"/>
                </a:moveTo>
                <a:cubicBezTo>
                  <a:pt x="462" y="504"/>
                  <a:pt x="390" y="383"/>
                  <a:pt x="322" y="266"/>
                </a:cubicBezTo>
                <a:cubicBezTo>
                  <a:pt x="250" y="144"/>
                  <a:pt x="182" y="28"/>
                  <a:pt x="14" y="28"/>
                </a:cubicBezTo>
                <a:cubicBezTo>
                  <a:pt x="6" y="28"/>
                  <a:pt x="0" y="22"/>
                  <a:pt x="0" y="14"/>
                </a:cubicBezTo>
                <a:cubicBezTo>
                  <a:pt x="0" y="6"/>
                  <a:pt x="6" y="0"/>
                  <a:pt x="14" y="0"/>
                </a:cubicBezTo>
                <a:cubicBezTo>
                  <a:pt x="198" y="0"/>
                  <a:pt x="274" y="128"/>
                  <a:pt x="346" y="252"/>
                </a:cubicBezTo>
                <a:cubicBezTo>
                  <a:pt x="414" y="367"/>
                  <a:pt x="478" y="476"/>
                  <a:pt x="627" y="476"/>
                </a:cubicBezTo>
                <a:cubicBezTo>
                  <a:pt x="635" y="476"/>
                  <a:pt x="641" y="482"/>
                  <a:pt x="641" y="490"/>
                </a:cubicBezTo>
                <a:cubicBezTo>
                  <a:pt x="641" y="498"/>
                  <a:pt x="635" y="504"/>
                  <a:pt x="627" y="504"/>
                </a:cubicBezTo>
                <a:close/>
              </a:path>
            </a:pathLst>
          </a:custGeom>
          <a:solidFill>
            <a:schemeClr val="bg2"/>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4" name="iśḻïḍè">
            <a:extLst>
              <a:ext uri="{FF2B5EF4-FFF2-40B4-BE49-F238E27FC236}">
                <a16:creationId xmlns:a16="http://schemas.microsoft.com/office/drawing/2014/main" xmlns="" id="{E6473FA2-F31C-4AD8-9011-FF80CC2F95DE}"/>
              </a:ext>
            </a:extLst>
          </p:cNvPr>
          <p:cNvSpPr/>
          <p:nvPr/>
        </p:nvSpPr>
        <p:spPr bwMode="auto">
          <a:xfrm>
            <a:off x="7310190" y="1494000"/>
            <a:ext cx="2752703" cy="2170609"/>
          </a:xfrm>
          <a:custGeom>
            <a:avLst/>
            <a:gdLst>
              <a:gd name="T0" fmla="*/ 627 w 642"/>
              <a:gd name="T1" fmla="*/ 504 h 504"/>
              <a:gd name="T2" fmla="*/ 322 w 642"/>
              <a:gd name="T3" fmla="*/ 266 h 504"/>
              <a:gd name="T4" fmla="*/ 14 w 642"/>
              <a:gd name="T5" fmla="*/ 28 h 504"/>
              <a:gd name="T6" fmla="*/ 0 w 642"/>
              <a:gd name="T7" fmla="*/ 14 h 504"/>
              <a:gd name="T8" fmla="*/ 14 w 642"/>
              <a:gd name="T9" fmla="*/ 0 h 504"/>
              <a:gd name="T10" fmla="*/ 347 w 642"/>
              <a:gd name="T11" fmla="*/ 252 h 504"/>
              <a:gd name="T12" fmla="*/ 627 w 642"/>
              <a:gd name="T13" fmla="*/ 476 h 504"/>
              <a:gd name="T14" fmla="*/ 642 w 642"/>
              <a:gd name="T15" fmla="*/ 490 h 504"/>
              <a:gd name="T16" fmla="*/ 627 w 642"/>
              <a:gd name="T17" fmla="*/ 50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504">
                <a:moveTo>
                  <a:pt x="627" y="504"/>
                </a:moveTo>
                <a:cubicBezTo>
                  <a:pt x="462" y="504"/>
                  <a:pt x="391" y="383"/>
                  <a:pt x="322" y="266"/>
                </a:cubicBezTo>
                <a:cubicBezTo>
                  <a:pt x="250" y="144"/>
                  <a:pt x="182" y="28"/>
                  <a:pt x="14" y="28"/>
                </a:cubicBezTo>
                <a:cubicBezTo>
                  <a:pt x="6" y="28"/>
                  <a:pt x="0" y="22"/>
                  <a:pt x="0" y="14"/>
                </a:cubicBezTo>
                <a:cubicBezTo>
                  <a:pt x="0" y="6"/>
                  <a:pt x="6" y="0"/>
                  <a:pt x="14" y="0"/>
                </a:cubicBezTo>
                <a:cubicBezTo>
                  <a:pt x="199" y="0"/>
                  <a:pt x="274" y="128"/>
                  <a:pt x="347" y="252"/>
                </a:cubicBezTo>
                <a:cubicBezTo>
                  <a:pt x="415" y="367"/>
                  <a:pt x="479" y="476"/>
                  <a:pt x="627" y="476"/>
                </a:cubicBezTo>
                <a:cubicBezTo>
                  <a:pt x="635" y="476"/>
                  <a:pt x="642" y="482"/>
                  <a:pt x="642" y="490"/>
                </a:cubicBezTo>
                <a:cubicBezTo>
                  <a:pt x="642" y="498"/>
                  <a:pt x="635" y="504"/>
                  <a:pt x="627" y="504"/>
                </a:cubicBezTo>
                <a:close/>
              </a:path>
            </a:pathLst>
          </a:custGeom>
          <a:solidFill>
            <a:schemeClr val="bg2"/>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125" name="iş1iďè">
            <a:extLst>
              <a:ext uri="{FF2B5EF4-FFF2-40B4-BE49-F238E27FC236}">
                <a16:creationId xmlns:a16="http://schemas.microsoft.com/office/drawing/2014/main" xmlns="" id="{10E1D4D8-2F16-415B-AA46-5028A92D78B0}"/>
              </a:ext>
            </a:extLst>
          </p:cNvPr>
          <p:cNvGrpSpPr/>
          <p:nvPr/>
        </p:nvGrpSpPr>
        <p:grpSpPr>
          <a:xfrm>
            <a:off x="1011000" y="4239000"/>
            <a:ext cx="2366576" cy="1308761"/>
            <a:chOff x="1011000" y="4239000"/>
            <a:chExt cx="2366576" cy="1308761"/>
          </a:xfrm>
        </p:grpSpPr>
        <p:sp>
          <p:nvSpPr>
            <p:cNvPr id="138" name="iṣlîḑè">
              <a:extLst>
                <a:ext uri="{FF2B5EF4-FFF2-40B4-BE49-F238E27FC236}">
                  <a16:creationId xmlns:a16="http://schemas.microsoft.com/office/drawing/2014/main" xmlns="" id="{0FBCF5EB-CD1A-4DB9-BD3B-05FD76A84A62}"/>
                </a:ext>
              </a:extLst>
            </p:cNvPr>
            <p:cNvSpPr txBox="1"/>
            <p:nvPr/>
          </p:nvSpPr>
          <p:spPr bwMode="auto">
            <a:xfrm>
              <a:off x="1011000" y="4239000"/>
              <a:ext cx="236657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ctr" defTabSz="914377" rtl="0" eaLnBrk="1" fontAlgn="auto" latinLnBrk="0" hangingPunct="1">
                <a:lnSpc>
                  <a:spcPct val="100000"/>
                </a:lnSpc>
                <a:spcBef>
                  <a:spcPct val="0"/>
                </a:spcBef>
                <a:spcAft>
                  <a:spcPts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a:ea typeface="微软雅黑"/>
                  <a:cs typeface="+mn-cs"/>
                </a:rPr>
                <a:t>S1</a:t>
              </a:r>
            </a:p>
          </p:txBody>
        </p:sp>
        <p:sp>
          <p:nvSpPr>
            <p:cNvPr id="139" name="iṥḷîḑé">
              <a:extLst>
                <a:ext uri="{FF2B5EF4-FFF2-40B4-BE49-F238E27FC236}">
                  <a16:creationId xmlns:a16="http://schemas.microsoft.com/office/drawing/2014/main" xmlns="" id="{20C79AE6-4F15-4E33-9260-0A5FAFD57DAE}"/>
                </a:ext>
              </a:extLst>
            </p:cNvPr>
            <p:cNvSpPr/>
            <p:nvPr/>
          </p:nvSpPr>
          <p:spPr bwMode="auto">
            <a:xfrm>
              <a:off x="1011000" y="4680806"/>
              <a:ext cx="2366576"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lvl="0" algn="ctr">
                <a:lnSpc>
                  <a:spcPct val="150000"/>
                </a:lnSpc>
                <a:defRPr/>
              </a:pPr>
              <a:r>
                <a:rPr lang="zh-CN" altLang="en-US" sz="1600">
                  <a:solidFill>
                    <a:srgbClr val="000000"/>
                  </a:solidFill>
                  <a:latin typeface="Arial"/>
                  <a:ea typeface="微软雅黑"/>
                </a:rPr>
                <a:t>算法总体时间对比</a:t>
              </a:r>
              <a:endParaRPr lang="en-US" altLang="zh-CN" sz="1600" dirty="0">
                <a:solidFill>
                  <a:srgbClr val="000000"/>
                </a:solidFill>
                <a:latin typeface="Arial"/>
                <a:ea typeface="微软雅黑"/>
              </a:endParaRPr>
            </a:p>
          </p:txBody>
        </p:sp>
      </p:grpSp>
      <p:grpSp>
        <p:nvGrpSpPr>
          <p:cNvPr id="126" name="iṣļîḋê">
            <a:extLst>
              <a:ext uri="{FF2B5EF4-FFF2-40B4-BE49-F238E27FC236}">
                <a16:creationId xmlns:a16="http://schemas.microsoft.com/office/drawing/2014/main" xmlns="" id="{60B29112-CC42-4EE0-95B0-79485CCD6DEE}"/>
              </a:ext>
            </a:extLst>
          </p:cNvPr>
          <p:cNvGrpSpPr/>
          <p:nvPr/>
        </p:nvGrpSpPr>
        <p:grpSpPr>
          <a:xfrm>
            <a:off x="3628695" y="4239000"/>
            <a:ext cx="2366576" cy="1308761"/>
            <a:chOff x="3642675" y="4239000"/>
            <a:chExt cx="2366576" cy="1308761"/>
          </a:xfrm>
        </p:grpSpPr>
        <p:sp>
          <p:nvSpPr>
            <p:cNvPr id="136" name="iSľiḋê">
              <a:extLst>
                <a:ext uri="{FF2B5EF4-FFF2-40B4-BE49-F238E27FC236}">
                  <a16:creationId xmlns:a16="http://schemas.microsoft.com/office/drawing/2014/main" xmlns="" id="{B9830961-64D1-4582-9FF0-CF89426A0CE4}"/>
                </a:ext>
              </a:extLst>
            </p:cNvPr>
            <p:cNvSpPr txBox="1"/>
            <p:nvPr/>
          </p:nvSpPr>
          <p:spPr bwMode="auto">
            <a:xfrm>
              <a:off x="3642675" y="4239000"/>
              <a:ext cx="236657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ctr" defTabSz="914377" rtl="0" eaLnBrk="1" fontAlgn="auto" latinLnBrk="0" hangingPunct="1">
                <a:lnSpc>
                  <a:spcPct val="100000"/>
                </a:lnSpc>
                <a:spcBef>
                  <a:spcPct val="0"/>
                </a:spcBef>
                <a:spcAft>
                  <a:spcPts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a:ea typeface="微软雅黑"/>
                  <a:cs typeface="+mn-cs"/>
                </a:rPr>
                <a:t>S2</a:t>
              </a:r>
            </a:p>
          </p:txBody>
        </p:sp>
        <p:sp>
          <p:nvSpPr>
            <p:cNvPr id="137" name="ïSľíďé">
              <a:extLst>
                <a:ext uri="{FF2B5EF4-FFF2-40B4-BE49-F238E27FC236}">
                  <a16:creationId xmlns:a16="http://schemas.microsoft.com/office/drawing/2014/main" xmlns="" id="{CC8D491A-F2AE-4F63-B251-C16873DE33A2}"/>
                </a:ext>
              </a:extLst>
            </p:cNvPr>
            <p:cNvSpPr/>
            <p:nvPr/>
          </p:nvSpPr>
          <p:spPr bwMode="auto">
            <a:xfrm>
              <a:off x="3642675" y="4680806"/>
              <a:ext cx="2366576"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ctr" defTabSz="914377"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solidFill>
                  <a:effectLst/>
                  <a:uLnTx/>
                  <a:uFillTx/>
                  <a:latin typeface="Arial"/>
                  <a:ea typeface="微软雅黑"/>
                  <a:cs typeface="+mn-cs"/>
                </a:rPr>
                <a:t>加速比 </a:t>
              </a:r>
              <a:r>
                <a:rPr kumimoji="0" lang="en-US" altLang="zh-CN" sz="1600" b="0" i="0" u="none" strike="noStrike" kern="1200" cap="none" spc="0" normalizeH="0" baseline="0" noProof="0" dirty="0">
                  <a:ln>
                    <a:noFill/>
                  </a:ln>
                  <a:solidFill>
                    <a:srgbClr val="000000"/>
                  </a:solidFill>
                  <a:effectLst/>
                  <a:uLnTx/>
                  <a:uFillTx/>
                  <a:latin typeface="Arial"/>
                  <a:ea typeface="微软雅黑"/>
                  <a:cs typeface="+mn-cs"/>
                </a:rPr>
                <a:t>= </a:t>
              </a:r>
              <a:r>
                <a:rPr kumimoji="0" lang="zh-CN" altLang="en-US" sz="1600" b="0" i="0" u="none" strike="noStrike" kern="1200" cap="none" spc="0" normalizeH="0" baseline="0" noProof="0" dirty="0" smtClean="0">
                  <a:ln>
                    <a:noFill/>
                  </a:ln>
                  <a:solidFill>
                    <a:srgbClr val="000000"/>
                  </a:solidFill>
                  <a:effectLst/>
                  <a:uLnTx/>
                  <a:uFillTx/>
                  <a:latin typeface="Arial"/>
                  <a:ea typeface="微软雅黑"/>
                  <a:cs typeface="+mn-cs"/>
                </a:rPr>
                <a:t>串行变异总时间 </a:t>
              </a:r>
              <a:r>
                <a:rPr kumimoji="0" lang="en-US" altLang="zh-CN" sz="1600" b="0" i="0" u="none" strike="noStrike" kern="1200" cap="none" spc="0" normalizeH="0" baseline="0" noProof="0" dirty="0">
                  <a:ln>
                    <a:noFill/>
                  </a:ln>
                  <a:solidFill>
                    <a:srgbClr val="000000"/>
                  </a:solidFill>
                  <a:effectLst/>
                  <a:uLnTx/>
                  <a:uFillTx/>
                  <a:latin typeface="Arial"/>
                  <a:ea typeface="微软雅黑"/>
                  <a:cs typeface="+mn-cs"/>
                </a:rPr>
                <a:t>/ </a:t>
              </a:r>
              <a:r>
                <a:rPr kumimoji="0" lang="zh-CN" altLang="en-US" sz="1600" b="0" i="0" u="none" strike="noStrike" kern="1200" cap="none" spc="0" normalizeH="0" baseline="0" noProof="0" dirty="0" smtClean="0">
                  <a:ln>
                    <a:noFill/>
                  </a:ln>
                  <a:solidFill>
                    <a:srgbClr val="000000"/>
                  </a:solidFill>
                  <a:effectLst/>
                  <a:uLnTx/>
                  <a:uFillTx/>
                  <a:latin typeface="Arial"/>
                  <a:ea typeface="微软雅黑"/>
                  <a:cs typeface="+mn-cs"/>
                </a:rPr>
                <a:t>并行</a:t>
              </a:r>
              <a:r>
                <a:rPr lang="zh-CN" altLang="en-US" sz="1600" dirty="0" smtClean="0">
                  <a:solidFill>
                    <a:srgbClr val="000000"/>
                  </a:solidFill>
                  <a:latin typeface="Arial"/>
                  <a:ea typeface="微软雅黑"/>
                </a:rPr>
                <a:t>变异总时间</a:t>
              </a:r>
              <a:endParaRPr kumimoji="0" lang="en-US" altLang="zh-CN" sz="1600" b="0" i="0" u="none" strike="noStrike" kern="1200" cap="none" spc="0" normalizeH="0" baseline="0" noProof="0" dirty="0">
                <a:ln>
                  <a:noFill/>
                </a:ln>
                <a:solidFill>
                  <a:srgbClr val="000000"/>
                </a:solidFill>
                <a:effectLst/>
                <a:uLnTx/>
                <a:uFillTx/>
                <a:latin typeface="Arial"/>
                <a:ea typeface="微软雅黑"/>
                <a:cs typeface="+mn-cs"/>
              </a:endParaRPr>
            </a:p>
          </p:txBody>
        </p:sp>
      </p:grpSp>
      <p:grpSp>
        <p:nvGrpSpPr>
          <p:cNvPr id="127" name="îsḷíde">
            <a:extLst>
              <a:ext uri="{FF2B5EF4-FFF2-40B4-BE49-F238E27FC236}">
                <a16:creationId xmlns:a16="http://schemas.microsoft.com/office/drawing/2014/main" xmlns="" id="{82CD5912-89EF-4DB6-9454-8FAEEB431538}"/>
              </a:ext>
            </a:extLst>
          </p:cNvPr>
          <p:cNvGrpSpPr/>
          <p:nvPr/>
        </p:nvGrpSpPr>
        <p:grpSpPr>
          <a:xfrm>
            <a:off x="6246390" y="4239000"/>
            <a:ext cx="2366576" cy="1308761"/>
            <a:chOff x="6262905" y="4239000"/>
            <a:chExt cx="2366576" cy="1308761"/>
          </a:xfrm>
        </p:grpSpPr>
        <p:sp>
          <p:nvSpPr>
            <p:cNvPr id="134" name="íŝḻiḓè">
              <a:extLst>
                <a:ext uri="{FF2B5EF4-FFF2-40B4-BE49-F238E27FC236}">
                  <a16:creationId xmlns:a16="http://schemas.microsoft.com/office/drawing/2014/main" xmlns="" id="{89706DE0-7D63-498F-8A80-6747F522EED6}"/>
                </a:ext>
              </a:extLst>
            </p:cNvPr>
            <p:cNvSpPr txBox="1"/>
            <p:nvPr/>
          </p:nvSpPr>
          <p:spPr bwMode="auto">
            <a:xfrm>
              <a:off x="6262905" y="4239000"/>
              <a:ext cx="236657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ctr" defTabSz="914377" rtl="0" eaLnBrk="1" fontAlgn="auto" latinLnBrk="0" hangingPunct="1">
                <a:lnSpc>
                  <a:spcPct val="100000"/>
                </a:lnSpc>
                <a:spcBef>
                  <a:spcPct val="0"/>
                </a:spcBef>
                <a:spcAft>
                  <a:spcPts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Arial"/>
                  <a:ea typeface="微软雅黑"/>
                  <a:cs typeface="+mn-cs"/>
                </a:rPr>
                <a:t>S3</a:t>
              </a:r>
            </a:p>
          </p:txBody>
        </p:sp>
        <p:sp>
          <p:nvSpPr>
            <p:cNvPr id="135" name="îṡľïḍé">
              <a:extLst>
                <a:ext uri="{FF2B5EF4-FFF2-40B4-BE49-F238E27FC236}">
                  <a16:creationId xmlns:a16="http://schemas.microsoft.com/office/drawing/2014/main" xmlns="" id="{AF763E0C-6FBE-4898-9034-664A06B7FA85}"/>
                </a:ext>
              </a:extLst>
            </p:cNvPr>
            <p:cNvSpPr/>
            <p:nvPr/>
          </p:nvSpPr>
          <p:spPr bwMode="auto">
            <a:xfrm>
              <a:off x="6262905" y="4680806"/>
              <a:ext cx="2366576"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ctr" defTabSz="914377"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solidFill>
                  <a:effectLst/>
                  <a:uLnTx/>
                  <a:uFillTx/>
                  <a:latin typeface="Arial"/>
                  <a:ea typeface="微软雅黑"/>
                  <a:cs typeface="+mn-cs"/>
                </a:rPr>
                <a:t>并行得到的最高适应度比串行的高多少</a:t>
              </a:r>
              <a:endParaRPr kumimoji="0" lang="en-US" altLang="zh-CN" sz="1600" b="0" i="0" u="none" strike="noStrike" kern="1200" cap="none" spc="0" normalizeH="0" baseline="0" noProof="0" dirty="0">
                <a:ln>
                  <a:noFill/>
                </a:ln>
                <a:solidFill>
                  <a:srgbClr val="000000"/>
                </a:solidFill>
                <a:effectLst/>
                <a:uLnTx/>
                <a:uFillTx/>
                <a:latin typeface="Arial"/>
                <a:ea typeface="微软雅黑"/>
                <a:cs typeface="+mn-cs"/>
              </a:endParaRPr>
            </a:p>
          </p:txBody>
        </p:sp>
      </p:grpSp>
      <p:grpSp>
        <p:nvGrpSpPr>
          <p:cNvPr id="128" name="iṡļîḑe">
            <a:extLst>
              <a:ext uri="{FF2B5EF4-FFF2-40B4-BE49-F238E27FC236}">
                <a16:creationId xmlns:a16="http://schemas.microsoft.com/office/drawing/2014/main" xmlns="" id="{C4518A79-0C3B-4A1A-AFA7-674E6162162D}"/>
              </a:ext>
            </a:extLst>
          </p:cNvPr>
          <p:cNvGrpSpPr/>
          <p:nvPr/>
        </p:nvGrpSpPr>
        <p:grpSpPr>
          <a:xfrm>
            <a:off x="8864085" y="4239000"/>
            <a:ext cx="2366576" cy="1308761"/>
            <a:chOff x="8864085" y="4239000"/>
            <a:chExt cx="2366576" cy="1308761"/>
          </a:xfrm>
        </p:grpSpPr>
        <p:sp>
          <p:nvSpPr>
            <p:cNvPr id="132" name="îSḷîḋe">
              <a:extLst>
                <a:ext uri="{FF2B5EF4-FFF2-40B4-BE49-F238E27FC236}">
                  <a16:creationId xmlns:a16="http://schemas.microsoft.com/office/drawing/2014/main" xmlns="" id="{AD9D568C-5218-432A-93E6-4C24A4C8044F}"/>
                </a:ext>
              </a:extLst>
            </p:cNvPr>
            <p:cNvSpPr txBox="1"/>
            <p:nvPr/>
          </p:nvSpPr>
          <p:spPr bwMode="auto">
            <a:xfrm>
              <a:off x="8864085" y="4239000"/>
              <a:ext cx="236657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ctr" defTabSz="914377" rtl="0" eaLnBrk="1" fontAlgn="auto" latinLnBrk="0" hangingPunct="1">
                <a:lnSpc>
                  <a:spcPct val="10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Arial"/>
                  <a:ea typeface="微软雅黑"/>
                  <a:cs typeface="+mn-cs"/>
                </a:rPr>
                <a:t>S4</a:t>
              </a:r>
            </a:p>
          </p:txBody>
        </p:sp>
        <p:sp>
          <p:nvSpPr>
            <p:cNvPr id="133" name="iṧlïḓé">
              <a:extLst>
                <a:ext uri="{FF2B5EF4-FFF2-40B4-BE49-F238E27FC236}">
                  <a16:creationId xmlns:a16="http://schemas.microsoft.com/office/drawing/2014/main" xmlns="" id="{C3C1F1F8-3F5F-4169-8281-46B4787F4FC8}"/>
                </a:ext>
              </a:extLst>
            </p:cNvPr>
            <p:cNvSpPr/>
            <p:nvPr/>
          </p:nvSpPr>
          <p:spPr bwMode="auto">
            <a:xfrm>
              <a:off x="8864085" y="4680806"/>
              <a:ext cx="2366576"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lvl="0" algn="ctr">
                <a:lnSpc>
                  <a:spcPct val="150000"/>
                </a:lnSpc>
                <a:defRPr/>
              </a:pPr>
              <a:r>
                <a:rPr kumimoji="0" lang="zh-CN" altLang="en-US" sz="1600" b="0" i="0" u="none" strike="noStrike" kern="1200" cap="none" spc="0" normalizeH="0" baseline="0" noProof="0" dirty="0" smtClean="0">
                  <a:ln>
                    <a:noFill/>
                  </a:ln>
                  <a:solidFill>
                    <a:srgbClr val="000000"/>
                  </a:solidFill>
                  <a:effectLst/>
                  <a:uLnTx/>
                  <a:uFillTx/>
                  <a:latin typeface="Arial"/>
                  <a:ea typeface="微软雅黑"/>
                  <a:cs typeface="+mn-cs"/>
                </a:rPr>
                <a:t>分析算法结果与</a:t>
              </a:r>
              <a:r>
                <a:rPr lang="en-US" altLang="zh-CN" sz="1600" dirty="0" smtClean="0">
                  <a:solidFill>
                    <a:srgbClr val="000000"/>
                  </a:solidFill>
                  <a:latin typeface="Arial"/>
                  <a:ea typeface="微软雅黑"/>
                </a:rPr>
                <a:t>Random</a:t>
              </a:r>
              <a:r>
                <a:rPr lang="zh-CN" altLang="en-US" sz="1600" dirty="0" smtClean="0">
                  <a:solidFill>
                    <a:srgbClr val="000000"/>
                  </a:solidFill>
                  <a:latin typeface="Arial"/>
                  <a:ea typeface="微软雅黑"/>
                </a:rPr>
                <a:t>结果的差异</a:t>
              </a:r>
              <a:endParaRPr kumimoji="0" lang="en-US" altLang="zh-CN" sz="1600" b="0" i="0" u="none" strike="noStrike" kern="1200" cap="none" spc="0" normalizeH="0" baseline="0" noProof="0" dirty="0">
                <a:ln>
                  <a:noFill/>
                </a:ln>
                <a:solidFill>
                  <a:srgbClr val="000000"/>
                </a:solidFill>
                <a:effectLst/>
                <a:uLnTx/>
                <a:uFillTx/>
                <a:latin typeface="Arial"/>
                <a:ea typeface="微软雅黑"/>
                <a:cs typeface="+mn-cs"/>
              </a:endParaRPr>
            </a:p>
          </p:txBody>
        </p:sp>
      </p:grpSp>
      <p:cxnSp>
        <p:nvCxnSpPr>
          <p:cNvPr id="129" name="直接连接符 128">
            <a:extLst>
              <a:ext uri="{FF2B5EF4-FFF2-40B4-BE49-F238E27FC236}">
                <a16:creationId xmlns:a16="http://schemas.microsoft.com/office/drawing/2014/main" xmlns="" id="{6F9CD5A9-7764-418D-B3BD-5B7EF67A3D8F}"/>
              </a:ext>
            </a:extLst>
          </p:cNvPr>
          <p:cNvCxnSpPr/>
          <p:nvPr/>
        </p:nvCxnSpPr>
        <p:spPr>
          <a:xfrm>
            <a:off x="3533445" y="3871334"/>
            <a:ext cx="0" cy="2272291"/>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xmlns="" id="{109C20C7-4416-4CF1-A24F-02D133ADBA49}"/>
              </a:ext>
            </a:extLst>
          </p:cNvPr>
          <p:cNvCxnSpPr/>
          <p:nvPr/>
        </p:nvCxnSpPr>
        <p:spPr>
          <a:xfrm>
            <a:off x="6124245" y="3871334"/>
            <a:ext cx="0" cy="2272291"/>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xmlns="" id="{A5B03BB9-438F-4AFC-99EE-C26AAF447FA3}"/>
              </a:ext>
            </a:extLst>
          </p:cNvPr>
          <p:cNvCxnSpPr/>
          <p:nvPr/>
        </p:nvCxnSpPr>
        <p:spPr>
          <a:xfrm>
            <a:off x="8715045" y="3871334"/>
            <a:ext cx="0" cy="2272291"/>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475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e418bd0d-ef37-4f33-8101-40ac10f121f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8EEDC0FF-25D3-48A8-A699-1E7051C6C2E2}"/>
              </a:ext>
            </a:extLst>
          </p:cNvPr>
          <p:cNvGrpSpPr>
            <a:grpSpLocks noChangeAspect="1"/>
          </p:cNvGrpSpPr>
          <p:nvPr>
            <p:custDataLst>
              <p:tags r:id="rId1"/>
            </p:custDataLst>
          </p:nvPr>
        </p:nvGrpSpPr>
        <p:grpSpPr>
          <a:xfrm>
            <a:off x="1276500" y="1336675"/>
            <a:ext cx="10135744" cy="5019675"/>
            <a:chOff x="1476436" y="1123950"/>
            <a:chExt cx="10135744" cy="5019675"/>
          </a:xfrm>
        </p:grpSpPr>
        <p:sp>
          <p:nvSpPr>
            <p:cNvPr id="11" name="îṥḻïďè">
              <a:extLst>
                <a:ext uri="{FF2B5EF4-FFF2-40B4-BE49-F238E27FC236}">
                  <a16:creationId xmlns:a16="http://schemas.microsoft.com/office/drawing/2014/main" xmlns="" id="{18966605-AF3B-4410-AF70-7329EEE3A996}"/>
                </a:ext>
              </a:extLst>
            </p:cNvPr>
            <p:cNvSpPr/>
            <p:nvPr/>
          </p:nvSpPr>
          <p:spPr>
            <a:xfrm>
              <a:off x="1476436" y="2893130"/>
              <a:ext cx="1262285" cy="1263174"/>
            </a:xfrm>
            <a:prstGeom prst="ellipse">
              <a:avLst/>
            </a:prstGeom>
            <a:solidFill>
              <a:srgbClr val="BFBFBF"/>
            </a:solidFill>
            <a:ln w="12700" cap="flat">
              <a:noFill/>
              <a:miter lim="4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FFFF"/>
                  </a:solidFill>
                  <a:effectLst/>
                  <a:uLnTx/>
                  <a:uFillTx/>
                  <a:latin typeface="Arial"/>
                  <a:ea typeface="微软雅黑"/>
                  <a:cs typeface="+mn-cs"/>
                </a:rPr>
                <a:t>CONTENT</a:t>
              </a: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12" name="is1íḓè">
              <a:extLst>
                <a:ext uri="{FF2B5EF4-FFF2-40B4-BE49-F238E27FC236}">
                  <a16:creationId xmlns:a16="http://schemas.microsoft.com/office/drawing/2014/main" xmlns="" id="{C906D028-70AA-40D7-8AFC-B8E6EDBFB414}"/>
                </a:ext>
              </a:extLst>
            </p:cNvPr>
            <p:cNvGrpSpPr/>
            <p:nvPr/>
          </p:nvGrpSpPr>
          <p:grpSpPr>
            <a:xfrm>
              <a:off x="4071000" y="1185888"/>
              <a:ext cx="3389923" cy="1408141"/>
              <a:chOff x="4071000" y="1185888"/>
              <a:chExt cx="3389923" cy="1408141"/>
            </a:xfrm>
          </p:grpSpPr>
          <p:sp>
            <p:nvSpPr>
              <p:cNvPr id="37" name="îṥlîḍè">
                <a:extLst>
                  <a:ext uri="{FF2B5EF4-FFF2-40B4-BE49-F238E27FC236}">
                    <a16:creationId xmlns:a16="http://schemas.microsoft.com/office/drawing/2014/main" xmlns="" id="{415C4121-02D4-4243-85C2-44CCA4BFF5A0}"/>
                  </a:ext>
                </a:extLst>
              </p:cNvPr>
              <p:cNvSpPr/>
              <p:nvPr/>
            </p:nvSpPr>
            <p:spPr>
              <a:xfrm>
                <a:off x="5225961" y="2074468"/>
                <a:ext cx="1080000" cy="36000"/>
              </a:xfrm>
              <a:prstGeom prst="rect">
                <a:avLst/>
              </a:prstGeom>
              <a:solidFill>
                <a:schemeClr val="accent1">
                  <a:lumMod val="60000"/>
                  <a:lumOff val="40000"/>
                </a:schemeClr>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84CBC3"/>
                  </a:solidFill>
                  <a:effectLst/>
                  <a:uLnTx/>
                  <a:uFillTx/>
                  <a:latin typeface="Arial"/>
                  <a:ea typeface="微软雅黑"/>
                  <a:cs typeface="+mn-cs"/>
                </a:endParaRPr>
              </a:p>
            </p:txBody>
          </p:sp>
          <p:sp>
            <p:nvSpPr>
              <p:cNvPr id="38" name="ïšļiḍé">
                <a:extLst>
                  <a:ext uri="{FF2B5EF4-FFF2-40B4-BE49-F238E27FC236}">
                    <a16:creationId xmlns:a16="http://schemas.microsoft.com/office/drawing/2014/main" xmlns="" id="{7DE3274E-9EE1-4D2B-85C0-053A9DC3E133}"/>
                  </a:ext>
                </a:extLst>
              </p:cNvPr>
              <p:cNvSpPr txBox="1"/>
              <p:nvPr/>
            </p:nvSpPr>
            <p:spPr>
              <a:xfrm>
                <a:off x="5409811" y="1185888"/>
                <a:ext cx="712301" cy="923293"/>
              </a:xfrm>
              <a:prstGeom prst="rect">
                <a:avLst/>
              </a:prstGeom>
              <a:noFill/>
            </p:spPr>
            <p:txBody>
              <a:bodyPr wrap="none" lIns="182843" tIns="91422" rIns="182843" bIns="91422"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D0111B">
                        <a:lumMod val="60000"/>
                        <a:lumOff val="40000"/>
                      </a:srgbClr>
                    </a:solidFill>
                    <a:effectLst/>
                    <a:uLnTx/>
                    <a:uFillTx/>
                    <a:latin typeface="Impact" panose="020B0806030902050204" pitchFamily="34" charset="0"/>
                    <a:ea typeface="微软雅黑"/>
                    <a:cs typeface="+mn-cs"/>
                  </a:rPr>
                  <a:t>1</a:t>
                </a:r>
                <a:endParaRPr kumimoji="0" lang="en-US" sz="4800" b="0" i="0" u="none" strike="noStrike" kern="1200" cap="none" spc="0" normalizeH="0" baseline="0" noProof="0" dirty="0">
                  <a:ln>
                    <a:noFill/>
                  </a:ln>
                  <a:solidFill>
                    <a:srgbClr val="F26169"/>
                  </a:solidFill>
                  <a:effectLst/>
                  <a:uLnTx/>
                  <a:uFillTx/>
                  <a:latin typeface="Impact" panose="020B0806030902050204" pitchFamily="34" charset="0"/>
                  <a:ea typeface="微软雅黑"/>
                  <a:cs typeface="+mn-cs"/>
                </a:endParaRPr>
              </a:p>
            </p:txBody>
          </p:sp>
          <p:sp>
            <p:nvSpPr>
              <p:cNvPr id="39" name="iṣḷîdé">
                <a:extLst>
                  <a:ext uri="{FF2B5EF4-FFF2-40B4-BE49-F238E27FC236}">
                    <a16:creationId xmlns:a16="http://schemas.microsoft.com/office/drawing/2014/main" xmlns="" id="{A4726A26-4749-4C4C-A6BF-8F043337EBEB}"/>
                  </a:ext>
                </a:extLst>
              </p:cNvPr>
              <p:cNvSpPr txBox="1"/>
              <p:nvPr/>
            </p:nvSpPr>
            <p:spPr bwMode="auto">
              <a:xfrm>
                <a:off x="4071000" y="2157562"/>
                <a:ext cx="3389923" cy="436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ctr" defTabSz="914377"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dirty="0">
                    <a:ln>
                      <a:noFill/>
                    </a:ln>
                    <a:solidFill>
                      <a:srgbClr val="D0111B">
                        <a:lumMod val="60000"/>
                        <a:lumOff val="40000"/>
                      </a:srgbClr>
                    </a:solidFill>
                    <a:effectLst/>
                    <a:uLnTx/>
                    <a:uFillTx/>
                    <a:latin typeface="Arial"/>
                    <a:ea typeface="微软雅黑"/>
                    <a:cs typeface="+mn-cs"/>
                  </a:rPr>
                  <a:t>Introduction</a:t>
                </a:r>
              </a:p>
            </p:txBody>
          </p:sp>
        </p:grpSp>
        <p:grpSp>
          <p:nvGrpSpPr>
            <p:cNvPr id="13" name="î$ľíḍé">
              <a:extLst>
                <a:ext uri="{FF2B5EF4-FFF2-40B4-BE49-F238E27FC236}">
                  <a16:creationId xmlns:a16="http://schemas.microsoft.com/office/drawing/2014/main" xmlns="" id="{FD319EAC-40B8-4D08-BF55-9F8DD26702BD}"/>
                </a:ext>
              </a:extLst>
            </p:cNvPr>
            <p:cNvGrpSpPr/>
            <p:nvPr/>
          </p:nvGrpSpPr>
          <p:grpSpPr>
            <a:xfrm>
              <a:off x="8130565" y="1185888"/>
              <a:ext cx="3389923" cy="1408141"/>
              <a:chOff x="8130565" y="1185888"/>
              <a:chExt cx="3389923" cy="1408141"/>
            </a:xfrm>
          </p:grpSpPr>
          <p:sp>
            <p:nvSpPr>
              <p:cNvPr id="33" name="îŝḷiḓé">
                <a:extLst>
                  <a:ext uri="{FF2B5EF4-FFF2-40B4-BE49-F238E27FC236}">
                    <a16:creationId xmlns:a16="http://schemas.microsoft.com/office/drawing/2014/main" xmlns="" id="{0CDA986E-EA84-43E9-B01E-22DC4BEB7E02}"/>
                  </a:ext>
                </a:extLst>
              </p:cNvPr>
              <p:cNvSpPr/>
              <p:nvPr/>
            </p:nvSpPr>
            <p:spPr>
              <a:xfrm>
                <a:off x="9285526" y="2074468"/>
                <a:ext cx="1080000" cy="36000"/>
              </a:xfrm>
              <a:prstGeom prst="rect">
                <a:avLst/>
              </a:prstGeom>
              <a:solidFill>
                <a:schemeClr val="accent1">
                  <a:lumMod val="60000"/>
                  <a:lumOff val="40000"/>
                </a:schemeClr>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D0111B">
                      <a:lumMod val="60000"/>
                      <a:lumOff val="40000"/>
                    </a:srgbClr>
                  </a:solidFill>
                  <a:effectLst/>
                  <a:uLnTx/>
                  <a:uFillTx/>
                  <a:latin typeface="Arial"/>
                  <a:ea typeface="微软雅黑"/>
                  <a:cs typeface="+mn-cs"/>
                </a:endParaRPr>
              </a:p>
            </p:txBody>
          </p:sp>
          <p:sp>
            <p:nvSpPr>
              <p:cNvPr id="34" name="îṧļiḑe">
                <a:extLst>
                  <a:ext uri="{FF2B5EF4-FFF2-40B4-BE49-F238E27FC236}">
                    <a16:creationId xmlns:a16="http://schemas.microsoft.com/office/drawing/2014/main" xmlns="" id="{13B8859F-982C-4657-8088-2EE82CC6800F}"/>
                  </a:ext>
                </a:extLst>
              </p:cNvPr>
              <p:cNvSpPr txBox="1"/>
              <p:nvPr/>
            </p:nvSpPr>
            <p:spPr>
              <a:xfrm>
                <a:off x="9469376" y="1185888"/>
                <a:ext cx="712301" cy="923293"/>
              </a:xfrm>
              <a:prstGeom prst="rect">
                <a:avLst/>
              </a:prstGeom>
              <a:noFill/>
            </p:spPr>
            <p:txBody>
              <a:bodyPr wrap="none" lIns="182843" tIns="91422" rIns="182843" bIns="91422"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srgbClr val="D0111B">
                        <a:lumMod val="60000"/>
                        <a:lumOff val="40000"/>
                      </a:srgbClr>
                    </a:solidFill>
                    <a:effectLst/>
                    <a:uLnTx/>
                    <a:uFillTx/>
                    <a:latin typeface="Impact" panose="020B0806030902050204" pitchFamily="34" charset="0"/>
                    <a:ea typeface="微软雅黑"/>
                    <a:cs typeface="+mn-cs"/>
                  </a:rPr>
                  <a:t>2</a:t>
                </a:r>
              </a:p>
            </p:txBody>
          </p:sp>
          <p:sp>
            <p:nvSpPr>
              <p:cNvPr id="35" name="ïṩļidê">
                <a:extLst>
                  <a:ext uri="{FF2B5EF4-FFF2-40B4-BE49-F238E27FC236}">
                    <a16:creationId xmlns:a16="http://schemas.microsoft.com/office/drawing/2014/main" xmlns="" id="{CDB06AA0-50BC-41EA-9453-D299FFDDEDDE}"/>
                  </a:ext>
                </a:extLst>
              </p:cNvPr>
              <p:cNvSpPr txBox="1"/>
              <p:nvPr/>
            </p:nvSpPr>
            <p:spPr bwMode="auto">
              <a:xfrm>
                <a:off x="8130565" y="2157562"/>
                <a:ext cx="3389923" cy="436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ctr" defTabSz="914377"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dirty="0">
                    <a:ln>
                      <a:noFill/>
                    </a:ln>
                    <a:solidFill>
                      <a:srgbClr val="D0111B">
                        <a:lumMod val="60000"/>
                        <a:lumOff val="40000"/>
                      </a:srgbClr>
                    </a:solidFill>
                    <a:effectLst/>
                    <a:uLnTx/>
                    <a:uFillTx/>
                    <a:latin typeface="Arial"/>
                    <a:ea typeface="微软雅黑"/>
                    <a:cs typeface="+mn-cs"/>
                  </a:rPr>
                  <a:t>Common Algorithms</a:t>
                </a:r>
              </a:p>
            </p:txBody>
          </p:sp>
        </p:grpSp>
        <p:grpSp>
          <p:nvGrpSpPr>
            <p:cNvPr id="20" name="ïśḻidé">
              <a:extLst>
                <a:ext uri="{FF2B5EF4-FFF2-40B4-BE49-F238E27FC236}">
                  <a16:creationId xmlns:a16="http://schemas.microsoft.com/office/drawing/2014/main" xmlns="" id="{BF400070-95BB-464C-977C-F3306A53444A}"/>
                </a:ext>
              </a:extLst>
            </p:cNvPr>
            <p:cNvGrpSpPr/>
            <p:nvPr/>
          </p:nvGrpSpPr>
          <p:grpSpPr>
            <a:xfrm>
              <a:off x="5225961" y="3808847"/>
              <a:ext cx="6386219" cy="1462856"/>
              <a:chOff x="5225961" y="1205735"/>
              <a:chExt cx="6386219" cy="1462856"/>
            </a:xfrm>
          </p:grpSpPr>
          <p:sp>
            <p:nvSpPr>
              <p:cNvPr id="29" name="íṡḷiḍé">
                <a:extLst>
                  <a:ext uri="{FF2B5EF4-FFF2-40B4-BE49-F238E27FC236}">
                    <a16:creationId xmlns:a16="http://schemas.microsoft.com/office/drawing/2014/main" xmlns="" id="{33C1B729-1E68-48ED-A5D7-01C5A2B75F4E}"/>
                  </a:ext>
                </a:extLst>
              </p:cNvPr>
              <p:cNvSpPr/>
              <p:nvPr/>
            </p:nvSpPr>
            <p:spPr>
              <a:xfrm>
                <a:off x="5225961" y="2074468"/>
                <a:ext cx="1080000" cy="36000"/>
              </a:xfrm>
              <a:prstGeom prst="rect">
                <a:avLst/>
              </a:prstGeom>
              <a:solidFill>
                <a:schemeClr val="accent1">
                  <a:lumMod val="60000"/>
                  <a:lumOff val="40000"/>
                </a:schemeClr>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D0111B">
                      <a:lumMod val="60000"/>
                      <a:lumOff val="40000"/>
                    </a:srgbClr>
                  </a:solidFill>
                  <a:effectLst/>
                  <a:uLnTx/>
                  <a:uFillTx/>
                  <a:latin typeface="Arial"/>
                  <a:ea typeface="微软雅黑"/>
                  <a:cs typeface="+mn-cs"/>
                </a:endParaRPr>
              </a:p>
            </p:txBody>
          </p:sp>
          <p:sp>
            <p:nvSpPr>
              <p:cNvPr id="31" name="îšḻiḑé">
                <a:extLst>
                  <a:ext uri="{FF2B5EF4-FFF2-40B4-BE49-F238E27FC236}">
                    <a16:creationId xmlns:a16="http://schemas.microsoft.com/office/drawing/2014/main" xmlns="" id="{07BF8366-B10C-4D12-8B0D-4C4A75C31745}"/>
                  </a:ext>
                </a:extLst>
              </p:cNvPr>
              <p:cNvSpPr txBox="1"/>
              <p:nvPr/>
            </p:nvSpPr>
            <p:spPr bwMode="auto">
              <a:xfrm>
                <a:off x="8222257" y="2232124"/>
                <a:ext cx="3389923" cy="436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ctr" defTabSz="914377"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dirty="0">
                    <a:ln>
                      <a:noFill/>
                    </a:ln>
                    <a:solidFill>
                      <a:srgbClr val="D0111B">
                        <a:lumMod val="60000"/>
                        <a:lumOff val="40000"/>
                      </a:srgbClr>
                    </a:solidFill>
                    <a:effectLst/>
                    <a:uLnTx/>
                    <a:uFillTx/>
                    <a:latin typeface="Arial"/>
                    <a:ea typeface="微软雅黑"/>
                    <a:cs typeface="+mn-cs"/>
                  </a:rPr>
                  <a:t>References</a:t>
                </a:r>
              </a:p>
            </p:txBody>
          </p:sp>
          <p:sp>
            <p:nvSpPr>
              <p:cNvPr id="30" name="ïşlïḋê">
                <a:extLst>
                  <a:ext uri="{FF2B5EF4-FFF2-40B4-BE49-F238E27FC236}">
                    <a16:creationId xmlns:a16="http://schemas.microsoft.com/office/drawing/2014/main" xmlns="" id="{47B0B71A-2B64-4D6B-BB8D-40AA77FF1457}"/>
                  </a:ext>
                </a:extLst>
              </p:cNvPr>
              <p:cNvSpPr txBox="1"/>
              <p:nvPr/>
            </p:nvSpPr>
            <p:spPr>
              <a:xfrm>
                <a:off x="9469375" y="1205735"/>
                <a:ext cx="712301" cy="923293"/>
              </a:xfrm>
              <a:prstGeom prst="rect">
                <a:avLst/>
              </a:prstGeom>
              <a:noFill/>
            </p:spPr>
            <p:txBody>
              <a:bodyPr wrap="none" lIns="182843" tIns="91422" rIns="182843" bIns="91422"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D0111B">
                        <a:lumMod val="60000"/>
                        <a:lumOff val="40000"/>
                      </a:srgbClr>
                    </a:solidFill>
                    <a:effectLst/>
                    <a:uLnTx/>
                    <a:uFillTx/>
                    <a:latin typeface="Impact" panose="020B0806030902050204" pitchFamily="34" charset="0"/>
                    <a:ea typeface="微软雅黑"/>
                    <a:cs typeface="+mn-cs"/>
                  </a:rPr>
                  <a:t>4</a:t>
                </a:r>
              </a:p>
            </p:txBody>
          </p:sp>
        </p:grpSp>
        <p:grpSp>
          <p:nvGrpSpPr>
            <p:cNvPr id="21" name="îślïde">
              <a:extLst>
                <a:ext uri="{FF2B5EF4-FFF2-40B4-BE49-F238E27FC236}">
                  <a16:creationId xmlns:a16="http://schemas.microsoft.com/office/drawing/2014/main" xmlns="" id="{F5C3BD1B-46F7-427B-B348-08C482D41C23}"/>
                </a:ext>
              </a:extLst>
            </p:cNvPr>
            <p:cNvGrpSpPr/>
            <p:nvPr/>
          </p:nvGrpSpPr>
          <p:grpSpPr>
            <a:xfrm>
              <a:off x="4160926" y="3837381"/>
              <a:ext cx="6204600" cy="1414906"/>
              <a:chOff x="4160926" y="1234269"/>
              <a:chExt cx="6204600" cy="1414906"/>
            </a:xfrm>
          </p:grpSpPr>
          <p:sp>
            <p:nvSpPr>
              <p:cNvPr id="25" name="işľïďe">
                <a:extLst>
                  <a:ext uri="{FF2B5EF4-FFF2-40B4-BE49-F238E27FC236}">
                    <a16:creationId xmlns:a16="http://schemas.microsoft.com/office/drawing/2014/main" xmlns="" id="{824CB0CB-0CB8-43C9-A2FA-21344FA5509E}"/>
                  </a:ext>
                </a:extLst>
              </p:cNvPr>
              <p:cNvSpPr/>
              <p:nvPr/>
            </p:nvSpPr>
            <p:spPr>
              <a:xfrm>
                <a:off x="9285526" y="2074468"/>
                <a:ext cx="1080000" cy="36000"/>
              </a:xfrm>
              <a:prstGeom prst="rect">
                <a:avLst/>
              </a:prstGeom>
              <a:solidFill>
                <a:schemeClr val="accent1">
                  <a:lumMod val="60000"/>
                  <a:lumOff val="40000"/>
                </a:schemeClr>
              </a:solid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D0111B">
                      <a:lumMod val="60000"/>
                      <a:lumOff val="40000"/>
                    </a:srgbClr>
                  </a:solidFill>
                  <a:effectLst/>
                  <a:uLnTx/>
                  <a:uFillTx/>
                  <a:latin typeface="Arial"/>
                  <a:ea typeface="微软雅黑"/>
                  <a:cs typeface="+mn-cs"/>
                </a:endParaRPr>
              </a:p>
            </p:txBody>
          </p:sp>
          <p:sp>
            <p:nvSpPr>
              <p:cNvPr id="26" name="iṣ1íḍé">
                <a:extLst>
                  <a:ext uri="{FF2B5EF4-FFF2-40B4-BE49-F238E27FC236}">
                    <a16:creationId xmlns:a16="http://schemas.microsoft.com/office/drawing/2014/main" xmlns="" id="{410830B6-40B6-4389-B889-53FCE1C801B5}"/>
                  </a:ext>
                </a:extLst>
              </p:cNvPr>
              <p:cNvSpPr txBox="1"/>
              <p:nvPr/>
            </p:nvSpPr>
            <p:spPr>
              <a:xfrm>
                <a:off x="5454504" y="1234269"/>
                <a:ext cx="712301" cy="923293"/>
              </a:xfrm>
              <a:prstGeom prst="rect">
                <a:avLst/>
              </a:prstGeom>
              <a:noFill/>
            </p:spPr>
            <p:txBody>
              <a:bodyPr wrap="none" lIns="182843" tIns="91422" rIns="182843" bIns="91422"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D0111B">
                        <a:lumMod val="60000"/>
                        <a:lumOff val="40000"/>
                      </a:srgbClr>
                    </a:solidFill>
                    <a:effectLst/>
                    <a:uLnTx/>
                    <a:uFillTx/>
                    <a:latin typeface="Impact" panose="020B0806030902050204" pitchFamily="34" charset="0"/>
                    <a:ea typeface="微软雅黑"/>
                    <a:cs typeface="+mn-cs"/>
                  </a:rPr>
                  <a:t>3</a:t>
                </a:r>
              </a:p>
            </p:txBody>
          </p:sp>
          <p:sp>
            <p:nvSpPr>
              <p:cNvPr id="27" name="ïṣ1ïdè">
                <a:extLst>
                  <a:ext uri="{FF2B5EF4-FFF2-40B4-BE49-F238E27FC236}">
                    <a16:creationId xmlns:a16="http://schemas.microsoft.com/office/drawing/2014/main" xmlns="" id="{3986D427-F430-4EFA-9039-FDD9FB1E1F2B}"/>
                  </a:ext>
                </a:extLst>
              </p:cNvPr>
              <p:cNvSpPr txBox="1"/>
              <p:nvPr/>
            </p:nvSpPr>
            <p:spPr bwMode="auto">
              <a:xfrm>
                <a:off x="4160926" y="2212708"/>
                <a:ext cx="3389923" cy="436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lvl="0" algn="ctr">
                  <a:spcBef>
                    <a:spcPct val="0"/>
                  </a:spcBef>
                  <a:defRPr/>
                </a:pPr>
                <a:r>
                  <a:rPr lang="en-US" altLang="zh-CN" b="1" dirty="0" smtClean="0">
                    <a:solidFill>
                      <a:srgbClr val="D0111B">
                        <a:lumMod val="60000"/>
                        <a:lumOff val="40000"/>
                      </a:srgbClr>
                    </a:solidFill>
                    <a:latin typeface="Arial"/>
                    <a:ea typeface="微软雅黑"/>
                  </a:rPr>
                  <a:t>Parallel hybrid </a:t>
                </a:r>
                <a:r>
                  <a:rPr kumimoji="0" lang="en-US" altLang="zh-CN" sz="1800" b="1" i="0" u="none" strike="noStrike" kern="1200" cap="none" spc="0" normalizeH="0" baseline="0" noProof="0" dirty="0">
                    <a:ln>
                      <a:noFill/>
                    </a:ln>
                    <a:solidFill>
                      <a:srgbClr val="D0111B">
                        <a:lumMod val="60000"/>
                        <a:lumOff val="40000"/>
                      </a:srgbClr>
                    </a:solidFill>
                    <a:effectLst/>
                    <a:uLnTx/>
                    <a:uFillTx/>
                    <a:latin typeface="Arial"/>
                    <a:ea typeface="微软雅黑"/>
                    <a:cs typeface="+mn-cs"/>
                  </a:rPr>
                  <a:t>GA </a:t>
                </a:r>
              </a:p>
            </p:txBody>
          </p:sp>
        </p:grpSp>
        <p:cxnSp>
          <p:nvCxnSpPr>
            <p:cNvPr id="22" name="直接连接符 21">
              <a:extLst>
                <a:ext uri="{FF2B5EF4-FFF2-40B4-BE49-F238E27FC236}">
                  <a16:creationId xmlns:a16="http://schemas.microsoft.com/office/drawing/2014/main" xmlns="" id="{5100C2F9-9713-4E91-A597-EA1C2B9A3A5A}"/>
                </a:ext>
              </a:extLst>
            </p:cNvPr>
            <p:cNvCxnSpPr/>
            <p:nvPr/>
          </p:nvCxnSpPr>
          <p:spPr>
            <a:xfrm>
              <a:off x="4251000" y="3564000"/>
              <a:ext cx="7269488" cy="0"/>
            </a:xfrm>
            <a:prstGeom prst="line">
              <a:avLst/>
            </a:prstGeom>
            <a:ln w="3175" cap="rnd">
              <a:gradFill flip="none" rotWithShape="1">
                <a:gsLst>
                  <a:gs pos="0">
                    <a:schemeClr val="bg1">
                      <a:lumMod val="75000"/>
                      <a:alpha val="0"/>
                    </a:schemeClr>
                  </a:gs>
                  <a:gs pos="50000">
                    <a:schemeClr val="bg1">
                      <a:lumMod val="75000"/>
                    </a:schemeClr>
                  </a:gs>
                  <a:gs pos="100000">
                    <a:schemeClr val="bg1">
                      <a:lumMod val="75000"/>
                      <a:alpha val="0"/>
                    </a:schemeClr>
                  </a:gs>
                </a:gsLst>
                <a:lin ang="0" scaled="1"/>
                <a:tileRect/>
              </a:gra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xmlns="" id="{C8C3E9F4-944D-48D9-946D-58C1F631F55E}"/>
                </a:ext>
              </a:extLst>
            </p:cNvPr>
            <p:cNvCxnSpPr>
              <a:cxnSpLocks/>
            </p:cNvCxnSpPr>
            <p:nvPr/>
          </p:nvCxnSpPr>
          <p:spPr>
            <a:xfrm>
              <a:off x="7640775" y="1123950"/>
              <a:ext cx="0" cy="5019675"/>
            </a:xfrm>
            <a:prstGeom prst="line">
              <a:avLst/>
            </a:prstGeom>
            <a:ln w="3175" cap="rnd">
              <a:gradFill flip="none" rotWithShape="1">
                <a:gsLst>
                  <a:gs pos="0">
                    <a:schemeClr val="bg1">
                      <a:lumMod val="75000"/>
                      <a:alpha val="0"/>
                    </a:schemeClr>
                  </a:gs>
                  <a:gs pos="50000">
                    <a:schemeClr val="bg1">
                      <a:lumMod val="75000"/>
                    </a:schemeClr>
                  </a:gs>
                  <a:gs pos="100000">
                    <a:schemeClr val="bg1">
                      <a:lumMod val="75000"/>
                      <a:alpha val="0"/>
                    </a:schemeClr>
                  </a:gs>
                </a:gsLst>
                <a:lin ang="5400000" scaled="1"/>
                <a:tileRect/>
              </a:gra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10" name="Slide Number Placeholder 9">
            <a:extLst>
              <a:ext uri="{FF2B5EF4-FFF2-40B4-BE49-F238E27FC236}">
                <a16:creationId xmlns="" xmlns:a16="http://schemas.microsoft.com/office/drawing/2014/main" id="{A12DDE10-1847-DD4D-90F6-6234D62250AB}"/>
              </a:ext>
            </a:extLst>
          </p:cNvPr>
          <p:cNvSpPr>
            <a:spLocks noGrp="1"/>
          </p:cNvSpPr>
          <p:nvPr>
            <p:ph type="sldNum" sz="quarter" idx="12"/>
          </p:nvPr>
        </p:nvSpPr>
        <p:spPr/>
        <p:txBody>
          <a:bodyPr/>
          <a:lstStyle/>
          <a:p>
            <a:fld id="{0E1F3F83-CEEF-5D42-8784-473683DD07D4}" type="slidenum">
              <a:rPr lang="en-US" smtClean="0"/>
              <a:t>2</a:t>
            </a:fld>
            <a:endParaRPr lang="en-US"/>
          </a:p>
        </p:txBody>
      </p:sp>
      <p:sp>
        <p:nvSpPr>
          <p:cNvPr id="14" name="Title 13">
            <a:extLst>
              <a:ext uri="{FF2B5EF4-FFF2-40B4-BE49-F238E27FC236}">
                <a16:creationId xmlns="" xmlns:a16="http://schemas.microsoft.com/office/drawing/2014/main" id="{DFB1871A-AD39-194F-9969-16F8C9017081}"/>
              </a:ext>
            </a:extLst>
          </p:cNvPr>
          <p:cNvSpPr>
            <a:spLocks noGrp="1"/>
          </p:cNvSpPr>
          <p:nvPr>
            <p:ph type="title"/>
          </p:nvPr>
        </p:nvSpPr>
        <p:spPr>
          <a:xfrm>
            <a:off x="838200" y="204382"/>
            <a:ext cx="10515600" cy="1325563"/>
          </a:xfrm>
        </p:spPr>
        <p:txBody>
          <a:bodyPr/>
          <a:lstStyle/>
          <a:p>
            <a:endParaRPr lang="en-US" dirty="0"/>
          </a:p>
        </p:txBody>
      </p:sp>
      <p:graphicFrame>
        <p:nvGraphicFramePr>
          <p:cNvPr id="40" name="图表 39">
            <a:extLst>
              <a:ext uri="{FF2B5EF4-FFF2-40B4-BE49-F238E27FC236}">
                <a16:creationId xmlns:a16="http://schemas.microsoft.com/office/drawing/2014/main" xmlns="" id="{9C73A791-9A90-41A8-B3C5-85E0EB83B3BB}"/>
              </a:ext>
            </a:extLst>
          </p:cNvPr>
          <p:cNvGraphicFramePr/>
          <p:nvPr>
            <p:extLst>
              <p:ext uri="{D42A27DB-BD31-4B8C-83A1-F6EECF244321}">
                <p14:modId xmlns:p14="http://schemas.microsoft.com/office/powerpoint/2010/main" val="4080396614"/>
              </p:ext>
            </p:extLst>
          </p:nvPr>
        </p:nvGraphicFramePr>
        <p:xfrm>
          <a:off x="584734" y="2349636"/>
          <a:ext cx="2769624" cy="28483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415707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5478587" y="3430001"/>
            <a:ext cx="4689296"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2400" i="0" u="none" strike="noStrike" kern="1200" cap="none" spc="0" normalizeH="0" baseline="0" noProof="0" dirty="0" smtClean="0">
                <a:ln>
                  <a:noFill/>
                </a:ln>
                <a:solidFill>
                  <a:schemeClr val="bg1">
                    <a:lumMod val="75000"/>
                  </a:schemeClr>
                </a:solidFill>
                <a:effectLst/>
                <a:uLnTx/>
                <a:uFillTx/>
                <a:cs typeface="+mn-ea"/>
                <a:sym typeface="+mn-lt"/>
              </a:rPr>
              <a:t>相关文献</a:t>
            </a:r>
            <a:endParaRPr kumimoji="1" lang="zh-CN" altLang="en-US" sz="2400" i="0" u="none" strike="noStrike" kern="1200" cap="none" spc="0" normalizeH="0" baseline="0" noProof="0" dirty="0">
              <a:ln>
                <a:noFill/>
              </a:ln>
              <a:solidFill>
                <a:schemeClr val="bg1">
                  <a:lumMod val="75000"/>
                </a:schemeClr>
              </a:solidFill>
              <a:effectLst/>
              <a:uLnTx/>
              <a:uFillTx/>
              <a:cs typeface="+mn-ea"/>
              <a:sym typeface="+mn-lt"/>
            </a:endParaRPr>
          </a:p>
        </p:txBody>
      </p:sp>
      <p:sp>
        <p:nvSpPr>
          <p:cNvPr id="3" name="文本框 8"/>
          <p:cNvSpPr txBox="1"/>
          <p:nvPr/>
        </p:nvSpPr>
        <p:spPr>
          <a:xfrm>
            <a:off x="3949536" y="2602367"/>
            <a:ext cx="6258385"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ctr" defTabSz="914377">
              <a:spcBef>
                <a:spcPct val="0"/>
              </a:spcBef>
              <a:defRPr/>
            </a:pPr>
            <a:r>
              <a:rPr lang="en-US" altLang="zh-CN" sz="4400" b="1" dirty="0">
                <a:solidFill>
                  <a:srgbClr val="D0111B">
                    <a:lumMod val="60000"/>
                    <a:lumOff val="40000"/>
                  </a:srgbClr>
                </a:solidFill>
                <a:latin typeface="Arial"/>
                <a:ea typeface="微软雅黑"/>
              </a:rPr>
              <a:t>References</a:t>
            </a:r>
          </a:p>
        </p:txBody>
      </p:sp>
      <p:cxnSp>
        <p:nvCxnSpPr>
          <p:cNvPr id="4" name="直接连接符 3"/>
          <p:cNvCxnSpPr/>
          <p:nvPr/>
        </p:nvCxnSpPr>
        <p:spPr>
          <a:xfrm>
            <a:off x="5295331" y="2695570"/>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3304887" y="2602367"/>
            <a:ext cx="1289298" cy="12892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smtClean="0"/>
              <a:t>4</a:t>
            </a:r>
            <a:endParaRPr lang="zh-CN" altLang="en-US" sz="8000" dirty="0"/>
          </a:p>
        </p:txBody>
      </p:sp>
      <p:graphicFrame>
        <p:nvGraphicFramePr>
          <p:cNvPr id="10" name="图表 9">
            <a:extLst>
              <a:ext uri="{FF2B5EF4-FFF2-40B4-BE49-F238E27FC236}">
                <a16:creationId xmlns:a16="http://schemas.microsoft.com/office/drawing/2014/main" xmlns="" id="{9C73A791-9A90-41A8-B3C5-85E0EB83B3BB}"/>
              </a:ext>
            </a:extLst>
          </p:cNvPr>
          <p:cNvGraphicFramePr/>
          <p:nvPr>
            <p:extLst>
              <p:ext uri="{D42A27DB-BD31-4B8C-83A1-F6EECF244321}">
                <p14:modId xmlns:p14="http://schemas.microsoft.com/office/powerpoint/2010/main" val="3722951182"/>
              </p:ext>
            </p:extLst>
          </p:nvPr>
        </p:nvGraphicFramePr>
        <p:xfrm>
          <a:off x="2525707" y="1772066"/>
          <a:ext cx="2769624" cy="28483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749958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xmlns="" id="{5A64455C-4D3C-499A-97A0-1663BA5438C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tint val="75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000" b="0" i="0" u="none" strike="noStrike" kern="1200" cap="none" spc="0" normalizeH="0" baseline="0" noProof="0">
              <a:ln>
                <a:noFill/>
              </a:ln>
              <a:solidFill>
                <a:srgbClr val="000000">
                  <a:tint val="75000"/>
                </a:srgbClr>
              </a:solidFill>
              <a:effectLst/>
              <a:uLnTx/>
              <a:uFillTx/>
              <a:latin typeface="Arial"/>
              <a:ea typeface="微软雅黑"/>
              <a:cs typeface="+mn-cs"/>
            </a:endParaRPr>
          </a:p>
        </p:txBody>
      </p:sp>
      <p:sp>
        <p:nvSpPr>
          <p:cNvPr id="27" name="标题 1">
            <a:extLst>
              <a:ext uri="{FF2B5EF4-FFF2-40B4-BE49-F238E27FC236}">
                <a16:creationId xmlns:a16="http://schemas.microsoft.com/office/drawing/2014/main" xmlns="" id="{32D952EF-A5B6-41DF-9D2F-D84A060A5604}"/>
              </a:ext>
            </a:extLst>
          </p:cNvPr>
          <p:cNvSpPr>
            <a:spLocks noGrp="1"/>
          </p:cNvSpPr>
          <p:nvPr>
            <p:ph type="title"/>
          </p:nvPr>
        </p:nvSpPr>
        <p:spPr>
          <a:xfrm>
            <a:off x="503237" y="259277"/>
            <a:ext cx="10850563" cy="1028699"/>
          </a:xfrm>
        </p:spPr>
        <p:txBody>
          <a:bodyPr/>
          <a:lstStyle/>
          <a:p>
            <a:r>
              <a:rPr lang="en-US" altLang="zh-CN" dirty="0" smtClean="0">
                <a:solidFill>
                  <a:srgbClr val="0070C0"/>
                </a:solidFill>
              </a:rPr>
              <a:t>References</a:t>
            </a:r>
          </a:p>
        </p:txBody>
      </p:sp>
      <p:sp>
        <p:nvSpPr>
          <p:cNvPr id="5" name="文本框 4">
            <a:extLst>
              <a:ext uri="{FF2B5EF4-FFF2-40B4-BE49-F238E27FC236}">
                <a16:creationId xmlns:a16="http://schemas.microsoft.com/office/drawing/2014/main" xmlns="" id="{375B608E-794A-4D10-9EDE-4C774E125A3D}"/>
              </a:ext>
            </a:extLst>
          </p:cNvPr>
          <p:cNvSpPr txBox="1"/>
          <p:nvPr/>
        </p:nvSpPr>
        <p:spPr>
          <a:xfrm>
            <a:off x="503237" y="1463508"/>
            <a:ext cx="11037498" cy="5047536"/>
          </a:xfrm>
          <a:prstGeom prst="rect">
            <a:avLst/>
          </a:prstGeom>
          <a:noFill/>
        </p:spPr>
        <p:txBody>
          <a:bodyPr wrap="square" rtlCol="0">
            <a:spAutoFit/>
          </a:bodyPr>
          <a:lstStyle/>
          <a:p>
            <a:pPr marL="342900" lvl="0" indent="-342900">
              <a:spcAft>
                <a:spcPts val="600"/>
              </a:spcAft>
              <a:buClr>
                <a:srgbClr val="D0111B">
                  <a:lumMod val="60000"/>
                  <a:lumOff val="40000"/>
                </a:srgbClr>
              </a:buClr>
              <a:buFont typeface="+mj-lt"/>
              <a:buAutoNum type="arabicPeriod"/>
              <a:defRPr/>
            </a:pPr>
            <a:r>
              <a:rPr lang="en-US" altLang="zh-CN" dirty="0" err="1">
                <a:solidFill>
                  <a:srgbClr val="000000"/>
                </a:solidFill>
                <a:latin typeface="Arial"/>
                <a:ea typeface="微软雅黑"/>
              </a:rPr>
              <a:t>Korte</a:t>
            </a:r>
            <a:r>
              <a:rPr lang="en-US" altLang="zh-CN" dirty="0">
                <a:solidFill>
                  <a:srgbClr val="000000"/>
                </a:solidFill>
                <a:latin typeface="Arial"/>
                <a:ea typeface="微软雅黑"/>
              </a:rPr>
              <a:t>, Bernhard; </a:t>
            </a:r>
            <a:r>
              <a:rPr lang="en-US" altLang="zh-CN" dirty="0" err="1">
                <a:solidFill>
                  <a:srgbClr val="000000"/>
                </a:solidFill>
                <a:latin typeface="Arial"/>
                <a:ea typeface="微软雅黑"/>
              </a:rPr>
              <a:t>Vygen</a:t>
            </a:r>
            <a:r>
              <a:rPr lang="en-US" altLang="zh-CN" dirty="0">
                <a:solidFill>
                  <a:srgbClr val="000000"/>
                </a:solidFill>
                <a:latin typeface="Arial"/>
                <a:ea typeface="微软雅黑"/>
              </a:rPr>
              <a:t>, Jens (2006). "Bin-Packing". Combinatorial Optimization: Theory and Algorithms. Algorithms and </a:t>
            </a:r>
            <a:r>
              <a:rPr lang="en-US" altLang="zh-CN" dirty="0" err="1">
                <a:solidFill>
                  <a:srgbClr val="000000"/>
                </a:solidFill>
                <a:latin typeface="Arial"/>
                <a:ea typeface="微软雅黑"/>
              </a:rPr>
              <a:t>Combinatorics</a:t>
            </a:r>
            <a:r>
              <a:rPr lang="en-US" altLang="zh-CN" dirty="0">
                <a:solidFill>
                  <a:srgbClr val="000000"/>
                </a:solidFill>
                <a:latin typeface="Arial"/>
                <a:ea typeface="微软雅黑"/>
              </a:rPr>
              <a:t> 21. Springer. pp. 426–441.Holland </a:t>
            </a:r>
            <a:r>
              <a:rPr kumimoji="0" lang="en-US" altLang="zh-CN" b="0" i="0" u="none" strike="noStrike" kern="1200" cap="none" spc="0" normalizeH="0" baseline="0" noProof="0" dirty="0">
                <a:ln>
                  <a:noFill/>
                </a:ln>
                <a:solidFill>
                  <a:srgbClr val="000000"/>
                </a:solidFill>
                <a:effectLst/>
                <a:uLnTx/>
                <a:uFillTx/>
                <a:latin typeface="Arial"/>
                <a:ea typeface="微软雅黑"/>
              </a:rPr>
              <a:t>J H. Adaptation in Nature and Artificial Systems. The University of Michigan Press, 1975, MIT Press, 1992. </a:t>
            </a:r>
            <a:r>
              <a:rPr kumimoji="0" lang="zh-CN" altLang="en-US" b="0" i="0" u="none" strike="noStrike" kern="1200" cap="none" spc="0" normalizeH="0" baseline="0" noProof="0" dirty="0">
                <a:ln>
                  <a:noFill/>
                </a:ln>
                <a:solidFill>
                  <a:srgbClr val="000000"/>
                </a:solidFill>
                <a:effectLst/>
                <a:uLnTx/>
                <a:uFillTx/>
                <a:latin typeface="Arial"/>
                <a:ea typeface="微软雅黑"/>
              </a:rPr>
              <a:t> </a:t>
            </a:r>
            <a:endParaRPr kumimoji="0" lang="en-US" altLang="zh-CN" b="0" i="0" u="none" strike="noStrike" kern="1200" cap="none" spc="0" normalizeH="0" baseline="0" noProof="0" dirty="0">
              <a:ln>
                <a:noFill/>
              </a:ln>
              <a:solidFill>
                <a:srgbClr val="000000"/>
              </a:solidFill>
              <a:effectLst/>
              <a:uLnTx/>
              <a:uFillTx/>
              <a:latin typeface="Arial"/>
              <a:ea typeface="微软雅黑"/>
            </a:endParaRPr>
          </a:p>
          <a:p>
            <a:pPr marL="342900" lvl="0" indent="-342900">
              <a:spcAft>
                <a:spcPts val="600"/>
              </a:spcAft>
              <a:buClr>
                <a:srgbClr val="D0111B">
                  <a:lumMod val="60000"/>
                  <a:lumOff val="40000"/>
                </a:srgbClr>
              </a:buClr>
              <a:buFont typeface="+mj-lt"/>
              <a:buAutoNum type="arabicPeriod"/>
              <a:defRPr/>
            </a:pPr>
            <a:r>
              <a:rPr lang="en-US" altLang="zh-CN" dirty="0" err="1">
                <a:solidFill>
                  <a:srgbClr val="000000"/>
                </a:solidFill>
                <a:latin typeface="Arial"/>
                <a:ea typeface="微软雅黑"/>
              </a:rPr>
              <a:t>Korf</a:t>
            </a:r>
            <a:r>
              <a:rPr lang="en-US" altLang="zh-CN" dirty="0">
                <a:solidFill>
                  <a:srgbClr val="000000"/>
                </a:solidFill>
                <a:latin typeface="Arial"/>
                <a:ea typeface="微软雅黑"/>
              </a:rPr>
              <a:t> R E. An improved algorithm for optimal bin packing[C]//IJCAI. 2003, 3: 1252-1258</a:t>
            </a:r>
            <a:r>
              <a:rPr lang="en-US" altLang="zh-CN" dirty="0" smtClean="0">
                <a:solidFill>
                  <a:srgbClr val="000000"/>
                </a:solidFill>
                <a:latin typeface="Arial"/>
                <a:ea typeface="微软雅黑"/>
              </a:rPr>
              <a:t>.</a:t>
            </a:r>
          </a:p>
          <a:p>
            <a:pPr marL="342900" marR="0" lvl="0" indent="-342900" algn="l" defTabSz="914400" rtl="0" eaLnBrk="1" fontAlgn="auto" latinLnBrk="0" hangingPunct="1">
              <a:lnSpc>
                <a:spcPct val="100000"/>
              </a:lnSpc>
              <a:spcBef>
                <a:spcPts val="0"/>
              </a:spcBef>
              <a:spcAft>
                <a:spcPts val="600"/>
              </a:spcAft>
              <a:buClr>
                <a:srgbClr val="D0111B">
                  <a:lumMod val="60000"/>
                  <a:lumOff val="40000"/>
                </a:srgbClr>
              </a:buClr>
              <a:buSzTx/>
              <a:buFont typeface="+mj-lt"/>
              <a:buAutoNum type="arabicPeriod"/>
              <a:tabLst/>
              <a:defRPr/>
            </a:pPr>
            <a:r>
              <a:rPr kumimoji="0" lang="en-US" altLang="zh-CN" b="0" i="0" u="none" strike="noStrike" kern="1200" cap="none" spc="0" normalizeH="0" baseline="0" noProof="0" dirty="0" smtClean="0">
                <a:ln>
                  <a:noFill/>
                </a:ln>
                <a:solidFill>
                  <a:srgbClr val="000000"/>
                </a:solidFill>
                <a:effectLst/>
                <a:uLnTx/>
                <a:uFillTx/>
                <a:latin typeface="Arial"/>
                <a:ea typeface="微软雅黑"/>
              </a:rPr>
              <a:t>Miyazawa </a:t>
            </a:r>
            <a:r>
              <a:rPr kumimoji="0" lang="en-US" altLang="zh-CN" b="0" i="0" u="none" strike="noStrike" kern="1200" cap="none" spc="0" normalizeH="0" baseline="0" noProof="0" dirty="0">
                <a:ln>
                  <a:noFill/>
                </a:ln>
                <a:solidFill>
                  <a:srgbClr val="000000"/>
                </a:solidFill>
                <a:effectLst/>
                <a:uLnTx/>
                <a:uFillTx/>
                <a:latin typeface="Arial"/>
                <a:ea typeface="微软雅黑"/>
              </a:rPr>
              <a:t>F K , Wakabayashi Y . Three-dimensional packings with rotations[M]. Elsevier Science Ltd. 2009.</a:t>
            </a:r>
          </a:p>
          <a:p>
            <a:pPr marL="342900" marR="0" lvl="0" indent="-342900" algn="l" defTabSz="914400" rtl="0" eaLnBrk="1" fontAlgn="auto" latinLnBrk="0" hangingPunct="1">
              <a:lnSpc>
                <a:spcPct val="100000"/>
              </a:lnSpc>
              <a:spcBef>
                <a:spcPts val="0"/>
              </a:spcBef>
              <a:spcAft>
                <a:spcPts val="600"/>
              </a:spcAft>
              <a:buClr>
                <a:srgbClr val="D0111B">
                  <a:lumMod val="60000"/>
                  <a:lumOff val="40000"/>
                </a:srgbClr>
              </a:buClr>
              <a:buSzTx/>
              <a:buFont typeface="+mj-lt"/>
              <a:buAutoNum type="arabicPeriod"/>
              <a:tabLst/>
              <a:defRPr/>
            </a:pPr>
            <a:r>
              <a:rPr kumimoji="0" lang="en-US" altLang="zh-CN" b="0" i="0" u="none" strike="noStrike" kern="1200" cap="none" spc="0" normalizeH="0" baseline="0" noProof="0" dirty="0">
                <a:ln>
                  <a:noFill/>
                </a:ln>
                <a:solidFill>
                  <a:srgbClr val="000000"/>
                </a:solidFill>
                <a:effectLst/>
                <a:uLnTx/>
                <a:uFillTx/>
                <a:latin typeface="Arial"/>
                <a:ea typeface="微软雅黑"/>
              </a:rPr>
              <a:t>José Fernando Gonçalves, </a:t>
            </a:r>
            <a:r>
              <a:rPr kumimoji="0" lang="en-US" altLang="zh-CN" b="0" i="0" u="none" strike="noStrike" kern="1200" cap="none" spc="0" normalizeH="0" baseline="0" noProof="0" dirty="0" err="1">
                <a:ln>
                  <a:noFill/>
                </a:ln>
                <a:solidFill>
                  <a:srgbClr val="000000"/>
                </a:solidFill>
                <a:effectLst/>
                <a:uLnTx/>
                <a:uFillTx/>
                <a:latin typeface="Arial"/>
                <a:ea typeface="微软雅黑"/>
              </a:rPr>
              <a:t>Resende</a:t>
            </a:r>
            <a:r>
              <a:rPr kumimoji="0" lang="en-US" altLang="zh-CN" b="0" i="0" u="none" strike="noStrike" kern="1200" cap="none" spc="0" normalizeH="0" baseline="0" noProof="0" dirty="0">
                <a:ln>
                  <a:noFill/>
                </a:ln>
                <a:solidFill>
                  <a:srgbClr val="000000"/>
                </a:solidFill>
                <a:effectLst/>
                <a:uLnTx/>
                <a:uFillTx/>
                <a:latin typeface="Arial"/>
                <a:ea typeface="微软雅黑"/>
              </a:rPr>
              <a:t> M G C . A parallel multi-population biased random-key genetic algorithm for a container loading problem[J]. Computers &amp; Operations Research, 2012, 39(2):179-190.</a:t>
            </a:r>
          </a:p>
          <a:p>
            <a:pPr marL="342900" lvl="0" indent="-342900">
              <a:spcAft>
                <a:spcPts val="600"/>
              </a:spcAft>
              <a:buClr>
                <a:srgbClr val="D0111B">
                  <a:lumMod val="60000"/>
                  <a:lumOff val="40000"/>
                </a:srgbClr>
              </a:buClr>
              <a:buFont typeface="+mj-lt"/>
              <a:buAutoNum type="arabicPeriod"/>
              <a:defRPr/>
            </a:pPr>
            <a:r>
              <a:rPr lang="zh-CN" altLang="en-US" dirty="0" smtClean="0">
                <a:solidFill>
                  <a:srgbClr val="000000"/>
                </a:solidFill>
                <a:latin typeface="Arial"/>
                <a:ea typeface="微软雅黑"/>
              </a:rPr>
              <a:t>陈</a:t>
            </a:r>
            <a:r>
              <a:rPr lang="zh-CN" altLang="en-US" dirty="0">
                <a:solidFill>
                  <a:srgbClr val="000000"/>
                </a:solidFill>
                <a:latin typeface="Arial"/>
                <a:ea typeface="微软雅黑"/>
              </a:rPr>
              <a:t>国良</a:t>
            </a:r>
            <a:r>
              <a:rPr lang="en-US" altLang="zh-CN" dirty="0">
                <a:solidFill>
                  <a:srgbClr val="000000"/>
                </a:solidFill>
                <a:latin typeface="Arial"/>
                <a:ea typeface="微软雅黑"/>
              </a:rPr>
              <a:t>. </a:t>
            </a:r>
            <a:r>
              <a:rPr lang="zh-CN" altLang="en-US" dirty="0">
                <a:solidFill>
                  <a:srgbClr val="000000"/>
                </a:solidFill>
                <a:latin typeface="Arial"/>
                <a:ea typeface="微软雅黑"/>
              </a:rPr>
              <a:t>并行遗传算法</a:t>
            </a:r>
            <a:r>
              <a:rPr lang="en-US" altLang="zh-CN" dirty="0">
                <a:solidFill>
                  <a:srgbClr val="000000"/>
                </a:solidFill>
                <a:latin typeface="Arial"/>
                <a:ea typeface="微软雅黑"/>
              </a:rPr>
              <a:t>[J]. </a:t>
            </a:r>
            <a:r>
              <a:rPr lang="zh-CN" altLang="en-US" dirty="0">
                <a:solidFill>
                  <a:srgbClr val="000000"/>
                </a:solidFill>
                <a:latin typeface="Arial"/>
                <a:ea typeface="微软雅黑"/>
              </a:rPr>
              <a:t>扬州大学学报</a:t>
            </a:r>
            <a:r>
              <a:rPr lang="en-US" altLang="zh-CN" dirty="0">
                <a:solidFill>
                  <a:srgbClr val="000000"/>
                </a:solidFill>
                <a:latin typeface="Arial"/>
                <a:ea typeface="微软雅黑"/>
              </a:rPr>
              <a:t>(</a:t>
            </a:r>
            <a:r>
              <a:rPr lang="zh-CN" altLang="en-US" dirty="0">
                <a:solidFill>
                  <a:srgbClr val="000000"/>
                </a:solidFill>
                <a:latin typeface="Arial"/>
                <a:ea typeface="微软雅黑"/>
              </a:rPr>
              <a:t>自然科学版</a:t>
            </a:r>
            <a:r>
              <a:rPr lang="en-US" altLang="zh-CN" dirty="0">
                <a:solidFill>
                  <a:srgbClr val="000000"/>
                </a:solidFill>
                <a:latin typeface="Arial"/>
                <a:ea typeface="微软雅黑"/>
              </a:rPr>
              <a:t>), 1995(3):1-9.</a:t>
            </a:r>
          </a:p>
          <a:p>
            <a:pPr marL="342900" lvl="0" indent="-342900">
              <a:spcAft>
                <a:spcPts val="600"/>
              </a:spcAft>
              <a:buClr>
                <a:srgbClr val="D0111B">
                  <a:lumMod val="60000"/>
                  <a:lumOff val="40000"/>
                </a:srgbClr>
              </a:buClr>
              <a:buFont typeface="+mj-lt"/>
              <a:buAutoNum type="arabicPeriod"/>
              <a:defRPr/>
            </a:pPr>
            <a:r>
              <a:rPr lang="zh-CN" altLang="en-US" dirty="0">
                <a:solidFill>
                  <a:srgbClr val="000000"/>
                </a:solidFill>
                <a:latin typeface="Arial"/>
                <a:ea typeface="微软雅黑"/>
              </a:rPr>
              <a:t>陈国良</a:t>
            </a:r>
            <a:r>
              <a:rPr lang="en-US" altLang="zh-CN" dirty="0">
                <a:solidFill>
                  <a:srgbClr val="000000"/>
                </a:solidFill>
                <a:latin typeface="Arial"/>
                <a:ea typeface="微软雅黑"/>
              </a:rPr>
              <a:t>, </a:t>
            </a:r>
            <a:r>
              <a:rPr lang="zh-CN" altLang="en-US" dirty="0">
                <a:solidFill>
                  <a:srgbClr val="000000"/>
                </a:solidFill>
                <a:latin typeface="Arial"/>
                <a:ea typeface="微软雅黑"/>
              </a:rPr>
              <a:t>王煦法</a:t>
            </a:r>
            <a:r>
              <a:rPr lang="en-US" altLang="zh-CN" dirty="0">
                <a:solidFill>
                  <a:srgbClr val="000000"/>
                </a:solidFill>
                <a:latin typeface="Arial"/>
                <a:ea typeface="微软雅黑"/>
              </a:rPr>
              <a:t>, </a:t>
            </a:r>
            <a:r>
              <a:rPr lang="zh-CN" altLang="en-US" dirty="0">
                <a:solidFill>
                  <a:srgbClr val="000000"/>
                </a:solidFill>
                <a:latin typeface="Arial"/>
                <a:ea typeface="微软雅黑"/>
              </a:rPr>
              <a:t>庄镇泉</a:t>
            </a:r>
            <a:r>
              <a:rPr lang="en-US" altLang="zh-CN" dirty="0">
                <a:solidFill>
                  <a:srgbClr val="000000"/>
                </a:solidFill>
                <a:latin typeface="Arial"/>
                <a:ea typeface="微软雅黑"/>
              </a:rPr>
              <a:t>, et al. </a:t>
            </a:r>
            <a:r>
              <a:rPr lang="zh-CN" altLang="en-US" dirty="0">
                <a:solidFill>
                  <a:srgbClr val="000000"/>
                </a:solidFill>
                <a:latin typeface="Arial"/>
                <a:ea typeface="微软雅黑"/>
              </a:rPr>
              <a:t>遗传算法及其应用</a:t>
            </a:r>
            <a:r>
              <a:rPr lang="en-US" altLang="zh-CN" dirty="0">
                <a:solidFill>
                  <a:srgbClr val="000000"/>
                </a:solidFill>
                <a:latin typeface="Arial"/>
                <a:ea typeface="微软雅黑"/>
              </a:rPr>
              <a:t>[M]. </a:t>
            </a:r>
            <a:r>
              <a:rPr lang="zh-CN" altLang="en-US" dirty="0">
                <a:solidFill>
                  <a:srgbClr val="000000"/>
                </a:solidFill>
                <a:latin typeface="Arial"/>
                <a:ea typeface="微软雅黑"/>
              </a:rPr>
              <a:t>人民邮电出版社</a:t>
            </a:r>
            <a:r>
              <a:rPr lang="en-US" altLang="zh-CN" dirty="0">
                <a:solidFill>
                  <a:srgbClr val="000000"/>
                </a:solidFill>
                <a:latin typeface="Arial"/>
                <a:ea typeface="微软雅黑"/>
              </a:rPr>
              <a:t>, 1999</a:t>
            </a:r>
            <a:r>
              <a:rPr lang="en-US" altLang="zh-CN" dirty="0" smtClean="0">
                <a:solidFill>
                  <a:srgbClr val="000000"/>
                </a:solidFill>
                <a:latin typeface="Arial"/>
                <a:ea typeface="微软雅黑"/>
              </a:rPr>
              <a:t>.</a:t>
            </a:r>
          </a:p>
          <a:p>
            <a:pPr marL="342900" lvl="0" indent="-342900">
              <a:spcAft>
                <a:spcPts val="600"/>
              </a:spcAft>
              <a:buClr>
                <a:srgbClr val="D0111B">
                  <a:lumMod val="60000"/>
                  <a:lumOff val="40000"/>
                </a:srgbClr>
              </a:buClr>
              <a:buFont typeface="+mj-lt"/>
              <a:buAutoNum type="arabicPeriod"/>
              <a:defRPr/>
            </a:pPr>
            <a:r>
              <a:rPr lang="zh-CN" altLang="en-US" dirty="0">
                <a:solidFill>
                  <a:srgbClr val="000000"/>
                </a:solidFill>
                <a:latin typeface="Arial"/>
                <a:ea typeface="微软雅黑"/>
              </a:rPr>
              <a:t>车玉馨</a:t>
            </a:r>
            <a:r>
              <a:rPr lang="en-US" altLang="zh-CN" dirty="0">
                <a:solidFill>
                  <a:srgbClr val="000000"/>
                </a:solidFill>
                <a:latin typeface="Arial"/>
                <a:ea typeface="微软雅黑"/>
              </a:rPr>
              <a:t>. </a:t>
            </a:r>
            <a:r>
              <a:rPr lang="zh-CN" altLang="en-US" dirty="0">
                <a:solidFill>
                  <a:srgbClr val="000000"/>
                </a:solidFill>
                <a:latin typeface="Arial"/>
                <a:ea typeface="微软雅黑"/>
              </a:rPr>
              <a:t>装箱问题的启发式算法研究</a:t>
            </a:r>
            <a:r>
              <a:rPr lang="en-US" altLang="zh-CN" dirty="0">
                <a:solidFill>
                  <a:srgbClr val="000000"/>
                </a:solidFill>
                <a:latin typeface="Arial"/>
                <a:ea typeface="微软雅黑"/>
              </a:rPr>
              <a:t>[D].</a:t>
            </a:r>
            <a:r>
              <a:rPr lang="zh-CN" altLang="en-US" dirty="0">
                <a:solidFill>
                  <a:srgbClr val="000000"/>
                </a:solidFill>
                <a:latin typeface="Arial"/>
                <a:ea typeface="微软雅黑"/>
              </a:rPr>
              <a:t>厦门大学</a:t>
            </a:r>
            <a:r>
              <a:rPr lang="en-US" altLang="zh-CN" dirty="0">
                <a:solidFill>
                  <a:srgbClr val="000000"/>
                </a:solidFill>
                <a:latin typeface="Arial"/>
                <a:ea typeface="微软雅黑"/>
              </a:rPr>
              <a:t>,2018</a:t>
            </a:r>
            <a:r>
              <a:rPr lang="en-US" altLang="zh-CN" dirty="0" smtClean="0">
                <a:solidFill>
                  <a:srgbClr val="000000"/>
                </a:solidFill>
                <a:latin typeface="Arial"/>
                <a:ea typeface="微软雅黑"/>
              </a:rPr>
              <a:t>.</a:t>
            </a:r>
          </a:p>
          <a:p>
            <a:pPr marL="342900" lvl="0" indent="-342900">
              <a:spcAft>
                <a:spcPts val="600"/>
              </a:spcAft>
              <a:buClr>
                <a:srgbClr val="D0111B">
                  <a:lumMod val="60000"/>
                  <a:lumOff val="40000"/>
                </a:srgbClr>
              </a:buClr>
              <a:buFont typeface="+mj-lt"/>
              <a:buAutoNum type="arabicPeriod"/>
              <a:defRPr/>
            </a:pPr>
            <a:r>
              <a:rPr lang="zh-CN" altLang="en-US" dirty="0" smtClean="0">
                <a:solidFill>
                  <a:srgbClr val="000000"/>
                </a:solidFill>
                <a:latin typeface="Arial"/>
                <a:ea typeface="微软雅黑"/>
              </a:rPr>
              <a:t>田大肥</a:t>
            </a:r>
            <a:r>
              <a:rPr lang="en-US" altLang="zh-CN" dirty="0" smtClean="0">
                <a:solidFill>
                  <a:srgbClr val="000000"/>
                </a:solidFill>
                <a:latin typeface="Arial"/>
                <a:ea typeface="微软雅黑"/>
              </a:rPr>
              <a:t>,</a:t>
            </a:r>
            <a:r>
              <a:rPr lang="zh-CN" altLang="en-US" dirty="0" smtClean="0">
                <a:solidFill>
                  <a:srgbClr val="000000"/>
                </a:solidFill>
                <a:latin typeface="Arial"/>
                <a:ea typeface="微软雅黑"/>
              </a:rPr>
              <a:t>申喜</a:t>
            </a:r>
            <a:r>
              <a:rPr lang="en-US" altLang="zh-CN" dirty="0" smtClean="0">
                <a:solidFill>
                  <a:srgbClr val="000000"/>
                </a:solidFill>
                <a:latin typeface="Arial"/>
                <a:ea typeface="微软雅黑"/>
              </a:rPr>
              <a:t>,</a:t>
            </a:r>
            <a:r>
              <a:rPr lang="zh-CN" altLang="en-US" dirty="0" smtClean="0">
                <a:solidFill>
                  <a:srgbClr val="000000"/>
                </a:solidFill>
                <a:latin typeface="Arial"/>
                <a:ea typeface="微软雅黑"/>
              </a:rPr>
              <a:t>周巍</a:t>
            </a:r>
            <a:r>
              <a:rPr lang="en-US" altLang="zh-CN" dirty="0" smtClean="0">
                <a:solidFill>
                  <a:srgbClr val="000000"/>
                </a:solidFill>
                <a:latin typeface="Arial"/>
                <a:ea typeface="微软雅黑"/>
              </a:rPr>
              <a:t>.</a:t>
            </a:r>
            <a:r>
              <a:rPr lang="zh-CN" altLang="en-US" dirty="0" smtClean="0">
                <a:solidFill>
                  <a:srgbClr val="000000"/>
                </a:solidFill>
                <a:latin typeface="Arial"/>
                <a:ea typeface="微软雅黑"/>
              </a:rPr>
              <a:t>二维装箱问题的遗传算法求解</a:t>
            </a:r>
            <a:r>
              <a:rPr lang="en-US" altLang="zh-CN" dirty="0" smtClean="0">
                <a:solidFill>
                  <a:srgbClr val="000000"/>
                </a:solidFill>
                <a:latin typeface="Arial"/>
                <a:ea typeface="微软雅黑"/>
              </a:rPr>
              <a:t>[J].</a:t>
            </a:r>
            <a:r>
              <a:rPr lang="zh-CN" altLang="en-US" dirty="0" smtClean="0">
                <a:solidFill>
                  <a:srgbClr val="000000"/>
                </a:solidFill>
                <a:latin typeface="Arial"/>
                <a:ea typeface="微软雅黑"/>
              </a:rPr>
              <a:t>舰船电子工程</a:t>
            </a:r>
            <a:r>
              <a:rPr lang="en-US" altLang="zh-CN" dirty="0" smtClean="0">
                <a:solidFill>
                  <a:srgbClr val="000000"/>
                </a:solidFill>
                <a:latin typeface="Arial"/>
                <a:ea typeface="微软雅黑"/>
              </a:rPr>
              <a:t>,2014,34(01):53-57.</a:t>
            </a:r>
          </a:p>
          <a:p>
            <a:pPr marL="342900" lvl="0" indent="-342900">
              <a:spcAft>
                <a:spcPts val="600"/>
              </a:spcAft>
              <a:buClr>
                <a:srgbClr val="D0111B">
                  <a:lumMod val="60000"/>
                  <a:lumOff val="40000"/>
                </a:srgbClr>
              </a:buClr>
              <a:buFont typeface="+mj-lt"/>
              <a:buAutoNum type="arabicPeriod"/>
              <a:defRPr/>
            </a:pPr>
            <a:r>
              <a:rPr lang="en-US" altLang="zh-CN" dirty="0" err="1" smtClean="0">
                <a:solidFill>
                  <a:srgbClr val="000000"/>
                </a:solidFill>
                <a:latin typeface="Arial"/>
                <a:ea typeface="微软雅黑"/>
              </a:rPr>
              <a:t>Zehmakan</a:t>
            </a:r>
            <a:r>
              <a:rPr lang="en-US" altLang="zh-CN" dirty="0" smtClean="0">
                <a:solidFill>
                  <a:srgbClr val="000000"/>
                </a:solidFill>
                <a:latin typeface="Arial"/>
                <a:ea typeface="微软雅黑"/>
              </a:rPr>
              <a:t> A N . Bin Packing Problem: Two Approximation Algorithms[J]. 2015.</a:t>
            </a:r>
          </a:p>
          <a:p>
            <a:pPr lvl="0">
              <a:spcAft>
                <a:spcPts val="600"/>
              </a:spcAft>
              <a:buClr>
                <a:srgbClr val="D0111B">
                  <a:lumMod val="60000"/>
                  <a:lumOff val="40000"/>
                </a:srgbClr>
              </a:buClr>
              <a:defRPr/>
            </a:pPr>
            <a:endParaRPr lang="en-US" altLang="zh-CN" dirty="0">
              <a:solidFill>
                <a:srgbClr val="000000"/>
              </a:solidFill>
              <a:latin typeface="Arial"/>
              <a:ea typeface="微软雅黑"/>
            </a:endParaRPr>
          </a:p>
          <a:p>
            <a:pPr marR="0" lvl="0" algn="l" defTabSz="914400" rtl="0" eaLnBrk="1" fontAlgn="auto" latinLnBrk="0" hangingPunct="1">
              <a:lnSpc>
                <a:spcPct val="100000"/>
              </a:lnSpc>
              <a:spcBef>
                <a:spcPts val="0"/>
              </a:spcBef>
              <a:spcAft>
                <a:spcPts val="600"/>
              </a:spcAft>
              <a:buClr>
                <a:srgbClr val="D0111B">
                  <a:lumMod val="60000"/>
                  <a:lumOff val="40000"/>
                </a:srgbClr>
              </a:buClr>
              <a:buSzTx/>
              <a:tabLst/>
              <a:defRPr/>
            </a:pPr>
            <a:endParaRPr kumimoji="0" lang="en-US" altLang="zh-CN" b="0" i="0" u="none" strike="noStrike" kern="1200" cap="none" spc="0" normalizeH="0" baseline="0" noProof="0" dirty="0">
              <a:ln>
                <a:noFill/>
              </a:ln>
              <a:solidFill>
                <a:srgbClr val="000000"/>
              </a:solidFill>
              <a:effectLst/>
              <a:uLnTx/>
              <a:uFillTx/>
              <a:latin typeface="Arial"/>
              <a:ea typeface="微软雅黑"/>
            </a:endParaRPr>
          </a:p>
        </p:txBody>
      </p:sp>
    </p:spTree>
    <p:extLst>
      <p:ext uri="{BB962C8B-B14F-4D97-AF65-F5344CB8AC3E}">
        <p14:creationId xmlns:p14="http://schemas.microsoft.com/office/powerpoint/2010/main" val="6703569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4520312" y="2944054"/>
            <a:ext cx="3985202" cy="865136"/>
          </a:xfrm>
        </p:spPr>
        <p:txBody>
          <a:bodyPr>
            <a:normAutofit/>
          </a:bodyPr>
          <a:lstStyle/>
          <a:p>
            <a:r>
              <a:rPr lang="en-US" altLang="zh-CN" sz="5400" dirty="0">
                <a:solidFill>
                  <a:schemeClr val="tx2"/>
                </a:solidFill>
              </a:rPr>
              <a:t>Thanks</a:t>
            </a:r>
            <a:endParaRPr lang="zh-CN" altLang="en-US" sz="5400" b="0" dirty="0">
              <a:solidFill>
                <a:schemeClr val="tx2"/>
              </a:solidFill>
            </a:endParaRPr>
          </a:p>
        </p:txBody>
      </p:sp>
      <p:cxnSp>
        <p:nvCxnSpPr>
          <p:cNvPr id="9" name="直接连接符 8">
            <a:extLst>
              <a:ext uri="{FF2B5EF4-FFF2-40B4-BE49-F238E27FC236}">
                <a16:creationId xmlns="" xmlns:a16="http://schemas.microsoft.com/office/drawing/2014/main" id="{4860C710-3350-4AE9-B939-016A992F7A48}"/>
              </a:ext>
            </a:extLst>
          </p:cNvPr>
          <p:cNvCxnSpPr>
            <a:cxnSpLocks/>
          </p:cNvCxnSpPr>
          <p:nvPr/>
        </p:nvCxnSpPr>
        <p:spPr>
          <a:xfrm>
            <a:off x="4520312" y="2359339"/>
            <a:ext cx="0" cy="203456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 xmlns:a16="http://schemas.microsoft.com/office/drawing/2014/main" id="{CB1D9DF2-6345-4727-857A-B06457782D49}"/>
              </a:ext>
            </a:extLst>
          </p:cNvPr>
          <p:cNvGrpSpPr/>
          <p:nvPr/>
        </p:nvGrpSpPr>
        <p:grpSpPr>
          <a:xfrm>
            <a:off x="4639469" y="3755184"/>
            <a:ext cx="2407901" cy="54006"/>
            <a:chOff x="2190216" y="0"/>
            <a:chExt cx="7128792" cy="108012"/>
          </a:xfrm>
        </p:grpSpPr>
        <p:sp>
          <p:nvSpPr>
            <p:cNvPr id="10" name="矩形 9">
              <a:extLst>
                <a:ext uri="{FF2B5EF4-FFF2-40B4-BE49-F238E27FC236}">
                  <a16:creationId xmlns="" xmlns:a16="http://schemas.microsoft.com/office/drawing/2014/main" id="{6DF3974B-0EF2-488B-8C8D-7C281DDF5FAD}"/>
                </a:ext>
              </a:extLst>
            </p:cNvPr>
            <p:cNvSpPr/>
            <p:nvPr/>
          </p:nvSpPr>
          <p:spPr>
            <a:xfrm>
              <a:off x="2190216" y="0"/>
              <a:ext cx="1188132" cy="108012"/>
            </a:xfrm>
            <a:prstGeom prst="rect">
              <a:avLst/>
            </a:prstGeom>
            <a:solidFill>
              <a:srgbClr val="1D69A3"/>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1" name="矩形 10">
              <a:extLst>
                <a:ext uri="{FF2B5EF4-FFF2-40B4-BE49-F238E27FC236}">
                  <a16:creationId xmlns="" xmlns:a16="http://schemas.microsoft.com/office/drawing/2014/main" id="{8EB53C32-8977-40F8-91E4-E00325063F28}"/>
                </a:ext>
              </a:extLst>
            </p:cNvPr>
            <p:cNvSpPr/>
            <p:nvPr/>
          </p:nvSpPr>
          <p:spPr>
            <a:xfrm>
              <a:off x="3378348" y="0"/>
              <a:ext cx="1188132" cy="108012"/>
            </a:xfrm>
            <a:prstGeom prst="rect">
              <a:avLst/>
            </a:prstGeom>
            <a:solidFill>
              <a:srgbClr val="84CBC3"/>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2" name="矩形 11">
              <a:extLst>
                <a:ext uri="{FF2B5EF4-FFF2-40B4-BE49-F238E27FC236}">
                  <a16:creationId xmlns="" xmlns:a16="http://schemas.microsoft.com/office/drawing/2014/main" id="{B7CE234B-56E6-4AA4-BB50-E5FDB6298004}"/>
                </a:ext>
              </a:extLst>
            </p:cNvPr>
            <p:cNvSpPr/>
            <p:nvPr/>
          </p:nvSpPr>
          <p:spPr>
            <a:xfrm>
              <a:off x="4566480" y="0"/>
              <a:ext cx="1188132" cy="108012"/>
            </a:xfrm>
            <a:prstGeom prst="rect">
              <a:avLst/>
            </a:prstGeom>
            <a:solidFill>
              <a:srgbClr val="F8D158"/>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3" name="矩形 12">
              <a:extLst>
                <a:ext uri="{FF2B5EF4-FFF2-40B4-BE49-F238E27FC236}">
                  <a16:creationId xmlns="" xmlns:a16="http://schemas.microsoft.com/office/drawing/2014/main" id="{DA99181C-0514-4A69-9AA6-FB4069B08915}"/>
                </a:ext>
              </a:extLst>
            </p:cNvPr>
            <p:cNvSpPr/>
            <p:nvPr/>
          </p:nvSpPr>
          <p:spPr>
            <a:xfrm>
              <a:off x="5754612" y="0"/>
              <a:ext cx="1188132" cy="108012"/>
            </a:xfrm>
            <a:prstGeom prst="rect">
              <a:avLst/>
            </a:prstGeom>
            <a:solidFill>
              <a:srgbClr val="F57365"/>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4" name="矩形 13">
              <a:extLst>
                <a:ext uri="{FF2B5EF4-FFF2-40B4-BE49-F238E27FC236}">
                  <a16:creationId xmlns="" xmlns:a16="http://schemas.microsoft.com/office/drawing/2014/main" id="{96B26A53-FCBF-4B3D-B72F-20B56077DF75}"/>
                </a:ext>
              </a:extLst>
            </p:cNvPr>
            <p:cNvSpPr/>
            <p:nvPr/>
          </p:nvSpPr>
          <p:spPr>
            <a:xfrm>
              <a:off x="6942744" y="0"/>
              <a:ext cx="1188132" cy="108012"/>
            </a:xfrm>
            <a:prstGeom prst="rect">
              <a:avLst/>
            </a:prstGeom>
            <a:solidFill>
              <a:srgbClr val="7FC9EC"/>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5" name="矩形 14">
              <a:extLst>
                <a:ext uri="{FF2B5EF4-FFF2-40B4-BE49-F238E27FC236}">
                  <a16:creationId xmlns="" xmlns:a16="http://schemas.microsoft.com/office/drawing/2014/main" id="{D6294C76-FECC-4D07-99EA-6F2BDA92046B}"/>
                </a:ext>
              </a:extLst>
            </p:cNvPr>
            <p:cNvSpPr/>
            <p:nvPr/>
          </p:nvSpPr>
          <p:spPr>
            <a:xfrm>
              <a:off x="8130876" y="0"/>
              <a:ext cx="1188132" cy="108012"/>
            </a:xfrm>
            <a:prstGeom prst="rect">
              <a:avLst/>
            </a:prstGeom>
            <a:solidFill>
              <a:srgbClr val="8689D0"/>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4086585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5634705" y="3399005"/>
            <a:ext cx="4689296"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2400" i="0" u="none" strike="noStrike" kern="1200" cap="none" spc="0" normalizeH="0" baseline="0" noProof="0" dirty="0" smtClean="0">
                <a:ln>
                  <a:noFill/>
                </a:ln>
                <a:solidFill>
                  <a:schemeClr val="bg1">
                    <a:lumMod val="75000"/>
                  </a:schemeClr>
                </a:solidFill>
                <a:effectLst/>
                <a:uLnTx/>
                <a:uFillTx/>
                <a:cs typeface="+mn-ea"/>
                <a:sym typeface="+mn-lt"/>
              </a:rPr>
              <a:t>什么</a:t>
            </a:r>
            <a:r>
              <a:rPr kumimoji="1" lang="zh-CN" altLang="en-US" sz="2400" dirty="0" smtClean="0">
                <a:solidFill>
                  <a:schemeClr val="bg1">
                    <a:lumMod val="75000"/>
                  </a:schemeClr>
                </a:solidFill>
                <a:cs typeface="+mn-ea"/>
                <a:sym typeface="+mn-lt"/>
              </a:rPr>
              <a:t>是</a:t>
            </a:r>
            <a:r>
              <a:rPr kumimoji="1" lang="en-US" altLang="zh-CN" sz="2400" dirty="0" smtClean="0">
                <a:solidFill>
                  <a:schemeClr val="bg1">
                    <a:lumMod val="75000"/>
                  </a:schemeClr>
                </a:solidFill>
                <a:cs typeface="+mn-ea"/>
                <a:sym typeface="+mn-lt"/>
              </a:rPr>
              <a:t>Bin Packing Problem</a:t>
            </a:r>
            <a:endParaRPr kumimoji="1" lang="zh-CN" altLang="en-US" sz="2400" i="0" u="none" strike="noStrike" kern="1200" cap="none" spc="0" normalizeH="0" baseline="0" noProof="0" dirty="0">
              <a:ln>
                <a:noFill/>
              </a:ln>
              <a:solidFill>
                <a:schemeClr val="bg1">
                  <a:lumMod val="75000"/>
                </a:schemeClr>
              </a:solidFill>
              <a:effectLst/>
              <a:uLnTx/>
              <a:uFillTx/>
              <a:cs typeface="+mn-ea"/>
              <a:sym typeface="+mn-lt"/>
            </a:endParaRPr>
          </a:p>
        </p:txBody>
      </p:sp>
      <p:sp>
        <p:nvSpPr>
          <p:cNvPr id="3" name="文本框 8"/>
          <p:cNvSpPr txBox="1"/>
          <p:nvPr/>
        </p:nvSpPr>
        <p:spPr>
          <a:xfrm>
            <a:off x="5464223" y="2593049"/>
            <a:ext cx="3819262"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ctr" defTabSz="914377">
              <a:spcBef>
                <a:spcPct val="0"/>
              </a:spcBef>
              <a:defRPr/>
            </a:pPr>
            <a:r>
              <a:rPr lang="en-US" altLang="zh-CN" sz="4400" b="1" dirty="0">
                <a:solidFill>
                  <a:srgbClr val="D0111B">
                    <a:lumMod val="60000"/>
                    <a:lumOff val="40000"/>
                  </a:srgbClr>
                </a:solidFill>
                <a:latin typeface="Arial"/>
                <a:ea typeface="微软雅黑"/>
              </a:rPr>
              <a:t>Introduction</a:t>
            </a:r>
          </a:p>
        </p:txBody>
      </p:sp>
      <p:cxnSp>
        <p:nvCxnSpPr>
          <p:cNvPr id="4" name="直接连接符 3"/>
          <p:cNvCxnSpPr/>
          <p:nvPr/>
        </p:nvCxnSpPr>
        <p:spPr>
          <a:xfrm>
            <a:off x="5295331" y="2695570"/>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3304887" y="2602367"/>
            <a:ext cx="1289298" cy="12892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1</a:t>
            </a:r>
            <a:endParaRPr lang="zh-CN" altLang="en-US" sz="8000" dirty="0"/>
          </a:p>
        </p:txBody>
      </p:sp>
      <p:graphicFrame>
        <p:nvGraphicFramePr>
          <p:cNvPr id="10" name="图表 9">
            <a:extLst>
              <a:ext uri="{FF2B5EF4-FFF2-40B4-BE49-F238E27FC236}">
                <a16:creationId xmlns:a16="http://schemas.microsoft.com/office/drawing/2014/main" xmlns="" id="{9C73A791-9A90-41A8-B3C5-85E0EB83B3BB}"/>
              </a:ext>
            </a:extLst>
          </p:cNvPr>
          <p:cNvGraphicFramePr/>
          <p:nvPr>
            <p:extLst>
              <p:ext uri="{D42A27DB-BD31-4B8C-83A1-F6EECF244321}">
                <p14:modId xmlns:p14="http://schemas.microsoft.com/office/powerpoint/2010/main" val="552079201"/>
              </p:ext>
            </p:extLst>
          </p:nvPr>
        </p:nvGraphicFramePr>
        <p:xfrm>
          <a:off x="2564724" y="1702529"/>
          <a:ext cx="2769624" cy="28483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7354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xmlns="" id="{5A64455C-4D3C-499A-97A0-1663BA5438C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tint val="75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000" b="0" i="0" u="none" strike="noStrike" kern="1200" cap="none" spc="0" normalizeH="0" baseline="0" noProof="0">
              <a:ln>
                <a:noFill/>
              </a:ln>
              <a:solidFill>
                <a:srgbClr val="000000">
                  <a:tint val="75000"/>
                </a:srgbClr>
              </a:solidFill>
              <a:effectLst/>
              <a:uLnTx/>
              <a:uFillTx/>
              <a:latin typeface="Arial"/>
              <a:ea typeface="微软雅黑"/>
              <a:cs typeface="+mn-cs"/>
            </a:endParaRPr>
          </a:p>
        </p:txBody>
      </p:sp>
      <p:sp>
        <p:nvSpPr>
          <p:cNvPr id="27" name="标题 1">
            <a:extLst>
              <a:ext uri="{FF2B5EF4-FFF2-40B4-BE49-F238E27FC236}">
                <a16:creationId xmlns:a16="http://schemas.microsoft.com/office/drawing/2014/main" xmlns="" id="{32D952EF-A5B6-41DF-9D2F-D84A060A5604}"/>
              </a:ext>
            </a:extLst>
          </p:cNvPr>
          <p:cNvSpPr>
            <a:spLocks noGrp="1"/>
          </p:cNvSpPr>
          <p:nvPr>
            <p:ph type="title"/>
          </p:nvPr>
        </p:nvSpPr>
        <p:spPr>
          <a:xfrm>
            <a:off x="503237" y="259277"/>
            <a:ext cx="10850563" cy="1028699"/>
          </a:xfrm>
        </p:spPr>
        <p:txBody>
          <a:bodyPr/>
          <a:lstStyle/>
          <a:p>
            <a:r>
              <a:rPr lang="en-US" altLang="zh-CN" dirty="0">
                <a:solidFill>
                  <a:srgbClr val="0070C0"/>
                </a:solidFill>
              </a:rPr>
              <a:t>One-Minute Overview</a:t>
            </a:r>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237" y="2041996"/>
            <a:ext cx="3574186" cy="3560333"/>
          </a:xfrm>
          <a:prstGeom prst="rect">
            <a:avLst/>
          </a:prstGeom>
        </p:spPr>
      </p:pic>
      <p:sp>
        <p:nvSpPr>
          <p:cNvPr id="3" name="矩形 2"/>
          <p:cNvSpPr/>
          <p:nvPr/>
        </p:nvSpPr>
        <p:spPr>
          <a:xfrm>
            <a:off x="4473843" y="2791110"/>
            <a:ext cx="7459851" cy="2062103"/>
          </a:xfrm>
          <a:prstGeom prst="rect">
            <a:avLst/>
          </a:prstGeom>
        </p:spPr>
        <p:txBody>
          <a:bodyPr wrap="square">
            <a:spAutoFit/>
          </a:bodyPr>
          <a:lstStyle/>
          <a:p>
            <a:r>
              <a:rPr lang="en-US" altLang="zh-CN" sz="3200" b="0" i="0" dirty="0" smtClean="0">
                <a:solidFill>
                  <a:srgbClr val="333333"/>
                </a:solidFill>
                <a:effectLst/>
                <a:latin typeface="arial" panose="020B0604020202020204" pitchFamily="34" charset="0"/>
              </a:rPr>
              <a:t>	</a:t>
            </a:r>
            <a:r>
              <a:rPr lang="zh-CN" altLang="en-US" sz="3200" b="0" i="0" dirty="0" smtClean="0">
                <a:solidFill>
                  <a:srgbClr val="333333"/>
                </a:solidFill>
                <a:effectLst/>
                <a:latin typeface="arial" panose="020B0604020202020204" pitchFamily="34" charset="0"/>
              </a:rPr>
              <a:t>经典的装箱问题要求把一定数量的物品放入容量相同的一些箱子中</a:t>
            </a:r>
            <a:r>
              <a:rPr lang="en-US" altLang="zh-CN" sz="3200" b="0" i="0" dirty="0" smtClean="0">
                <a:solidFill>
                  <a:srgbClr val="333333"/>
                </a:solidFill>
                <a:effectLst/>
                <a:latin typeface="arial" panose="020B0604020202020204" pitchFamily="34" charset="0"/>
              </a:rPr>
              <a:t>,</a:t>
            </a:r>
            <a:r>
              <a:rPr lang="zh-CN" altLang="en-US" sz="3200" b="0" i="0" dirty="0" smtClean="0">
                <a:solidFill>
                  <a:srgbClr val="333333"/>
                </a:solidFill>
                <a:effectLst/>
                <a:latin typeface="arial" panose="020B0604020202020204" pitchFamily="34" charset="0"/>
              </a:rPr>
              <a:t>使得每个箱子中的物品大小之和不超过箱子容量并使所用的箱子数目最少。</a:t>
            </a:r>
            <a:endParaRPr lang="zh-CN" altLang="en-US" sz="3200" dirty="0"/>
          </a:p>
        </p:txBody>
      </p:sp>
    </p:spTree>
    <p:extLst>
      <p:ext uri="{BB962C8B-B14F-4D97-AF65-F5344CB8AC3E}">
        <p14:creationId xmlns:p14="http://schemas.microsoft.com/office/powerpoint/2010/main" val="2396382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xmlns="" id="{5A64455C-4D3C-499A-97A0-1663BA5438C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tint val="75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000" b="0" i="0" u="none" strike="noStrike" kern="1200" cap="none" spc="0" normalizeH="0" baseline="0" noProof="0">
              <a:ln>
                <a:noFill/>
              </a:ln>
              <a:solidFill>
                <a:srgbClr val="000000">
                  <a:tint val="75000"/>
                </a:srgbClr>
              </a:solidFill>
              <a:effectLst/>
              <a:uLnTx/>
              <a:uFillTx/>
              <a:latin typeface="Arial"/>
              <a:ea typeface="微软雅黑"/>
              <a:cs typeface="+mn-cs"/>
            </a:endParaRPr>
          </a:p>
        </p:txBody>
      </p:sp>
      <p:sp>
        <p:nvSpPr>
          <p:cNvPr id="17" name="标题 1">
            <a:extLst>
              <a:ext uri="{FF2B5EF4-FFF2-40B4-BE49-F238E27FC236}">
                <a16:creationId xmlns:a16="http://schemas.microsoft.com/office/drawing/2014/main" xmlns="" id="{32D952EF-A5B6-41DF-9D2F-D84A060A5604}"/>
              </a:ext>
            </a:extLst>
          </p:cNvPr>
          <p:cNvSpPr txBox="1">
            <a:spLocks/>
          </p:cNvSpPr>
          <p:nvPr/>
        </p:nvSpPr>
        <p:spPr>
          <a:xfrm>
            <a:off x="503237" y="259277"/>
            <a:ext cx="10850563" cy="10286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solidFill>
                  <a:srgbClr val="0070C0"/>
                </a:solidFill>
              </a:rPr>
              <a:t>Classifications</a:t>
            </a:r>
            <a:endParaRPr lang="zh-CN" altLang="en-US" dirty="0"/>
          </a:p>
        </p:txBody>
      </p:sp>
      <p:grpSp>
        <p:nvGrpSpPr>
          <p:cNvPr id="46" name="组合 45"/>
          <p:cNvGrpSpPr/>
          <p:nvPr/>
        </p:nvGrpSpPr>
        <p:grpSpPr>
          <a:xfrm>
            <a:off x="664110" y="1700808"/>
            <a:ext cx="10668369" cy="4442817"/>
            <a:chOff x="664110" y="1700808"/>
            <a:chExt cx="10668369" cy="4442817"/>
          </a:xfrm>
        </p:grpSpPr>
        <p:grpSp>
          <p:nvGrpSpPr>
            <p:cNvPr id="47" name="fd479647-3895-4f99-8de4-af4ce66e0f6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D4CFEBB2-FEF9-4980-8753-7BA4C2594C1B}"/>
                </a:ext>
              </a:extLst>
            </p:cNvPr>
            <p:cNvGrpSpPr>
              <a:grpSpLocks noChangeAspect="1"/>
            </p:cNvGrpSpPr>
            <p:nvPr>
              <p:custDataLst>
                <p:tags r:id="rId1"/>
              </p:custDataLst>
            </p:nvPr>
          </p:nvGrpSpPr>
          <p:grpSpPr>
            <a:xfrm>
              <a:off x="664110" y="1700808"/>
              <a:ext cx="10668369" cy="4442817"/>
              <a:chOff x="664110" y="1700808"/>
              <a:chExt cx="10668369" cy="4442817"/>
            </a:xfrm>
          </p:grpSpPr>
          <p:grpSp>
            <p:nvGrpSpPr>
              <p:cNvPr id="50" name="i$ľiḓe">
                <a:extLst>
                  <a:ext uri="{FF2B5EF4-FFF2-40B4-BE49-F238E27FC236}">
                    <a16:creationId xmlns:a16="http://schemas.microsoft.com/office/drawing/2014/main" xmlns="" id="{902DECCE-5ECC-40C1-B6CC-DBCF281037FC}"/>
                  </a:ext>
                </a:extLst>
              </p:cNvPr>
              <p:cNvGrpSpPr/>
              <p:nvPr/>
            </p:nvGrpSpPr>
            <p:grpSpPr>
              <a:xfrm>
                <a:off x="859521" y="1700808"/>
                <a:ext cx="10472958" cy="1728192"/>
                <a:chOff x="166270" y="1127001"/>
                <a:chExt cx="11390420" cy="3869926"/>
              </a:xfrm>
            </p:grpSpPr>
            <p:sp>
              <p:nvSpPr>
                <p:cNvPr id="54" name="iS1íḓé">
                  <a:extLst>
                    <a:ext uri="{FF2B5EF4-FFF2-40B4-BE49-F238E27FC236}">
                      <a16:creationId xmlns:a16="http://schemas.microsoft.com/office/drawing/2014/main" xmlns="" id="{A9DABA3A-2F77-406F-B521-BC5A744A0590}"/>
                    </a:ext>
                  </a:extLst>
                </p:cNvPr>
                <p:cNvSpPr/>
                <p:nvPr/>
              </p:nvSpPr>
              <p:spPr>
                <a:xfrm>
                  <a:off x="166270" y="1127001"/>
                  <a:ext cx="4056935" cy="2303557"/>
                </a:xfrm>
                <a:prstGeom prst="parallelogram">
                  <a:avLst>
                    <a:gd name="adj" fmla="val 29336"/>
                  </a:avLst>
                </a:prstGeom>
                <a:solidFill>
                  <a:srgbClr val="9BD6F3"/>
                </a:solid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FFFF"/>
                      </a:solidFill>
                      <a:effectLst/>
                      <a:uLnTx/>
                      <a:uFillTx/>
                      <a:latin typeface="Arial"/>
                      <a:ea typeface="微软雅黑"/>
                      <a:cs typeface="+mn-cs"/>
                    </a:rPr>
                    <a:t>按照装箱物体</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FFFF"/>
                      </a:solidFill>
                      <a:effectLst/>
                      <a:uLnTx/>
                      <a:uFillTx/>
                      <a:latin typeface="Arial"/>
                      <a:ea typeface="微软雅黑"/>
                      <a:cs typeface="+mn-cs"/>
                    </a:rPr>
                    <a:t>的到达情况</a:t>
                  </a:r>
                </a:p>
              </p:txBody>
            </p:sp>
            <p:sp>
              <p:nvSpPr>
                <p:cNvPr id="55" name="iṣľîďè">
                  <a:extLst>
                    <a:ext uri="{FF2B5EF4-FFF2-40B4-BE49-F238E27FC236}">
                      <a16:creationId xmlns:a16="http://schemas.microsoft.com/office/drawing/2014/main" xmlns="" id="{0C9D1393-69B0-4678-92A9-9935E0AB0DC7}"/>
                    </a:ext>
                  </a:extLst>
                </p:cNvPr>
                <p:cNvSpPr/>
                <p:nvPr/>
              </p:nvSpPr>
              <p:spPr>
                <a:xfrm>
                  <a:off x="7660483" y="1127001"/>
                  <a:ext cx="3896207" cy="2303557"/>
                </a:xfrm>
                <a:prstGeom prst="parallelogram">
                  <a:avLst>
                    <a:gd name="adj" fmla="val 27168"/>
                  </a:avLst>
                </a:prstGeom>
                <a:solidFill>
                  <a:schemeClr val="accent5"/>
                </a:solid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FFFF"/>
                      </a:solidFill>
                      <a:effectLst/>
                      <a:uLnTx/>
                      <a:uFillTx/>
                      <a:latin typeface="Arial"/>
                      <a:ea typeface="微软雅黑"/>
                      <a:cs typeface="+mn-cs"/>
                    </a:rPr>
                    <a:t>按照装箱物体</a:t>
                  </a:r>
                  <a:endParaRPr kumimoji="0" lang="en-US" altLang="zh-CN" sz="2000" b="0" i="0" u="none" strike="noStrike" kern="1200" cap="none" spc="0" normalizeH="0" baseline="0" noProof="0" dirty="0">
                    <a:ln>
                      <a:noFill/>
                    </a:ln>
                    <a:solidFill>
                      <a:srgbClr val="FFFFFF"/>
                    </a:solidFill>
                    <a:effectLst/>
                    <a:uLnTx/>
                    <a:uFillTx/>
                    <a:latin typeface="Arial"/>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FFFF"/>
                      </a:solidFill>
                      <a:effectLst/>
                      <a:uLnTx/>
                      <a:uFillTx/>
                      <a:latin typeface="Arial"/>
                      <a:ea typeface="微软雅黑"/>
                      <a:cs typeface="+mn-cs"/>
                    </a:rPr>
                    <a:t>的空间维度</a:t>
                  </a:r>
                  <a:endParaRPr kumimoji="0" sz="20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56" name="íšḷïḓé">
                  <a:extLst>
                    <a:ext uri="{FF2B5EF4-FFF2-40B4-BE49-F238E27FC236}">
                      <a16:creationId xmlns:a16="http://schemas.microsoft.com/office/drawing/2014/main" xmlns="" id="{9C8A1FAC-F69E-4598-B842-EA53FA720723}"/>
                    </a:ext>
                  </a:extLst>
                </p:cNvPr>
                <p:cNvSpPr/>
                <p:nvPr/>
              </p:nvSpPr>
              <p:spPr>
                <a:xfrm>
                  <a:off x="3909350" y="1127001"/>
                  <a:ext cx="4056938" cy="2303557"/>
                </a:xfrm>
                <a:prstGeom prst="parallelogram">
                  <a:avLst>
                    <a:gd name="adj" fmla="val 28252"/>
                  </a:avLst>
                </a:prstGeom>
                <a:solidFill>
                  <a:srgbClr val="84CBC3"/>
                </a:solid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FFFFFF"/>
                      </a:solidFill>
                      <a:effectLst/>
                      <a:uLnTx/>
                      <a:uFillTx/>
                      <a:latin typeface="Arial"/>
                      <a:ea typeface="微软雅黑"/>
                      <a:cs typeface="+mn-cs"/>
                    </a:rPr>
                    <a:t>按照装箱物体</a:t>
                  </a:r>
                  <a:endParaRPr kumimoji="0" lang="en-US" altLang="zh-CN" sz="2000" b="0" i="0" u="none" strike="noStrike" kern="1200" cap="none" spc="0" normalizeH="0" baseline="0" noProof="0">
                    <a:ln>
                      <a:noFill/>
                    </a:ln>
                    <a:solidFill>
                      <a:srgbClr val="FFFFFF"/>
                    </a:solidFill>
                    <a:effectLst/>
                    <a:uLnTx/>
                    <a:uFillTx/>
                    <a:latin typeface="Arial"/>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FFFFFF"/>
                      </a:solidFill>
                      <a:effectLst/>
                      <a:uLnTx/>
                      <a:uFillTx/>
                      <a:latin typeface="Arial"/>
                      <a:ea typeface="微软雅黑"/>
                      <a:cs typeface="+mn-cs"/>
                    </a:rPr>
                    <a:t>的形状</a:t>
                  </a:r>
                  <a:endParaRPr kumimoji="0" sz="2000" b="0" i="0" u="none" strike="noStrike" kern="1200" cap="none" spc="0" normalizeH="0" baseline="0" noProof="0">
                    <a:ln>
                      <a:noFill/>
                    </a:ln>
                    <a:solidFill>
                      <a:srgbClr val="FFFFFF"/>
                    </a:solidFill>
                    <a:effectLst/>
                    <a:uLnTx/>
                    <a:uFillTx/>
                    <a:latin typeface="Arial"/>
                    <a:ea typeface="微软雅黑"/>
                    <a:cs typeface="+mn-cs"/>
                  </a:endParaRPr>
                </a:p>
              </p:txBody>
            </p:sp>
            <p:sp>
              <p:nvSpPr>
                <p:cNvPr id="57" name="îṧḷïḓè">
                  <a:extLst>
                    <a:ext uri="{FF2B5EF4-FFF2-40B4-BE49-F238E27FC236}">
                      <a16:creationId xmlns:a16="http://schemas.microsoft.com/office/drawing/2014/main" xmlns="" id="{A4CE9720-5395-4BF6-BF49-4CF00C0CBC71}"/>
                    </a:ext>
                  </a:extLst>
                </p:cNvPr>
                <p:cNvSpPr/>
                <p:nvPr/>
              </p:nvSpPr>
              <p:spPr>
                <a:xfrm>
                  <a:off x="3145790" y="2236057"/>
                  <a:ext cx="1494300" cy="2760870"/>
                </a:xfrm>
                <a:prstGeom prst="parallelogram">
                  <a:avLst>
                    <a:gd name="adj" fmla="val 34106"/>
                  </a:avLst>
                </a:prstGeom>
                <a:solidFill>
                  <a:schemeClr val="accent1">
                    <a:lumMod val="60000"/>
                    <a:lumOff val="40000"/>
                    <a:alpha val="9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a:ln>
                      <a:noFill/>
                    </a:ln>
                    <a:solidFill>
                      <a:srgbClr val="FFFFFF"/>
                    </a:solidFill>
                    <a:effectLst/>
                    <a:uLnTx/>
                    <a:uFillTx/>
                    <a:latin typeface="Arial"/>
                    <a:ea typeface="微软雅黑"/>
                    <a:cs typeface="+mn-cs"/>
                  </a:endParaRPr>
                </a:p>
              </p:txBody>
            </p:sp>
            <p:sp>
              <p:nvSpPr>
                <p:cNvPr id="58" name="iSlide">
                  <a:extLst>
                    <a:ext uri="{FF2B5EF4-FFF2-40B4-BE49-F238E27FC236}">
                      <a16:creationId xmlns:a16="http://schemas.microsoft.com/office/drawing/2014/main" xmlns="" id="{C2D347B1-3804-4C70-A5C5-3C0D2ED56250}"/>
                    </a:ext>
                  </a:extLst>
                </p:cNvPr>
                <p:cNvSpPr/>
                <p:nvPr/>
              </p:nvSpPr>
              <p:spPr>
                <a:xfrm>
                  <a:off x="6894457" y="2276555"/>
                  <a:ext cx="1481583" cy="2720372"/>
                </a:xfrm>
                <a:prstGeom prst="parallelogram">
                  <a:avLst>
                    <a:gd name="adj" fmla="val 35751"/>
                  </a:avLst>
                </a:prstGeom>
                <a:solidFill>
                  <a:schemeClr val="accent1">
                    <a:lumMod val="60000"/>
                    <a:lumOff val="40000"/>
                    <a:alpha val="9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a:ln>
                      <a:noFill/>
                    </a:ln>
                    <a:solidFill>
                      <a:srgbClr val="FFFFFF"/>
                    </a:solidFill>
                    <a:effectLst/>
                    <a:uLnTx/>
                    <a:uFillTx/>
                    <a:latin typeface="Arial"/>
                    <a:ea typeface="微软雅黑"/>
                    <a:cs typeface="+mn-cs"/>
                  </a:endParaRPr>
                </a:p>
              </p:txBody>
            </p:sp>
          </p:grpSp>
          <p:sp>
            <p:nvSpPr>
              <p:cNvPr id="51" name="ïṧļíḋé">
                <a:extLst>
                  <a:ext uri="{FF2B5EF4-FFF2-40B4-BE49-F238E27FC236}">
                    <a16:creationId xmlns:a16="http://schemas.microsoft.com/office/drawing/2014/main" xmlns="" id="{129ACF92-8758-4C09-9B02-DAB6B78EF8EF}"/>
                  </a:ext>
                </a:extLst>
              </p:cNvPr>
              <p:cNvSpPr/>
              <p:nvPr/>
            </p:nvSpPr>
            <p:spPr>
              <a:xfrm>
                <a:off x="664110" y="3976727"/>
                <a:ext cx="2646837" cy="1028699"/>
              </a:xfrm>
              <a:prstGeom prst="rect">
                <a:avLst/>
              </a:prstGeom>
              <a:noFill/>
              <a:ln>
                <a:noFill/>
              </a:ln>
            </p:spPr>
            <p:txBody>
              <a:bodyPr wrap="none" anchor="ctr">
                <a:noAutofit/>
              </a:bodyPr>
              <a:lstStyle/>
              <a:p>
                <a:pPr marL="800100" marR="0" lvl="1" indent="-342900" algn="l" defTabSz="914400" rtl="0" eaLnBrk="1" fontAlgn="auto" latinLnBrk="0" hangingPunct="1">
                  <a:lnSpc>
                    <a:spcPct val="200000"/>
                  </a:lnSpc>
                  <a:spcBef>
                    <a:spcPts val="0"/>
                  </a:spcBef>
                  <a:spcAft>
                    <a:spcPts val="600"/>
                  </a:spcAft>
                  <a:buClr>
                    <a:srgbClr val="D0111B">
                      <a:lumMod val="60000"/>
                      <a:lumOff val="40000"/>
                    </a:srgbClr>
                  </a:buClr>
                  <a:buSzTx/>
                  <a:buFont typeface="Arial" panose="020B0604020202020204" pitchFamily="34" charset="0"/>
                  <a:buChar char="•"/>
                  <a:tabLst/>
                  <a:defRPr/>
                </a:pPr>
                <a:r>
                  <a:rPr kumimoji="0" lang="zh-CN" altLang="en-US" sz="2000" b="0" i="0" u="none" strike="noStrike" kern="1200" cap="none" spc="0" normalizeH="0" baseline="0" noProof="0" dirty="0">
                    <a:ln>
                      <a:noFill/>
                    </a:ln>
                    <a:solidFill>
                      <a:srgbClr val="000000"/>
                    </a:solidFill>
                    <a:effectLst/>
                    <a:uLnTx/>
                    <a:uFillTx/>
                    <a:latin typeface="Arial"/>
                    <a:ea typeface="微软雅黑"/>
                    <a:cs typeface="+mn-cs"/>
                  </a:rPr>
                  <a:t>在线装箱问题</a:t>
                </a:r>
                <a:endParaRPr kumimoji="0" lang="en-US" altLang="zh-CN" sz="2000" b="0" i="0" u="none" strike="noStrike" kern="1200" cap="none" spc="0" normalizeH="0" baseline="0" noProof="0" dirty="0">
                  <a:ln>
                    <a:noFill/>
                  </a:ln>
                  <a:solidFill>
                    <a:srgbClr val="000000"/>
                  </a:solidFill>
                  <a:effectLst/>
                  <a:uLnTx/>
                  <a:uFillTx/>
                  <a:latin typeface="Arial"/>
                  <a:ea typeface="微软雅黑"/>
                  <a:cs typeface="+mn-cs"/>
                </a:endParaRPr>
              </a:p>
              <a:p>
                <a:pPr marL="800100" marR="0" lvl="1" indent="-342900" algn="l" defTabSz="914400" rtl="0" eaLnBrk="1" fontAlgn="auto" latinLnBrk="0" hangingPunct="1">
                  <a:lnSpc>
                    <a:spcPct val="200000"/>
                  </a:lnSpc>
                  <a:spcBef>
                    <a:spcPts val="0"/>
                  </a:spcBef>
                  <a:spcAft>
                    <a:spcPts val="600"/>
                  </a:spcAft>
                  <a:buClr>
                    <a:srgbClr val="D0111B">
                      <a:lumMod val="60000"/>
                      <a:lumOff val="40000"/>
                    </a:srgbClr>
                  </a:buClr>
                  <a:buSzTx/>
                  <a:buFont typeface="Arial" panose="020B0604020202020204" pitchFamily="34" charset="0"/>
                  <a:buChar char="•"/>
                  <a:tabLst/>
                  <a:defRPr/>
                </a:pPr>
                <a:r>
                  <a:rPr kumimoji="0" lang="zh-CN" altLang="en-US" sz="2000" b="1" i="0" u="none" strike="noStrike" kern="1200" cap="none" spc="0" normalizeH="0" baseline="0" noProof="0" dirty="0">
                    <a:ln>
                      <a:noFill/>
                    </a:ln>
                    <a:solidFill>
                      <a:srgbClr val="D0111B">
                        <a:lumMod val="60000"/>
                        <a:lumOff val="40000"/>
                      </a:srgbClr>
                    </a:solidFill>
                    <a:effectLst/>
                    <a:uLnTx/>
                    <a:uFillTx/>
                    <a:latin typeface="Arial"/>
                    <a:ea typeface="微软雅黑"/>
                    <a:cs typeface="+mn-cs"/>
                  </a:rPr>
                  <a:t>离线</a:t>
                </a:r>
                <a:r>
                  <a:rPr kumimoji="0" lang="zh-CN" altLang="en-US" sz="2000" b="0" i="0" u="none" strike="noStrike" kern="1200" cap="none" spc="0" normalizeH="0" baseline="0" noProof="0" dirty="0">
                    <a:ln>
                      <a:noFill/>
                    </a:ln>
                    <a:solidFill>
                      <a:srgbClr val="000000"/>
                    </a:solidFill>
                    <a:effectLst/>
                    <a:uLnTx/>
                    <a:uFillTx/>
                    <a:latin typeface="Arial"/>
                    <a:ea typeface="微软雅黑"/>
                    <a:cs typeface="+mn-cs"/>
                  </a:rPr>
                  <a:t>装箱问题</a:t>
                </a:r>
                <a:endParaRPr kumimoji="0" lang="en-US" altLang="zh-CN" sz="2000" b="0" i="0" u="none" strike="noStrike" kern="1200" cap="none" spc="0" normalizeH="0" baseline="0" noProof="0" dirty="0">
                  <a:ln>
                    <a:noFill/>
                  </a:ln>
                  <a:solidFill>
                    <a:srgbClr val="000000"/>
                  </a:solidFill>
                  <a:effectLst/>
                  <a:uLnTx/>
                  <a:uFillTx/>
                  <a:latin typeface="Arial"/>
                  <a:ea typeface="微软雅黑"/>
                  <a:cs typeface="+mn-cs"/>
                </a:endParaRPr>
              </a:p>
            </p:txBody>
          </p:sp>
          <p:cxnSp>
            <p:nvCxnSpPr>
              <p:cNvPr id="52" name="直接连接符 51">
                <a:extLst>
                  <a:ext uri="{FF2B5EF4-FFF2-40B4-BE49-F238E27FC236}">
                    <a16:creationId xmlns:a16="http://schemas.microsoft.com/office/drawing/2014/main" xmlns="" id="{F0722E76-FA54-43F1-8E6D-8D312664D6C8}"/>
                  </a:ext>
                </a:extLst>
              </p:cNvPr>
              <p:cNvCxnSpPr>
                <a:cxnSpLocks/>
              </p:cNvCxnSpPr>
              <p:nvPr/>
            </p:nvCxnSpPr>
            <p:spPr>
              <a:xfrm flipH="1">
                <a:off x="3310947" y="1700808"/>
                <a:ext cx="1278736" cy="4442817"/>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xmlns="" id="{4129E47C-4998-4E1E-A3DD-704CE8D38766}"/>
                  </a:ext>
                </a:extLst>
              </p:cNvPr>
              <p:cNvCxnSpPr>
                <a:cxnSpLocks/>
              </p:cNvCxnSpPr>
              <p:nvPr/>
            </p:nvCxnSpPr>
            <p:spPr>
              <a:xfrm flipH="1">
                <a:off x="6752536" y="1700808"/>
                <a:ext cx="1278736" cy="4442817"/>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48" name="ïṧļíḋé">
              <a:extLst>
                <a:ext uri="{FF2B5EF4-FFF2-40B4-BE49-F238E27FC236}">
                  <a16:creationId xmlns:a16="http://schemas.microsoft.com/office/drawing/2014/main" xmlns="" id="{3838C732-93FF-4D2C-B1CF-CC346EB5A404}"/>
                </a:ext>
              </a:extLst>
            </p:cNvPr>
            <p:cNvSpPr/>
            <p:nvPr/>
          </p:nvSpPr>
          <p:spPr>
            <a:xfrm>
              <a:off x="3807073" y="3841832"/>
              <a:ext cx="3154724" cy="1298490"/>
            </a:xfrm>
            <a:prstGeom prst="rect">
              <a:avLst/>
            </a:prstGeom>
            <a:noFill/>
            <a:ln>
              <a:noFill/>
            </a:ln>
          </p:spPr>
          <p:txBody>
            <a:bodyPr wrap="none" anchor="ctr">
              <a:noAutofit/>
            </a:bodyPr>
            <a:lstStyle/>
            <a:p>
              <a:pPr marL="800100" marR="0" lvl="1" indent="-342900" algn="l" defTabSz="914400" rtl="0" eaLnBrk="1" fontAlgn="auto" latinLnBrk="0" hangingPunct="1">
                <a:lnSpc>
                  <a:spcPct val="200000"/>
                </a:lnSpc>
                <a:spcBef>
                  <a:spcPts val="0"/>
                </a:spcBef>
                <a:spcAft>
                  <a:spcPts val="600"/>
                </a:spcAft>
                <a:buClr>
                  <a:srgbClr val="D0111B">
                    <a:lumMod val="60000"/>
                    <a:lumOff val="40000"/>
                  </a:srgbClr>
                </a:buClr>
                <a:buSzTx/>
                <a:buFont typeface="Arial" panose="020B0604020202020204" pitchFamily="34" charset="0"/>
                <a:buChar char="•"/>
                <a:tabLst/>
                <a:defRPr/>
              </a:pPr>
              <a:r>
                <a:rPr kumimoji="0" lang="zh-CN" altLang="en-US" sz="2000" b="1" i="0" u="none" strike="noStrike" kern="1200" cap="none" spc="0" normalizeH="0" baseline="0" noProof="0" dirty="0">
                  <a:ln>
                    <a:noFill/>
                  </a:ln>
                  <a:solidFill>
                    <a:srgbClr val="D0111B">
                      <a:lumMod val="60000"/>
                      <a:lumOff val="40000"/>
                    </a:srgbClr>
                  </a:solidFill>
                  <a:effectLst/>
                  <a:uLnTx/>
                  <a:uFillTx/>
                  <a:latin typeface="Arial"/>
                  <a:ea typeface="微软雅黑"/>
                  <a:cs typeface="+mn-cs"/>
                </a:rPr>
                <a:t>规则</a:t>
              </a:r>
              <a:r>
                <a:rPr kumimoji="0" lang="zh-CN" altLang="en-US" sz="2000" b="0" i="0" u="none" strike="noStrike" kern="1200" cap="none" spc="0" normalizeH="0" baseline="0" noProof="0" dirty="0">
                  <a:ln>
                    <a:noFill/>
                  </a:ln>
                  <a:solidFill>
                    <a:srgbClr val="000000"/>
                  </a:solidFill>
                  <a:effectLst/>
                  <a:uLnTx/>
                  <a:uFillTx/>
                  <a:latin typeface="Arial"/>
                  <a:ea typeface="微软雅黑"/>
                  <a:cs typeface="+mn-cs"/>
                </a:rPr>
                <a:t>物体的装箱问题</a:t>
              </a:r>
              <a:endParaRPr kumimoji="0" lang="en-US" altLang="zh-CN" sz="2000" b="0" i="0" u="none" strike="noStrike" kern="1200" cap="none" spc="0" normalizeH="0" baseline="0" noProof="0" dirty="0">
                <a:ln>
                  <a:noFill/>
                </a:ln>
                <a:solidFill>
                  <a:srgbClr val="000000"/>
                </a:solidFill>
                <a:effectLst/>
                <a:uLnTx/>
                <a:uFillTx/>
                <a:latin typeface="Arial"/>
                <a:ea typeface="微软雅黑"/>
                <a:cs typeface="+mn-cs"/>
              </a:endParaRPr>
            </a:p>
            <a:p>
              <a:pPr marL="800100" marR="0" lvl="1" indent="-342900" algn="l" defTabSz="914400" rtl="0" eaLnBrk="1" fontAlgn="auto" latinLnBrk="0" hangingPunct="1">
                <a:lnSpc>
                  <a:spcPct val="200000"/>
                </a:lnSpc>
                <a:spcBef>
                  <a:spcPts val="0"/>
                </a:spcBef>
                <a:spcAft>
                  <a:spcPts val="600"/>
                </a:spcAft>
                <a:buClr>
                  <a:srgbClr val="D0111B">
                    <a:lumMod val="60000"/>
                    <a:lumOff val="40000"/>
                  </a:srgbClr>
                </a:buClr>
                <a:buSzTx/>
                <a:buFont typeface="Arial" panose="020B0604020202020204" pitchFamily="34" charset="0"/>
                <a:buChar char="•"/>
                <a:tabLst/>
                <a:defRPr/>
              </a:pPr>
              <a:r>
                <a:rPr kumimoji="0" lang="zh-CN" altLang="en-US" sz="2000" b="0" i="0" u="none" strike="noStrike" kern="1200" cap="none" spc="0" normalizeH="0" baseline="0" noProof="0" dirty="0">
                  <a:ln>
                    <a:noFill/>
                  </a:ln>
                  <a:solidFill>
                    <a:srgbClr val="000000"/>
                  </a:solidFill>
                  <a:effectLst/>
                  <a:uLnTx/>
                  <a:uFillTx/>
                  <a:latin typeface="Arial"/>
                  <a:ea typeface="微软雅黑"/>
                  <a:cs typeface="+mn-cs"/>
                </a:rPr>
                <a:t>不规则物体装箱问题</a:t>
              </a:r>
              <a:endParaRPr kumimoji="0" lang="en-US" altLang="zh-CN" sz="20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49" name="ïṧļíḋé">
              <a:extLst>
                <a:ext uri="{FF2B5EF4-FFF2-40B4-BE49-F238E27FC236}">
                  <a16:creationId xmlns:a16="http://schemas.microsoft.com/office/drawing/2014/main" xmlns="" id="{3F7153A2-986B-42DC-8C8C-20B11C482108}"/>
                </a:ext>
              </a:extLst>
            </p:cNvPr>
            <p:cNvSpPr/>
            <p:nvPr/>
          </p:nvSpPr>
          <p:spPr>
            <a:xfrm>
              <a:off x="8031272" y="3607297"/>
              <a:ext cx="2646837" cy="1924050"/>
            </a:xfrm>
            <a:prstGeom prst="rect">
              <a:avLst/>
            </a:prstGeom>
            <a:noFill/>
            <a:ln>
              <a:noFill/>
            </a:ln>
          </p:spPr>
          <p:txBody>
            <a:bodyPr wrap="none" anchor="ctr">
              <a:noAutofit/>
            </a:bodyPr>
            <a:lstStyle/>
            <a:p>
              <a:pPr marL="800100" marR="0" lvl="1" indent="-342900" algn="l" defTabSz="914400" rtl="0" eaLnBrk="1" fontAlgn="auto" latinLnBrk="0" hangingPunct="1">
                <a:lnSpc>
                  <a:spcPct val="200000"/>
                </a:lnSpc>
                <a:spcBef>
                  <a:spcPts val="0"/>
                </a:spcBef>
                <a:spcAft>
                  <a:spcPts val="600"/>
                </a:spcAft>
                <a:buClr>
                  <a:srgbClr val="D0111B">
                    <a:lumMod val="60000"/>
                    <a:lumOff val="40000"/>
                  </a:srgbClr>
                </a:buClr>
                <a:buSzTx/>
                <a:buFont typeface="Arial" panose="020B0604020202020204" pitchFamily="34" charset="0"/>
                <a:buChar char="•"/>
                <a:tabLst/>
                <a:defRPr/>
              </a:pPr>
              <a:r>
                <a:rPr kumimoji="0" lang="zh-CN" altLang="en-US" sz="2000" b="1" i="0" u="none" strike="noStrike" kern="1200" cap="none" spc="0" normalizeH="0" baseline="0" noProof="0" dirty="0">
                  <a:ln>
                    <a:noFill/>
                  </a:ln>
                  <a:solidFill>
                    <a:srgbClr val="F26169"/>
                  </a:solidFill>
                  <a:effectLst/>
                  <a:uLnTx/>
                  <a:uFillTx/>
                  <a:latin typeface="Arial"/>
                  <a:ea typeface="微软雅黑"/>
                  <a:cs typeface="+mn-cs"/>
                </a:rPr>
                <a:t>一维</a:t>
              </a:r>
              <a:r>
                <a:rPr kumimoji="0" lang="zh-CN" altLang="en-US" sz="2000" b="0" i="0" u="none" strike="noStrike" kern="1200" cap="none" spc="0" normalizeH="0" baseline="0" noProof="0" dirty="0">
                  <a:ln>
                    <a:noFill/>
                  </a:ln>
                  <a:solidFill>
                    <a:srgbClr val="000000"/>
                  </a:solidFill>
                  <a:effectLst/>
                  <a:uLnTx/>
                  <a:uFillTx/>
                  <a:latin typeface="Arial"/>
                  <a:ea typeface="微软雅黑"/>
                  <a:cs typeface="+mn-cs"/>
                </a:rPr>
                <a:t>装箱问题</a:t>
              </a:r>
              <a:endParaRPr kumimoji="0" lang="en-US" altLang="zh-CN" sz="2000" b="0" i="0" u="none" strike="noStrike" kern="1200" cap="none" spc="0" normalizeH="0" baseline="0" noProof="0" dirty="0">
                <a:ln>
                  <a:noFill/>
                </a:ln>
                <a:solidFill>
                  <a:srgbClr val="000000"/>
                </a:solidFill>
                <a:effectLst/>
                <a:uLnTx/>
                <a:uFillTx/>
                <a:latin typeface="Arial"/>
                <a:ea typeface="微软雅黑"/>
                <a:cs typeface="+mn-cs"/>
              </a:endParaRPr>
            </a:p>
            <a:p>
              <a:pPr marL="800100" marR="0" lvl="1" indent="-342900" algn="l" defTabSz="914400" rtl="0" eaLnBrk="1" fontAlgn="auto" latinLnBrk="0" hangingPunct="1">
                <a:lnSpc>
                  <a:spcPct val="200000"/>
                </a:lnSpc>
                <a:spcBef>
                  <a:spcPts val="0"/>
                </a:spcBef>
                <a:spcAft>
                  <a:spcPts val="600"/>
                </a:spcAft>
                <a:buClr>
                  <a:srgbClr val="D0111B">
                    <a:lumMod val="60000"/>
                    <a:lumOff val="40000"/>
                  </a:srgbClr>
                </a:buClr>
                <a:buSzTx/>
                <a:buFont typeface="Arial" panose="020B0604020202020204" pitchFamily="34" charset="0"/>
                <a:buChar char="•"/>
                <a:tabLst/>
                <a:defRPr/>
              </a:pPr>
              <a:r>
                <a:rPr kumimoji="0" lang="zh-CN" altLang="en-US" sz="2000" b="0" i="0" u="none" strike="noStrike" kern="1200" cap="none" spc="0" normalizeH="0" baseline="0" noProof="0" dirty="0">
                  <a:ln>
                    <a:noFill/>
                  </a:ln>
                  <a:solidFill>
                    <a:srgbClr val="000000"/>
                  </a:solidFill>
                  <a:effectLst/>
                  <a:uLnTx/>
                  <a:uFillTx/>
                  <a:latin typeface="Arial"/>
                  <a:ea typeface="微软雅黑"/>
                  <a:cs typeface="+mn-cs"/>
                </a:rPr>
                <a:t>二维装箱问题</a:t>
              </a:r>
              <a:endParaRPr kumimoji="0" lang="en-US" altLang="zh-CN" sz="2000" b="0" i="0" u="none" strike="noStrike" kern="1200" cap="none" spc="0" normalizeH="0" baseline="0" noProof="0" dirty="0">
                <a:ln>
                  <a:noFill/>
                </a:ln>
                <a:solidFill>
                  <a:srgbClr val="000000"/>
                </a:solidFill>
                <a:effectLst/>
                <a:uLnTx/>
                <a:uFillTx/>
                <a:latin typeface="Arial"/>
                <a:ea typeface="微软雅黑"/>
                <a:cs typeface="+mn-cs"/>
              </a:endParaRPr>
            </a:p>
            <a:p>
              <a:pPr marL="800100" marR="0" lvl="1" indent="-342900" algn="l" defTabSz="914400" rtl="0" eaLnBrk="1" fontAlgn="auto" latinLnBrk="0" hangingPunct="1">
                <a:lnSpc>
                  <a:spcPct val="200000"/>
                </a:lnSpc>
                <a:spcBef>
                  <a:spcPts val="0"/>
                </a:spcBef>
                <a:spcAft>
                  <a:spcPts val="600"/>
                </a:spcAft>
                <a:buClr>
                  <a:srgbClr val="D0111B">
                    <a:lumMod val="60000"/>
                    <a:lumOff val="40000"/>
                  </a:srgbClr>
                </a:buClr>
                <a:buSzTx/>
                <a:buFont typeface="Arial" panose="020B0604020202020204" pitchFamily="34" charset="0"/>
                <a:buChar char="•"/>
                <a:tabLst/>
                <a:defRPr/>
              </a:pPr>
              <a:r>
                <a:rPr kumimoji="0" lang="zh-CN" altLang="en-US" sz="2000" i="0" u="none" strike="noStrike" kern="1200" cap="none" spc="0" normalizeH="0" baseline="0" noProof="0" dirty="0">
                  <a:ln>
                    <a:noFill/>
                  </a:ln>
                  <a:effectLst/>
                  <a:uLnTx/>
                  <a:uFillTx/>
                  <a:latin typeface="Arial"/>
                  <a:ea typeface="微软雅黑"/>
                  <a:cs typeface="+mn-cs"/>
                </a:rPr>
                <a:t>三维</a:t>
              </a:r>
              <a:r>
                <a:rPr kumimoji="0" lang="zh-CN" altLang="en-US" sz="2000" b="0" i="0" u="none" strike="noStrike" kern="1200" cap="none" spc="0" normalizeH="0" baseline="0" noProof="0" dirty="0">
                  <a:ln>
                    <a:noFill/>
                  </a:ln>
                  <a:solidFill>
                    <a:srgbClr val="000000"/>
                  </a:solidFill>
                  <a:effectLst/>
                  <a:uLnTx/>
                  <a:uFillTx/>
                  <a:latin typeface="Arial"/>
                  <a:ea typeface="微软雅黑"/>
                  <a:cs typeface="+mn-cs"/>
                </a:rPr>
                <a:t>装箱问题</a:t>
              </a:r>
              <a:endParaRPr kumimoji="0" lang="en-US" altLang="zh-CN" sz="2000" b="0" i="0" u="none" strike="noStrike" kern="1200" cap="none" spc="0" normalizeH="0" baseline="0" noProof="0" dirty="0">
                <a:ln>
                  <a:noFill/>
                </a:ln>
                <a:solidFill>
                  <a:srgbClr val="000000"/>
                </a:solidFill>
                <a:effectLst/>
                <a:uLnTx/>
                <a:uFillTx/>
                <a:latin typeface="Arial"/>
                <a:ea typeface="微软雅黑"/>
                <a:cs typeface="+mn-cs"/>
              </a:endParaRPr>
            </a:p>
          </p:txBody>
        </p:sp>
      </p:grpSp>
    </p:spTree>
    <p:extLst>
      <p:ext uri="{BB962C8B-B14F-4D97-AF65-F5344CB8AC3E}">
        <p14:creationId xmlns:p14="http://schemas.microsoft.com/office/powerpoint/2010/main" val="27266361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xmlns="" id="{5A64455C-4D3C-499A-97A0-1663BA5438C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tint val="75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000" b="0" i="0" u="none" strike="noStrike" kern="1200" cap="none" spc="0" normalizeH="0" baseline="0" noProof="0">
              <a:ln>
                <a:noFill/>
              </a:ln>
              <a:solidFill>
                <a:srgbClr val="000000">
                  <a:tint val="75000"/>
                </a:srgbClr>
              </a:solidFill>
              <a:effectLst/>
              <a:uLnTx/>
              <a:uFillTx/>
              <a:latin typeface="Arial"/>
              <a:ea typeface="微软雅黑"/>
              <a:cs typeface="+mn-cs"/>
            </a:endParaRPr>
          </a:p>
        </p:txBody>
      </p:sp>
      <p:sp>
        <p:nvSpPr>
          <p:cNvPr id="30" name="ïṧļíḋé">
            <a:extLst>
              <a:ext uri="{FF2B5EF4-FFF2-40B4-BE49-F238E27FC236}">
                <a16:creationId xmlns:a16="http://schemas.microsoft.com/office/drawing/2014/main" xmlns="" id="{3F7153A2-986B-42DC-8C8C-20B11C482108}"/>
              </a:ext>
            </a:extLst>
          </p:cNvPr>
          <p:cNvSpPr/>
          <p:nvPr/>
        </p:nvSpPr>
        <p:spPr>
          <a:xfrm>
            <a:off x="6903" y="635758"/>
            <a:ext cx="12185097" cy="5098615"/>
          </a:xfrm>
          <a:prstGeom prst="rect">
            <a:avLst/>
          </a:prstGeom>
          <a:noFill/>
          <a:ln>
            <a:noFill/>
          </a:ln>
        </p:spPr>
        <p:txBody>
          <a:bodyPr wrap="none" anchor="ctr">
            <a:noAutofit/>
          </a:bodyPr>
          <a:lstStyle/>
          <a:p>
            <a:pPr marL="800100" lvl="1" indent="-342900">
              <a:lnSpc>
                <a:spcPct val="200000"/>
              </a:lnSpc>
              <a:spcAft>
                <a:spcPts val="600"/>
              </a:spcAft>
              <a:buClr>
                <a:srgbClr val="D0111B">
                  <a:lumMod val="60000"/>
                  <a:lumOff val="40000"/>
                </a:srgbClr>
              </a:buClr>
              <a:buFont typeface="Arial" panose="020B0604020202020204" pitchFamily="34" charset="0"/>
              <a:buChar char="•"/>
              <a:defRPr/>
            </a:pPr>
            <a:r>
              <a:rPr kumimoji="0" lang="zh-CN" altLang="en-US" sz="2400" b="1" i="0" u="none" strike="noStrike" kern="1200" cap="none" spc="0" normalizeH="0" baseline="0" noProof="0" dirty="0">
                <a:ln>
                  <a:noFill/>
                </a:ln>
                <a:solidFill>
                  <a:srgbClr val="F26169"/>
                </a:solidFill>
                <a:effectLst/>
                <a:uLnTx/>
                <a:uFillTx/>
                <a:latin typeface="Arial"/>
                <a:ea typeface="微软雅黑"/>
              </a:rPr>
              <a:t>一维</a:t>
            </a:r>
            <a:r>
              <a:rPr kumimoji="0" lang="zh-CN" altLang="en-US" sz="2400" b="0" i="0" u="none" strike="noStrike" kern="1200" cap="none" spc="0" normalizeH="0" baseline="0" noProof="0" dirty="0">
                <a:ln>
                  <a:noFill/>
                </a:ln>
                <a:solidFill>
                  <a:srgbClr val="000000"/>
                </a:solidFill>
                <a:effectLst/>
                <a:uLnTx/>
                <a:uFillTx/>
                <a:latin typeface="Arial"/>
                <a:ea typeface="微软雅黑"/>
              </a:rPr>
              <a:t>装箱</a:t>
            </a:r>
            <a:r>
              <a:rPr lang="zh-CN" altLang="en-US" sz="2400" dirty="0">
                <a:solidFill>
                  <a:srgbClr val="000000"/>
                </a:solidFill>
                <a:latin typeface="Arial"/>
                <a:ea typeface="微软雅黑"/>
              </a:rPr>
              <a:t>问题：只考虑一个因素，比如重量、体积、长度</a:t>
            </a:r>
            <a:r>
              <a:rPr lang="zh-CN" altLang="en-US" sz="2400" dirty="0" smtClean="0">
                <a:solidFill>
                  <a:srgbClr val="000000"/>
                </a:solidFill>
                <a:latin typeface="Arial"/>
                <a:ea typeface="微软雅黑"/>
              </a:rPr>
              <a:t>等</a:t>
            </a:r>
            <a:endParaRPr kumimoji="0" lang="en-US" altLang="zh-CN" sz="1050" b="0" i="0" u="none" strike="noStrike" kern="1200" cap="none" spc="0" normalizeH="0" baseline="0" noProof="0" dirty="0">
              <a:ln>
                <a:noFill/>
              </a:ln>
              <a:solidFill>
                <a:srgbClr val="000000"/>
              </a:solidFill>
              <a:effectLst/>
              <a:uLnTx/>
              <a:uFillTx/>
              <a:latin typeface="Arial"/>
              <a:ea typeface="微软雅黑"/>
              <a:cs typeface="+mn-cs"/>
            </a:endParaRPr>
          </a:p>
          <a:p>
            <a:pPr marL="800100" lvl="1" indent="-342900">
              <a:lnSpc>
                <a:spcPct val="200000"/>
              </a:lnSpc>
              <a:spcAft>
                <a:spcPts val="600"/>
              </a:spcAft>
              <a:buClr>
                <a:srgbClr val="D0111B">
                  <a:lumMod val="60000"/>
                  <a:lumOff val="40000"/>
                </a:srgbClr>
              </a:buClr>
              <a:buFont typeface="Arial" panose="020B0604020202020204" pitchFamily="34" charset="0"/>
              <a:buChar char="•"/>
              <a:defRPr/>
            </a:pPr>
            <a:r>
              <a:rPr kumimoji="0" lang="zh-CN" altLang="en-US" sz="2400" b="0" i="0" u="none" strike="noStrike" kern="1200" cap="none" spc="0" normalizeH="0" baseline="0" noProof="0" dirty="0">
                <a:ln>
                  <a:noFill/>
                </a:ln>
                <a:solidFill>
                  <a:srgbClr val="000000"/>
                </a:solidFill>
                <a:effectLst/>
                <a:uLnTx/>
                <a:uFillTx/>
                <a:latin typeface="Arial"/>
                <a:ea typeface="微软雅黑"/>
              </a:rPr>
              <a:t>二维装箱</a:t>
            </a:r>
            <a:r>
              <a:rPr lang="zh-CN" altLang="en-US" sz="2400" dirty="0">
                <a:solidFill>
                  <a:srgbClr val="000000"/>
                </a:solidFill>
                <a:latin typeface="Arial"/>
                <a:ea typeface="微软雅黑"/>
              </a:rPr>
              <a:t>问题：给定一张矩形的纸（布料、皮革），要求从这张纸上剪出给定</a:t>
            </a:r>
            <a:r>
              <a:rPr lang="zh-CN" altLang="en-US" sz="2400" dirty="0" smtClean="0">
                <a:solidFill>
                  <a:srgbClr val="000000"/>
                </a:solidFill>
                <a:latin typeface="Arial"/>
                <a:ea typeface="微软雅黑"/>
              </a:rPr>
              <a:t>的</a:t>
            </a:r>
            <a:endParaRPr lang="en-US" altLang="zh-CN" sz="2400" dirty="0" smtClean="0">
              <a:solidFill>
                <a:srgbClr val="000000"/>
              </a:solidFill>
              <a:latin typeface="Arial"/>
              <a:ea typeface="微软雅黑"/>
            </a:endParaRPr>
          </a:p>
          <a:p>
            <a:pPr lvl="1">
              <a:lnSpc>
                <a:spcPct val="200000"/>
              </a:lnSpc>
              <a:spcAft>
                <a:spcPts val="600"/>
              </a:spcAft>
              <a:buClr>
                <a:srgbClr val="D0111B">
                  <a:lumMod val="60000"/>
                  <a:lumOff val="40000"/>
                </a:srgbClr>
              </a:buClr>
              <a:defRPr/>
            </a:pPr>
            <a:r>
              <a:rPr lang="en-US" altLang="zh-CN" sz="2400" dirty="0">
                <a:solidFill>
                  <a:srgbClr val="000000"/>
                </a:solidFill>
                <a:latin typeface="Arial"/>
                <a:ea typeface="微软雅黑"/>
              </a:rPr>
              <a:t>	</a:t>
            </a:r>
            <a:r>
              <a:rPr lang="en-US" altLang="zh-CN" sz="2400" dirty="0" smtClean="0">
                <a:solidFill>
                  <a:srgbClr val="000000"/>
                </a:solidFill>
                <a:latin typeface="Arial"/>
                <a:ea typeface="微软雅黑"/>
              </a:rPr>
              <a:t>		  </a:t>
            </a:r>
            <a:r>
              <a:rPr lang="zh-CN" altLang="en-US" sz="2400" dirty="0" smtClean="0">
                <a:solidFill>
                  <a:srgbClr val="000000"/>
                </a:solidFill>
                <a:latin typeface="Arial"/>
                <a:ea typeface="微软雅黑"/>
              </a:rPr>
              <a:t>大小</a:t>
            </a:r>
            <a:r>
              <a:rPr lang="zh-CN" altLang="en-US" sz="2400" dirty="0">
                <a:solidFill>
                  <a:srgbClr val="000000"/>
                </a:solidFill>
                <a:latin typeface="Arial"/>
                <a:ea typeface="微软雅黑"/>
              </a:rPr>
              <a:t>不一的形状，求一种剪法使得剪出的废料的面积总和</a:t>
            </a:r>
            <a:r>
              <a:rPr lang="zh-CN" altLang="en-US" sz="2400" dirty="0" smtClean="0">
                <a:solidFill>
                  <a:srgbClr val="000000"/>
                </a:solidFill>
                <a:latin typeface="Arial"/>
                <a:ea typeface="微软雅黑"/>
              </a:rPr>
              <a:t>最小</a:t>
            </a:r>
            <a:endParaRPr lang="en-US" altLang="zh-CN" sz="2400" dirty="0" smtClean="0">
              <a:solidFill>
                <a:srgbClr val="000000"/>
              </a:solidFill>
              <a:latin typeface="Arial"/>
              <a:ea typeface="微软雅黑"/>
            </a:endParaRPr>
          </a:p>
          <a:p>
            <a:pPr marL="800100" lvl="1" indent="-342900">
              <a:lnSpc>
                <a:spcPct val="200000"/>
              </a:lnSpc>
              <a:spcAft>
                <a:spcPts val="600"/>
              </a:spcAft>
              <a:buClr>
                <a:srgbClr val="D0111B">
                  <a:lumMod val="60000"/>
                  <a:lumOff val="40000"/>
                </a:srgbClr>
              </a:buClr>
              <a:buFont typeface="Arial" panose="020B0604020202020204" pitchFamily="34" charset="0"/>
              <a:buChar char="•"/>
              <a:defRPr/>
            </a:pPr>
            <a:r>
              <a:rPr kumimoji="0" lang="zh-CN" altLang="en-US" sz="2400" i="0" u="none" strike="noStrike" kern="1200" cap="none" spc="0" normalizeH="0" baseline="0" noProof="0" dirty="0" smtClean="0">
                <a:ln>
                  <a:noFill/>
                </a:ln>
                <a:effectLst/>
                <a:uLnTx/>
                <a:uFillTx/>
                <a:latin typeface="Arial"/>
                <a:ea typeface="微软雅黑"/>
              </a:rPr>
              <a:t>三维</a:t>
            </a:r>
            <a:r>
              <a:rPr kumimoji="0" lang="zh-CN" altLang="en-US" sz="2400" b="0" i="0" u="none" strike="noStrike" kern="1200" cap="none" spc="0" normalizeH="0" baseline="0" noProof="0" dirty="0" smtClean="0">
                <a:ln>
                  <a:noFill/>
                </a:ln>
                <a:solidFill>
                  <a:srgbClr val="000000"/>
                </a:solidFill>
                <a:effectLst/>
                <a:uLnTx/>
                <a:uFillTx/>
                <a:latin typeface="Arial"/>
                <a:ea typeface="微软雅黑"/>
              </a:rPr>
              <a:t>装箱问题：</a:t>
            </a:r>
            <a:r>
              <a:rPr lang="zh-CN" altLang="en-US" sz="2400" dirty="0" smtClean="0">
                <a:solidFill>
                  <a:srgbClr val="000000"/>
                </a:solidFill>
                <a:latin typeface="Arial"/>
                <a:ea typeface="微软雅黑"/>
              </a:rPr>
              <a:t>考虑三个因素，一般指长、宽、高。比如装船、装车等</a:t>
            </a:r>
            <a:endParaRPr kumimoji="0" lang="en-US" altLang="zh-CN" sz="2400" b="0" i="0" u="none" strike="noStrike" kern="1200" cap="none" spc="0" normalizeH="0" baseline="0" noProof="0" dirty="0">
              <a:ln>
                <a:noFill/>
              </a:ln>
              <a:solidFill>
                <a:srgbClr val="000000"/>
              </a:solidFill>
              <a:effectLst/>
              <a:uLnTx/>
              <a:uFillTx/>
              <a:latin typeface="Arial"/>
              <a:ea typeface="微软雅黑"/>
            </a:endParaRPr>
          </a:p>
        </p:txBody>
      </p:sp>
      <p:sp>
        <p:nvSpPr>
          <p:cNvPr id="17" name="标题 1">
            <a:extLst>
              <a:ext uri="{FF2B5EF4-FFF2-40B4-BE49-F238E27FC236}">
                <a16:creationId xmlns:a16="http://schemas.microsoft.com/office/drawing/2014/main" xmlns="" id="{32D952EF-A5B6-41DF-9D2F-D84A060A5604}"/>
              </a:ext>
            </a:extLst>
          </p:cNvPr>
          <p:cNvSpPr txBox="1">
            <a:spLocks/>
          </p:cNvSpPr>
          <p:nvPr/>
        </p:nvSpPr>
        <p:spPr>
          <a:xfrm>
            <a:off x="503237" y="259277"/>
            <a:ext cx="10850563" cy="10286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solidFill>
                  <a:srgbClr val="0070C0"/>
                </a:solidFill>
              </a:rPr>
              <a:t>Classifications</a:t>
            </a:r>
            <a:endParaRPr lang="zh-CN" altLang="en-US" dirty="0"/>
          </a:p>
        </p:txBody>
      </p:sp>
    </p:spTree>
    <p:extLst>
      <p:ext uri="{BB962C8B-B14F-4D97-AF65-F5344CB8AC3E}">
        <p14:creationId xmlns:p14="http://schemas.microsoft.com/office/powerpoint/2010/main" val="3537438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5634705" y="3441043"/>
            <a:ext cx="4689296"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2400" i="0" u="none" strike="noStrike" kern="1200" cap="none" spc="0" normalizeH="0" baseline="0" noProof="0" dirty="0" smtClean="0">
                <a:ln>
                  <a:noFill/>
                </a:ln>
                <a:solidFill>
                  <a:schemeClr val="bg1">
                    <a:lumMod val="75000"/>
                  </a:schemeClr>
                </a:solidFill>
                <a:effectLst/>
                <a:uLnTx/>
                <a:uFillTx/>
                <a:cs typeface="+mn-ea"/>
                <a:sym typeface="+mn-lt"/>
              </a:rPr>
              <a:t>传统解法</a:t>
            </a:r>
            <a:endParaRPr kumimoji="1" lang="zh-CN" altLang="en-US" sz="2400" i="0" u="none" strike="noStrike" kern="1200" cap="none" spc="0" normalizeH="0" baseline="0" noProof="0" dirty="0">
              <a:ln>
                <a:noFill/>
              </a:ln>
              <a:solidFill>
                <a:schemeClr val="bg1">
                  <a:lumMod val="75000"/>
                </a:schemeClr>
              </a:solidFill>
              <a:effectLst/>
              <a:uLnTx/>
              <a:uFillTx/>
              <a:cs typeface="+mn-ea"/>
              <a:sym typeface="+mn-lt"/>
            </a:endParaRPr>
          </a:p>
        </p:txBody>
      </p:sp>
      <p:sp>
        <p:nvSpPr>
          <p:cNvPr id="3" name="文本框 8"/>
          <p:cNvSpPr txBox="1"/>
          <p:nvPr/>
        </p:nvSpPr>
        <p:spPr>
          <a:xfrm>
            <a:off x="5295331" y="2602367"/>
            <a:ext cx="6258385"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ctr" defTabSz="914377">
              <a:spcBef>
                <a:spcPct val="0"/>
              </a:spcBef>
              <a:defRPr/>
            </a:pPr>
            <a:r>
              <a:rPr lang="en-US" altLang="zh-CN" sz="4400" b="1" dirty="0">
                <a:solidFill>
                  <a:srgbClr val="D0111B">
                    <a:lumMod val="60000"/>
                    <a:lumOff val="40000"/>
                  </a:srgbClr>
                </a:solidFill>
                <a:latin typeface="Arial"/>
                <a:ea typeface="微软雅黑"/>
              </a:rPr>
              <a:t>Common Algorithms</a:t>
            </a:r>
          </a:p>
        </p:txBody>
      </p:sp>
      <p:cxnSp>
        <p:nvCxnSpPr>
          <p:cNvPr id="4" name="直接连接符 3"/>
          <p:cNvCxnSpPr/>
          <p:nvPr/>
        </p:nvCxnSpPr>
        <p:spPr>
          <a:xfrm>
            <a:off x="5295331" y="2695570"/>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3304887" y="2602367"/>
            <a:ext cx="1289298" cy="12892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smtClean="0"/>
              <a:t>2</a:t>
            </a:r>
            <a:endParaRPr lang="zh-CN" altLang="en-US" sz="8000" dirty="0"/>
          </a:p>
        </p:txBody>
      </p:sp>
      <p:graphicFrame>
        <p:nvGraphicFramePr>
          <p:cNvPr id="10" name="图表 9">
            <a:extLst>
              <a:ext uri="{FF2B5EF4-FFF2-40B4-BE49-F238E27FC236}">
                <a16:creationId xmlns:a16="http://schemas.microsoft.com/office/drawing/2014/main" xmlns="" id="{9C73A791-9A90-41A8-B3C5-85E0EB83B3BB}"/>
              </a:ext>
            </a:extLst>
          </p:cNvPr>
          <p:cNvGraphicFramePr/>
          <p:nvPr>
            <p:extLst>
              <p:ext uri="{D42A27DB-BD31-4B8C-83A1-F6EECF244321}">
                <p14:modId xmlns:p14="http://schemas.microsoft.com/office/powerpoint/2010/main" val="1229670902"/>
              </p:ext>
            </p:extLst>
          </p:nvPr>
        </p:nvGraphicFramePr>
        <p:xfrm>
          <a:off x="2454996" y="1805934"/>
          <a:ext cx="2769624" cy="28483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96611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xmlns="" id="{5A64455C-4D3C-499A-97A0-1663BA5438C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tint val="75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000" b="0" i="0" u="none" strike="noStrike" kern="1200" cap="none" spc="0" normalizeH="0" baseline="0" noProof="0">
              <a:ln>
                <a:noFill/>
              </a:ln>
              <a:solidFill>
                <a:srgbClr val="000000">
                  <a:tint val="75000"/>
                </a:srgbClr>
              </a:solidFill>
              <a:effectLst/>
              <a:uLnTx/>
              <a:uFillTx/>
              <a:latin typeface="Arial"/>
              <a:ea typeface="微软雅黑"/>
              <a:cs typeface="+mn-cs"/>
            </a:endParaRPr>
          </a:p>
        </p:txBody>
      </p:sp>
      <p:sp>
        <p:nvSpPr>
          <p:cNvPr id="27" name="标题 1">
            <a:extLst>
              <a:ext uri="{FF2B5EF4-FFF2-40B4-BE49-F238E27FC236}">
                <a16:creationId xmlns:a16="http://schemas.microsoft.com/office/drawing/2014/main" xmlns="" id="{32D952EF-A5B6-41DF-9D2F-D84A060A5604}"/>
              </a:ext>
            </a:extLst>
          </p:cNvPr>
          <p:cNvSpPr>
            <a:spLocks noGrp="1"/>
          </p:cNvSpPr>
          <p:nvPr>
            <p:ph type="title"/>
          </p:nvPr>
        </p:nvSpPr>
        <p:spPr>
          <a:xfrm>
            <a:off x="503237" y="259277"/>
            <a:ext cx="10850563" cy="1028699"/>
          </a:xfrm>
        </p:spPr>
        <p:txBody>
          <a:bodyPr/>
          <a:lstStyle/>
          <a:p>
            <a:r>
              <a:rPr lang="en-US" altLang="zh-CN" dirty="0" smtClean="0">
                <a:solidFill>
                  <a:srgbClr val="0070C0"/>
                </a:solidFill>
              </a:rPr>
              <a:t>Common Algorithms</a:t>
            </a:r>
            <a:endParaRPr lang="en-US" altLang="zh-CN" dirty="0">
              <a:solidFill>
                <a:srgbClr val="0070C0"/>
              </a:solidFill>
            </a:endParaRPr>
          </a:p>
        </p:txBody>
      </p:sp>
      <p:sp>
        <p:nvSpPr>
          <p:cNvPr id="3" name="矩形 2"/>
          <p:cNvSpPr/>
          <p:nvPr/>
        </p:nvSpPr>
        <p:spPr>
          <a:xfrm>
            <a:off x="503237" y="1760727"/>
            <a:ext cx="12000225" cy="3970318"/>
          </a:xfrm>
          <a:prstGeom prst="rect">
            <a:avLst/>
          </a:prstGeom>
        </p:spPr>
        <p:txBody>
          <a:bodyPr wrap="square">
            <a:spAutoFit/>
          </a:bodyPr>
          <a:lstStyle/>
          <a:p>
            <a:pPr marL="571500" indent="-571500">
              <a:buClr>
                <a:srgbClr val="F26169"/>
              </a:buClr>
              <a:buFont typeface="Arial" panose="020B0604020202020204" pitchFamily="34" charset="0"/>
              <a:buChar char="•"/>
            </a:pPr>
            <a:r>
              <a:rPr lang="zh-CN" altLang="en-US" sz="3600" dirty="0" smtClean="0"/>
              <a:t>最先</a:t>
            </a:r>
            <a:r>
              <a:rPr lang="zh-CN" altLang="en-US" sz="3600" dirty="0"/>
              <a:t>匹配法（</a:t>
            </a:r>
            <a:r>
              <a:rPr lang="en-US" altLang="zh-CN" sz="3600" dirty="0"/>
              <a:t>FF</a:t>
            </a:r>
            <a:r>
              <a:rPr lang="zh-CN" altLang="en-US" sz="3600" dirty="0" smtClean="0"/>
              <a:t>）</a:t>
            </a:r>
            <a:endParaRPr lang="en-US" altLang="zh-CN" sz="3600" dirty="0" smtClean="0"/>
          </a:p>
          <a:p>
            <a:pPr marL="571500" indent="-571500">
              <a:buClr>
                <a:srgbClr val="F26169"/>
              </a:buClr>
              <a:buFont typeface="Arial" panose="020B0604020202020204" pitchFamily="34" charset="0"/>
              <a:buChar char="•"/>
            </a:pPr>
            <a:endParaRPr lang="en-US" altLang="zh-CN" sz="3600" dirty="0"/>
          </a:p>
          <a:p>
            <a:pPr marL="571500" indent="-571500">
              <a:buClr>
                <a:srgbClr val="F26169"/>
              </a:buClr>
              <a:buFont typeface="Arial" panose="020B0604020202020204" pitchFamily="34" charset="0"/>
              <a:buChar char="•"/>
            </a:pPr>
            <a:r>
              <a:rPr lang="zh-CN" altLang="en-US" sz="3600" dirty="0" smtClean="0"/>
              <a:t>最先</a:t>
            </a:r>
            <a:r>
              <a:rPr lang="zh-CN" altLang="en-US" sz="3600" dirty="0"/>
              <a:t>匹配递减法（</a:t>
            </a:r>
            <a:r>
              <a:rPr lang="en-US" altLang="zh-CN" sz="3600" dirty="0"/>
              <a:t>FFD</a:t>
            </a:r>
            <a:r>
              <a:rPr lang="zh-CN" altLang="en-US" sz="3600" dirty="0" smtClean="0"/>
              <a:t>）</a:t>
            </a:r>
            <a:endParaRPr lang="en-US" altLang="zh-CN" sz="3600" dirty="0" smtClean="0"/>
          </a:p>
          <a:p>
            <a:pPr marL="571500" indent="-571500">
              <a:buClr>
                <a:srgbClr val="F26169"/>
              </a:buClr>
              <a:buFont typeface="Arial" panose="020B0604020202020204" pitchFamily="34" charset="0"/>
              <a:buChar char="•"/>
            </a:pPr>
            <a:endParaRPr lang="en-US" altLang="zh-CN" sz="3600" dirty="0"/>
          </a:p>
          <a:p>
            <a:pPr marL="571500" indent="-571500">
              <a:buClr>
                <a:srgbClr val="F26169"/>
              </a:buClr>
              <a:buFont typeface="Arial" panose="020B0604020202020204" pitchFamily="34" charset="0"/>
              <a:buChar char="•"/>
            </a:pPr>
            <a:r>
              <a:rPr lang="zh-CN" altLang="en-US" sz="3600" dirty="0" smtClean="0"/>
              <a:t>最</a:t>
            </a:r>
            <a:r>
              <a:rPr lang="zh-CN" altLang="en-US" sz="3600" dirty="0"/>
              <a:t>优匹配法（</a:t>
            </a:r>
            <a:r>
              <a:rPr lang="en-US" altLang="zh-CN" sz="3600" dirty="0"/>
              <a:t>BF</a:t>
            </a:r>
            <a:r>
              <a:rPr lang="zh-CN" altLang="en-US" sz="3600" dirty="0" smtClean="0"/>
              <a:t>）</a:t>
            </a:r>
            <a:endParaRPr lang="en-US" altLang="zh-CN" sz="3600" dirty="0" smtClean="0"/>
          </a:p>
          <a:p>
            <a:pPr marL="571500" indent="-571500">
              <a:buClr>
                <a:srgbClr val="F26169"/>
              </a:buClr>
              <a:buFont typeface="Arial" panose="020B0604020202020204" pitchFamily="34" charset="0"/>
              <a:buChar char="•"/>
            </a:pPr>
            <a:endParaRPr lang="en-US" altLang="zh-CN" sz="3600" dirty="0"/>
          </a:p>
          <a:p>
            <a:pPr marL="571500" indent="-571500">
              <a:buClr>
                <a:srgbClr val="F26169"/>
              </a:buClr>
              <a:buFont typeface="Arial" panose="020B0604020202020204" pitchFamily="34" charset="0"/>
              <a:buChar char="•"/>
            </a:pPr>
            <a:r>
              <a:rPr lang="zh-CN" altLang="en-US" sz="3600" dirty="0" smtClean="0"/>
              <a:t>最</a:t>
            </a:r>
            <a:r>
              <a:rPr lang="zh-CN" altLang="en-US" sz="3600" dirty="0"/>
              <a:t>优匹配递减法（</a:t>
            </a:r>
            <a:r>
              <a:rPr lang="en-US" altLang="zh-CN" sz="3600" dirty="0"/>
              <a:t>BFD</a:t>
            </a:r>
            <a:r>
              <a:rPr lang="zh-CN" altLang="en-US" sz="3600" dirty="0" smtClean="0"/>
              <a:t>）</a:t>
            </a:r>
            <a:endParaRPr lang="en-US" altLang="zh-CN" sz="3600" dirty="0"/>
          </a:p>
        </p:txBody>
      </p:sp>
    </p:spTree>
    <p:extLst>
      <p:ext uri="{BB962C8B-B14F-4D97-AF65-F5344CB8AC3E}">
        <p14:creationId xmlns:p14="http://schemas.microsoft.com/office/powerpoint/2010/main" val="56600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xmlns="" id="{5A64455C-4D3C-499A-97A0-1663BA5438C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tint val="75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000" b="0" i="0" u="none" strike="noStrike" kern="1200" cap="none" spc="0" normalizeH="0" baseline="0" noProof="0">
              <a:ln>
                <a:noFill/>
              </a:ln>
              <a:solidFill>
                <a:srgbClr val="000000">
                  <a:tint val="75000"/>
                </a:srgbClr>
              </a:solidFill>
              <a:effectLst/>
              <a:uLnTx/>
              <a:uFillTx/>
              <a:latin typeface="Arial"/>
              <a:ea typeface="微软雅黑"/>
              <a:cs typeface="+mn-cs"/>
            </a:endParaRPr>
          </a:p>
        </p:txBody>
      </p:sp>
      <p:sp>
        <p:nvSpPr>
          <p:cNvPr id="27" name="标题 1">
            <a:extLst>
              <a:ext uri="{FF2B5EF4-FFF2-40B4-BE49-F238E27FC236}">
                <a16:creationId xmlns:a16="http://schemas.microsoft.com/office/drawing/2014/main" xmlns="" id="{32D952EF-A5B6-41DF-9D2F-D84A060A5604}"/>
              </a:ext>
            </a:extLst>
          </p:cNvPr>
          <p:cNvSpPr>
            <a:spLocks noGrp="1"/>
          </p:cNvSpPr>
          <p:nvPr>
            <p:ph type="title"/>
          </p:nvPr>
        </p:nvSpPr>
        <p:spPr>
          <a:xfrm>
            <a:off x="503237" y="259277"/>
            <a:ext cx="10850563" cy="1028699"/>
          </a:xfrm>
        </p:spPr>
        <p:txBody>
          <a:bodyPr/>
          <a:lstStyle/>
          <a:p>
            <a:r>
              <a:rPr lang="en-US" altLang="zh-CN" dirty="0" smtClean="0">
                <a:solidFill>
                  <a:srgbClr val="0070C0"/>
                </a:solidFill>
              </a:rPr>
              <a:t>Genetic Algorithm</a:t>
            </a:r>
            <a:endParaRPr lang="en-US" altLang="zh-CN" dirty="0">
              <a:solidFill>
                <a:srgbClr val="0070C0"/>
              </a:solidFill>
            </a:endParaRPr>
          </a:p>
        </p:txBody>
      </p:sp>
      <p:sp>
        <p:nvSpPr>
          <p:cNvPr id="2" name="矩形 1"/>
          <p:cNvSpPr/>
          <p:nvPr/>
        </p:nvSpPr>
        <p:spPr>
          <a:xfrm>
            <a:off x="503237" y="1460139"/>
            <a:ext cx="5724644" cy="461665"/>
          </a:xfrm>
          <a:prstGeom prst="rect">
            <a:avLst/>
          </a:prstGeom>
        </p:spPr>
        <p:txBody>
          <a:bodyPr wrap="none">
            <a:spAutoFit/>
          </a:bodyPr>
          <a:lstStyle/>
          <a:p>
            <a:pPr lvl="0">
              <a:defRPr/>
            </a:pPr>
            <a:r>
              <a:rPr lang="zh-CN" altLang="en-US" sz="2400" b="1" dirty="0">
                <a:solidFill>
                  <a:srgbClr val="000000"/>
                </a:solidFill>
                <a:latin typeface="Arial"/>
                <a:ea typeface="微软雅黑"/>
              </a:rPr>
              <a:t>达尔文（进化论）：物竞天择，适者生存</a:t>
            </a:r>
            <a:endParaRPr lang="en-US" altLang="zh-CN" sz="2400" b="1" dirty="0">
              <a:solidFill>
                <a:srgbClr val="000000">
                  <a:lumMod val="95000"/>
                  <a:lumOff val="5000"/>
                </a:srgbClr>
              </a:solidFill>
              <a:latin typeface="Arial"/>
              <a:ea typeface="微软雅黑"/>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910" y="2681218"/>
            <a:ext cx="2964506" cy="2479090"/>
          </a:xfrm>
          <a:prstGeom prst="rect">
            <a:avLst/>
          </a:prstGeom>
        </p:spPr>
      </p:pic>
      <p:pic>
        <p:nvPicPr>
          <p:cNvPr id="7" name="图片 6"/>
          <p:cNvPicPr>
            <a:picLocks noChangeAspect="1"/>
          </p:cNvPicPr>
          <p:nvPr/>
        </p:nvPicPr>
        <p:blipFill>
          <a:blip r:embed="rId4"/>
          <a:stretch>
            <a:fillRect/>
          </a:stretch>
        </p:blipFill>
        <p:spPr>
          <a:xfrm>
            <a:off x="3647355" y="2681218"/>
            <a:ext cx="8286892" cy="2433858"/>
          </a:xfrm>
          <a:prstGeom prst="rect">
            <a:avLst/>
          </a:prstGeom>
        </p:spPr>
      </p:pic>
      <p:sp>
        <p:nvSpPr>
          <p:cNvPr id="9" name="矩形 8"/>
          <p:cNvSpPr/>
          <p:nvPr/>
        </p:nvSpPr>
        <p:spPr>
          <a:xfrm>
            <a:off x="1032277" y="5192186"/>
            <a:ext cx="1415772" cy="461665"/>
          </a:xfrm>
          <a:prstGeom prst="rect">
            <a:avLst/>
          </a:prstGeom>
        </p:spPr>
        <p:txBody>
          <a:bodyPr wrap="none">
            <a:spAutoFit/>
          </a:bodyPr>
          <a:lstStyle/>
          <a:p>
            <a:pPr lvl="0">
              <a:defRPr/>
            </a:pPr>
            <a:r>
              <a:rPr lang="zh-CN" altLang="en-US" sz="2400" b="1" dirty="0" smtClean="0">
                <a:solidFill>
                  <a:srgbClr val="000000"/>
                </a:solidFill>
                <a:latin typeface="Arial"/>
                <a:ea typeface="微软雅黑"/>
              </a:rPr>
              <a:t>目标图案</a:t>
            </a:r>
            <a:endParaRPr lang="en-US" altLang="zh-CN" sz="2400" b="1" dirty="0">
              <a:solidFill>
                <a:srgbClr val="000000">
                  <a:lumMod val="95000"/>
                  <a:lumOff val="5000"/>
                </a:srgbClr>
              </a:solidFill>
              <a:latin typeface="Arial"/>
              <a:ea typeface="微软雅黑"/>
            </a:endParaRPr>
          </a:p>
        </p:txBody>
      </p:sp>
      <p:sp>
        <p:nvSpPr>
          <p:cNvPr id="10" name="矩形 9"/>
          <p:cNvSpPr/>
          <p:nvPr/>
        </p:nvSpPr>
        <p:spPr>
          <a:xfrm>
            <a:off x="7305732" y="5115076"/>
            <a:ext cx="970137" cy="461665"/>
          </a:xfrm>
          <a:prstGeom prst="rect">
            <a:avLst/>
          </a:prstGeom>
        </p:spPr>
        <p:txBody>
          <a:bodyPr wrap="none">
            <a:spAutoFit/>
          </a:bodyPr>
          <a:lstStyle/>
          <a:p>
            <a:pPr lvl="0">
              <a:defRPr/>
            </a:pPr>
            <a:r>
              <a:rPr lang="zh-CN" altLang="en-US" sz="2400" b="1" dirty="0" smtClean="0">
                <a:solidFill>
                  <a:srgbClr val="000000"/>
                </a:solidFill>
                <a:latin typeface="Arial"/>
                <a:ea typeface="微软雅黑"/>
              </a:rPr>
              <a:t>基  因</a:t>
            </a:r>
            <a:endParaRPr lang="en-US" altLang="zh-CN" sz="2400" b="1" dirty="0">
              <a:solidFill>
                <a:srgbClr val="000000">
                  <a:lumMod val="95000"/>
                  <a:lumOff val="5000"/>
                </a:srgbClr>
              </a:solidFill>
              <a:latin typeface="Arial"/>
              <a:ea typeface="微软雅黑"/>
            </a:endParaRPr>
          </a:p>
        </p:txBody>
      </p:sp>
    </p:spTree>
    <p:extLst>
      <p:ext uri="{BB962C8B-B14F-4D97-AF65-F5344CB8AC3E}">
        <p14:creationId xmlns:p14="http://schemas.microsoft.com/office/powerpoint/2010/main" val="173904343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e418bd0d-ef37-4f33-8101-40ac10f121f6"/>
</p:tagLst>
</file>

<file path=ppt/tags/tag2.xml><?xml version="1.0" encoding="utf-8"?>
<p:tagLst xmlns:a="http://schemas.openxmlformats.org/drawingml/2006/main" xmlns:r="http://schemas.openxmlformats.org/officeDocument/2006/relationships" xmlns:p="http://schemas.openxmlformats.org/presentationml/2006/main">
  <p:tag name="ISLIDE.DIAGRAM" val="fd479647-3895-4f99-8de4-af4ce66e0f6b"/>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440</TotalTime>
  <Words>838</Words>
  <Application>Microsoft Office PowerPoint</Application>
  <PresentationFormat>宽屏</PresentationFormat>
  <Paragraphs>308</Paragraphs>
  <Slides>22</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宋体</vt:lpstr>
      <vt:lpstr>微软雅黑</vt:lpstr>
      <vt:lpstr>Arial</vt:lpstr>
      <vt:lpstr>Arial</vt:lpstr>
      <vt:lpstr>Calibri</vt:lpstr>
      <vt:lpstr>Calibri Light</vt:lpstr>
      <vt:lpstr>Impact</vt:lpstr>
      <vt:lpstr>Office 主题</vt:lpstr>
      <vt:lpstr>基于并行混合遗传算法求解装箱问题</vt:lpstr>
      <vt:lpstr>PowerPoint 演示文稿</vt:lpstr>
      <vt:lpstr>PowerPoint 演示文稿</vt:lpstr>
      <vt:lpstr>One-Minute Overview</vt:lpstr>
      <vt:lpstr>PowerPoint 演示文稿</vt:lpstr>
      <vt:lpstr>PowerPoint 演示文稿</vt:lpstr>
      <vt:lpstr>PowerPoint 演示文稿</vt:lpstr>
      <vt:lpstr>Common Algorithms</vt:lpstr>
      <vt:lpstr>Genetic Algorithm</vt:lpstr>
      <vt:lpstr>Genetic Algorithm</vt:lpstr>
      <vt:lpstr>Genetic Algorithm</vt:lpstr>
      <vt:lpstr>Genetic Algorithm</vt:lpstr>
      <vt:lpstr>PowerPoint 演示文稿</vt:lpstr>
      <vt:lpstr>Parallel hybrid GA </vt:lpstr>
      <vt:lpstr>Parallel hybrid GA </vt:lpstr>
      <vt:lpstr>Parallel hybrid GA </vt:lpstr>
      <vt:lpstr>Parallel hybrid GA </vt:lpstr>
      <vt:lpstr>Parallel Implement Strategy</vt:lpstr>
      <vt:lpstr>Algorithm Evaluation</vt:lpstr>
      <vt:lpstr>PowerPoint 演示文稿</vt:lpstr>
      <vt:lpstr>References</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基于并行混合遗传算法求解 装箱问题</dc:title>
  <dc:creator>蛋 哥</dc:creator>
  <cp:lastModifiedBy>蛋 哥</cp:lastModifiedBy>
  <cp:revision>33</cp:revision>
  <dcterms:created xsi:type="dcterms:W3CDTF">2019-11-26T09:47:03Z</dcterms:created>
  <dcterms:modified xsi:type="dcterms:W3CDTF">2020-01-06T07:10:06Z</dcterms:modified>
</cp:coreProperties>
</file>