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Klikněte pro úpravu formátu textu nadpisu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Klikněte pro úpravu formátu textu osnovy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Druhá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Třetí úroveň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Čtvrtá úroveň osnovy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Pátá úroveň osnovy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Šestá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Sedmá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Klikněte pro úpravu formátu textu nadpisu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Klikněte pro úpravu formátu textu osnovy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Druhá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Třetí úroveň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Čtvrtá úroveň osnovy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Pátá úroveň osnovy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Šestá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Sedmá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Klikněte pro úpravu formátu textu nadpisu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Klikněte pro úpravu formátu textu osnovy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Druhá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Třetí úroveň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</a:rPr>
              <a:t>Čtvrtá úroveň osnovy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Pátá úroveň osnovy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Šestá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</a:rPr>
              <a:t>Sedmá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8760" cy="8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ffffff"/>
                </a:solidFill>
                <a:latin typeface="Ubuntu"/>
                <a:ea typeface="DejaVu Sans"/>
              </a:rPr>
              <a:t>6-2 Periferie – Magická lampa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120" cy="9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6000" spc="-1" strike="noStrike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b="0" lang="cs-CZ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936000" y="10656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Zapojení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Obrázek 3" descr=""/>
          <p:cNvPicPr/>
          <p:nvPr/>
        </p:nvPicPr>
        <p:blipFill>
          <a:blip r:embed="rId1"/>
          <a:stretch/>
        </p:blipFill>
        <p:spPr>
          <a:xfrm>
            <a:off x="1015200" y="1797120"/>
            <a:ext cx="7074360" cy="530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14508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Poznámky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cs-CZ" sz="3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  <a:ea typeface="DejaVu Sans"/>
              </a:rPr>
              <a:t>Následující program – magická lampa</a:t>
            </a:r>
            <a:endParaRPr b="0" lang="cs-CZ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  <a:ea typeface="DejaVu Sans"/>
              </a:rPr>
              <a:t>Použit analogový výstup.</a:t>
            </a:r>
            <a:endParaRPr b="0" lang="cs-CZ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  <a:ea typeface="DejaVu Sans"/>
              </a:rPr>
              <a:t>Barvy se náhodně postupně rozsvěcí a současně se zhasíná předchozí.</a:t>
            </a:r>
            <a:endParaRPr b="0" lang="cs-CZ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  <a:ea typeface="DejaVu Sans"/>
              </a:rPr>
              <a:t>Ošetřeno aby se barvy neopakovaly.</a:t>
            </a:r>
            <a:endParaRPr b="0" lang="cs-CZ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-10728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Program </a:t>
            </a:r>
            <a:r>
              <a:rPr b="0" i="1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Magická lampa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04000" y="1276920"/>
            <a:ext cx="9071640" cy="615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cs-CZ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647640" y="1432440"/>
            <a:ext cx="8640360" cy="527976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</a:ln>
        </p:spPr>
        <p:txBody>
          <a:bodyPr lIns="90000" rIns="90000" tIns="45000" bIns="45000"/>
          <a:p>
            <a:r>
              <a:rPr b="0" lang="cs-CZ" sz="2400" spc="-1" strike="noStrike">
                <a:solidFill>
                  <a:srgbClr val="008000"/>
                </a:solidFill>
                <a:latin typeface="Courier New"/>
              </a:rPr>
              <a:t>from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cs-CZ" sz="2400" spc="-1" strike="noStrike">
                <a:solidFill>
                  <a:srgbClr val="0000ff"/>
                </a:solidFill>
                <a:latin typeface="Courier New"/>
              </a:rPr>
              <a:t>microbit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cs-CZ" sz="2400" spc="-1" strike="noStrike">
                <a:solidFill>
                  <a:srgbClr val="008000"/>
                </a:solidFill>
                <a:latin typeface="Courier New"/>
              </a:rPr>
              <a:t>import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</a:rPr>
              <a:t>*</a:t>
            </a:r>
            <a:endParaRPr b="0" lang="cs-CZ" sz="2400" spc="-1" strike="noStrike">
              <a:latin typeface="Arial"/>
            </a:endParaRPr>
          </a:p>
          <a:p>
            <a:r>
              <a:rPr b="0" lang="cs-CZ" sz="2400" spc="-1" strike="noStrike">
                <a:solidFill>
                  <a:srgbClr val="008000"/>
                </a:solidFill>
                <a:latin typeface="Courier New"/>
              </a:rPr>
              <a:t>import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cs-CZ" sz="2400" spc="-1" strike="noStrike">
                <a:solidFill>
                  <a:srgbClr val="0000ff"/>
                </a:solidFill>
                <a:latin typeface="Courier New"/>
              </a:rPr>
              <a:t>random</a:t>
            </a:r>
            <a:endParaRPr b="0" lang="cs-CZ" sz="2400" spc="-1" strike="noStrike">
              <a:latin typeface="Arial"/>
            </a:endParaRPr>
          </a:p>
          <a:p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A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 [pin0, pin1, pin2]</a:t>
            </a:r>
            <a:endParaRPr b="0" lang="cs-CZ" sz="2400" spc="-1" strike="noStrike">
              <a:latin typeface="Arial"/>
            </a:endParaRPr>
          </a:p>
          <a:p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minula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</a:rPr>
              <a:t>2</a:t>
            </a:r>
            <a:endParaRPr b="0" lang="cs-CZ" sz="2400" spc="-1" strike="noStrike">
              <a:latin typeface="Arial"/>
            </a:endParaRPr>
          </a:p>
          <a:p>
            <a:r>
              <a:rPr b="0" lang="cs-CZ" sz="2400" spc="-1" strike="noStrike">
                <a:solidFill>
                  <a:srgbClr val="008000"/>
                </a:solidFill>
                <a:latin typeface="Courier New"/>
              </a:rPr>
              <a:t>while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cs-CZ" sz="2400" spc="-1" strike="noStrike">
                <a:solidFill>
                  <a:srgbClr val="008000"/>
                </a:solidFill>
                <a:latin typeface="Courier New"/>
              </a:rPr>
              <a:t>True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:    </a:t>
            </a:r>
            <a:endParaRPr b="0" lang="cs-CZ" sz="2400" spc="-1" strike="noStrike">
              <a:latin typeface="Arial"/>
            </a:endParaRPr>
          </a:p>
          <a:p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barva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 random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</a:rPr>
              <a:t>.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randint(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</a:rPr>
              <a:t>0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</a:rPr>
              <a:t>2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cs-CZ" sz="2400" spc="-1" strike="noStrike">
              <a:latin typeface="Arial"/>
            </a:endParaRPr>
          </a:p>
          <a:p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cs-CZ" sz="2400" spc="-1" strike="noStrike">
                <a:solidFill>
                  <a:srgbClr val="008000"/>
                </a:solidFill>
                <a:latin typeface="Courier New"/>
              </a:rPr>
              <a:t>while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 (barva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</a:rPr>
              <a:t>==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 minula):</a:t>
            </a:r>
            <a:endParaRPr b="0" lang="cs-CZ" sz="2400" spc="-1" strike="noStrike">
              <a:latin typeface="Arial"/>
            </a:endParaRPr>
          </a:p>
          <a:p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barva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 random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</a:rPr>
              <a:t>.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randint(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</a:rPr>
              <a:t>0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</a:rPr>
              <a:t>2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cs-CZ" sz="2400" spc="-1" strike="noStrike">
              <a:latin typeface="Arial"/>
            </a:endParaRPr>
          </a:p>
          <a:p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delka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 random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</a:rPr>
              <a:t>.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randint(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</a:rPr>
              <a:t>1000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</a:rPr>
              <a:t>5000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cs-CZ" sz="2400" spc="-1" strike="noStrike">
              <a:latin typeface="Arial"/>
            </a:endParaRPr>
          </a:p>
          <a:p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cs-CZ" sz="2400" spc="-1" strike="noStrike">
                <a:solidFill>
                  <a:srgbClr val="008000"/>
                </a:solidFill>
                <a:latin typeface="Courier New"/>
              </a:rPr>
              <a:t>for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 I </a:t>
            </a:r>
            <a:r>
              <a:rPr b="0" lang="cs-CZ" sz="2400" spc="-1" strike="noStrike">
                <a:solidFill>
                  <a:srgbClr val="aa22ff"/>
                </a:solidFill>
                <a:latin typeface="Courier New"/>
              </a:rPr>
              <a:t>in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cs-CZ" sz="2400" spc="-1" strike="noStrike">
                <a:solidFill>
                  <a:srgbClr val="008000"/>
                </a:solidFill>
                <a:latin typeface="Courier New"/>
              </a:rPr>
              <a:t>range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</a:rPr>
              <a:t>0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</a:rPr>
              <a:t>1024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):</a:t>
            </a:r>
            <a:endParaRPr b="0" lang="cs-CZ" sz="2400" spc="-1" strike="noStrike">
              <a:latin typeface="Arial"/>
            </a:endParaRPr>
          </a:p>
          <a:p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A[barva]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</a:rPr>
              <a:t>.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write_analog(I)</a:t>
            </a:r>
            <a:endParaRPr b="0" lang="cs-CZ" sz="2400" spc="-1" strike="noStrike">
              <a:latin typeface="Arial"/>
            </a:endParaRPr>
          </a:p>
          <a:p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A[minula]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</a:rPr>
              <a:t>.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write_analog(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</a:rPr>
              <a:t>1023-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I)</a:t>
            </a:r>
            <a:endParaRPr b="0" lang="cs-CZ" sz="2400" spc="-1" strike="noStrike">
              <a:latin typeface="Arial"/>
            </a:endParaRPr>
          </a:p>
          <a:p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sleep(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</a:rPr>
              <a:t>2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cs-CZ" sz="2400" spc="-1" strike="noStrike">
              <a:latin typeface="Arial"/>
            </a:endParaRPr>
          </a:p>
          <a:p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sleep(delka)</a:t>
            </a:r>
            <a:endParaRPr b="0" lang="cs-CZ" sz="2400" spc="-1" strike="noStrike">
              <a:latin typeface="Arial"/>
            </a:endParaRPr>
          </a:p>
          <a:p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minula </a:t>
            </a:r>
            <a:r>
              <a:rPr b="0" lang="cs-CZ" sz="2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cs-CZ" sz="2400" spc="-1" strike="noStrike">
                <a:solidFill>
                  <a:srgbClr val="000000"/>
                </a:solidFill>
                <a:latin typeface="Courier New"/>
              </a:rPr>
              <a:t> barva</a:t>
            </a:r>
            <a:endParaRPr b="0" lang="cs-CZ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Application>LibreOffice/6.0.7.3$Linux_X86_64 LibreOffice_project/00m0$Build-3</Application>
  <Words>367</Words>
  <Paragraphs>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2018-10-08T09:38:12Z</dcterms:created>
  <dc:creator/>
  <dc:description/>
  <dc:language>cs-CZ</dc:language>
  <cp:lastModifiedBy/>
  <cp:lastPrinted>2019-03-13T11:21:41Z</cp:lastPrinted>
  <dcterms:modified xsi:type="dcterms:W3CDTF">2020-04-07T11:44:47Z</dcterms:modified>
  <cp:revision>22</cp:revision>
  <dc:subject/>
  <dc:title>Lush Green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Vlastní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