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cs-CZ" sz="4400" spc="-1" strike="noStrike">
                <a:solidFill>
                  <a:srgbClr val="000000"/>
                </a:solidFill>
                <a:latin typeface="Arial"/>
              </a:rPr>
              <a:t>Klikněte pro úpravu formátu textu nadpisu</a:t>
            </a: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Klikněte pro úpravu formátu textu osnovy</a:t>
            </a: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Druhá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Třetí úroveň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Čtvrtá úroveň osnovy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Pátá úroveň osnovy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Šestá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Sedmá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Klikněte pro úpravu formátu textu nadpisu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Klikněte pro úpravu formátu textu osnovy</a:t>
            </a: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Druhá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Třetí úroveň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Čtvrtá úroveň osnovy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Pátá úroveň osnovy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Šestá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Sedmá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360" y="3528000"/>
            <a:ext cx="9068760" cy="8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ffffff"/>
                </a:solidFill>
                <a:latin typeface="Ubuntu"/>
                <a:ea typeface="DejaVu Sans"/>
              </a:rPr>
              <a:t>4-2 Gesta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728000" y="1080000"/>
            <a:ext cx="6117120" cy="93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cs-CZ" sz="6000" spc="-1" strike="noStrike">
                <a:solidFill>
                  <a:srgbClr val="000000"/>
                </a:solidFill>
                <a:latin typeface="Arial"/>
                <a:ea typeface="DejaVu Sans"/>
              </a:rPr>
              <a:t>PRIM – Micro:bit</a:t>
            </a:r>
            <a:endParaRPr b="0" lang="cs-CZ" sz="6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72000"/>
            <a:ext cx="9068760" cy="8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První program - poloha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368000" y="2242080"/>
            <a:ext cx="6696360" cy="366192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cs-CZ" sz="2400" spc="-1" strike="noStrike">
                <a:solidFill>
                  <a:srgbClr val="008000"/>
                </a:solidFill>
                <a:latin typeface="Courier New"/>
                <a:ea typeface="DejaVu Sans"/>
              </a:rPr>
              <a:t>from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400" spc="-1" strike="noStrike">
                <a:solidFill>
                  <a:srgbClr val="0000ff"/>
                </a:solidFill>
                <a:latin typeface="Courier New"/>
                <a:ea typeface="DejaVu Sans"/>
              </a:rPr>
              <a:t>microbit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400" spc="-1" strike="noStrike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  <a:ea typeface="DejaVu Sans"/>
              </a:rPr>
              <a:t>*</a:t>
            </a:r>
            <a:endParaRPr b="0" lang="cs-CZ" sz="2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cs-CZ" sz="2400" spc="-1" strike="noStrike">
                <a:solidFill>
                  <a:srgbClr val="008000"/>
                </a:solidFill>
                <a:latin typeface="Courier New"/>
                <a:ea typeface="DejaVu Sans"/>
              </a:rPr>
              <a:t>while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400" spc="-1" strike="noStrike">
                <a:solidFill>
                  <a:srgbClr val="008000"/>
                </a:solidFill>
                <a:latin typeface="Courier New"/>
                <a:ea typeface="DejaVu Sans"/>
              </a:rPr>
              <a:t>True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endParaRPr b="0" lang="cs-CZ" sz="2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gesture 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  <a:ea typeface="DejaVu Sans"/>
              </a:rPr>
              <a:t>=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accelerometer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current_gesture()</a:t>
            </a:r>
            <a:endParaRPr b="0" lang="cs-CZ" sz="2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400" spc="-1" strike="noStrike">
                <a:solidFill>
                  <a:srgbClr val="008000"/>
                </a:solidFill>
                <a:latin typeface="Courier New"/>
                <a:ea typeface="DejaVu Sans"/>
              </a:rPr>
              <a:t>if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gesture 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  <a:ea typeface="DejaVu Sans"/>
              </a:rPr>
              <a:t>==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400" spc="-1" strike="noStrike">
                <a:solidFill>
                  <a:srgbClr val="ba2121"/>
                </a:solidFill>
                <a:latin typeface="Courier New"/>
                <a:ea typeface="DejaVu Sans"/>
              </a:rPr>
              <a:t>"face up"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endParaRPr b="0" lang="cs-CZ" sz="2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show(Image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HAPPY)</a:t>
            </a:r>
            <a:endParaRPr b="0" lang="cs-CZ" sz="2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400" spc="-1" strike="noStrike">
                <a:solidFill>
                  <a:srgbClr val="008000"/>
                </a:solidFill>
                <a:latin typeface="Courier New"/>
                <a:ea typeface="DejaVu Sans"/>
              </a:rPr>
              <a:t>else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endParaRPr b="0" lang="cs-CZ" sz="2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show(Image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ANGRY)</a:t>
            </a:r>
            <a:endParaRPr b="0" lang="cs-CZ" sz="2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cs-CZ" sz="2400" spc="-1" strike="noStrike">
              <a:latin typeface="Courier New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76000" y="72000"/>
            <a:ext cx="9068760" cy="8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Druhý program – magic 8 ball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2304000"/>
            <a:ext cx="9384120" cy="447876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cs-CZ" sz="2400" spc="-1" strike="noStrike">
                <a:solidFill>
                  <a:srgbClr val="008000"/>
                </a:solidFill>
                <a:latin typeface="Courier New"/>
                <a:ea typeface="DejaVu Sans"/>
              </a:rPr>
              <a:t>from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400" spc="-1" strike="noStrike">
                <a:solidFill>
                  <a:srgbClr val="0000ff"/>
                </a:solidFill>
                <a:latin typeface="Courier New"/>
                <a:ea typeface="DejaVu Sans"/>
              </a:rPr>
              <a:t>microbit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400" spc="-1" strike="noStrike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  <a:ea typeface="DejaVu Sans"/>
              </a:rPr>
              <a:t>*</a:t>
            </a:r>
            <a:endParaRPr b="0" lang="cs-CZ" sz="2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cs-CZ" sz="2400" spc="-1" strike="noStrike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400" spc="-1" strike="noStrike">
                <a:solidFill>
                  <a:srgbClr val="0000ff"/>
                </a:solidFill>
                <a:latin typeface="Courier New"/>
                <a:ea typeface="DejaVu Sans"/>
              </a:rPr>
              <a:t>random</a:t>
            </a:r>
            <a:endParaRPr b="0" lang="cs-CZ" sz="2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odpovedi 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  <a:ea typeface="DejaVu Sans"/>
              </a:rPr>
              <a:t>=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[</a:t>
            </a:r>
            <a:endParaRPr b="0" lang="cs-CZ" sz="2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“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Ano“, “Ne“, “Nevim“, ]</a:t>
            </a:r>
            <a:endParaRPr b="0" lang="cs-CZ" sz="2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cs-CZ" sz="2400" spc="-1" strike="noStrike">
                <a:solidFill>
                  <a:srgbClr val="008000"/>
                </a:solidFill>
                <a:latin typeface="Courier New"/>
                <a:ea typeface="DejaVu Sans"/>
              </a:rPr>
              <a:t>while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400" spc="-1" strike="noStrike">
                <a:solidFill>
                  <a:srgbClr val="008000"/>
                </a:solidFill>
                <a:latin typeface="Courier New"/>
                <a:ea typeface="DejaVu Sans"/>
              </a:rPr>
              <a:t>True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endParaRPr b="0" lang="cs-CZ" sz="2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show(</a:t>
            </a:r>
            <a:r>
              <a:rPr b="0" lang="cs-CZ" sz="2400" spc="-1" strike="noStrike">
                <a:solidFill>
                  <a:srgbClr val="ba2121"/>
                </a:solidFill>
                <a:latin typeface="Courier New"/>
                <a:ea typeface="DejaVu Sans"/>
              </a:rPr>
              <a:t>'8'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cs-CZ" sz="2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400" spc="-1" strike="noStrike">
                <a:solidFill>
                  <a:srgbClr val="008000"/>
                </a:solidFill>
                <a:latin typeface="Courier New"/>
                <a:ea typeface="DejaVu Sans"/>
              </a:rPr>
              <a:t>if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accelerometer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was_gesture(</a:t>
            </a:r>
            <a:r>
              <a:rPr b="0" lang="cs-CZ" sz="2400" spc="-1" strike="noStrike">
                <a:solidFill>
                  <a:srgbClr val="ba2121"/>
                </a:solidFill>
                <a:latin typeface="Courier New"/>
                <a:ea typeface="DejaVu Sans"/>
              </a:rPr>
              <a:t>'shake'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):</a:t>
            </a:r>
            <a:endParaRPr b="0" lang="cs-CZ" sz="2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clear()</a:t>
            </a:r>
            <a:endParaRPr b="0" lang="cs-CZ" sz="2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sleep(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  <a:ea typeface="DejaVu Sans"/>
              </a:rPr>
              <a:t>1000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cs-CZ" sz="2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scroll(random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choice(odpovedi))</a:t>
            </a:r>
            <a:endParaRPr b="0" lang="cs-CZ" sz="2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sleep(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  <a:ea typeface="DejaVu Sans"/>
              </a:rPr>
              <a:t>10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cs-CZ" sz="2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cs-CZ" sz="2400" spc="-1" strike="noStrike">
              <a:latin typeface="Courier New"/>
            </a:endParaRPr>
          </a:p>
        </p:txBody>
      </p:sp>
      <p:sp>
        <p:nvSpPr>
          <p:cNvPr id="82" name="TextShape 3"/>
          <p:cNvSpPr txBox="1"/>
          <p:nvPr/>
        </p:nvSpPr>
        <p:spPr>
          <a:xfrm>
            <a:off x="504000" y="1368000"/>
            <a:ext cx="885600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cs-CZ" sz="2400" spc="-1" strike="noStrike">
                <a:latin typeface="Arial"/>
              </a:rPr>
              <a:t>Zjednodušená verze</a:t>
            </a:r>
            <a:endParaRPr b="0" lang="cs-CZ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Application>LibreOffice/6.0.7.3$Linux_X86_64 LibreOffice_project/00m0$Build-3</Application>
  <Words>128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2018-10-08T09:38:12Z</dcterms:created>
  <dc:creator/>
  <dc:description/>
  <dc:language>cs-CZ</dc:language>
  <cp:lastModifiedBy/>
  <dcterms:modified xsi:type="dcterms:W3CDTF">2020-03-27T17:51:34Z</dcterms:modified>
  <cp:revision>18</cp:revision>
  <dc:subject/>
  <dc:title>Lush Green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Vlastní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