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9" r:id="rId3"/>
    <p:sldId id="272" r:id="rId4"/>
    <p:sldId id="273" r:id="rId5"/>
    <p:sldId id="274" r:id="rId6"/>
    <p:sldId id="275" r:id="rId7"/>
    <p:sldId id="281" r:id="rId8"/>
    <p:sldId id="264" r:id="rId9"/>
    <p:sldId id="283" r:id="rId10"/>
    <p:sldId id="268" r:id="rId11"/>
    <p:sldId id="276" r:id="rId12"/>
    <p:sldId id="277" r:id="rId13"/>
    <p:sldId id="278" r:id="rId14"/>
    <p:sldId id="284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DCFB61-E3F1-4D54-A59D-28250CE86DE1}">
          <p14:sldIdLst/>
        </p14:section>
        <p14:section name="INTRODUCTION TO PROJECT" id="{EC990CE4-FF1E-420E-B485-6F0D71001C8F}">
          <p14:sldIdLst>
            <p14:sldId id="257"/>
            <p14:sldId id="259"/>
            <p14:sldId id="272"/>
          </p14:sldIdLst>
        </p14:section>
        <p14:section name="OBJECTIVE &amp; SCOPE" id="{6110AC48-8E1F-49FE-A4E9-9A9131E734D3}">
          <p14:sldIdLst>
            <p14:sldId id="273"/>
            <p14:sldId id="274"/>
          </p14:sldIdLst>
        </p14:section>
        <p14:section name="HARDWARE &amp; SOFTWARE REQUIREMENTS" id="{A99FF0DD-444E-49D8-821E-F3E21314C18F}">
          <p14:sldIdLst>
            <p14:sldId id="275"/>
            <p14:sldId id="281"/>
          </p14:sldIdLst>
        </p14:section>
        <p14:section name="TECHNOLOGY USED" id="{03DB0CE3-268C-46D0-BFE8-5B07C9CBA087}">
          <p14:sldIdLst>
            <p14:sldId id="264"/>
          </p14:sldIdLst>
        </p14:section>
        <p14:section name="DATA FLOW DIAGRAM" id="{ACBAEAFA-F353-42AE-99BB-076789570E95}">
          <p14:sldIdLst>
            <p14:sldId id="283"/>
          </p14:sldIdLst>
        </p14:section>
        <p14:section name="SCREENSHOT OF PROJECT" id="{A7864A45-939C-47D1-B10E-07BBDBC72855}">
          <p14:sldIdLst>
            <p14:sldId id="268"/>
            <p14:sldId id="276"/>
            <p14:sldId id="277"/>
            <p14:sldId id="278"/>
            <p14:sldId id="284"/>
            <p14:sldId id="269"/>
          </p14:sldIdLst>
        </p14:section>
        <p14:section name="BIBLOGRAPHY" id="{93850C3A-51A5-454F-8C14-378EB3711BA1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ey" userId="03e1ccccdd72b4da" providerId="LiveId" clId="{4FD1B745-B032-43E5-8F3E-2497E6A94DEC}"/>
    <pc:docChg chg="undo custSel addSld delSld modSld modSection">
      <pc:chgData name="Honey" userId="03e1ccccdd72b4da" providerId="LiveId" clId="{4FD1B745-B032-43E5-8F3E-2497E6A94DEC}" dt="2024-04-14T04:22:37.274" v="468" actId="20577"/>
      <pc:docMkLst>
        <pc:docMk/>
      </pc:docMkLst>
      <pc:sldChg chg="modSp mod">
        <pc:chgData name="Honey" userId="03e1ccccdd72b4da" providerId="LiveId" clId="{4FD1B745-B032-43E5-8F3E-2497E6A94DEC}" dt="2024-03-24T07:31:32.675" v="2"/>
        <pc:sldMkLst>
          <pc:docMk/>
          <pc:sldMk cId="3020850454" sldId="257"/>
        </pc:sldMkLst>
        <pc:spChg chg="mod">
          <ac:chgData name="Honey" userId="03e1ccccdd72b4da" providerId="LiveId" clId="{4FD1B745-B032-43E5-8F3E-2497E6A94DEC}" dt="2024-03-24T07:31:32.675" v="2"/>
          <ac:spMkLst>
            <pc:docMk/>
            <pc:sldMk cId="3020850454" sldId="257"/>
            <ac:spMk id="3" creationId="{F0CAAB23-E76C-5B83-2256-C1117BC31EF1}"/>
          </ac:spMkLst>
        </pc:spChg>
      </pc:sldChg>
      <pc:sldChg chg="modSp mod">
        <pc:chgData name="Honey" userId="03e1ccccdd72b4da" providerId="LiveId" clId="{4FD1B745-B032-43E5-8F3E-2497E6A94DEC}" dt="2024-03-24T07:59:15.072" v="139" actId="20577"/>
        <pc:sldMkLst>
          <pc:docMk/>
          <pc:sldMk cId="1425390624" sldId="264"/>
        </pc:sldMkLst>
        <pc:spChg chg="mod">
          <ac:chgData name="Honey" userId="03e1ccccdd72b4da" providerId="LiveId" clId="{4FD1B745-B032-43E5-8F3E-2497E6A94DEC}" dt="2024-03-24T07:59:15.072" v="139" actId="20577"/>
          <ac:spMkLst>
            <pc:docMk/>
            <pc:sldMk cId="1425390624" sldId="264"/>
            <ac:spMk id="3" creationId="{7BCB6115-8C65-C7DB-50E8-D1A1DEDE2508}"/>
          </ac:spMkLst>
        </pc:spChg>
      </pc:sldChg>
      <pc:sldChg chg="addSp delSp modSp mod">
        <pc:chgData name="Honey" userId="03e1ccccdd72b4da" providerId="LiveId" clId="{4FD1B745-B032-43E5-8F3E-2497E6A94DEC}" dt="2024-03-27T09:07:51.326" v="413" actId="1076"/>
        <pc:sldMkLst>
          <pc:docMk/>
          <pc:sldMk cId="4235479184" sldId="268"/>
        </pc:sldMkLst>
        <pc:spChg chg="mod">
          <ac:chgData name="Honey" userId="03e1ccccdd72b4da" providerId="LiveId" clId="{4FD1B745-B032-43E5-8F3E-2497E6A94DEC}" dt="2024-03-27T08:58:32.806" v="153" actId="122"/>
          <ac:spMkLst>
            <pc:docMk/>
            <pc:sldMk cId="4235479184" sldId="268"/>
            <ac:spMk id="2" creationId="{980719AA-4E76-C474-190F-AC28C1B617A4}"/>
          </ac:spMkLst>
        </pc:spChg>
        <pc:spChg chg="mod">
          <ac:chgData name="Honey" userId="03e1ccccdd72b4da" providerId="LiveId" clId="{4FD1B745-B032-43E5-8F3E-2497E6A94DEC}" dt="2024-03-27T09:01:57.638" v="242" actId="404"/>
          <ac:spMkLst>
            <pc:docMk/>
            <pc:sldMk cId="4235479184" sldId="268"/>
            <ac:spMk id="16" creationId="{D48CCCA3-0741-E22D-ACAE-8C8539527D7D}"/>
          </ac:spMkLst>
        </pc:spChg>
        <pc:picChg chg="add mod">
          <ac:chgData name="Honey" userId="03e1ccccdd72b4da" providerId="LiveId" clId="{4FD1B745-B032-43E5-8F3E-2497E6A94DEC}" dt="2024-03-27T09:07:51.326" v="413" actId="1076"/>
          <ac:picMkLst>
            <pc:docMk/>
            <pc:sldMk cId="4235479184" sldId="268"/>
            <ac:picMk id="4" creationId="{00999352-B710-FFA3-7096-C5BA19A68AE0}"/>
          </ac:picMkLst>
        </pc:picChg>
        <pc:picChg chg="del">
          <ac:chgData name="Honey" userId="03e1ccccdd72b4da" providerId="LiveId" clId="{4FD1B745-B032-43E5-8F3E-2497E6A94DEC}" dt="2024-03-27T08:57:52.208" v="142" actId="478"/>
          <ac:picMkLst>
            <pc:docMk/>
            <pc:sldMk cId="4235479184" sldId="268"/>
            <ac:picMk id="5" creationId="{1DD39CDC-767D-C6E1-5E0E-7FF3883D796F}"/>
          </ac:picMkLst>
        </pc:picChg>
      </pc:sldChg>
      <pc:sldChg chg="modSp mod">
        <pc:chgData name="Honey" userId="03e1ccccdd72b4da" providerId="LiveId" clId="{4FD1B745-B032-43E5-8F3E-2497E6A94DEC}" dt="2024-03-24T07:44:20.710" v="23" actId="1076"/>
        <pc:sldMkLst>
          <pc:docMk/>
          <pc:sldMk cId="1585536367" sldId="272"/>
        </pc:sldMkLst>
        <pc:spChg chg="mod">
          <ac:chgData name="Honey" userId="03e1ccccdd72b4da" providerId="LiveId" clId="{4FD1B745-B032-43E5-8F3E-2497E6A94DEC}" dt="2024-03-24T07:44:20.710" v="23" actId="1076"/>
          <ac:spMkLst>
            <pc:docMk/>
            <pc:sldMk cId="1585536367" sldId="272"/>
            <ac:spMk id="3" creationId="{4CD311D5-DC98-7517-3DE8-E1E0242417DF}"/>
          </ac:spMkLst>
        </pc:spChg>
      </pc:sldChg>
      <pc:sldChg chg="modSp mod">
        <pc:chgData name="Honey" userId="03e1ccccdd72b4da" providerId="LiveId" clId="{4FD1B745-B032-43E5-8F3E-2497E6A94DEC}" dt="2024-03-24T07:46:23.344" v="31" actId="21"/>
        <pc:sldMkLst>
          <pc:docMk/>
          <pc:sldMk cId="1560172221" sldId="273"/>
        </pc:sldMkLst>
        <pc:spChg chg="mod">
          <ac:chgData name="Honey" userId="03e1ccccdd72b4da" providerId="LiveId" clId="{4FD1B745-B032-43E5-8F3E-2497E6A94DEC}" dt="2024-03-24T07:46:23.344" v="31" actId="21"/>
          <ac:spMkLst>
            <pc:docMk/>
            <pc:sldMk cId="1560172221" sldId="273"/>
            <ac:spMk id="3" creationId="{233F0103-224E-D0E2-BE19-D96200682D30}"/>
          </ac:spMkLst>
        </pc:spChg>
      </pc:sldChg>
      <pc:sldChg chg="modSp mod">
        <pc:chgData name="Honey" userId="03e1ccccdd72b4da" providerId="LiveId" clId="{4FD1B745-B032-43E5-8F3E-2497E6A94DEC}" dt="2024-03-24T07:56:19.244" v="56" actId="20577"/>
        <pc:sldMkLst>
          <pc:docMk/>
          <pc:sldMk cId="100746187" sldId="274"/>
        </pc:sldMkLst>
        <pc:spChg chg="mod">
          <ac:chgData name="Honey" userId="03e1ccccdd72b4da" providerId="LiveId" clId="{4FD1B745-B032-43E5-8F3E-2497E6A94DEC}" dt="2024-03-24T07:56:19.244" v="56" actId="20577"/>
          <ac:spMkLst>
            <pc:docMk/>
            <pc:sldMk cId="100746187" sldId="274"/>
            <ac:spMk id="3" creationId="{81583397-FEEA-E6E2-4053-593EF23B7BCB}"/>
          </ac:spMkLst>
        </pc:spChg>
      </pc:sldChg>
      <pc:sldChg chg="addSp delSp modSp mod">
        <pc:chgData name="Honey" userId="03e1ccccdd72b4da" providerId="LiveId" clId="{4FD1B745-B032-43E5-8F3E-2497E6A94DEC}" dt="2024-03-27T09:07:35.440" v="410" actId="1076"/>
        <pc:sldMkLst>
          <pc:docMk/>
          <pc:sldMk cId="1523862089" sldId="276"/>
        </pc:sldMkLst>
        <pc:spChg chg="mod">
          <ac:chgData name="Honey" userId="03e1ccccdd72b4da" providerId="LiveId" clId="{4FD1B745-B032-43E5-8F3E-2497E6A94DEC}" dt="2024-03-27T09:01:27.538" v="235" actId="1076"/>
          <ac:spMkLst>
            <pc:docMk/>
            <pc:sldMk cId="1523862089" sldId="276"/>
            <ac:spMk id="6" creationId="{D519A14D-5780-A705-02FD-86AB4F71A1ED}"/>
          </ac:spMkLst>
        </pc:spChg>
        <pc:picChg chg="del">
          <ac:chgData name="Honey" userId="03e1ccccdd72b4da" providerId="LiveId" clId="{4FD1B745-B032-43E5-8F3E-2497E6A94DEC}" dt="2024-03-27T08:59:45.981" v="155" actId="478"/>
          <ac:picMkLst>
            <pc:docMk/>
            <pc:sldMk cId="1523862089" sldId="276"/>
            <ac:picMk id="4" creationId="{363F9366-F6AE-CF47-DB34-18F412B80B13}"/>
          </ac:picMkLst>
        </pc:picChg>
        <pc:picChg chg="add mod">
          <ac:chgData name="Honey" userId="03e1ccccdd72b4da" providerId="LiveId" clId="{4FD1B745-B032-43E5-8F3E-2497E6A94DEC}" dt="2024-03-27T09:07:35.440" v="410" actId="1076"/>
          <ac:picMkLst>
            <pc:docMk/>
            <pc:sldMk cId="1523862089" sldId="276"/>
            <ac:picMk id="5" creationId="{47FCE8C6-2FF5-9C77-8792-C61C3E281D40}"/>
          </ac:picMkLst>
        </pc:picChg>
      </pc:sldChg>
      <pc:sldChg chg="addSp delSp modSp mod">
        <pc:chgData name="Honey" userId="03e1ccccdd72b4da" providerId="LiveId" clId="{4FD1B745-B032-43E5-8F3E-2497E6A94DEC}" dt="2024-03-27T09:07:18.616" v="405" actId="1076"/>
        <pc:sldMkLst>
          <pc:docMk/>
          <pc:sldMk cId="3186671992" sldId="277"/>
        </pc:sldMkLst>
        <pc:spChg chg="mod">
          <ac:chgData name="Honey" userId="03e1ccccdd72b4da" providerId="LiveId" clId="{4FD1B745-B032-43E5-8F3E-2497E6A94DEC}" dt="2024-03-27T09:04:31.918" v="334" actId="20577"/>
          <ac:spMkLst>
            <pc:docMk/>
            <pc:sldMk cId="3186671992" sldId="277"/>
            <ac:spMk id="6" creationId="{0CBE0D0F-0874-F456-E94C-871D12332AA5}"/>
          </ac:spMkLst>
        </pc:spChg>
        <pc:picChg chg="add mod">
          <ac:chgData name="Honey" userId="03e1ccccdd72b4da" providerId="LiveId" clId="{4FD1B745-B032-43E5-8F3E-2497E6A94DEC}" dt="2024-03-27T09:07:18.616" v="405" actId="1076"/>
          <ac:picMkLst>
            <pc:docMk/>
            <pc:sldMk cId="3186671992" sldId="277"/>
            <ac:picMk id="4" creationId="{8CFB9074-892D-3AAD-D17B-7A037D39C553}"/>
          </ac:picMkLst>
        </pc:picChg>
        <pc:picChg chg="del">
          <ac:chgData name="Honey" userId="03e1ccccdd72b4da" providerId="LiveId" clId="{4FD1B745-B032-43E5-8F3E-2497E6A94DEC}" dt="2024-03-27T09:00:51.348" v="227" actId="478"/>
          <ac:picMkLst>
            <pc:docMk/>
            <pc:sldMk cId="3186671992" sldId="277"/>
            <ac:picMk id="8" creationId="{2A5AB25F-1C60-3EC2-99FE-AB3F57D20837}"/>
          </ac:picMkLst>
        </pc:picChg>
      </pc:sldChg>
      <pc:sldChg chg="addSp delSp modSp mod">
        <pc:chgData name="Honey" userId="03e1ccccdd72b4da" providerId="LiveId" clId="{4FD1B745-B032-43E5-8F3E-2497E6A94DEC}" dt="2024-03-27T09:06:51.785" v="402" actId="1076"/>
        <pc:sldMkLst>
          <pc:docMk/>
          <pc:sldMk cId="3668276489" sldId="278"/>
        </pc:sldMkLst>
        <pc:spChg chg="add del mod">
          <ac:chgData name="Honey" userId="03e1ccccdd72b4da" providerId="LiveId" clId="{4FD1B745-B032-43E5-8F3E-2497E6A94DEC}" dt="2024-03-27T09:05:20.119" v="342" actId="21"/>
          <ac:spMkLst>
            <pc:docMk/>
            <pc:sldMk cId="3668276489" sldId="278"/>
            <ac:spMk id="4" creationId="{F8DD1293-3B52-4089-DE21-EEE72DBAA113}"/>
          </ac:spMkLst>
        </pc:spChg>
        <pc:spChg chg="mod">
          <ac:chgData name="Honey" userId="03e1ccccdd72b4da" providerId="LiveId" clId="{4FD1B745-B032-43E5-8F3E-2497E6A94DEC}" dt="2024-03-27T09:06:25.180" v="394" actId="1076"/>
          <ac:spMkLst>
            <pc:docMk/>
            <pc:sldMk cId="3668276489" sldId="278"/>
            <ac:spMk id="6" creationId="{0C7855CE-A986-4CF1-91E8-2F48E80CC2EC}"/>
          </ac:spMkLst>
        </pc:spChg>
        <pc:picChg chg="add mod">
          <ac:chgData name="Honey" userId="03e1ccccdd72b4da" providerId="LiveId" clId="{4FD1B745-B032-43E5-8F3E-2497E6A94DEC}" dt="2024-03-27T09:06:51.785" v="402" actId="1076"/>
          <ac:picMkLst>
            <pc:docMk/>
            <pc:sldMk cId="3668276489" sldId="278"/>
            <ac:picMk id="7" creationId="{44083735-CBCA-9886-5474-FE17B66E58E5}"/>
          </ac:picMkLst>
        </pc:picChg>
        <pc:picChg chg="del">
          <ac:chgData name="Honey" userId="03e1ccccdd72b4da" providerId="LiveId" clId="{4FD1B745-B032-43E5-8F3E-2497E6A94DEC}" dt="2024-03-27T09:05:06.010" v="340" actId="478"/>
          <ac:picMkLst>
            <pc:docMk/>
            <pc:sldMk cId="3668276489" sldId="278"/>
            <ac:picMk id="8" creationId="{434143A7-523D-F569-222E-D7DF051485AA}"/>
          </ac:picMkLst>
        </pc:picChg>
      </pc:sldChg>
      <pc:sldChg chg="del">
        <pc:chgData name="Honey" userId="03e1ccccdd72b4da" providerId="LiveId" clId="{4FD1B745-B032-43E5-8F3E-2497E6A94DEC}" dt="2024-03-24T07:59:45.873" v="140" actId="2696"/>
        <pc:sldMkLst>
          <pc:docMk/>
          <pc:sldMk cId="1199116662" sldId="282"/>
        </pc:sldMkLst>
      </pc:sldChg>
      <pc:sldChg chg="addSp delSp modSp add mod">
        <pc:chgData name="Honey" userId="03e1ccccdd72b4da" providerId="LiveId" clId="{4FD1B745-B032-43E5-8F3E-2497E6A94DEC}" dt="2024-04-14T04:22:37.274" v="468" actId="20577"/>
        <pc:sldMkLst>
          <pc:docMk/>
          <pc:sldMk cId="2048089677" sldId="284"/>
        </pc:sldMkLst>
        <pc:spChg chg="mod">
          <ac:chgData name="Honey" userId="03e1ccccdd72b4da" providerId="LiveId" clId="{4FD1B745-B032-43E5-8F3E-2497E6A94DEC}" dt="2024-04-14T04:22:37.274" v="468" actId="20577"/>
          <ac:spMkLst>
            <pc:docMk/>
            <pc:sldMk cId="2048089677" sldId="284"/>
            <ac:spMk id="6" creationId="{0C7855CE-A986-4CF1-91E8-2F48E80CC2EC}"/>
          </ac:spMkLst>
        </pc:spChg>
        <pc:picChg chg="add mod">
          <ac:chgData name="Honey" userId="03e1ccccdd72b4da" providerId="LiveId" clId="{4FD1B745-B032-43E5-8F3E-2497E6A94DEC}" dt="2024-04-14T04:22:11.089" v="420" actId="1440"/>
          <ac:picMkLst>
            <pc:docMk/>
            <pc:sldMk cId="2048089677" sldId="284"/>
            <ac:picMk id="4" creationId="{42B8189A-3677-A209-D8F1-C50469BEC123}"/>
          </ac:picMkLst>
        </pc:picChg>
        <pc:picChg chg="del">
          <ac:chgData name="Honey" userId="03e1ccccdd72b4da" providerId="LiveId" clId="{4FD1B745-B032-43E5-8F3E-2497E6A94DEC}" dt="2024-04-14T04:21:45.401" v="415" actId="21"/>
          <ac:picMkLst>
            <pc:docMk/>
            <pc:sldMk cId="2048089677" sldId="284"/>
            <ac:picMk id="7" creationId="{44083735-CBCA-9886-5474-FE17B66E58E5}"/>
          </ac:picMkLst>
        </pc:picChg>
      </pc:sldChg>
    </pc:docChg>
  </pc:docChgLst>
  <pc:docChgLst>
    <pc:chgData name="Honey" userId="03e1ccccdd72b4da" providerId="LiveId" clId="{97692D6A-4708-4550-8974-11FCBC608A9B}"/>
    <pc:docChg chg="undo custSel addSld delSld modSld modSection">
      <pc:chgData name="Honey" userId="03e1ccccdd72b4da" providerId="LiveId" clId="{97692D6A-4708-4550-8974-11FCBC608A9B}" dt="2023-12-11T07:59:19.077" v="2"/>
      <pc:docMkLst>
        <pc:docMk/>
      </pc:docMkLst>
      <pc:sldChg chg="modTransition">
        <pc:chgData name="Honey" userId="03e1ccccdd72b4da" providerId="LiveId" clId="{97692D6A-4708-4550-8974-11FCBC608A9B}" dt="2023-12-11T07:59:19.077" v="2"/>
        <pc:sldMkLst>
          <pc:docMk/>
          <pc:sldMk cId="3186671992" sldId="277"/>
        </pc:sldMkLst>
      </pc:sldChg>
      <pc:sldChg chg="new del">
        <pc:chgData name="Honey" userId="03e1ccccdd72b4da" providerId="LiveId" clId="{97692D6A-4708-4550-8974-11FCBC608A9B}" dt="2023-12-11T07:57:06.977" v="1" actId="680"/>
        <pc:sldMkLst>
          <pc:docMk/>
          <pc:sldMk cId="935639873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013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8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42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42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26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62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4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901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43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0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32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9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91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61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32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75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73DF72-6544-4F76-815A-72849D41E55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5406A5-C8E8-4F24-9446-D593F68D4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84UJn1CiWo&amp;list=PL6Omre3duO-OGTAMuFuDOS8wMuuxmyaiX" TargetMode="External"/><Relationship Id="rId2" Type="http://schemas.openxmlformats.org/officeDocument/2006/relationships/hyperlink" Target="https://www.datacamp.com/tutorial/tutorial-power-bi-for-begin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otly.com/python/basic-charts/" TargetMode="External"/><Relationship Id="rId5" Type="http://schemas.openxmlformats.org/officeDocument/2006/relationships/hyperlink" Target="https://www.tutorialandexample.com/python-pandas-tutorial" TargetMode="External"/><Relationship Id="rId4" Type="http://schemas.openxmlformats.org/officeDocument/2006/relationships/hyperlink" Target="https://www.tutorialandexample.com/numpy-tutoria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BE06-4D00-3C89-34E1-73503F98B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61359">
            <a:off x="838469" y="987847"/>
            <a:ext cx="9157263" cy="95180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- 2 REPORT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AAB23-E76C-5B83-2256-C1117BC31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392967">
            <a:off x="811355" y="1986487"/>
            <a:ext cx="9755187" cy="1232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Business Insights</a:t>
            </a:r>
            <a:endParaRPr lang="en-IN" sz="4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E7875-D16C-2585-99B1-02469CF3AC0E}"/>
              </a:ext>
            </a:extLst>
          </p:cNvPr>
          <p:cNvSpPr txBox="1"/>
          <p:nvPr/>
        </p:nvSpPr>
        <p:spPr>
          <a:xfrm rot="21421536">
            <a:off x="-5947" y="4581220"/>
            <a:ext cx="125977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"/>
              </a:spcBef>
            </a:pP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HONEY PATHANIA                                        DR. AMARJEET KAUR</a:t>
            </a:r>
            <a:endParaRPr lang="en-IN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0"/>
              </a:spcBef>
            </a:pP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2026422 (UNI. ROLL NO.)                              (PROJECT SUPERVISOR)</a:t>
            </a:r>
            <a:endParaRPr lang="en-IN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0"/>
              </a:spcBef>
            </a:pP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207010 (CLASS ROLL NO.)</a:t>
            </a:r>
            <a:endParaRPr lang="en-IN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85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19AA-4E76-C474-190F-AC28C1B6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-20320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THE PROJECT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835037-5080-003C-D2A7-A76F172E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34" y="1371600"/>
            <a:ext cx="3636368" cy="22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3134325-6CF5-2ABA-C5EB-35B5CC35E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34" y="7241753"/>
            <a:ext cx="36363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1.1 WITHOUT ANY ENTRY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8CCCA3-0741-E22D-ACAE-8C8539527D7D}"/>
              </a:ext>
            </a:extLst>
          </p:cNvPr>
          <p:cNvSpPr txBox="1"/>
          <p:nvPr/>
        </p:nvSpPr>
        <p:spPr>
          <a:xfrm>
            <a:off x="1757650" y="5623700"/>
            <a:ext cx="8154598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5"/>
              </a:spcBef>
              <a:tabLst>
                <a:tab pos="52197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FIG. 1.1 WHOLE PROJECT SUMMARY IN ONE FRAME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99352-B710-FFA3-7096-C5BA19A6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67" y="780955"/>
            <a:ext cx="9479666" cy="45896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35479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9C24-C29E-4A0E-1BA4-2D619A2E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-87086"/>
            <a:ext cx="10396882" cy="81450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THE PROJECT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9A14D-5780-A705-02FD-86AB4F71A1ED}"/>
              </a:ext>
            </a:extLst>
          </p:cNvPr>
          <p:cNvSpPr txBox="1"/>
          <p:nvPr/>
        </p:nvSpPr>
        <p:spPr>
          <a:xfrm>
            <a:off x="2198907" y="5544252"/>
            <a:ext cx="7531560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5"/>
              </a:spcBef>
              <a:tabLst>
                <a:tab pos="52197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FIG. 1.2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PROFIT &amp; SALES INSIGHTS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CE8C6-2FF5-9C77-8792-C61C3E28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18" y="727422"/>
            <a:ext cx="9630137" cy="4685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23862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B5ED-2A03-6C8D-C04A-85D06DDD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-97971"/>
            <a:ext cx="10396882" cy="91247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THE PROJECT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E0D0F-0874-F456-E94C-871D12332AA5}"/>
              </a:ext>
            </a:extLst>
          </p:cNvPr>
          <p:cNvSpPr txBox="1"/>
          <p:nvPr/>
        </p:nvSpPr>
        <p:spPr>
          <a:xfrm>
            <a:off x="2258786" y="5631486"/>
            <a:ext cx="7674428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5"/>
              </a:spcBef>
              <a:tabLst>
                <a:tab pos="52197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FIG. 1.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 SALES FORECAST FOR 15-DAYS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5"/>
              </a:spcBef>
              <a:tabLst>
                <a:tab pos="52197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B9074-892D-3AAD-D17B-7A037D39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38" y="715654"/>
            <a:ext cx="9178724" cy="46710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86671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899A-4D7C-D838-1970-218F792F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76007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THE PROJECT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855CE-A986-4CF1-91E8-2F48E80CC2EC}"/>
              </a:ext>
            </a:extLst>
          </p:cNvPr>
          <p:cNvSpPr txBox="1"/>
          <p:nvPr/>
        </p:nvSpPr>
        <p:spPr>
          <a:xfrm>
            <a:off x="2051171" y="5615858"/>
            <a:ext cx="8089657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5"/>
              </a:spcBef>
              <a:tabLst>
                <a:tab pos="52197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FIG. 1.4 OFFERS INSIGHTS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83735-CBCA-9886-5474-FE17B66E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41" y="760079"/>
            <a:ext cx="9468091" cy="46714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68276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899A-4D7C-D838-1970-218F792F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76007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THE PROJECT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855CE-A986-4CF1-91E8-2F48E80CC2EC}"/>
              </a:ext>
            </a:extLst>
          </p:cNvPr>
          <p:cNvSpPr txBox="1"/>
          <p:nvPr/>
        </p:nvSpPr>
        <p:spPr>
          <a:xfrm>
            <a:off x="2051171" y="5615858"/>
            <a:ext cx="8089657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5"/>
              </a:spcBef>
              <a:tabLst>
                <a:tab pos="52197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FIG. 1.5 REPORT GENERATION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8189A-3677-A209-D8F1-C50469BE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28" y="905026"/>
            <a:ext cx="10009769" cy="43267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48089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B30-EF7E-F247-F585-784EAD79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21" y="-16764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A747-B773-F993-FCE5-26517E3800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3029" y="-76200"/>
            <a:ext cx="11179203" cy="6444344"/>
          </a:xfrm>
        </p:spPr>
        <p:txBody>
          <a:bodyPr>
            <a:noAutofit/>
          </a:bodyPr>
          <a:lstStyle/>
          <a:p>
            <a:pPr algn="just">
              <a:tabLst>
                <a:tab pos="521335" algn="l"/>
              </a:tabLst>
            </a:pPr>
            <a:r>
              <a:rPr lang="en-US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Analysis and Preprocessing.</a:t>
            </a:r>
          </a:p>
          <a:p>
            <a:pPr algn="just">
              <a:tabLst>
                <a:tab pos="521335" algn="l"/>
              </a:tabLst>
            </a:pPr>
            <a:r>
              <a:rPr lang="en-US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Power BI Fundamentals.</a:t>
            </a:r>
          </a:p>
          <a:p>
            <a:pPr algn="just">
              <a:tabLst>
                <a:tab pos="521335" algn="l"/>
              </a:tabLst>
            </a:pPr>
            <a:r>
              <a:rPr lang="en-US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Transformation and Cleansing.</a:t>
            </a:r>
          </a:p>
          <a:p>
            <a:pPr algn="just">
              <a:tabLst>
                <a:tab pos="521335" algn="l"/>
              </a:tabLst>
            </a:pPr>
            <a:r>
              <a:rPr lang="en-US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Creating Interactive Visualizations.</a:t>
            </a:r>
          </a:p>
          <a:p>
            <a:pPr algn="just">
              <a:tabLst>
                <a:tab pos="521335" algn="l"/>
              </a:tabLst>
            </a:pPr>
            <a:r>
              <a:rPr lang="en-US" cap="none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Easeness</a:t>
            </a:r>
            <a:r>
              <a:rPr lang="en-US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for Decision Making.</a:t>
            </a:r>
          </a:p>
          <a:p>
            <a:pPr algn="just">
              <a:tabLst>
                <a:tab pos="521335" algn="l"/>
              </a:tabLst>
            </a:pPr>
            <a:r>
              <a:rPr lang="en-US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Dashboard and Report Creation.</a:t>
            </a:r>
          </a:p>
          <a:p>
            <a:pPr algn="just">
              <a:tabLst>
                <a:tab pos="521335" algn="l"/>
              </a:tabLst>
            </a:pPr>
            <a:r>
              <a:rPr lang="en-US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Advanced Analytics and Insights Generation.</a:t>
            </a:r>
          </a:p>
          <a:p>
            <a:pPr algn="just">
              <a:tabLst>
                <a:tab pos="521335" algn="l"/>
              </a:tabLst>
            </a:pPr>
            <a:r>
              <a:rPr lang="en-US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 and Visualization.</a:t>
            </a:r>
          </a:p>
          <a:p>
            <a:pPr algn="just">
              <a:tabLst>
                <a:tab pos="521335" algn="l"/>
              </a:tabLst>
            </a:pPr>
            <a:r>
              <a:rPr lang="en-US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 Management.</a:t>
            </a:r>
            <a:endParaRPr lang="en-IN" cap="non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63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1475-209F-C36C-FA57-EEB9CD98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1" y="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641A-E3FB-E216-C5D9-7108F08CE7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4925" y="323133"/>
            <a:ext cx="10394707" cy="4444810"/>
          </a:xfrm>
        </p:spPr>
        <p:txBody>
          <a:bodyPr>
            <a:noAutofit/>
          </a:bodyPr>
          <a:lstStyle/>
          <a:p>
            <a:endParaRPr lang="en-US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Fundamental Concepts of Power BI: </a:t>
            </a:r>
            <a:r>
              <a:rPr lang="en-US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https://www.datacamp.com/tutorial/tutorial-power-bi-for-beginners</a:t>
            </a:r>
            <a:endParaRPr lang="en-US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BI Tutorial: </a:t>
            </a:r>
            <a:r>
              <a:rPr lang="en-US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https://www.youtube.com/watch?v=H84UJn1CiWo&amp;list=PL6Omre3duO-OGTAMuFuDOS8wMuuxmyaiX</a:t>
            </a:r>
            <a:endParaRPr lang="en-US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Concept of </a:t>
            </a:r>
            <a:r>
              <a:rPr lang="en-US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r>
              <a:rPr lang="en-US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https://www.tutorialandexample.com/numpy-tutorial</a:t>
            </a:r>
            <a:endParaRPr lang="en-US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Concept of Pandas: </a:t>
            </a:r>
            <a:r>
              <a:rPr lang="en-US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https://www.tutorialandexample.com/python-pandas-tutorial</a:t>
            </a:r>
            <a:endParaRPr lang="en-US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Concept Of </a:t>
            </a:r>
            <a:r>
              <a:rPr lang="en-US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Plotly</a:t>
            </a:r>
            <a:r>
              <a:rPr lang="en-US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Library:  </a:t>
            </a:r>
            <a:r>
              <a:rPr lang="en-US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https://plotly.com/python/basic-charts/</a:t>
            </a:r>
            <a:endParaRPr lang="en-US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14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1A567-BCB6-75C5-147E-9610E75329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0380" y="2718716"/>
            <a:ext cx="3571240" cy="83220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084" name="Picture 12" descr="Thank You Gif - GIFcen">
            <a:extLst>
              <a:ext uri="{FF2B5EF4-FFF2-40B4-BE49-F238E27FC236}">
                <a16:creationId xmlns:a16="http://schemas.microsoft.com/office/drawing/2014/main" id="{3EB67BE7-1246-B724-DE3C-10897C08C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919857" cy="571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5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CDB4-1008-8244-AE29-31AF9AC3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53" y="-52285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50397-D79A-A883-B956-C4061FF254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0914" y="1732013"/>
            <a:ext cx="11008360" cy="4743804"/>
          </a:xfrm>
        </p:spPr>
        <p:txBody>
          <a:bodyPr>
            <a:normAutofit lnSpcReduction="10000"/>
          </a:bodyPr>
          <a:lstStyle/>
          <a:p>
            <a:pPr algn="just"/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 To Project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Objective &amp; Scope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Hardware &amp; Software Requirements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Technology Used 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Methodology used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 Flow Diagram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Screenshots Of Project Output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Effective Learning Outcomes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Bibliography</a:t>
            </a:r>
          </a:p>
          <a:p>
            <a:pPr algn="just"/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128D-4308-3471-D02F-AB4BD873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87" y="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11D5-DC98-7517-3DE8-E1E0242417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4552" y="1181186"/>
            <a:ext cx="11226951" cy="3110356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spcBef>
                <a:spcPts val="935"/>
              </a:spcBef>
              <a:spcAft>
                <a:spcPts val="0"/>
              </a:spcAft>
              <a:tabLst>
                <a:tab pos="297180" algn="l"/>
              </a:tabLst>
            </a:pP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Empowering Business Insights project aims to develop an interactive data visualization solution using Power BI to analyze the sales data of a fictional superstore. </a:t>
            </a:r>
          </a:p>
          <a:p>
            <a:pPr lvl="0" algn="just">
              <a:lnSpc>
                <a:spcPct val="150000"/>
              </a:lnSpc>
              <a:spcBef>
                <a:spcPts val="935"/>
              </a:spcBef>
              <a:spcAft>
                <a:spcPts val="0"/>
              </a:spcAft>
              <a:tabLst>
                <a:tab pos="297180" algn="l"/>
              </a:tabLst>
            </a:pP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dashboard will provide insights into various aspects of sales performance, including revenue, profit, product categories, customer segments, and geographical trends. </a:t>
            </a:r>
          </a:p>
          <a:p>
            <a:pPr lvl="0" algn="just">
              <a:lnSpc>
                <a:spcPct val="150000"/>
              </a:lnSpc>
              <a:spcBef>
                <a:spcPts val="935"/>
              </a:spcBef>
              <a:spcAft>
                <a:spcPts val="0"/>
              </a:spcAft>
              <a:tabLst>
                <a:tab pos="297180" algn="l"/>
              </a:tabLst>
            </a:pP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BI, stakeholders will be able to make data-driven decisions to optimize sales strategies, improve operational efficiency, and maximize profitability.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363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A4CC-02AF-DB1D-120B-F34FDBD3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-217715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&amp; scope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0103-224E-D0E2-BE19-D96200682D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372" y="1141080"/>
            <a:ext cx="11277600" cy="3311189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IN" b="1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OBJECTIVE:</a:t>
            </a:r>
            <a:endParaRPr lang="en-IN" b="1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create an intuitive and user-friendly dashboard interface for visualizing sales data.</a:t>
            </a:r>
          </a:p>
          <a:p>
            <a:pPr lvl="0" algn="just">
              <a:lnSpc>
                <a:spcPct val="150000"/>
              </a:lnSpc>
            </a:pP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analyze sales performance metrics such as revenue, profit, and margins across different dimensions.</a:t>
            </a:r>
          </a:p>
          <a:p>
            <a:pPr lvl="0" algn="just">
              <a:lnSpc>
                <a:spcPct val="150000"/>
              </a:lnSpc>
            </a:pP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identify trends, patterns, and outliers in sales data to uncover actionable insights.</a:t>
            </a:r>
          </a:p>
          <a:p>
            <a:pPr lvl="0" algn="just">
              <a:lnSpc>
                <a:spcPct val="150000"/>
              </a:lnSpc>
            </a:pP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segment customers based on their purchasing behavior and demographics for targeted marketing.</a:t>
            </a:r>
          </a:p>
          <a:p>
            <a:pPr lvl="0" algn="just">
              <a:lnSpc>
                <a:spcPct val="150000"/>
              </a:lnSpc>
            </a:pP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geographical analysis of sales data to identify high-potential markets and regions.</a:t>
            </a:r>
          </a:p>
        </p:txBody>
      </p:sp>
    </p:spTree>
    <p:extLst>
      <p:ext uri="{BB962C8B-B14F-4D97-AF65-F5344CB8AC3E}">
        <p14:creationId xmlns:p14="http://schemas.microsoft.com/office/powerpoint/2010/main" val="156017222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8842-C32A-FBD3-6C4F-6ABF0BA5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46" y="-108858"/>
            <a:ext cx="10394707" cy="97971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&amp; SCOPE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3397-FEEA-E6E2-4053-593EF23B7B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332" y="885187"/>
            <a:ext cx="10841021" cy="3526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high-level summary of key sales metrics and KPIs.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 depicting revenue trends over time and by product category.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 into profit margins, cost analysis, and contribution to overall profit.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top-selling products, product categories, and inventory management.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Geographic maps showing sales distribution, regional performance, and market penetration.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 for users to perform custom analysis, create custom reports, and share insights with others.</a:t>
            </a:r>
          </a:p>
        </p:txBody>
      </p:sp>
    </p:spTree>
    <p:extLst>
      <p:ext uri="{BB962C8B-B14F-4D97-AF65-F5344CB8AC3E}">
        <p14:creationId xmlns:p14="http://schemas.microsoft.com/office/powerpoint/2010/main" val="1007461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5B05-4032-688C-6E7F-903670B9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494" y="-119742"/>
            <a:ext cx="10097012" cy="9361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&amp; hardware requirements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28C1-8C24-365E-A310-1EB1D2C2B6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5172" y="1110343"/>
            <a:ext cx="10698192" cy="4637314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spcBef>
                <a:spcPts val="935"/>
              </a:spcBef>
              <a:buNone/>
              <a:tabLst>
                <a:tab pos="297180" algn="l"/>
              </a:tabLst>
            </a:pP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REQUIREMENTS:</a:t>
            </a:r>
          </a:p>
          <a:p>
            <a:pPr marL="0" indent="0" algn="l">
              <a:lnSpc>
                <a:spcPct val="150000"/>
              </a:lnSpc>
              <a:spcBef>
                <a:spcPts val="935"/>
              </a:spcBef>
              <a:buNone/>
              <a:tabLst>
                <a:tab pos="297180" algn="l"/>
              </a:tabLst>
            </a:pPr>
            <a:endParaRPr lang="en-US" sz="400" b="1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" algn="l">
              <a:lnSpc>
                <a:spcPct val="150000"/>
              </a:lnSpc>
              <a:spcBef>
                <a:spcPts val="935"/>
              </a:spcBef>
              <a:tabLst>
                <a:tab pos="297180" algn="l"/>
              </a:tabLst>
            </a:pP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Processor:</a:t>
            </a: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i3</a:t>
            </a:r>
            <a:r>
              <a:rPr lang="en-US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Onwards</a:t>
            </a:r>
            <a:endParaRPr lang="en-IN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" algn="l">
              <a:lnSpc>
                <a:spcPct val="150000"/>
              </a:lnSpc>
              <a:spcBef>
                <a:spcPts val="935"/>
              </a:spcBef>
              <a:tabLst>
                <a:tab pos="297180" algn="l"/>
              </a:tabLst>
            </a:pP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Ram:</a:t>
            </a: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1gb, 2gb, 4gb, 8gb                </a:t>
            </a:r>
            <a:endParaRPr lang="en-IN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" algn="l">
              <a:lnSpc>
                <a:spcPct val="150000"/>
              </a:lnSpc>
              <a:spcBef>
                <a:spcPts val="935"/>
              </a:spcBef>
              <a:tabLst>
                <a:tab pos="297180" algn="l"/>
              </a:tabLst>
            </a:pP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 disk: </a:t>
            </a: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50GB</a:t>
            </a:r>
            <a:endParaRPr lang="en-IN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" algn="l">
              <a:lnSpc>
                <a:spcPct val="150000"/>
              </a:lnSpc>
              <a:spcBef>
                <a:spcPts val="935"/>
              </a:spcBef>
              <a:tabLst>
                <a:tab pos="297180" algn="l"/>
              </a:tabLst>
            </a:pP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</a:t>
            </a:r>
            <a:endParaRPr lang="en-IN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" algn="l">
              <a:lnSpc>
                <a:spcPct val="150000"/>
              </a:lnSpc>
              <a:spcBef>
                <a:spcPts val="935"/>
              </a:spcBef>
              <a:tabLst>
                <a:tab pos="297180" algn="l"/>
              </a:tabLst>
            </a:pP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Keyboard</a:t>
            </a:r>
          </a:p>
          <a:p>
            <a:pPr marL="0" indent="0" algn="l">
              <a:lnSpc>
                <a:spcPct val="150000"/>
              </a:lnSpc>
              <a:spcBef>
                <a:spcPts val="935"/>
              </a:spcBef>
              <a:buNone/>
              <a:tabLst>
                <a:tab pos="297180" algn="l"/>
              </a:tabLst>
            </a:pPr>
            <a:endParaRPr lang="en-US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935"/>
              </a:spcBef>
              <a:buNone/>
              <a:tabLst>
                <a:tab pos="297180" algn="l"/>
              </a:tabLst>
            </a:pPr>
            <a:endParaRPr lang="en-IN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6051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30C5-4835-4609-C837-559CF197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requirements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1000-5851-D73F-DE19-707901788D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057" y="1151965"/>
            <a:ext cx="10394707" cy="3311189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455"/>
              </a:spcBef>
              <a:buNone/>
              <a:tabLst>
                <a:tab pos="228600" algn="l"/>
                <a:tab pos="29718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REQUIREMENTS:</a:t>
            </a:r>
          </a:p>
          <a:p>
            <a:pPr marL="0" indent="0">
              <a:lnSpc>
                <a:spcPct val="150000"/>
              </a:lnSpc>
              <a:spcBef>
                <a:spcPts val="455"/>
              </a:spcBef>
              <a:buNone/>
              <a:tabLst>
                <a:tab pos="228600" algn="l"/>
                <a:tab pos="297180" algn="l"/>
              </a:tabLst>
            </a:pPr>
            <a:endParaRPr lang="en-IN" sz="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455"/>
              </a:spcBef>
              <a:buFont typeface="Arial" panose="020B0604020202020204" pitchFamily="34" charset="0"/>
              <a:buChar char=""/>
              <a:tabLst>
                <a:tab pos="228600" algn="l"/>
                <a:tab pos="297180" algn="l"/>
              </a:tabLst>
            </a:pP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system: </a:t>
            </a: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8.1, Linux, Mac IOS</a:t>
            </a:r>
            <a:endParaRPr lang="en-IN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455"/>
              </a:spcBef>
              <a:buFont typeface="Arial" panose="020B0604020202020204" pitchFamily="34" charset="0"/>
              <a:buChar char=""/>
              <a:tabLst>
                <a:tab pos="228600" algn="l"/>
                <a:tab pos="297180" algn="l"/>
              </a:tabLst>
            </a:pP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TOOLS: </a:t>
            </a: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BI, Microsoft Excel, Tableau</a:t>
            </a:r>
            <a:endParaRPr lang="en-IN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455"/>
              </a:spcBef>
              <a:buFont typeface="Arial" panose="020B0604020202020204" pitchFamily="34" charset="0"/>
              <a:buChar char=""/>
              <a:tabLst>
                <a:tab pos="228600" algn="l"/>
                <a:tab pos="297180" algn="l"/>
              </a:tabLst>
            </a:pP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Database: </a:t>
            </a: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 file, CSV file </a:t>
            </a:r>
            <a:r>
              <a:rPr lang="en-US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endParaRPr lang="en-IN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05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80D7-528C-2E9A-F06A-804E46E5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0"/>
            <a:ext cx="10396882" cy="67564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6115-8C65-C7DB-50E8-D1A1DEDE25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4062" y="1075039"/>
            <a:ext cx="10703560" cy="235396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BI Desktop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designing and developing the interactive dashboard and Writing DAX Queries for manipulating the dataset.</a:t>
            </a:r>
          </a:p>
          <a:p>
            <a:pPr algn="just">
              <a:lnSpc>
                <a:spcPct val="150000"/>
              </a:lnSpc>
            </a:pP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Excel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data preparation, cleaning, and transformation</a:t>
            </a:r>
            <a:r>
              <a:rPr lang="en-US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5390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90F1-00C0-0517-9177-CED6366D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163787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494056-543D-757C-CB97-9424ADF97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3954" y="792235"/>
            <a:ext cx="2827703" cy="46787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54022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416</TotalTime>
  <Words>600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Impact</vt:lpstr>
      <vt:lpstr>Times New Roman</vt:lpstr>
      <vt:lpstr>Main Event</vt:lpstr>
      <vt:lpstr>PROJECT - 2 REPORT</vt:lpstr>
      <vt:lpstr>Table of CONTENTS</vt:lpstr>
      <vt:lpstr>INTRODUCTION TO PROJECT</vt:lpstr>
      <vt:lpstr>Objective &amp; scope</vt:lpstr>
      <vt:lpstr>OBJECTIVE &amp; SCOPE</vt:lpstr>
      <vt:lpstr> software &amp; hardware requirements</vt:lpstr>
      <vt:lpstr>software &amp; hardware requirements</vt:lpstr>
      <vt:lpstr>Technology used</vt:lpstr>
      <vt:lpstr>DATA FLOW DIAGRAM</vt:lpstr>
      <vt:lpstr>SCREENSHOT OF THE PROJECT</vt:lpstr>
      <vt:lpstr>SCREENSHOT OF THE PROJECT</vt:lpstr>
      <vt:lpstr>SCREENSHOT OF THE PROJECT</vt:lpstr>
      <vt:lpstr>SCREENSHOT OF THE PROJECT</vt:lpstr>
      <vt:lpstr>SCREENSHOT OF THE PROJECT</vt:lpstr>
      <vt:lpstr>Effective Learning Outcomes</vt:lpstr>
      <vt:lpstr>BIBLIOGRAPHY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- 2 REPORT</dc:title>
  <dc:creator>Honey</dc:creator>
  <cp:lastModifiedBy>Honey</cp:lastModifiedBy>
  <cp:revision>6</cp:revision>
  <dcterms:created xsi:type="dcterms:W3CDTF">2023-12-11T06:23:08Z</dcterms:created>
  <dcterms:modified xsi:type="dcterms:W3CDTF">2024-04-14T04:22:50Z</dcterms:modified>
</cp:coreProperties>
</file>