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59" r:id="rId2"/>
    <p:sldId id="376" r:id="rId3"/>
    <p:sldId id="375" r:id="rId4"/>
    <p:sldId id="378" r:id="rId5"/>
    <p:sldId id="416" r:id="rId6"/>
    <p:sldId id="381" r:id="rId7"/>
    <p:sldId id="385" r:id="rId8"/>
    <p:sldId id="417" r:id="rId9"/>
    <p:sldId id="418" r:id="rId10"/>
    <p:sldId id="422" r:id="rId11"/>
    <p:sldId id="423" r:id="rId12"/>
    <p:sldId id="424" r:id="rId13"/>
    <p:sldId id="419" r:id="rId14"/>
    <p:sldId id="420" r:id="rId15"/>
    <p:sldId id="395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04" r:id="rId25"/>
    <p:sldId id="415" r:id="rId26"/>
    <p:sldId id="334" r:id="rId27"/>
  </p:sldIdLst>
  <p:sldSz cx="9144000" cy="6858000" type="screen4x3"/>
  <p:notesSz cx="6858000" cy="9144000"/>
  <p:embeddedFontLst>
    <p:embeddedFont>
      <p:font typeface="BM DoHyeon OTF" panose="020B0600000101010101" pitchFamily="34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식" initials="김민" lastIdx="1" clrIdx="0">
    <p:extLst>
      <p:ext uri="{19B8F6BF-5375-455C-9EA6-DF929625EA0E}">
        <p15:presenceInfo xmlns:p15="http://schemas.microsoft.com/office/powerpoint/2012/main" userId="0382b30860c3fb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CE2C0"/>
    <a:srgbClr val="A06C4C"/>
    <a:srgbClr val="BB7243"/>
    <a:srgbClr val="515779"/>
    <a:srgbClr val="7B7F5C"/>
    <a:srgbClr val="AEAB4F"/>
    <a:srgbClr val="F5D90B"/>
    <a:srgbClr val="006DB4"/>
    <a:srgbClr val="A49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97" autoAdjust="0"/>
    <p:restoredTop sz="91436" autoAdjust="0"/>
  </p:normalViewPr>
  <p:slideViewPr>
    <p:cSldViewPr>
      <p:cViewPr varScale="1">
        <p:scale>
          <a:sx n="67" d="100"/>
          <a:sy n="67" d="100"/>
        </p:scale>
        <p:origin x="184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notesViewPr>
    <p:cSldViewPr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fld id="{02C64AE3-DFF4-46E7-B32E-209FED48899E}" type="datetimeFigureOut">
              <a:rPr lang="ko-KR" altLang="en-US" smtClean="0"/>
              <a:pPr/>
              <a:t>2022. 6. 1.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fld id="{90971576-F7DE-4720-9A0B-3B59D3DBF5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배달의민족 한나체 Air" panose="020B0600000101010101" pitchFamily="50" charset="-127"/>
        <a:ea typeface="배달의민족 한나체 Ai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배달의민족 한나체 Air" panose="020B0600000101010101" pitchFamily="50" charset="-127"/>
        <a:ea typeface="배달의민족 한나체 Ai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배달의민족 한나체 Air" panose="020B0600000101010101" pitchFamily="50" charset="-127"/>
        <a:ea typeface="배달의민족 한나체 Ai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배달의민족 한나체 Air" panose="020B0600000101010101" pitchFamily="50" charset="-127"/>
        <a:ea typeface="배달의민족 한나체 Ai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배달의민족 한나체 Air" panose="020B0600000101010101" pitchFamily="50" charset="-127"/>
        <a:ea typeface="배달의민족 한나체 Ai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200" b="1" i="0" kern="1200" dirty="0">
                <a:solidFill>
                  <a:schemeClr val="tx1"/>
                </a:solidFill>
                <a:cs typeface="+mn-cs"/>
              </a:rPr>
              <a:t>http://minheeblog.tistory.com/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200" b="1" i="0" kern="1200" dirty="0">
                <a:solidFill>
                  <a:schemeClr val="tx1"/>
                </a:solidFill>
                <a:cs typeface="+mn-cs"/>
              </a:rPr>
              <a:t>http://minheeblog.tistory.com/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71576-F7DE-4720-9A0B-3B59D3DBF5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4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fld id="{B977C2D9-3032-4E61-9BEE-44735DF7A43D}" type="datetimeFigureOut">
              <a:rPr lang="ko-KR" altLang="en-US" smtClean="0"/>
              <a:pPr/>
              <a:t>2022. 6. 1.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</a:lstStyle>
          <a:p>
            <a:fld id="{20FEC12B-21B3-432E-9C49-F4817F4CD0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2" y="2560836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 </a:t>
            </a:r>
            <a:r>
              <a:rPr lang="ko-KR" altLang="en-US" sz="4800" b="1" spc="-15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불량발생</a:t>
            </a:r>
            <a:endParaRPr lang="en-US" altLang="ko-KR" sz="4800" b="1" spc="-15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lang="ko-KR" altLang="en-US" sz="4800" b="1" spc="-15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 요인 탐색</a:t>
            </a:r>
            <a:endParaRPr lang="en-US" altLang="ko-KR" sz="4800" b="1" spc="-15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lang="ko-KR" altLang="en-US" sz="4800" b="1" spc="-15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해결방안</a:t>
            </a:r>
            <a:endParaRPr lang="en-US" altLang="ko-KR" sz="4800" b="1" spc="-15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4" name="순서도: 논리합 73"/>
          <p:cNvSpPr/>
          <p:nvPr/>
        </p:nvSpPr>
        <p:spPr>
          <a:xfrm>
            <a:off x="179512" y="328498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81" name="직선 연결선 80"/>
          <p:cNvCxnSpPr>
            <a:cxnSpLocks/>
          </p:cNvCxnSpPr>
          <p:nvPr/>
        </p:nvCxnSpPr>
        <p:spPr>
          <a:xfrm>
            <a:off x="395537" y="3418394"/>
            <a:ext cx="2016224" cy="1060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FFD14C-7B6F-436E-B15C-29B71FB2809C}"/>
              </a:ext>
            </a:extLst>
          </p:cNvPr>
          <p:cNvGrpSpPr/>
          <p:nvPr/>
        </p:nvGrpSpPr>
        <p:grpSpPr>
          <a:xfrm>
            <a:off x="2684162" y="5127575"/>
            <a:ext cx="3744416" cy="461665"/>
            <a:chOff x="2699792" y="2823319"/>
            <a:chExt cx="3744416" cy="461665"/>
          </a:xfrm>
        </p:grpSpPr>
        <p:grpSp>
          <p:nvGrpSpPr>
            <p:cNvPr id="90" name="그룹 89"/>
            <p:cNvGrpSpPr/>
            <p:nvPr/>
          </p:nvGrpSpPr>
          <p:grpSpPr>
            <a:xfrm>
              <a:off x="2699792" y="2852936"/>
              <a:ext cx="3744416" cy="432048"/>
              <a:chOff x="2699792" y="2852936"/>
              <a:chExt cx="3744416" cy="50405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2987824" y="2852936"/>
                <a:ext cx="3456384" cy="504056"/>
                <a:chOff x="899592" y="2060848"/>
                <a:chExt cx="3456384" cy="504056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899592" y="2060848"/>
                  <a:ext cx="3240360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BM DoHyeon OTF" panose="020B0600000101010101" pitchFamily="34" charset="-127"/>
                    <a:ea typeface="BM DoHyeon OTF" panose="020B0600000101010101" pitchFamily="34" charset="-127"/>
                  </a:endParaRPr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3851920" y="20608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BM DoHyeon OTF" panose="020B0600000101010101" pitchFamily="34" charset="-127"/>
                    <a:ea typeface="BM DoHyeon OTF" panose="020B0600000101010101" pitchFamily="34" charset="-127"/>
                  </a:endParaRPr>
                </a:p>
              </p:txBody>
            </p:sp>
          </p:grpSp>
          <p:sp>
            <p:nvSpPr>
              <p:cNvPr id="89" name="타원 88"/>
              <p:cNvSpPr/>
              <p:nvPr/>
            </p:nvSpPr>
            <p:spPr>
              <a:xfrm>
                <a:off x="2699792" y="2852936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987824" y="2823319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2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B4 </a:t>
              </a:r>
              <a:r>
                <a:rPr lang="ko-KR" altLang="en-US" sz="2400" b="1" spc="-150" dirty="0" err="1">
                  <a:solidFill>
                    <a:schemeClr val="tx2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오홍석</a:t>
              </a:r>
              <a:endParaRPr lang="ko-KR" altLang="en-US" sz="2400" b="1" spc="-150" dirty="0">
                <a:solidFill>
                  <a:schemeClr val="tx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B9F1298-0150-4B65-90D1-20C54918389B}"/>
              </a:ext>
            </a:extLst>
          </p:cNvPr>
          <p:cNvCxnSpPr>
            <a:cxnSpLocks/>
          </p:cNvCxnSpPr>
          <p:nvPr/>
        </p:nvCxnSpPr>
        <p:spPr>
          <a:xfrm>
            <a:off x="6732240" y="3429000"/>
            <a:ext cx="212078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논리합 74"/>
          <p:cNvSpPr/>
          <p:nvPr/>
        </p:nvSpPr>
        <p:spPr>
          <a:xfrm>
            <a:off x="8748464" y="335699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F28E9C-4C12-FDB3-36BD-F9DE76A5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64" y="-53672"/>
            <a:ext cx="9227164" cy="24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657323" y="4293096"/>
            <a:ext cx="290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&lt;WORK_GR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pieplot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1F447-3A7F-82C3-80EF-C9813BA032A5}"/>
              </a:ext>
            </a:extLst>
          </p:cNvPr>
          <p:cNvSpPr txBox="1"/>
          <p:nvPr/>
        </p:nvSpPr>
        <p:spPr>
          <a:xfrm>
            <a:off x="322698" y="5354876"/>
            <a:ext cx="8794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WORK_GR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는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작업조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변수인데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작업조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별로 전체 데이터에 대한 비율이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비슷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하고 양품과 불량품에 대한 비율 차이도 그다지 크지 않은 것을 볼 수 있다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3D1A0-F724-FDFC-3E0D-AB6A1B1722EF}"/>
              </a:ext>
            </a:extLst>
          </p:cNvPr>
          <p:cNvSpPr txBox="1"/>
          <p:nvPr/>
        </p:nvSpPr>
        <p:spPr>
          <a:xfrm>
            <a:off x="5185176" y="4421595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&lt;WORK_GR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히스토그램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F15A232-CA72-141F-B6E3-56C88C72B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6" y="1158378"/>
            <a:ext cx="3165250" cy="31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CEAA45B-4830-C84F-4336-F23B648B0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60562"/>
            <a:ext cx="3477989" cy="32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5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446821" y="4293096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&lt;FUR_NO_ROW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pieplot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1F447-3A7F-82C3-80EF-C9813BA032A5}"/>
              </a:ext>
            </a:extLst>
          </p:cNvPr>
          <p:cNvSpPr txBox="1"/>
          <p:nvPr/>
        </p:nvSpPr>
        <p:spPr>
          <a:xfrm>
            <a:off x="322698" y="5354876"/>
            <a:ext cx="872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가열로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작업순별의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비율이 거의 동일하며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작업순별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별 양품과 불량품의 비율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차이가 없다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3D1A0-F724-FDFC-3E0D-AB6A1B1722EF}"/>
              </a:ext>
            </a:extLst>
          </p:cNvPr>
          <p:cNvSpPr txBox="1"/>
          <p:nvPr/>
        </p:nvSpPr>
        <p:spPr>
          <a:xfrm>
            <a:off x="4902666" y="4325034"/>
            <a:ext cx="3773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&lt;FUR_NO_ROW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히스토그램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083ED9E-E0A9-1126-624B-81651E61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4" y="114984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6A85B42-4383-1697-3494-1A055F362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160562"/>
            <a:ext cx="3415557" cy="31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4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3185032" y="4653136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&lt;SPEC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pieplot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1F447-3A7F-82C3-80EF-C9813BA032A5}"/>
              </a:ext>
            </a:extLst>
          </p:cNvPr>
          <p:cNvSpPr txBox="1"/>
          <p:nvPr/>
        </p:nvSpPr>
        <p:spPr>
          <a:xfrm>
            <a:off x="322698" y="5354876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제품구격이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매우 다양하다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모델에 넣기 위해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제품구격에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대해 범주형 변수를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줄이는 방법으로 군집화를 고려해보았다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0D78360-ACB7-A1C5-6326-512D8044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05904"/>
            <a:ext cx="6060763" cy="38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5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203736" y="5013176"/>
            <a:ext cx="90364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수치형 변수의 히스토그램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</a:p>
          <a:p>
            <a:endParaRPr kumimoji="1" lang="en-US" altLang="ko-Kore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특이한 점은 위에서 언급했듯이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ROLLING_TEMP_T5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값이 있다는 것이다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Boxplot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을 보아 이상치를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대체하려했지만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도메인 전문가가 아니기 때문에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섣불리 대체하지 않았다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904ACC-195A-9917-1C30-8F1C7835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" y="897260"/>
            <a:ext cx="8669288" cy="389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3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FBC653-E5B1-A948-B776-D29E5C69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8" y="1052735"/>
            <a:ext cx="3856399" cy="35884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9C3CA7-0CAA-F8B6-0868-76EF2CD79457}"/>
              </a:ext>
            </a:extLst>
          </p:cNvPr>
          <p:cNvSpPr/>
          <p:nvPr/>
        </p:nvSpPr>
        <p:spPr>
          <a:xfrm>
            <a:off x="1211064" y="4641165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&lt;Pair plot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일부분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0C316D-CE00-B583-B848-27E81E53E923}"/>
              </a:ext>
            </a:extLst>
          </p:cNvPr>
          <p:cNvSpPr/>
          <p:nvPr/>
        </p:nvSpPr>
        <p:spPr>
          <a:xfrm>
            <a:off x="377448" y="5482099"/>
            <a:ext cx="3712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온도와 관련된 변수들이 서로 상관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관계를 가지고 있는 것으로 보인다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BBBF36-E3CC-C917-4822-BF910E4C6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86" y="1052735"/>
            <a:ext cx="4475563" cy="359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A6BC9A-D6A1-2A70-BAD2-691E7C9D5F9A}"/>
              </a:ext>
            </a:extLst>
          </p:cNvPr>
          <p:cNvSpPr/>
          <p:nvPr/>
        </p:nvSpPr>
        <p:spPr>
          <a:xfrm>
            <a:off x="5292080" y="4641165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수치형 변수의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heatmap&gt;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370DED-D5CB-4189-2F55-608F55F0DCA3}"/>
              </a:ext>
            </a:extLst>
          </p:cNvPr>
          <p:cNvSpPr/>
          <p:nvPr/>
        </p:nvSpPr>
        <p:spPr>
          <a:xfrm>
            <a:off x="4588231" y="5457998"/>
            <a:ext cx="4445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Plate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특징들에 강한 음의 상관관계가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있는 것으로 보인다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또한 밀도와 중량과도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강한 양의 상관관계가 있는 것으로 보인다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30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B4D1C4E-5AEA-7712-CDAF-FDF868B4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8" y="2594685"/>
            <a:ext cx="3365500" cy="2603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C90C4D-B443-2743-A112-E613EC12F3F3}"/>
              </a:ext>
            </a:extLst>
          </p:cNvPr>
          <p:cNvSpPr/>
          <p:nvPr/>
        </p:nvSpPr>
        <p:spPr>
          <a:xfrm>
            <a:off x="4283968" y="2413337"/>
            <a:ext cx="3847528" cy="2966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SPEC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변수를 군집화 하기 위해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각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SPEC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groupby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하여 수치형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변수들을 평균 냄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이후 해당 데이터프레임의 값 들이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차이가 많이 나기 때문에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standardscaler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로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조정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SPEC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변수 군집화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18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C90C4D-B443-2743-A112-E613EC12F3F3}"/>
              </a:ext>
            </a:extLst>
          </p:cNvPr>
          <p:cNvSpPr/>
          <p:nvPr/>
        </p:nvSpPr>
        <p:spPr>
          <a:xfrm>
            <a:off x="443558" y="4725144"/>
            <a:ext cx="8376914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군집 수가 많으면 자료를 적절하게 나누어 유용한 정보를 가진 그룹으로 나누는 목적과는 멀어지고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군집 개수가 너무 적으면 특성이 다른 자료들이 동일한 군집에 속하게 되어 구조 파악이 어려워진다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실루엣계수가 높을수록 효율적인 군집 분류로 판단하는데 군집수가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6 -&gt; 7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로 늘어나면 실루엣 계수가 떨어지므로 적절한 군집 수를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설정한다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SPEC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변수 군집화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540EFE2-9785-C690-C2CE-98689738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8" y="1412776"/>
            <a:ext cx="3319764" cy="31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7419B0-4EE8-BC61-5B49-B45F155C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86" y="2307590"/>
            <a:ext cx="4168005" cy="16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C90C4D-B443-2743-A112-E613EC12F3F3}"/>
              </a:ext>
            </a:extLst>
          </p:cNvPr>
          <p:cNvSpPr/>
          <p:nvPr/>
        </p:nvSpPr>
        <p:spPr>
          <a:xfrm>
            <a:off x="310432" y="4512297"/>
            <a:ext cx="8376914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암품과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불량을 수치형으로 변경해줌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SPEC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제거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-&gt;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군집화 하였기 때문에 제거함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b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모델링 이전 데이터프레임 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AB05DD-70C2-43EB-2CDC-38FC63A1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0" y="1510913"/>
            <a:ext cx="2019300" cy="2781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B8CC5B-DF6D-2FF3-6C7E-136BBC18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49" y="1510912"/>
            <a:ext cx="2616725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6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C90C4D-B443-2743-A112-E613EC12F3F3}"/>
              </a:ext>
            </a:extLst>
          </p:cNvPr>
          <p:cNvSpPr/>
          <p:nvPr/>
        </p:nvSpPr>
        <p:spPr>
          <a:xfrm>
            <a:off x="443558" y="4972018"/>
            <a:ext cx="8538330" cy="220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후진제거법으로 변수를 제거하면서 모델링을 진행</a:t>
            </a:r>
            <a:endParaRPr kumimoji="1" lang="en-US" altLang="ko-KR" sz="1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해당 모델은 전체 데이터의 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53.08%</a:t>
            </a:r>
            <a:r>
              <a:rPr kumimoji="1" lang="ko-KR" altLang="en-US" sz="1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설명할 수 있다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유의수준 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0.05 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하에서 유의미한 변수들은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HSB, WORK_GR(2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조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WORK_GR(3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조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SPEC </a:t>
            </a:r>
            <a:r>
              <a:rPr kumimoji="1" lang="en" altLang="ko-KR" sz="1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cluster_num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(4), PT_LENGTH, FUR_HZ_TEMP, FUR_HZ_TIME, FUR_SZ_TEMP, FUR_TIME, ROLLING_TEMP_T5, ROLLING_DESCALING, FUR_REST_TIME 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이다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225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로지스틱 회귀분석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19B63-1445-DEEF-D6DD-682FC7EF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6" y="1510913"/>
            <a:ext cx="4432300" cy="340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972BD3-1164-5124-03FF-1D766CC1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498632"/>
            <a:ext cx="2997230" cy="13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의사결정나무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F3F7B-A573-656F-C927-6CCA30BB8CD1}"/>
              </a:ext>
            </a:extLst>
          </p:cNvPr>
          <p:cNvSpPr txBox="1"/>
          <p:nvPr/>
        </p:nvSpPr>
        <p:spPr>
          <a:xfrm>
            <a:off x="443558" y="3001015"/>
            <a:ext cx="78908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회귀식에서 후진제거법을 사용하였는데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STEEL_KIND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변수가 유의미하지 않다고 나왔다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하지만 위에서 탐색적 데이터 분석에서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STEEL_KIND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중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C0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만 다른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STEEL_KIND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들과는 달리 영향을 줄 것이라고 판단하였고 이를 범주형 변수로 변경한 뒤 모델링을 진행한다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512A0A-5647-D578-98C0-205763F6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7" y="1635549"/>
            <a:ext cx="7602075" cy="584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7CA2DB-160E-23F0-F6CD-425D8EFB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4" y="2356669"/>
            <a:ext cx="4239612" cy="5847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788CFF-9E12-79CD-6E95-C129098AB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6" y="4509120"/>
            <a:ext cx="4015463" cy="18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00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B8063-5B92-593C-8D8B-999D94B826E8}"/>
              </a:ext>
            </a:extLst>
          </p:cNvPr>
          <p:cNvSpPr txBox="1"/>
          <p:nvPr/>
        </p:nvSpPr>
        <p:spPr>
          <a:xfrm>
            <a:off x="302835" y="1336987"/>
            <a:ext cx="853833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과제정의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이해 및 </a:t>
            </a:r>
            <a:r>
              <a:rPr lang="ko-KR" altLang="en-US" sz="2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탐색적 데이터 분석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모델링을 통한 </a:t>
            </a:r>
            <a:r>
              <a:rPr lang="en-US" altLang="ko-KR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 </a:t>
            </a: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불량 영향인자 도출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결론 및 대안 제시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느낀 통찰 및 애로사항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2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의사결정나무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1D548-FF4B-B805-98BD-56B2FB99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7" y="1510912"/>
            <a:ext cx="5151589" cy="584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D1E01B-0313-0344-A030-E2F78CD5D5E1}"/>
              </a:ext>
            </a:extLst>
          </p:cNvPr>
          <p:cNvSpPr/>
          <p:nvPr/>
        </p:nvSpPr>
        <p:spPr>
          <a:xfrm>
            <a:off x="446262" y="2060848"/>
            <a:ext cx="771557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grid search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통해 최적의 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하이퍼파라미터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찾음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data 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 대한 성능도 좋을 뿐더러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test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데이터셋의 성능도 좋아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과적합이라고 말할 수 없다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2FFD78-4E8C-C0C2-71AF-0EF6B886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0" y="3861048"/>
            <a:ext cx="3101767" cy="167018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E803C037-2BD9-AE8B-83FF-0671988F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44" y="3861048"/>
            <a:ext cx="4888193" cy="16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BD628F-1A29-62C8-9C21-B9DCE0064698}"/>
              </a:ext>
            </a:extLst>
          </p:cNvPr>
          <p:cNvSpPr/>
          <p:nvPr/>
        </p:nvSpPr>
        <p:spPr>
          <a:xfrm>
            <a:off x="443557" y="5531230"/>
            <a:ext cx="637866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의사결정나무모델에서는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ROLLING_TEMP_T5(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압연온도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ROLLING_DESCALING(</a:t>
            </a:r>
            <a:r>
              <a:rPr kumimoji="1"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압연중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descaling 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횟수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HSB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적용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FUR_SZ_TEMP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 중요한 변수로 작용하였다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91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RandomForest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D1E01B-0313-0344-A030-E2F78CD5D5E1}"/>
              </a:ext>
            </a:extLst>
          </p:cNvPr>
          <p:cNvSpPr/>
          <p:nvPr/>
        </p:nvSpPr>
        <p:spPr>
          <a:xfrm>
            <a:off x="446262" y="2060848"/>
            <a:ext cx="846257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data 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성능이 의사결정나무보다 높아졌지만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test dataset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성능이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dataset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성능과 차이가 많이 나 훈련데이터 셋에만 적합하여 새로운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데이터셋이 들어왔을 때 맞추지 못하는 과적합의 가능성이 높다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BD628F-1A29-62C8-9C21-B9DCE0064698}"/>
              </a:ext>
            </a:extLst>
          </p:cNvPr>
          <p:cNvSpPr/>
          <p:nvPr/>
        </p:nvSpPr>
        <p:spPr>
          <a:xfrm>
            <a:off x="443557" y="5308602"/>
            <a:ext cx="68243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sz="1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RandomForest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모델에서는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ROLLING_TEMP_T5(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압연온도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FUR_EXTEMP(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추출온도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PT_WIDTH(Plate 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폭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ROLLING_DESCALING(</a:t>
            </a:r>
            <a:r>
              <a:rPr kumimoji="1" lang="ko-KR" altLang="en-US" sz="1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압연중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descaling 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횟수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cluster_num_2(SPEC)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 </a:t>
            </a:r>
            <a:endParaRPr kumimoji="1" lang="en-US" altLang="ko-KR" sz="1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중요한 변수로 작용하였다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63533D-FE6E-8426-DE1E-33FD6732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0" y="1433120"/>
            <a:ext cx="4223368" cy="584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A1F250-7A97-B98F-F49D-BB7DE2BD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8" y="3429002"/>
            <a:ext cx="2843064" cy="187960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737813AA-EFFF-434D-AE08-8186CE46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4894188" cy="18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Gradient Boosting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D1E01B-0313-0344-A030-E2F78CD5D5E1}"/>
              </a:ext>
            </a:extLst>
          </p:cNvPr>
          <p:cNvSpPr/>
          <p:nvPr/>
        </p:nvSpPr>
        <p:spPr>
          <a:xfrm>
            <a:off x="446262" y="2060848"/>
            <a:ext cx="846257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data 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성능이 의사결정나무보다 높아졌지만 </a:t>
            </a: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test dataset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성능이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train dataset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성능과 차이가 많이 나 훈련데이터 셋에만 적합하여 새로운 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데이터셋이 들어왔을 때 맞추지 못하는 과적합의 가능성이 높다</a:t>
            </a:r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BD628F-1A29-62C8-9C21-B9DCE0064698}"/>
              </a:ext>
            </a:extLst>
          </p:cNvPr>
          <p:cNvSpPr/>
          <p:nvPr/>
        </p:nvSpPr>
        <p:spPr>
          <a:xfrm>
            <a:off x="443557" y="5308602"/>
            <a:ext cx="7691529" cy="2100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Gradient Boosting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모델에서는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ROLLING_TEMP_T5(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압연온도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ROLLING_DESCALING(</a:t>
            </a:r>
            <a:r>
              <a:rPr kumimoji="1" lang="ko-KR" altLang="en-US" sz="1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압연중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descaling 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횟수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FUR_SZ_TEMP(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가열로 </a:t>
            </a:r>
            <a:r>
              <a:rPr kumimoji="1" lang="ko-KR" altLang="en-US" sz="1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균열대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온도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HSB_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미적용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kumimoji="1" lang="en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HSB_</a:t>
            </a:r>
            <a:r>
              <a:rPr kumimoji="1" lang="ko-KR" altLang="en-US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적용이 중요한 변수로 작용하였다</a:t>
            </a:r>
            <a: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kumimoji="1" lang="en-US" altLang="ko-KR" sz="1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kumimoji="1" lang="en-US" altLang="ko-KR" sz="1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1C5B3-B575-10C4-006C-E22D76DD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8" y="1394419"/>
            <a:ext cx="3976470" cy="584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38FC16-FE33-0790-DCC3-68C6E1B6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8" y="3515870"/>
            <a:ext cx="2047676" cy="1777827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2E4FF78C-82B1-655D-B6CF-1A4FA4B4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66" y="3500965"/>
            <a:ext cx="5564826" cy="18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5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04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모델링을 통한 </a:t>
              </a:r>
              <a:r>
                <a:rPr lang="en-US" altLang="ko-KR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SCALE </a:t>
              </a:r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불량 영향인자 도출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ABED7-8B0C-A611-A927-61AD44E4438F}"/>
              </a:ext>
            </a:extLst>
          </p:cNvPr>
          <p:cNvSpPr/>
          <p:nvPr/>
        </p:nvSpPr>
        <p:spPr>
          <a:xfrm>
            <a:off x="443558" y="921494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5.</a:t>
            </a:r>
            <a:r>
              <a:rPr kumimoji="1"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모델 평가</a:t>
            </a:r>
            <a:endParaRPr kumimoji="1"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B13166-650F-5118-CE50-708664BB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7" y="1510912"/>
            <a:ext cx="5034895" cy="981983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52189136-440E-7EBE-248E-8F9776F7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7" y="2712981"/>
            <a:ext cx="5034895" cy="35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A8CDC-E7FD-D1C2-E026-58D91D8A312B}"/>
              </a:ext>
            </a:extLst>
          </p:cNvPr>
          <p:cNvSpPr txBox="1"/>
          <p:nvPr/>
        </p:nvSpPr>
        <p:spPr>
          <a:xfrm>
            <a:off x="5511047" y="1544750"/>
            <a:ext cx="37513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의사결정나무의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AUC, precision,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recall, F1-score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 가장 높음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55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05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결론 및 대안 제시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F85BAE-EABC-CFD2-2120-01C6DA954DD8}"/>
              </a:ext>
            </a:extLst>
          </p:cNvPr>
          <p:cNvSpPr txBox="1"/>
          <p:nvPr/>
        </p:nvSpPr>
        <p:spPr>
          <a:xfrm>
            <a:off x="323528" y="1814406"/>
            <a:ext cx="853833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모델을 통해 변수 중요도를 확인해본 결과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ROLLING_TEMP_T5(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압연온도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ROLLING_DESCALING(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압연중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descaling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횟수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),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HSB_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미적용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HSB_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적용 등이 중요한 변수임을 확인 할 수 있었다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이것으로 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후판공정에서의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불량 발생증가를 방지하기 위해서는 </a:t>
            </a:r>
            <a:r>
              <a:rPr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압연과정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에서의 요인들을 잘 통제하고 </a:t>
            </a:r>
            <a:r>
              <a:rPr lang="en-US" altLang="ko-KR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HSB</a:t>
            </a:r>
            <a:r>
              <a:rPr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적용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을 필수적으로 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해야한다는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것을 알 수 있다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06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느낀 통찰 및 애로사항</a:t>
              </a:r>
              <a:endParaRPr lang="en-US" altLang="ko-KR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8476F2-9660-4B24-4EC9-6C83903CEC4E}"/>
              </a:ext>
            </a:extLst>
          </p:cNvPr>
          <p:cNvSpPr txBox="1"/>
          <p:nvPr/>
        </p:nvSpPr>
        <p:spPr>
          <a:xfrm>
            <a:off x="179512" y="1988840"/>
            <a:ext cx="8712968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해당 종합실습을 진행하며 회귀모델 뿐만 아니라 </a:t>
            </a:r>
            <a:r>
              <a:rPr kumimoji="1" lang="ko-KR" altLang="en-US" sz="2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분류모델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 대한 학습을 할 수 있었다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또한 </a:t>
            </a:r>
            <a:r>
              <a:rPr kumimoji="1" lang="ko-KR" altLang="en-US" sz="2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군집화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 대한 다양한 방법에 대하여 스스로 공부하며 </a:t>
            </a:r>
            <a:r>
              <a:rPr kumimoji="1" lang="ko-KR" altLang="en-US" sz="2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적절한 군집 수를 설정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하는 방법에 대해서 익힐 수 있었다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특히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후판공정이라는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익숙하지 않은 데이터를 다루며 데이터 분석을 위해서는 데이터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시각화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모델링만이 아닌 해당 분야에 대한 </a:t>
            </a:r>
            <a:r>
              <a:rPr kumimoji="1" lang="ko-KR" altLang="en-US" sz="2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도메인 지식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 가장 중요하다는 것을 느꼈다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이후 진행하는 분석에서는 해당 분야에 대한 완벽한 이해로 완벽한 데이터 분석을 해낼 수 있을 것이다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09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379" y="2852936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감사합니다</a:t>
            </a:r>
            <a:r>
              <a:rPr lang="en-US" altLang="ko-KR" sz="4800" b="1" spc="-15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74" name="순서도: 논리합 73"/>
          <p:cNvSpPr/>
          <p:nvPr/>
        </p:nvSpPr>
        <p:spPr>
          <a:xfrm>
            <a:off x="179512" y="3310382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5" name="순서도: 논리합 74"/>
          <p:cNvSpPr/>
          <p:nvPr/>
        </p:nvSpPr>
        <p:spPr>
          <a:xfrm>
            <a:off x="8748464" y="3325624"/>
            <a:ext cx="216024" cy="216024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81" name="직선 연결선 80"/>
          <p:cNvCxnSpPr>
            <a:stCxn id="74" idx="6"/>
          </p:cNvCxnSpPr>
          <p:nvPr/>
        </p:nvCxnSpPr>
        <p:spPr>
          <a:xfrm>
            <a:off x="395536" y="3418394"/>
            <a:ext cx="2448272" cy="1060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444208" y="3429580"/>
            <a:ext cx="2314416" cy="10026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FFD14C-7B6F-436E-B15C-29B71FB2809C}"/>
              </a:ext>
            </a:extLst>
          </p:cNvPr>
          <p:cNvGrpSpPr/>
          <p:nvPr/>
        </p:nvGrpSpPr>
        <p:grpSpPr>
          <a:xfrm>
            <a:off x="2752419" y="3575264"/>
            <a:ext cx="3744416" cy="461665"/>
            <a:chOff x="2699792" y="2823319"/>
            <a:chExt cx="3744416" cy="461665"/>
          </a:xfrm>
        </p:grpSpPr>
        <p:grpSp>
          <p:nvGrpSpPr>
            <p:cNvPr id="90" name="그룹 89"/>
            <p:cNvGrpSpPr/>
            <p:nvPr/>
          </p:nvGrpSpPr>
          <p:grpSpPr>
            <a:xfrm>
              <a:off x="2699792" y="2852936"/>
              <a:ext cx="3744416" cy="432048"/>
              <a:chOff x="2699792" y="2852936"/>
              <a:chExt cx="3744416" cy="50405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2987824" y="2852936"/>
                <a:ext cx="3456384" cy="504056"/>
                <a:chOff x="899592" y="2060848"/>
                <a:chExt cx="3456384" cy="504056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899592" y="2060848"/>
                  <a:ext cx="3240360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BM DoHyeon OTF" panose="020B0600000101010101" pitchFamily="34" charset="-127"/>
                    <a:ea typeface="BM DoHyeon OTF" panose="020B0600000101010101" pitchFamily="34" charset="-127"/>
                  </a:endParaRPr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3851920" y="20608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BM DoHyeon OTF" panose="020B0600000101010101" pitchFamily="34" charset="-127"/>
                    <a:ea typeface="BM DoHyeon OTF" panose="020B0600000101010101" pitchFamily="34" charset="-127"/>
                  </a:endParaRPr>
                </a:p>
              </p:txBody>
            </p:sp>
          </p:grpSp>
          <p:sp>
            <p:nvSpPr>
              <p:cNvPr id="89" name="타원 88"/>
              <p:cNvSpPr/>
              <p:nvPr/>
            </p:nvSpPr>
            <p:spPr>
              <a:xfrm>
                <a:off x="2699792" y="2852936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987824" y="2823319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chemeClr val="tx2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Thank you</a:t>
              </a:r>
              <a:endParaRPr lang="ko-KR" altLang="en-US" sz="2400" b="1" spc="-150" dirty="0">
                <a:solidFill>
                  <a:schemeClr val="tx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11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01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과제정의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B8063-5B92-593C-8D8B-999D94B826E8}"/>
              </a:ext>
            </a:extLst>
          </p:cNvPr>
          <p:cNvSpPr txBox="1"/>
          <p:nvPr/>
        </p:nvSpPr>
        <p:spPr>
          <a:xfrm>
            <a:off x="120989" y="1728534"/>
            <a:ext cx="89020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분석배경</a:t>
            </a: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공장의 고객사에서 최근 들어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'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불량 발생 증가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'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라는 이슈가 발생하였다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그 원인을 분석해 본 결과 압연공정에서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불량이 급증한 것을 확인 할 수 있었다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그래서 데이터를 수집하여 다양한 분석을 통해 불량 발생의 근본 원인을 찾고 결과를 해석하여 개선기회를 도출한다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en-US" altLang="ko-KR" sz="25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25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분석목표 </a:t>
            </a:r>
            <a:r>
              <a:rPr lang="en-US" altLang="ko-KR" sz="25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lang="en-US" altLang="ko-KR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25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후판공정</a:t>
            </a: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데이터를 통해 </a:t>
            </a:r>
            <a:r>
              <a:rPr lang="en-US" altLang="ko-KR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</a:t>
            </a: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불량 발생에 대한 요인을 파악한다</a:t>
            </a:r>
            <a:r>
              <a:rPr lang="en-US" altLang="ko-KR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ko-KR" altLang="en-US" sz="25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분석목표 </a:t>
            </a:r>
            <a:r>
              <a:rPr lang="en-US" altLang="ko-KR" sz="2500" dirty="0">
                <a:solidFill>
                  <a:srgbClr val="00B0F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lang="en-US" altLang="ko-KR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sz="25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해당 요인들을 통해 개선기회 도출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33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데이터 이해 및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전처리</a:t>
              </a:r>
              <a:endParaRPr lang="ko-KR" altLang="en-US" sz="32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B8063-5B92-593C-8D8B-999D94B826E8}"/>
              </a:ext>
            </a:extLst>
          </p:cNvPr>
          <p:cNvSpPr txBox="1"/>
          <p:nvPr/>
        </p:nvSpPr>
        <p:spPr>
          <a:xfrm>
            <a:off x="275652" y="1844824"/>
            <a:ext cx="8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형태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데이터는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720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개의 행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(row)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21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개의 열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(column)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으로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이루어져있음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93399-9B42-16F0-E06D-CEF806BDC2D0}"/>
              </a:ext>
            </a:extLst>
          </p:cNvPr>
          <p:cNvSpPr txBox="1"/>
          <p:nvPr/>
        </p:nvSpPr>
        <p:spPr>
          <a:xfrm>
            <a:off x="241575" y="4955175"/>
            <a:ext cx="8538330" cy="185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기술통계량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결측치가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존재하는 것으로 보이진 않지만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ROLLING_TEMP_T5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평균에 비해 표준편차가 너무 크고 최소값이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인 것을 확인 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이상치 대체 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제거 필요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1C893-F4E7-F3CF-1AD0-4127A94B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3" y="1111041"/>
            <a:ext cx="721112" cy="664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84EBB4-3516-CF8E-6783-7942BD1E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2" y="3287705"/>
            <a:ext cx="7950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데이터 이해 및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전처리</a:t>
              </a:r>
              <a:endParaRPr lang="ko-KR" altLang="en-US" sz="32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B8063-5B92-593C-8D8B-999D94B826E8}"/>
              </a:ext>
            </a:extLst>
          </p:cNvPr>
          <p:cNvSpPr txBox="1"/>
          <p:nvPr/>
        </p:nvSpPr>
        <p:spPr>
          <a:xfrm>
            <a:off x="605670" y="2583071"/>
            <a:ext cx="8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PLATE_NO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ore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ROLLING_DATE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 </a:t>
            </a:r>
            <a:r>
              <a:rPr lang="en-US" altLang="ko-KR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nunique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Plate No, ROLLING_DATE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는 모두 범주형 변수로 데이터 수와 </a:t>
            </a:r>
            <a:r>
              <a:rPr lang="en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unique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값이 동일하기 때문에 이를 삭제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AC446-426E-BC5E-34B4-28A30614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57" y="1430368"/>
            <a:ext cx="1536700" cy="1003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6D8F7D-6287-5A47-2790-62FDB074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45" y="4227482"/>
            <a:ext cx="1244600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248A0F-E1B6-CD2E-9A59-E49317700658}"/>
              </a:ext>
            </a:extLst>
          </p:cNvPr>
          <p:cNvSpPr txBox="1"/>
          <p:nvPr/>
        </p:nvSpPr>
        <p:spPr>
          <a:xfrm>
            <a:off x="1992345" y="4293096"/>
            <a:ext cx="8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결측치가</a:t>
            </a:r>
            <a:r>
              <a:rPr lang="ko-KR" altLang="en-US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존재하지 않음</a:t>
            </a:r>
            <a:endParaRPr lang="en-US" altLang="ko-KR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6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02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데이터 이해 및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전처리</a:t>
              </a:r>
              <a:endParaRPr lang="ko-KR" altLang="en-US" sz="3200" b="1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515A5D-38D0-29AA-ADDA-C1C6782190C9}"/>
              </a:ext>
            </a:extLst>
          </p:cNvPr>
          <p:cNvSpPr txBox="1"/>
          <p:nvPr/>
        </p:nvSpPr>
        <p:spPr>
          <a:xfrm>
            <a:off x="323528" y="2332756"/>
            <a:ext cx="837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가열로의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가열대시간과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균열대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시간을 합해도 가열로시간이 되지 않아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확인해본 결과 차이나는 시간은 휴지시간이라는 것을 </a:t>
            </a:r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알게되어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휴지시간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파생변수 생성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D40A1-B36A-73D8-7A64-9A84771B8CA4}"/>
              </a:ext>
            </a:extLst>
          </p:cNvPr>
          <p:cNvSpPr txBox="1"/>
          <p:nvPr/>
        </p:nvSpPr>
        <p:spPr>
          <a:xfrm>
            <a:off x="323528" y="5005328"/>
            <a:ext cx="8201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중량과 부피가 주어진다면 밀도를 구할 수 있을 것이라 판단하여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밀도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파생변수 생성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C55C7A-DA6A-AAB1-9C36-498532E9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8" y="1592452"/>
            <a:ext cx="6968243" cy="7078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CC6E1B-65E2-3D6B-0AF4-34338F91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6" y="3997101"/>
            <a:ext cx="7021498" cy="9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738363" y="4685074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&lt;Scale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pieplot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1F447-3A7F-82C3-80EF-C9813BA032A5}"/>
              </a:ext>
            </a:extLst>
          </p:cNvPr>
          <p:cNvSpPr txBox="1"/>
          <p:nvPr/>
        </p:nvSpPr>
        <p:spPr>
          <a:xfrm>
            <a:off x="3496356" y="3855780"/>
            <a:ext cx="574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전체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720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개의 행 중 양품의 비율이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67.9%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이고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불량품의 비율이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32.1%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4962484-908E-C5AE-71D8-4FBA9EBB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6" y="1340768"/>
            <a:ext cx="32321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469517" y="4685074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&lt;STEEL_KIND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pieplot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1F447-3A7F-82C3-80EF-C9813BA032A5}"/>
              </a:ext>
            </a:extLst>
          </p:cNvPr>
          <p:cNvSpPr txBox="1"/>
          <p:nvPr/>
        </p:nvSpPr>
        <p:spPr>
          <a:xfrm>
            <a:off x="292738" y="5733256"/>
            <a:ext cx="856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전체 강종 중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C0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 가장 많다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또한 다른 강종들은 불량품의 비율이 낮지만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C0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에서만 불량품의 비율이 높다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774A19-8FA6-ABA0-1947-B870866E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6" y="1124744"/>
            <a:ext cx="3515706" cy="35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501D20-E707-7B29-E19C-28BC8666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124744"/>
            <a:ext cx="3814451" cy="35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BCA213-A7CC-4ED5-41AF-5498BDEA8C38}"/>
              </a:ext>
            </a:extLst>
          </p:cNvPr>
          <p:cNvSpPr txBox="1"/>
          <p:nvPr/>
        </p:nvSpPr>
        <p:spPr>
          <a:xfrm>
            <a:off x="5580112" y="4685074"/>
            <a:ext cx="2579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&lt;STEEL_KIND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Scale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별 히스토그램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44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DFCC07-0943-40C8-93A5-2EDD7C1ABC96}"/>
              </a:ext>
            </a:extLst>
          </p:cNvPr>
          <p:cNvGrpSpPr/>
          <p:nvPr/>
        </p:nvGrpSpPr>
        <p:grpSpPr>
          <a:xfrm>
            <a:off x="29606" y="116632"/>
            <a:ext cx="9150907" cy="584775"/>
            <a:chOff x="365041" y="384517"/>
            <a:chExt cx="652367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AFB6A-D1FB-4190-A0C0-BE1B9701A63A}"/>
                </a:ext>
              </a:extLst>
            </p:cNvPr>
            <p:cNvSpPr txBox="1"/>
            <p:nvPr/>
          </p:nvSpPr>
          <p:spPr>
            <a:xfrm>
              <a:off x="365041" y="384517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300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03</a:t>
              </a:r>
              <a:endParaRPr lang="ko-KR" altLang="en-US" sz="3200" b="1" spc="-3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218583-3C01-40AB-A4D4-51763020F65F}"/>
                </a:ext>
              </a:extLst>
            </p:cNvPr>
            <p:cNvSpPr txBox="1"/>
            <p:nvPr/>
          </p:nvSpPr>
          <p:spPr>
            <a:xfrm>
              <a:off x="801747" y="384517"/>
              <a:ext cx="6086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BM DoHyeon OTF" panose="020B0600000101010101" pitchFamily="34" charset="-127"/>
                  <a:ea typeface="BM DoHyeon OTF" panose="020B0600000101010101" pitchFamily="34" charset="-127"/>
                </a:rPr>
                <a:t>탐색적 데이터 분석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3EA62B-3B1C-5F1B-2F40-FCC6B32AC0FB}"/>
              </a:ext>
            </a:extLst>
          </p:cNvPr>
          <p:cNvSpPr txBox="1"/>
          <p:nvPr/>
        </p:nvSpPr>
        <p:spPr>
          <a:xfrm>
            <a:off x="640198" y="4365104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&lt;FUR_NO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pieplot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1F447-3A7F-82C3-80EF-C9813BA032A5}"/>
              </a:ext>
            </a:extLst>
          </p:cNvPr>
          <p:cNvSpPr txBox="1"/>
          <p:nvPr/>
        </p:nvSpPr>
        <p:spPr>
          <a:xfrm>
            <a:off x="322698" y="5354876"/>
            <a:ext cx="864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전체 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720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개의 데이터 중 각 호기의 비율이 동일하며 양품과 불량품에 대한 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비율도 유사하다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BB269D-3FF4-A0B5-2B5C-84BE93F3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8" y="1634688"/>
            <a:ext cx="3619938" cy="27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E247A87-86B0-EBDE-3B91-D2E8E7D9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34688"/>
            <a:ext cx="3025166" cy="278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3D1A0-F724-FDFC-3E0D-AB6A1B1722EF}"/>
              </a:ext>
            </a:extLst>
          </p:cNvPr>
          <p:cNvSpPr txBox="1"/>
          <p:nvPr/>
        </p:nvSpPr>
        <p:spPr>
          <a:xfrm>
            <a:off x="5364088" y="4421595"/>
            <a:ext cx="300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&lt;FUR_NO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의 히스토그램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&gt;</a:t>
            </a:r>
            <a:endParaRPr kumimoji="1" lang="ko-Kore-KR" altLang="en-US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9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2000" dirty="0">
            <a:solidFill>
              <a:schemeClr val="bg1"/>
            </a:solidFill>
            <a:latin typeface="HU몽키바나나 120" panose="02020603020101020101" pitchFamily="18" charset="-127"/>
            <a:ea typeface="HU몽키바나나 120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19507</TotalTime>
  <Words>1246</Words>
  <Application>Microsoft Macintosh PowerPoint</Application>
  <PresentationFormat>화면 슬라이드 쇼(4:3)</PresentationFormat>
  <Paragraphs>181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BM DoHyeon OTF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littlehongsuk@gmail.com</cp:lastModifiedBy>
  <cp:revision>320</cp:revision>
  <dcterms:created xsi:type="dcterms:W3CDTF">2017-03-28T04:45:29Z</dcterms:created>
  <dcterms:modified xsi:type="dcterms:W3CDTF">2022-06-01T14:46:17Z</dcterms:modified>
</cp:coreProperties>
</file>