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ung Pan" userId="39f9cdf33ae3e5ec" providerId="LiveId" clId="{5250B460-6BB9-4D5D-B24C-FF250EA5AF04}"/>
    <pc:docChg chg="custSel addSld modSld">
      <pc:chgData name="Telung Pan" userId="39f9cdf33ae3e5ec" providerId="LiveId" clId="{5250B460-6BB9-4D5D-B24C-FF250EA5AF04}" dt="2023-12-18T13:11:42.149" v="2353" actId="20577"/>
      <pc:docMkLst>
        <pc:docMk/>
      </pc:docMkLst>
      <pc:sldChg chg="modSp new mod">
        <pc:chgData name="Telung Pan" userId="39f9cdf33ae3e5ec" providerId="LiveId" clId="{5250B460-6BB9-4D5D-B24C-FF250EA5AF04}" dt="2023-12-18T11:04:11.724" v="105"/>
        <pc:sldMkLst>
          <pc:docMk/>
          <pc:sldMk cId="212236737" sldId="261"/>
        </pc:sldMkLst>
        <pc:spChg chg="mod">
          <ac:chgData name="Telung Pan" userId="39f9cdf33ae3e5ec" providerId="LiveId" clId="{5250B460-6BB9-4D5D-B24C-FF250EA5AF04}" dt="2023-12-18T11:03:09.034" v="41"/>
          <ac:spMkLst>
            <pc:docMk/>
            <pc:sldMk cId="212236737" sldId="261"/>
            <ac:spMk id="2" creationId="{ECF32A41-F21E-4AD4-B62B-A00EB9DED546}"/>
          </ac:spMkLst>
        </pc:spChg>
        <pc:spChg chg="mod">
          <ac:chgData name="Telung Pan" userId="39f9cdf33ae3e5ec" providerId="LiveId" clId="{5250B460-6BB9-4D5D-B24C-FF250EA5AF04}" dt="2023-12-18T11:04:11.724" v="105"/>
          <ac:spMkLst>
            <pc:docMk/>
            <pc:sldMk cId="212236737" sldId="261"/>
            <ac:spMk id="3" creationId="{549B0915-9E98-42B2-AC23-C77E3C6CE480}"/>
          </ac:spMkLst>
        </pc:spChg>
      </pc:sldChg>
      <pc:sldChg chg="modSp new mod">
        <pc:chgData name="Telung Pan" userId="39f9cdf33ae3e5ec" providerId="LiveId" clId="{5250B460-6BB9-4D5D-B24C-FF250EA5AF04}" dt="2023-12-18T11:11:11.052" v="433"/>
        <pc:sldMkLst>
          <pc:docMk/>
          <pc:sldMk cId="3078842919" sldId="262"/>
        </pc:sldMkLst>
        <pc:spChg chg="mod">
          <ac:chgData name="Telung Pan" userId="39f9cdf33ae3e5ec" providerId="LiveId" clId="{5250B460-6BB9-4D5D-B24C-FF250EA5AF04}" dt="2023-12-18T11:06:19.893" v="152"/>
          <ac:spMkLst>
            <pc:docMk/>
            <pc:sldMk cId="3078842919" sldId="262"/>
            <ac:spMk id="2" creationId="{366A81EB-7AC0-457D-86C4-CE83E21F2D3D}"/>
          </ac:spMkLst>
        </pc:spChg>
        <pc:spChg chg="mod">
          <ac:chgData name="Telung Pan" userId="39f9cdf33ae3e5ec" providerId="LiveId" clId="{5250B460-6BB9-4D5D-B24C-FF250EA5AF04}" dt="2023-12-18T11:11:11.052" v="433"/>
          <ac:spMkLst>
            <pc:docMk/>
            <pc:sldMk cId="3078842919" sldId="262"/>
            <ac:spMk id="3" creationId="{CF8CE113-9550-4252-B856-C2BE17371056}"/>
          </ac:spMkLst>
        </pc:spChg>
      </pc:sldChg>
      <pc:sldChg chg="modSp new mod">
        <pc:chgData name="Telung Pan" userId="39f9cdf33ae3e5ec" providerId="LiveId" clId="{5250B460-6BB9-4D5D-B24C-FF250EA5AF04}" dt="2023-12-18T11:19:42.710" v="904"/>
        <pc:sldMkLst>
          <pc:docMk/>
          <pc:sldMk cId="609556547" sldId="263"/>
        </pc:sldMkLst>
        <pc:spChg chg="mod">
          <ac:chgData name="Telung Pan" userId="39f9cdf33ae3e5ec" providerId="LiveId" clId="{5250B460-6BB9-4D5D-B24C-FF250EA5AF04}" dt="2023-12-18T11:12:31.841" v="467"/>
          <ac:spMkLst>
            <pc:docMk/>
            <pc:sldMk cId="609556547" sldId="263"/>
            <ac:spMk id="2" creationId="{18D81DF3-5620-4CE1-B963-E82BED8E5A04}"/>
          </ac:spMkLst>
        </pc:spChg>
        <pc:spChg chg="mod">
          <ac:chgData name="Telung Pan" userId="39f9cdf33ae3e5ec" providerId="LiveId" clId="{5250B460-6BB9-4D5D-B24C-FF250EA5AF04}" dt="2023-12-18T11:19:42.710" v="904"/>
          <ac:spMkLst>
            <pc:docMk/>
            <pc:sldMk cId="609556547" sldId="263"/>
            <ac:spMk id="3" creationId="{332FC9E8-6C48-4843-B690-4C13A2C0B4C4}"/>
          </ac:spMkLst>
        </pc:spChg>
      </pc:sldChg>
      <pc:sldChg chg="modSp new mod">
        <pc:chgData name="Telung Pan" userId="39f9cdf33ae3e5ec" providerId="LiveId" clId="{5250B460-6BB9-4D5D-B24C-FF250EA5AF04}" dt="2023-12-18T11:23:00.952" v="1032"/>
        <pc:sldMkLst>
          <pc:docMk/>
          <pc:sldMk cId="506015182" sldId="264"/>
        </pc:sldMkLst>
        <pc:spChg chg="mod">
          <ac:chgData name="Telung Pan" userId="39f9cdf33ae3e5ec" providerId="LiveId" clId="{5250B460-6BB9-4D5D-B24C-FF250EA5AF04}" dt="2023-12-18T11:23:00.952" v="1032"/>
          <ac:spMkLst>
            <pc:docMk/>
            <pc:sldMk cId="506015182" sldId="264"/>
            <ac:spMk id="3" creationId="{23DA12FE-5D11-4716-A106-E53A09D39F2C}"/>
          </ac:spMkLst>
        </pc:spChg>
      </pc:sldChg>
      <pc:sldChg chg="modSp new mod">
        <pc:chgData name="Telung Pan" userId="39f9cdf33ae3e5ec" providerId="LiveId" clId="{5250B460-6BB9-4D5D-B24C-FF250EA5AF04}" dt="2023-12-18T11:55:51.230" v="1353"/>
        <pc:sldMkLst>
          <pc:docMk/>
          <pc:sldMk cId="3322088250" sldId="265"/>
        </pc:sldMkLst>
        <pc:spChg chg="mod">
          <ac:chgData name="Telung Pan" userId="39f9cdf33ae3e5ec" providerId="LiveId" clId="{5250B460-6BB9-4D5D-B24C-FF250EA5AF04}" dt="2023-12-18T11:48:47.346" v="1063" actId="20577"/>
          <ac:spMkLst>
            <pc:docMk/>
            <pc:sldMk cId="3322088250" sldId="265"/>
            <ac:spMk id="2" creationId="{2753BBBD-B91D-4BB2-B389-1222B8FAC986}"/>
          </ac:spMkLst>
        </pc:spChg>
        <pc:spChg chg="mod">
          <ac:chgData name="Telung Pan" userId="39f9cdf33ae3e5ec" providerId="LiveId" clId="{5250B460-6BB9-4D5D-B24C-FF250EA5AF04}" dt="2023-12-18T11:55:51.230" v="1353"/>
          <ac:spMkLst>
            <pc:docMk/>
            <pc:sldMk cId="3322088250" sldId="265"/>
            <ac:spMk id="3" creationId="{B470F9AA-4A22-4A89-9278-AD117203A839}"/>
          </ac:spMkLst>
        </pc:spChg>
      </pc:sldChg>
      <pc:sldChg chg="modSp new mod">
        <pc:chgData name="Telung Pan" userId="39f9cdf33ae3e5ec" providerId="LiveId" clId="{5250B460-6BB9-4D5D-B24C-FF250EA5AF04}" dt="2023-12-18T12:05:31.273" v="1869" actId="20577"/>
        <pc:sldMkLst>
          <pc:docMk/>
          <pc:sldMk cId="3951373078" sldId="266"/>
        </pc:sldMkLst>
        <pc:spChg chg="mod">
          <ac:chgData name="Telung Pan" userId="39f9cdf33ae3e5ec" providerId="LiveId" clId="{5250B460-6BB9-4D5D-B24C-FF250EA5AF04}" dt="2023-12-18T11:56:06.400" v="1379"/>
          <ac:spMkLst>
            <pc:docMk/>
            <pc:sldMk cId="3951373078" sldId="266"/>
            <ac:spMk id="2" creationId="{0F77EA9E-FC89-46A2-93EE-1C18EAD24126}"/>
          </ac:spMkLst>
        </pc:spChg>
        <pc:spChg chg="mod">
          <ac:chgData name="Telung Pan" userId="39f9cdf33ae3e5ec" providerId="LiveId" clId="{5250B460-6BB9-4D5D-B24C-FF250EA5AF04}" dt="2023-12-18T12:05:31.273" v="1869" actId="20577"/>
          <ac:spMkLst>
            <pc:docMk/>
            <pc:sldMk cId="3951373078" sldId="266"/>
            <ac:spMk id="3" creationId="{EADDA9A7-A58A-4972-A061-2420BB75289F}"/>
          </ac:spMkLst>
        </pc:spChg>
      </pc:sldChg>
      <pc:sldChg chg="modSp new mod">
        <pc:chgData name="Telung Pan" userId="39f9cdf33ae3e5ec" providerId="LiveId" clId="{5250B460-6BB9-4D5D-B24C-FF250EA5AF04}" dt="2023-12-18T12:07:47.025" v="1989"/>
        <pc:sldMkLst>
          <pc:docMk/>
          <pc:sldMk cId="3184423334" sldId="267"/>
        </pc:sldMkLst>
        <pc:spChg chg="mod">
          <ac:chgData name="Telung Pan" userId="39f9cdf33ae3e5ec" providerId="LiveId" clId="{5250B460-6BB9-4D5D-B24C-FF250EA5AF04}" dt="2023-12-18T12:04:22.022" v="1798"/>
          <ac:spMkLst>
            <pc:docMk/>
            <pc:sldMk cId="3184423334" sldId="267"/>
            <ac:spMk id="2" creationId="{EED0320F-5C57-4FD7-B55E-F8C0DA516869}"/>
          </ac:spMkLst>
        </pc:spChg>
        <pc:spChg chg="mod">
          <ac:chgData name="Telung Pan" userId="39f9cdf33ae3e5ec" providerId="LiveId" clId="{5250B460-6BB9-4D5D-B24C-FF250EA5AF04}" dt="2023-12-18T12:07:47.025" v="1989"/>
          <ac:spMkLst>
            <pc:docMk/>
            <pc:sldMk cId="3184423334" sldId="267"/>
            <ac:spMk id="3" creationId="{4C7ED585-BDEF-4442-92FF-5CAF2E4F6D15}"/>
          </ac:spMkLst>
        </pc:spChg>
      </pc:sldChg>
      <pc:sldChg chg="modSp new mod">
        <pc:chgData name="Telung Pan" userId="39f9cdf33ae3e5ec" providerId="LiveId" clId="{5250B460-6BB9-4D5D-B24C-FF250EA5AF04}" dt="2023-12-18T12:30:01.214" v="2124" actId="113"/>
        <pc:sldMkLst>
          <pc:docMk/>
          <pc:sldMk cId="514895742" sldId="268"/>
        </pc:sldMkLst>
        <pc:spChg chg="mod">
          <ac:chgData name="Telung Pan" userId="39f9cdf33ae3e5ec" providerId="LiveId" clId="{5250B460-6BB9-4D5D-B24C-FF250EA5AF04}" dt="2023-12-18T12:27:03.449" v="2021"/>
          <ac:spMkLst>
            <pc:docMk/>
            <pc:sldMk cId="514895742" sldId="268"/>
            <ac:spMk id="2" creationId="{B5C36699-ADB1-49AC-8E74-179FA33AACE6}"/>
          </ac:spMkLst>
        </pc:spChg>
        <pc:spChg chg="mod">
          <ac:chgData name="Telung Pan" userId="39f9cdf33ae3e5ec" providerId="LiveId" clId="{5250B460-6BB9-4D5D-B24C-FF250EA5AF04}" dt="2023-12-18T12:30:01.214" v="2124" actId="113"/>
          <ac:spMkLst>
            <pc:docMk/>
            <pc:sldMk cId="514895742" sldId="268"/>
            <ac:spMk id="3" creationId="{A93E99B3-D0AA-4620-B10A-A8EB8ABDE9B1}"/>
          </ac:spMkLst>
        </pc:spChg>
      </pc:sldChg>
      <pc:sldChg chg="modSp new mod">
        <pc:chgData name="Telung Pan" userId="39f9cdf33ae3e5ec" providerId="LiveId" clId="{5250B460-6BB9-4D5D-B24C-FF250EA5AF04}" dt="2023-12-18T12:36:15.695" v="2212" actId="20577"/>
        <pc:sldMkLst>
          <pc:docMk/>
          <pc:sldMk cId="3301695116" sldId="269"/>
        </pc:sldMkLst>
        <pc:spChg chg="mod">
          <ac:chgData name="Telung Pan" userId="39f9cdf33ae3e5ec" providerId="LiveId" clId="{5250B460-6BB9-4D5D-B24C-FF250EA5AF04}" dt="2023-12-18T12:32:30.113" v="2131" actId="20577"/>
          <ac:spMkLst>
            <pc:docMk/>
            <pc:sldMk cId="3301695116" sldId="269"/>
            <ac:spMk id="2" creationId="{0C7FCB74-9D47-4417-8B66-35AD752E3AF0}"/>
          </ac:spMkLst>
        </pc:spChg>
        <pc:spChg chg="mod">
          <ac:chgData name="Telung Pan" userId="39f9cdf33ae3e5ec" providerId="LiveId" clId="{5250B460-6BB9-4D5D-B24C-FF250EA5AF04}" dt="2023-12-18T12:36:15.695" v="2212" actId="20577"/>
          <ac:spMkLst>
            <pc:docMk/>
            <pc:sldMk cId="3301695116" sldId="269"/>
            <ac:spMk id="3" creationId="{46BD1775-C97A-4EAF-8D13-FFC846DF1577}"/>
          </ac:spMkLst>
        </pc:spChg>
      </pc:sldChg>
      <pc:sldChg chg="modSp new mod">
        <pc:chgData name="Telung Pan" userId="39f9cdf33ae3e5ec" providerId="LiveId" clId="{5250B460-6BB9-4D5D-B24C-FF250EA5AF04}" dt="2023-12-18T13:11:42.149" v="2353" actId="20577"/>
        <pc:sldMkLst>
          <pc:docMk/>
          <pc:sldMk cId="236481523" sldId="270"/>
        </pc:sldMkLst>
        <pc:spChg chg="mod">
          <ac:chgData name="Telung Pan" userId="39f9cdf33ae3e5ec" providerId="LiveId" clId="{5250B460-6BB9-4D5D-B24C-FF250EA5AF04}" dt="2023-12-18T13:08:41.216" v="2258"/>
          <ac:spMkLst>
            <pc:docMk/>
            <pc:sldMk cId="236481523" sldId="270"/>
            <ac:spMk id="2" creationId="{CF21D424-9D06-4CEC-AD3C-72276A7E0180}"/>
          </ac:spMkLst>
        </pc:spChg>
        <pc:spChg chg="mod">
          <ac:chgData name="Telung Pan" userId="39f9cdf33ae3e5ec" providerId="LiveId" clId="{5250B460-6BB9-4D5D-B24C-FF250EA5AF04}" dt="2023-12-18T13:11:42.149" v="2353" actId="20577"/>
          <ac:spMkLst>
            <pc:docMk/>
            <pc:sldMk cId="236481523" sldId="270"/>
            <ac:spMk id="3" creationId="{DD52DA21-753B-421E-9331-6505AE532A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F3312-E720-4F75-BF31-67D1B495E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540626-A256-4D26-9B73-42D8BDF5D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20527-4EC4-406A-A70E-4FD6F2F4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8FBE5-FA68-4E79-BF20-271962B7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DFE53-7B03-49F3-AA2E-5E828C0D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05ADE-6B09-4B98-A51A-34C26498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725AE3-3B22-4FB9-AD98-9973666E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377959-4662-4EE1-9B5F-B8AF15B9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6A3DC-A590-439C-B948-C36151DA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316DD-E3FE-42FB-862D-833938F4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3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247643-1B51-4F9F-862A-29493BAF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97C091-6CC6-4F57-A26E-75158FD1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6ED6D-7035-40A1-975D-F2A72727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B21EE-F7FC-4221-BCBE-078162C9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E926C-0BAB-476E-A02E-BE75E768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10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30963-FE64-49BA-8A92-4BAC03C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A6ACF-8FEC-455E-8B31-819A82A7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66A74-1F9A-44ED-BF1B-F53A04A8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E4853F-F9DE-4343-B80B-D6275E6B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E5AB0-BDF7-4D1A-B6E3-61283EC4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D0F41-0F24-42EB-9328-BFFD8BC7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DF1B50-D183-49FD-9AED-34433600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A54BFE-648D-45DD-8708-728C70DA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924EA-B284-4F16-806A-3CD87194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C3878-52AF-4DB6-B782-3D6F9306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2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147BE-F1B4-449C-8DA6-6EA6DCD3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EA6B1-6FCE-46E6-A44F-31B05E45F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18A8C9-9824-45ED-952B-1DA3B069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376415-AE86-4E0C-A214-0605D971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F4AF6C-6F8C-46F2-A15A-4AA33AFD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ED8B4D-206A-4E8C-AE3E-E2F5F63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B882A-3B10-4888-98A8-6998E15E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CAA666-930C-4344-B0BC-F129B386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461BDC-C5E6-4A5C-94DD-18445DCDC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527958-B947-4558-858C-5F61FE529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096207-3FEC-4B95-BE12-1E4CF07B7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F55CFA-4B84-414D-B80D-1BB63C2C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506CA1-5C32-4CEA-BC06-B67794A2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2187CD-C700-4BD1-90D6-F84494D2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CA783-CEFD-4E6E-9FAE-7399D5BD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AAEF60-D68C-499D-97BC-441F5E9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856AEA-1DEC-45E2-BE22-48F569D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728A9E-DA79-4D8A-A660-B559535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15C06F-C968-44B7-BD5B-EC0CC62C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8FDE29-168E-4A5A-A926-19ECA3F5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388283-ACC3-4CA7-9F52-C65B1B52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AFF91-C315-4609-8A52-711E374D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27791-0E75-4DB2-8ED3-B77D81DF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F3D0-61C2-4AD7-9C31-E9AA090C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948AA3-AD2C-4D06-B349-89567335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F767F4-89EF-4268-8759-C456387C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3C5AFB-C8A4-4A69-9C04-1B5F2BE1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19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F9EB3-5BA5-4AE2-99A2-AB587A83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A3305F-3033-4D63-9115-2E2DC6CD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965806-5383-41B9-A824-85F2808C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52A48E-7DEE-4006-85CD-7D280035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3791E-969B-45E2-A11F-B71380F8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A964C4-C739-4676-A32E-C80C4664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0329CB-ADD7-49E2-8BAD-A51BF94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C81C3-8B20-4528-A152-30E8E290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F5965-75B9-49C9-AC87-F7BB96535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80AA-E4DC-4932-ADB9-3173EEA14EC9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03A84B-27B9-4CE8-B3C7-6B5456976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E02F2-2885-448E-B042-5C027C147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BCA7-165E-4563-960C-C4C7C3FE0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9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E523B-5D09-4EE6-937D-F31301755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88888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0" i="0" dirty="0">
                <a:solidFill>
                  <a:srgbClr val="88888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爬蟲程式與資料視覺化開發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E571A-3D19-45C9-8349-CA004A2AF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23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3BBBD-B91D-4BB2-B389-1222B8FA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資料探勘 </a:t>
            </a:r>
            <a:r>
              <a:rPr lang="en-US" altLang="zh-TW" dirty="0"/>
              <a:t>(Data Mining)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0F9AA-4A22-4A89-9278-AD117203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資料庫的知識探索 </a:t>
            </a:r>
            <a:r>
              <a:rPr lang="en-US" altLang="zh-TW" dirty="0"/>
              <a:t>KDD</a:t>
            </a:r>
            <a:r>
              <a:rPr lang="zh-TW" altLang="en-US" dirty="0"/>
              <a:t> </a:t>
            </a:r>
            <a:r>
              <a:rPr lang="en-US" altLang="zh-TW" dirty="0"/>
              <a:t>(Knowledge Discovery Database)</a:t>
            </a:r>
          </a:p>
          <a:p>
            <a:r>
              <a:rPr lang="zh-TW" altLang="en-US" dirty="0"/>
              <a:t>預測</a:t>
            </a:r>
            <a:endParaRPr lang="en-US" altLang="zh-TW" dirty="0"/>
          </a:p>
          <a:p>
            <a:r>
              <a:rPr lang="zh-TW" altLang="en-US" dirty="0"/>
              <a:t>識別 </a:t>
            </a:r>
            <a:r>
              <a:rPr lang="en-US" altLang="zh-TW" dirty="0"/>
              <a:t>(Pattern)</a:t>
            </a:r>
          </a:p>
          <a:p>
            <a:r>
              <a:rPr lang="zh-TW" altLang="en-US" dirty="0"/>
              <a:t>分類</a:t>
            </a:r>
            <a:r>
              <a:rPr lang="en-US" altLang="zh-TW" dirty="0"/>
              <a:t>:</a:t>
            </a:r>
            <a:r>
              <a:rPr lang="zh-TW" altLang="en-US" dirty="0"/>
              <a:t> 客戶的類型</a:t>
            </a:r>
            <a:r>
              <a:rPr lang="en-US" altLang="zh-TW" dirty="0"/>
              <a:t>,</a:t>
            </a:r>
            <a:r>
              <a:rPr lang="zh-TW" altLang="en-US" dirty="0"/>
              <a:t> 信用</a:t>
            </a:r>
            <a:endParaRPr lang="en-US" altLang="zh-TW" dirty="0"/>
          </a:p>
          <a:p>
            <a:r>
              <a:rPr lang="zh-TW" altLang="en-US" dirty="0"/>
              <a:t>最佳化</a:t>
            </a:r>
            <a:r>
              <a:rPr lang="en-US" altLang="zh-TW" dirty="0"/>
              <a:t>:</a:t>
            </a:r>
            <a:r>
              <a:rPr lang="zh-TW" altLang="en-US" dirty="0"/>
              <a:t> 有限貨品種類</a:t>
            </a:r>
            <a:r>
              <a:rPr lang="en-US" altLang="zh-TW" dirty="0"/>
              <a:t>,</a:t>
            </a:r>
            <a:r>
              <a:rPr lang="zh-TW" altLang="en-US" dirty="0"/>
              <a:t> 找出最具利潤的商品</a:t>
            </a:r>
          </a:p>
        </p:txBody>
      </p:sp>
    </p:spTree>
    <p:extLst>
      <p:ext uri="{BB962C8B-B14F-4D97-AF65-F5344CB8AC3E}">
        <p14:creationId xmlns:p14="http://schemas.microsoft.com/office/powerpoint/2010/main" val="33220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7EA9E-FC89-46A2-93EE-1C18EAD2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資料探勘的步驟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DA9A7-A58A-4972-A061-2420BB75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資料的篩選 </a:t>
            </a:r>
            <a:r>
              <a:rPr lang="en-US" altLang="zh-TW" dirty="0"/>
              <a:t>(Selection)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資料預先處理 </a:t>
            </a:r>
            <a:r>
              <a:rPr lang="en-US" altLang="zh-TW" dirty="0"/>
              <a:t>(Preprocessing): </a:t>
            </a:r>
            <a:r>
              <a:rPr lang="zh-TW" altLang="en-US" dirty="0"/>
              <a:t>男性的洗面乳銷售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轉換 </a:t>
            </a:r>
            <a:r>
              <a:rPr lang="en-US" altLang="zh-TW" dirty="0"/>
              <a:t>(Transformation): </a:t>
            </a:r>
            <a:r>
              <a:rPr lang="zh-TW" altLang="en-US" dirty="0"/>
              <a:t>男性洗面乳在季節的變化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資料探勘</a:t>
            </a:r>
            <a:r>
              <a:rPr lang="en-US" altLang="zh-TW" dirty="0"/>
              <a:t>:</a:t>
            </a:r>
            <a:r>
              <a:rPr lang="zh-TW" altLang="en-US" dirty="0"/>
              <a:t> 演算法</a:t>
            </a:r>
            <a:r>
              <a:rPr lang="en-US" altLang="zh-TW" dirty="0"/>
              <a:t>,</a:t>
            </a:r>
            <a:r>
              <a:rPr lang="zh-TW" altLang="en-US" dirty="0"/>
              <a:t> 資料分析方法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解釋與評估</a:t>
            </a:r>
            <a:r>
              <a:rPr lang="en-US" altLang="zh-TW" dirty="0"/>
              <a:t>:</a:t>
            </a:r>
            <a:r>
              <a:rPr lang="zh-TW" altLang="en-US" dirty="0"/>
              <a:t> 這款洗面乳在冬天的銷售量升高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洞察 </a:t>
            </a:r>
            <a:r>
              <a:rPr lang="en-US" altLang="zh-TW" dirty="0"/>
              <a:t>Insight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37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0320F-5C57-4FD7-B55E-F8C0DA5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 </a:t>
            </a:r>
            <a:r>
              <a:rPr lang="en-US" altLang="zh-TW" dirty="0"/>
              <a:t>Data Science </a:t>
            </a:r>
            <a:r>
              <a:rPr lang="zh-TW" altLang="en-US" dirty="0"/>
              <a:t>的流程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ED585-BDEF-4442-92FF-5CAF2E4F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你要問</a:t>
            </a:r>
            <a:r>
              <a:rPr lang="en-US" altLang="zh-TW" dirty="0"/>
              <a:t>,</a:t>
            </a:r>
            <a:r>
              <a:rPr lang="zh-TW" altLang="en-US" dirty="0"/>
              <a:t>回答甚麼</a:t>
            </a:r>
            <a:r>
              <a:rPr lang="en-US" altLang="zh-TW" dirty="0"/>
              <a:t>?</a:t>
            </a:r>
            <a:r>
              <a:rPr lang="zh-TW" altLang="en-US" dirty="0"/>
              <a:t> 興趣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取得資料</a:t>
            </a:r>
            <a:endParaRPr lang="en-US" altLang="zh-TW" dirty="0"/>
          </a:p>
          <a:p>
            <a:r>
              <a:rPr lang="zh-TW" altLang="en-US" dirty="0"/>
              <a:t>探索與分析資料</a:t>
            </a:r>
            <a:endParaRPr lang="en-US" altLang="zh-TW" dirty="0"/>
          </a:p>
          <a:p>
            <a:r>
              <a:rPr lang="zh-TW" altLang="en-US" dirty="0"/>
              <a:t>建立模型</a:t>
            </a:r>
            <a:endParaRPr lang="en-US" altLang="zh-TW" dirty="0"/>
          </a:p>
          <a:p>
            <a:r>
              <a:rPr lang="zh-TW" altLang="en-US" dirty="0"/>
              <a:t>答案</a:t>
            </a:r>
            <a:r>
              <a:rPr lang="en-US" altLang="zh-TW" dirty="0"/>
              <a:t>,</a:t>
            </a:r>
            <a:r>
              <a:rPr lang="zh-TW" altLang="en-US" dirty="0"/>
              <a:t> 視覺化的資料呈現</a:t>
            </a:r>
            <a:r>
              <a:rPr lang="en-US" altLang="zh-TW" dirty="0"/>
              <a:t>,</a:t>
            </a:r>
            <a:r>
              <a:rPr lang="zh-TW" altLang="en-US" dirty="0"/>
              <a:t> 互動溝通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42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36699-ADB1-49AC-8E74-179FA33A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E99B3-D0AA-4620-B10A-A8EB8ABD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Colab</a:t>
            </a:r>
            <a:r>
              <a:rPr lang="en-US" altLang="zh-TW" b="1" dirty="0"/>
              <a:t> (Google)</a:t>
            </a:r>
          </a:p>
          <a:p>
            <a:r>
              <a:rPr lang="en-US" altLang="zh-TW" dirty="0"/>
              <a:t>VS Code (Microsoft)</a:t>
            </a:r>
          </a:p>
          <a:p>
            <a:r>
              <a:rPr lang="en-US" altLang="zh-TW" dirty="0"/>
              <a:t>Anaconda – </a:t>
            </a:r>
            <a:r>
              <a:rPr lang="en-US" altLang="zh-TW" dirty="0" err="1"/>
              <a:t>Jupyter</a:t>
            </a:r>
            <a:endParaRPr lang="en-US" altLang="zh-TW" dirty="0"/>
          </a:p>
          <a:p>
            <a:r>
              <a:rPr lang="en-US" altLang="zh-TW" dirty="0"/>
              <a:t>Python</a:t>
            </a:r>
          </a:p>
          <a:p>
            <a:r>
              <a:rPr lang="en-US" altLang="zh-TW" dirty="0" err="1"/>
              <a:t>Thonny</a:t>
            </a:r>
            <a:endParaRPr lang="en-US" altLang="zh-TW" dirty="0"/>
          </a:p>
          <a:p>
            <a:r>
              <a:rPr lang="en-US" altLang="zh-TW" dirty="0"/>
              <a:t>PyCharm</a:t>
            </a:r>
          </a:p>
          <a:p>
            <a:r>
              <a:rPr lang="en-US" altLang="zh-TW" dirty="0"/>
              <a:t>QT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89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FCB74-9D47-4417-8B66-35AD752E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D1775-C97A-4EAF-8D13-FFC846DF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Interpret :</a:t>
            </a:r>
            <a:r>
              <a:rPr lang="zh-TW" altLang="en-US" dirty="0"/>
              <a:t> </a:t>
            </a:r>
            <a:r>
              <a:rPr lang="en-US" altLang="zh-TW" dirty="0"/>
              <a:t>Python, Basic</a:t>
            </a:r>
          </a:p>
          <a:p>
            <a:r>
              <a:rPr lang="en-US" altLang="zh-TW" dirty="0"/>
              <a:t>Compile: C, C++, Pascal (Delphi)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69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1D424-9D06-4CEC-AD3C-72276A7E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使用於資料分析的函式庫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2DA21-753B-421E-9331-6505AE53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Library</a:t>
            </a:r>
          </a:p>
          <a:p>
            <a:r>
              <a:rPr lang="en-US" altLang="zh-TW" dirty="0"/>
              <a:t>Package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: </a:t>
            </a:r>
            <a:r>
              <a:rPr lang="en-US" altLang="zh-TW" dirty="0" err="1"/>
              <a:t>Aarray</a:t>
            </a:r>
            <a:endParaRPr lang="en-US" altLang="zh-TW" dirty="0"/>
          </a:p>
          <a:p>
            <a:r>
              <a:rPr lang="en-US" altLang="zh-TW" dirty="0" err="1"/>
              <a:t>Scipy</a:t>
            </a:r>
            <a:endParaRPr lang="en-US" altLang="zh-TW" dirty="0"/>
          </a:p>
          <a:p>
            <a:r>
              <a:rPr lang="en-US" altLang="zh-TW" dirty="0"/>
              <a:t>Pandas: 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en-US" altLang="zh-TW" dirty="0"/>
              <a:t>Matplotlib</a:t>
            </a:r>
          </a:p>
          <a:p>
            <a:r>
              <a:rPr lang="en-US" altLang="zh-TW" dirty="0" err="1"/>
              <a:t>Sympy</a:t>
            </a:r>
            <a:r>
              <a:rPr lang="en-US" altLang="zh-TW" dirty="0"/>
              <a:t>, </a:t>
            </a:r>
            <a:r>
              <a:rPr lang="en-US" altLang="zh-TW" dirty="0" err="1"/>
              <a:t>Sckit</a:t>
            </a:r>
            <a:r>
              <a:rPr lang="en-US" altLang="zh-TW" dirty="0"/>
              <a:t>-image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48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D392D-264F-47FB-A1F1-0FEFDFAF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資料科學 </a:t>
            </a:r>
            <a:r>
              <a:rPr lang="en-US" altLang="zh-TW" dirty="0"/>
              <a:t>(Data Science)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180C3-5651-4871-B3D7-5E5CE7B9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 </a:t>
            </a:r>
            <a:r>
              <a:rPr lang="en-US" altLang="zh-TW" dirty="0"/>
              <a:t>Data</a:t>
            </a:r>
          </a:p>
          <a:p>
            <a:r>
              <a:rPr lang="en-US" altLang="zh-TW" dirty="0"/>
              <a:t>Internet</a:t>
            </a:r>
          </a:p>
          <a:p>
            <a:r>
              <a:rPr lang="zh-TW" altLang="en-US" u="sng" dirty="0"/>
              <a:t>非結構性</a:t>
            </a:r>
            <a:r>
              <a:rPr lang="zh-TW" altLang="en-US" dirty="0"/>
              <a:t>資料 </a:t>
            </a:r>
            <a:r>
              <a:rPr lang="en-US" altLang="zh-TW" dirty="0"/>
              <a:t>(Un-structured Data)</a:t>
            </a:r>
          </a:p>
          <a:p>
            <a:r>
              <a:rPr lang="zh-TW" altLang="en-US" dirty="0"/>
              <a:t>半結構性的資料 </a:t>
            </a:r>
            <a:r>
              <a:rPr lang="en-US" altLang="zh-TW" dirty="0"/>
              <a:t>(Sem-structure Data): </a:t>
            </a:r>
          </a:p>
          <a:p>
            <a:r>
              <a:rPr lang="zh-TW" altLang="en-US" u="sng" dirty="0"/>
              <a:t>結構化</a:t>
            </a:r>
            <a:r>
              <a:rPr lang="zh-TW" altLang="en-US" dirty="0"/>
              <a:t>的資料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Excel </a:t>
            </a:r>
            <a:r>
              <a:rPr lang="zh-TW" altLang="en-US" dirty="0"/>
              <a:t>表格</a:t>
            </a:r>
            <a:r>
              <a:rPr lang="en-US" altLang="zh-TW" dirty="0"/>
              <a:t>:</a:t>
            </a:r>
            <a:r>
              <a:rPr lang="zh-TW" altLang="en-US" dirty="0"/>
              <a:t> 欄、列</a:t>
            </a:r>
          </a:p>
        </p:txBody>
      </p:sp>
    </p:spTree>
    <p:extLst>
      <p:ext uri="{BB962C8B-B14F-4D97-AF65-F5344CB8AC3E}">
        <p14:creationId xmlns:p14="http://schemas.microsoft.com/office/powerpoint/2010/main" val="37493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EEF99-85EA-4486-9E29-5474BCE1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70EBB-6CBE-4F50-BA52-B22FF3F1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 </a:t>
            </a:r>
            <a:r>
              <a:rPr lang="en-US" altLang="zh-TW" dirty="0"/>
              <a:t>(Information)</a:t>
            </a:r>
          </a:p>
          <a:p>
            <a:r>
              <a:rPr lang="zh-TW" altLang="en-US" dirty="0"/>
              <a:t>知識 </a:t>
            </a:r>
            <a:r>
              <a:rPr lang="en-US" altLang="zh-TW" dirty="0"/>
              <a:t>(Knowledge)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0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AD9C8-8F3D-49F4-8325-5F3DB3C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結構化資料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94CF5E2-B85A-45A8-9014-28151E3BE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78667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9759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02040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3502054"/>
                    </a:ext>
                  </a:extLst>
                </a:gridCol>
                <a:gridCol w="1484376">
                  <a:extLst>
                    <a:ext uri="{9D8B030D-6E8A-4147-A177-3AD203B41FA5}">
                      <a16:colId xmlns:a16="http://schemas.microsoft.com/office/drawing/2014/main" val="2556880796"/>
                    </a:ext>
                  </a:extLst>
                </a:gridCol>
                <a:gridCol w="2721864">
                  <a:extLst>
                    <a:ext uri="{9D8B030D-6E8A-4147-A177-3AD203B41FA5}">
                      <a16:colId xmlns:a16="http://schemas.microsoft.com/office/drawing/2014/main" val="265707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陳惠安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hueyan@ms3.hine.net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7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將小於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劉德華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3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郭父陳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2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8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221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E737AFF-798E-4B41-B9F1-A0D8086A3074}"/>
              </a:ext>
            </a:extLst>
          </p:cNvPr>
          <p:cNvSpPr txBox="1"/>
          <p:nvPr/>
        </p:nvSpPr>
        <p:spPr>
          <a:xfrm>
            <a:off x="1261872" y="4873752"/>
            <a:ext cx="23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Column, </a:t>
            </a:r>
          </a:p>
          <a:p>
            <a:r>
              <a:rPr lang="zh-TW" altLang="en-US" dirty="0"/>
              <a:t>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Row, Record, Tuple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1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90920-ADE7-48DD-A423-CC89048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非結構化資料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768CC-C532-4A0F-BEE3-88BAB58D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例如散亂的網頁內容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36EC29-1CBC-4528-8500-F18E6A79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2348209"/>
            <a:ext cx="6905638" cy="38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32A41-F21E-4AD4-B62B-A00EB9DE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半結構化資料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B0915-9E98-42B2-AC23-C77E3C6C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</a:p>
          <a:p>
            <a:r>
              <a:rPr lang="en-US" altLang="zh-TW" dirty="0"/>
              <a:t>XML</a:t>
            </a:r>
          </a:p>
          <a:p>
            <a:r>
              <a:rPr lang="zh-TW" altLang="en-US" dirty="0"/>
              <a:t>註記符號</a:t>
            </a:r>
            <a:r>
              <a:rPr lang="en-US" altLang="zh-TW" dirty="0"/>
              <a:t>,</a:t>
            </a:r>
            <a:r>
              <a:rPr lang="zh-TW" altLang="en-US" dirty="0"/>
              <a:t> 一些層次的概念</a:t>
            </a:r>
          </a:p>
        </p:txBody>
      </p:sp>
    </p:spTree>
    <p:extLst>
      <p:ext uri="{BB962C8B-B14F-4D97-AF65-F5344CB8AC3E}">
        <p14:creationId xmlns:p14="http://schemas.microsoft.com/office/powerpoint/2010/main" val="21223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A81EB-7AC0-457D-86C4-CE83E21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 與 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CE113-9550-4252-B856-C2BE1737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質的資料 </a:t>
            </a:r>
            <a:r>
              <a:rPr lang="en-US" altLang="zh-TW" dirty="0"/>
              <a:t>(Qualitative Data)</a:t>
            </a:r>
          </a:p>
          <a:p>
            <a:pPr lvl="1"/>
            <a:r>
              <a:rPr lang="zh-TW" altLang="en-US" dirty="0"/>
              <a:t>文字</a:t>
            </a:r>
            <a:endParaRPr lang="en-US" altLang="zh-TW" dirty="0"/>
          </a:p>
          <a:p>
            <a:pPr lvl="1"/>
            <a:r>
              <a:rPr lang="zh-TW" altLang="en-US" dirty="0"/>
              <a:t>性質</a:t>
            </a:r>
            <a:endParaRPr lang="en-US" altLang="zh-TW" dirty="0"/>
          </a:p>
          <a:p>
            <a:pPr lvl="1"/>
            <a:r>
              <a:rPr lang="zh-TW" altLang="en-US" dirty="0"/>
              <a:t>順序</a:t>
            </a:r>
            <a:endParaRPr lang="en-US" altLang="zh-TW" dirty="0"/>
          </a:p>
          <a:p>
            <a:pPr lvl="1"/>
            <a:r>
              <a:rPr lang="zh-TW" altLang="en-US" dirty="0"/>
              <a:t>分類</a:t>
            </a:r>
            <a:endParaRPr lang="en-US" altLang="zh-TW" dirty="0"/>
          </a:p>
          <a:p>
            <a:r>
              <a:rPr lang="zh-TW" altLang="en-US" dirty="0"/>
              <a:t>量的資料 </a:t>
            </a:r>
            <a:r>
              <a:rPr lang="en-US" altLang="zh-TW" dirty="0"/>
              <a:t>(Quantitative Data)</a:t>
            </a:r>
          </a:p>
          <a:p>
            <a:pPr lvl="1"/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大小</a:t>
            </a:r>
            <a:endParaRPr lang="en-US" altLang="zh-TW" dirty="0"/>
          </a:p>
          <a:p>
            <a:pPr lvl="1"/>
            <a:r>
              <a:rPr lang="zh-TW" altLang="en-US" dirty="0"/>
              <a:t>連續資料</a:t>
            </a:r>
            <a:r>
              <a:rPr lang="en-US" altLang="zh-TW" dirty="0"/>
              <a:t>:</a:t>
            </a:r>
            <a:r>
              <a:rPr lang="zh-TW" altLang="en-US" dirty="0"/>
              <a:t> 時間</a:t>
            </a:r>
            <a:r>
              <a:rPr lang="en-US" altLang="zh-TW" dirty="0"/>
              <a:t>,</a:t>
            </a:r>
            <a:r>
              <a:rPr lang="zh-TW" altLang="en-US" dirty="0"/>
              <a:t> 身高</a:t>
            </a:r>
            <a:r>
              <a:rPr lang="en-US" altLang="zh-TW" dirty="0"/>
              <a:t>,</a:t>
            </a:r>
            <a:r>
              <a:rPr lang="zh-TW" altLang="en-US" dirty="0"/>
              <a:t> 體重 </a:t>
            </a:r>
            <a:r>
              <a:rPr lang="en-US" altLang="zh-TW" dirty="0"/>
              <a:t>-&gt;</a:t>
            </a:r>
            <a:r>
              <a:rPr lang="zh-TW" altLang="en-US" dirty="0"/>
              <a:t> 中間可以插入無限數值</a:t>
            </a:r>
            <a:endParaRPr lang="en-US" altLang="zh-TW" dirty="0"/>
          </a:p>
          <a:p>
            <a:pPr lvl="1"/>
            <a:r>
              <a:rPr lang="zh-TW" altLang="en-US" dirty="0"/>
              <a:t>離散資料</a:t>
            </a:r>
            <a:r>
              <a:rPr lang="en-US" altLang="zh-TW" dirty="0"/>
              <a:t>:</a:t>
            </a:r>
            <a:r>
              <a:rPr lang="zh-TW" altLang="en-US" dirty="0"/>
              <a:t> 四季</a:t>
            </a:r>
          </a:p>
        </p:txBody>
      </p:sp>
    </p:spTree>
    <p:extLst>
      <p:ext uri="{BB962C8B-B14F-4D97-AF65-F5344CB8AC3E}">
        <p14:creationId xmlns:p14="http://schemas.microsoft.com/office/powerpoint/2010/main" val="307884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81DF3-5620-4CE1-B963-E82BED8E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資料的尺度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FC9E8-6C48-4843-B690-4C13A2C0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名目尺度 </a:t>
            </a:r>
            <a:r>
              <a:rPr lang="en-US" altLang="zh-TW" dirty="0"/>
              <a:t>(Nominal): </a:t>
            </a:r>
            <a:r>
              <a:rPr lang="zh-TW" altLang="en-US" dirty="0"/>
              <a:t>性別</a:t>
            </a:r>
            <a:r>
              <a:rPr lang="en-US" altLang="zh-TW" dirty="0"/>
              <a:t>,</a:t>
            </a:r>
            <a:r>
              <a:rPr lang="zh-TW" altLang="en-US" dirty="0"/>
              <a:t> 眼睛的顏色</a:t>
            </a:r>
            <a:r>
              <a:rPr lang="en-US" altLang="zh-TW" dirty="0"/>
              <a:t>,</a:t>
            </a:r>
            <a:r>
              <a:rPr lang="zh-TW" altLang="en-US" dirty="0"/>
              <a:t> 咖啡的品種</a:t>
            </a:r>
            <a:r>
              <a:rPr lang="en-US" altLang="zh-TW" dirty="0"/>
              <a:t>,</a:t>
            </a:r>
            <a:r>
              <a:rPr lang="zh-TW" altLang="en-US" dirty="0"/>
              <a:t> 季度</a:t>
            </a:r>
            <a:endParaRPr lang="en-US" altLang="zh-TW" dirty="0"/>
          </a:p>
          <a:p>
            <a:pPr lvl="1"/>
            <a:r>
              <a:rPr lang="zh-TW" altLang="en-US" dirty="0"/>
              <a:t>相等</a:t>
            </a:r>
            <a:r>
              <a:rPr lang="en-US" altLang="zh-TW" dirty="0"/>
              <a:t>:</a:t>
            </a:r>
            <a:r>
              <a:rPr lang="zh-TW" altLang="en-US" dirty="0"/>
              <a:t>季度</a:t>
            </a:r>
            <a:endParaRPr lang="en-US" altLang="zh-TW" dirty="0"/>
          </a:p>
          <a:p>
            <a:pPr lvl="1"/>
            <a:r>
              <a:rPr lang="zh-TW" altLang="en-US" dirty="0"/>
              <a:t>集合的成員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順序尺度 </a:t>
            </a:r>
            <a:r>
              <a:rPr lang="en-US" altLang="zh-TW" dirty="0"/>
              <a:t>(Ordinal)</a:t>
            </a:r>
          </a:p>
          <a:p>
            <a:pPr lvl="1"/>
            <a:r>
              <a:rPr lang="zh-TW" altLang="en-US" dirty="0"/>
              <a:t>滿意度 </a:t>
            </a:r>
            <a:r>
              <a:rPr lang="en-US" altLang="zh-TW" dirty="0"/>
              <a:t>1-10,</a:t>
            </a:r>
            <a:r>
              <a:rPr lang="zh-TW" altLang="en-US" dirty="0"/>
              <a:t> 快樂程度</a:t>
            </a:r>
            <a:endParaRPr lang="en-US" altLang="zh-TW" dirty="0"/>
          </a:p>
          <a:p>
            <a:pPr lvl="1"/>
            <a:r>
              <a:rPr lang="zh-TW" altLang="en-US" dirty="0"/>
              <a:t>順序姓</a:t>
            </a:r>
            <a:r>
              <a:rPr lang="en-US" altLang="zh-TW" dirty="0"/>
              <a:t>,</a:t>
            </a:r>
            <a:r>
              <a:rPr lang="zh-TW" altLang="en-US" dirty="0"/>
              <a:t> 比較大小</a:t>
            </a:r>
            <a:endParaRPr lang="en-US" altLang="zh-TW" dirty="0"/>
          </a:p>
          <a:p>
            <a:r>
              <a:rPr lang="zh-TW" altLang="en-US" dirty="0"/>
              <a:t>問題練習</a:t>
            </a:r>
            <a:r>
              <a:rPr lang="en-US" altLang="zh-TW" dirty="0"/>
              <a:t>:</a:t>
            </a:r>
            <a:r>
              <a:rPr lang="zh-TW" altLang="en-US" dirty="0"/>
              <a:t> 飲料品牌</a:t>
            </a:r>
            <a:r>
              <a:rPr lang="en-US" altLang="zh-TW" dirty="0"/>
              <a:t>:</a:t>
            </a:r>
            <a:r>
              <a:rPr lang="zh-TW" altLang="en-US" dirty="0"/>
              <a:t> 黑松沙士</a:t>
            </a:r>
            <a:r>
              <a:rPr lang="en-US" altLang="zh-TW" dirty="0"/>
              <a:t>;</a:t>
            </a:r>
            <a:r>
              <a:rPr lang="zh-TW" altLang="en-US" dirty="0"/>
              <a:t> 可口可樂</a:t>
            </a:r>
            <a:r>
              <a:rPr lang="en-US" altLang="zh-TW" dirty="0"/>
              <a:t>;</a:t>
            </a:r>
            <a:r>
              <a:rPr lang="zh-TW" altLang="en-US" dirty="0"/>
              <a:t> 百事可樂</a:t>
            </a:r>
            <a:r>
              <a:rPr lang="en-US" altLang="zh-TW" dirty="0"/>
              <a:t>,</a:t>
            </a:r>
            <a:r>
              <a:rPr lang="zh-TW" altLang="en-US" dirty="0"/>
              <a:t> 前面三個品牌是屬於名目還是順序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55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52208-90A4-4743-A5B7-CA0353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A12FE-5D11-4716-A106-E53A09D3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區間尺度 </a:t>
            </a:r>
            <a:r>
              <a:rPr lang="en-US" altLang="zh-TW" dirty="0"/>
              <a:t>(Interval): </a:t>
            </a:r>
            <a:r>
              <a:rPr lang="zh-TW" altLang="en-US" dirty="0"/>
              <a:t>等距區隔</a:t>
            </a:r>
            <a:r>
              <a:rPr lang="en-US" altLang="zh-TW" dirty="0"/>
              <a:t>,</a:t>
            </a:r>
            <a:r>
              <a:rPr lang="zh-TW" altLang="en-US" dirty="0"/>
              <a:t> 氣溫</a:t>
            </a:r>
            <a:endParaRPr lang="en-US" altLang="zh-TW" dirty="0"/>
          </a:p>
          <a:p>
            <a:r>
              <a:rPr lang="zh-TW" altLang="en-US" dirty="0"/>
              <a:t>比率尺度 </a:t>
            </a:r>
            <a:r>
              <a:rPr lang="en-US" altLang="zh-TW" dirty="0"/>
              <a:t>(Ratio): </a:t>
            </a:r>
            <a:r>
              <a:rPr lang="zh-TW" altLang="en-US" dirty="0"/>
              <a:t>股票價格漲了 </a:t>
            </a:r>
            <a:r>
              <a:rPr lang="en-US" altLang="zh-TW" dirty="0"/>
              <a:t>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01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426</Words>
  <Application>Microsoft Office PowerPoint</Application>
  <PresentationFormat>寬螢幕</PresentationFormat>
  <Paragraphs>95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Python爬蟲程式與資料視覺化開發</vt:lpstr>
      <vt:lpstr>資料科學 (Data Science)</vt:lpstr>
      <vt:lpstr>資料 Data</vt:lpstr>
      <vt:lpstr>結構化資料</vt:lpstr>
      <vt:lpstr>非結構化資料</vt:lpstr>
      <vt:lpstr>半結構化資料</vt:lpstr>
      <vt:lpstr>質 與 量</vt:lpstr>
      <vt:lpstr>資料的尺度 – 4 種</vt:lpstr>
      <vt:lpstr>PowerPoint 簡報</vt:lpstr>
      <vt:lpstr>資料探勘 (Data Mining)</vt:lpstr>
      <vt:lpstr>資料探勘的步驟</vt:lpstr>
      <vt:lpstr>資料科學 Data Science 的流程</vt:lpstr>
      <vt:lpstr>Python 開發環境</vt:lpstr>
      <vt:lpstr>Python</vt:lpstr>
      <vt:lpstr>使用於資料分析的函式庫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Python爬蟲程式與資料視覺化開發</dc:title>
  <dc:creator>Telung Pan</dc:creator>
  <cp:lastModifiedBy>Telung Pan</cp:lastModifiedBy>
  <cp:revision>12</cp:revision>
  <dcterms:created xsi:type="dcterms:W3CDTF">2023-12-18T10:40:46Z</dcterms:created>
  <dcterms:modified xsi:type="dcterms:W3CDTF">2023-12-19T12:02:56Z</dcterms:modified>
</cp:coreProperties>
</file>