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7" r:id="rId3"/>
    <p:sldId id="269" r:id="rId4"/>
    <p:sldId id="270" r:id="rId5"/>
    <p:sldId id="26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.csdn.net/so/search?q=Pygame&amp;spm=1001.2101.3001.702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</a:t>
            </a:r>
            <a:r>
              <a:rPr lang="zh-TW" altLang="zh-TW" b="1" dirty="0" smtClean="0"/>
              <a:t>七大</a:t>
            </a:r>
            <a:r>
              <a:rPr lang="zh-TW" altLang="zh-TW" b="1" dirty="0"/>
              <a:t>核心</a:t>
            </a:r>
            <a:r>
              <a:rPr lang="zh-TW" altLang="zh-TW" b="1" dirty="0" smtClean="0"/>
              <a:t>元素</a:t>
            </a:r>
            <a:r>
              <a:rPr lang="en-US" altLang="zh-TW" b="1" dirty="0" smtClean="0"/>
              <a:t>--image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lcy570225@gamil.com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 smtClean="0"/>
              <a:t>pygame.image.get_extended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檢測是否支持載入擴展的圖像格式。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get_extended</a:t>
            </a:r>
            <a:r>
              <a:rPr lang="en-US" altLang="zh-TW" dirty="0" smtClean="0"/>
              <a:t>() -&gt; </a:t>
            </a:r>
            <a:r>
              <a:rPr lang="en-US" altLang="zh-TW" dirty="0" err="1" smtClean="0"/>
              <a:t>bool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如果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支持上述所有的擴展圖像格式，則返回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pygame.image.tostring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435280" cy="48070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en-US" dirty="0" smtClean="0"/>
              <a:t>將圖像轉換為字符串描述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70000"/>
              </a:lnSpc>
            </a:pPr>
            <a:r>
              <a:rPr lang="en-US" altLang="zh-TW" dirty="0" err="1" smtClean="0"/>
              <a:t>tostring</a:t>
            </a:r>
            <a:r>
              <a:rPr lang="en-US" altLang="zh-TW" dirty="0" smtClean="0"/>
              <a:t>(Surface</a:t>
            </a:r>
            <a:r>
              <a:rPr lang="en-US" altLang="zh-TW" dirty="0" smtClean="0"/>
              <a:t>, format, flipped=False) -&gt; </a:t>
            </a:r>
            <a:r>
              <a:rPr lang="en-US" altLang="zh-TW" dirty="0" smtClean="0"/>
              <a:t>string</a:t>
            </a:r>
          </a:p>
          <a:p>
            <a:pPr>
              <a:lnSpc>
                <a:spcPct val="170000"/>
              </a:lnSpc>
            </a:pPr>
            <a:r>
              <a:rPr lang="zh-TW" altLang="en-US" dirty="0" smtClean="0"/>
              <a:t>將</a:t>
            </a:r>
            <a:r>
              <a:rPr lang="zh-TW" altLang="en-US" dirty="0" smtClean="0"/>
              <a:t>圖像轉換為一個字符串描述，可以被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的其他圖像模塊</a:t>
            </a:r>
            <a:r>
              <a:rPr lang="zh-TW" altLang="en-US" dirty="0" smtClean="0"/>
              <a:t>通過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fromstring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轉換回圖像。一些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圖像模塊喜歡“自下而上”的存儲格式（例如</a:t>
            </a:r>
            <a:r>
              <a:rPr lang="en-US" altLang="zh-TW" dirty="0" err="1" smtClean="0"/>
              <a:t>PyOpenGL</a:t>
            </a:r>
            <a:r>
              <a:rPr lang="zh-TW" altLang="en-US" dirty="0" smtClean="0"/>
              <a:t>）。如果</a:t>
            </a:r>
            <a:r>
              <a:rPr lang="en-US" altLang="zh-TW" dirty="0" smtClean="0"/>
              <a:t>flipped </a:t>
            </a:r>
            <a:r>
              <a:rPr lang="zh-TW" altLang="en-US" dirty="0" smtClean="0"/>
              <a:t>參數為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，那麼字符串將會垂直翻轉以適用這類圖像模塊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70000"/>
              </a:lnSpc>
            </a:pPr>
            <a:r>
              <a:rPr lang="en-US" altLang="zh-TW" dirty="0" smtClean="0"/>
              <a:t>format </a:t>
            </a:r>
            <a:r>
              <a:rPr lang="zh-TW" altLang="en-US" dirty="0" smtClean="0"/>
              <a:t>參數可以是下表中任何一個字符串。注意：只有</a:t>
            </a:r>
            <a:r>
              <a:rPr lang="en-US" altLang="zh-TW" dirty="0" smtClean="0"/>
              <a:t>8 </a:t>
            </a:r>
            <a:r>
              <a:rPr lang="zh-TW" altLang="en-US" dirty="0" smtClean="0"/>
              <a:t>位的 </a:t>
            </a:r>
            <a:r>
              <a:rPr lang="en-US" altLang="zh-TW" dirty="0" smtClean="0"/>
              <a:t>Surface </a:t>
            </a:r>
            <a:r>
              <a:rPr lang="zh-TW" altLang="en-US" dirty="0" smtClean="0"/>
              <a:t>對象可以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“P” </a:t>
            </a:r>
            <a:r>
              <a:rPr lang="zh-TW" altLang="en-US" dirty="0" smtClean="0"/>
              <a:t>格式。其他格式可以用於任何 </a:t>
            </a:r>
            <a:r>
              <a:rPr lang="en-US" altLang="zh-TW" dirty="0" smtClean="0"/>
              <a:t>Surface </a:t>
            </a:r>
            <a:r>
              <a:rPr lang="zh-TW" altLang="en-US" dirty="0" smtClean="0"/>
              <a:t>對像上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pygame.image.fromstring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435280" cy="50951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en-US" dirty="0" smtClean="0"/>
              <a:t>將字符串描述轉換為圖像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70000"/>
              </a:lnSpc>
            </a:pPr>
            <a:r>
              <a:rPr lang="en-US" altLang="zh-TW" dirty="0" err="1" smtClean="0"/>
              <a:t>fromstring</a:t>
            </a:r>
            <a:r>
              <a:rPr lang="en-US" altLang="zh-TW" dirty="0" smtClean="0"/>
              <a:t>(string</a:t>
            </a:r>
            <a:r>
              <a:rPr lang="en-US" altLang="zh-TW" dirty="0" smtClean="0"/>
              <a:t>, size, format, flipped=False) -&gt; </a:t>
            </a:r>
            <a:r>
              <a:rPr lang="en-US" altLang="zh-TW" dirty="0" smtClean="0"/>
              <a:t>Surface</a:t>
            </a:r>
          </a:p>
          <a:p>
            <a:pPr>
              <a:lnSpc>
                <a:spcPct val="170000"/>
              </a:lnSpc>
            </a:pPr>
            <a:r>
              <a:rPr lang="zh-TW" altLang="en-US" dirty="0" smtClean="0"/>
              <a:t>該</a:t>
            </a:r>
            <a:r>
              <a:rPr lang="zh-TW" altLang="en-US" dirty="0" smtClean="0"/>
              <a:t>函數的使用跟</a:t>
            </a:r>
            <a:r>
              <a:rPr lang="en-US" altLang="zh-TW" dirty="0" err="1" smtClean="0"/>
              <a:t>pygame.image.tostring</a:t>
            </a:r>
            <a:r>
              <a:rPr lang="en-US" altLang="zh-TW" dirty="0" smtClean="0"/>
              <a:t>() </a:t>
            </a:r>
            <a:r>
              <a:rPr lang="zh-TW" altLang="en-US" dirty="0" smtClean="0"/>
              <a:t>相似。</a:t>
            </a:r>
            <a:r>
              <a:rPr lang="en-US" altLang="zh-TW" dirty="0" smtClean="0"/>
              <a:t>size </a:t>
            </a:r>
            <a:r>
              <a:rPr lang="zh-TW" altLang="en-US" dirty="0" smtClean="0"/>
              <a:t>參數是一對錶示寬度和高度的數字。一旦新的</a:t>
            </a:r>
            <a:r>
              <a:rPr lang="en-US" altLang="zh-TW" dirty="0" smtClean="0"/>
              <a:t>Surface </a:t>
            </a:r>
            <a:r>
              <a:rPr lang="zh-TW" altLang="en-US" dirty="0" smtClean="0"/>
              <a:t>對象創建成功，你就可以刪除字符串描述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70000"/>
              </a:lnSpc>
            </a:pPr>
            <a:r>
              <a:rPr lang="en-US" altLang="zh-TW" dirty="0" smtClean="0"/>
              <a:t>size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format </a:t>
            </a:r>
            <a:r>
              <a:rPr lang="zh-TW" altLang="en-US" dirty="0" smtClean="0"/>
              <a:t>參數指定的數據需要跟字符串描述相符，否則將拋出異常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70000"/>
              </a:lnSpc>
            </a:pPr>
            <a:r>
              <a:rPr lang="zh-TW" altLang="en-US" dirty="0" smtClean="0"/>
              <a:t>更</a:t>
            </a:r>
            <a:r>
              <a:rPr lang="zh-TW" altLang="en-US" dirty="0" smtClean="0"/>
              <a:t>快地將圖片轉換到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，請參考</a:t>
            </a:r>
            <a:r>
              <a:rPr lang="en-US" altLang="zh-TW" dirty="0" err="1" smtClean="0"/>
              <a:t>pygame.image.frombuffer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函數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pygame.image.frombuffer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435280" cy="473509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TW" altLang="en-US" dirty="0" smtClean="0"/>
              <a:t>創建一個與字符串描述共享數據的</a:t>
            </a:r>
            <a:r>
              <a:rPr lang="en-US" altLang="zh-TW" dirty="0" smtClean="0"/>
              <a:t>Surface </a:t>
            </a:r>
            <a:r>
              <a:rPr lang="zh-TW" altLang="en-US" dirty="0" smtClean="0"/>
              <a:t>對象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frombuffer</a:t>
            </a:r>
            <a:r>
              <a:rPr lang="en-US" altLang="zh-TW" dirty="0" smtClean="0"/>
              <a:t>(string</a:t>
            </a:r>
            <a:r>
              <a:rPr lang="en-US" altLang="zh-TW" dirty="0" smtClean="0"/>
              <a:t>, size, format) -&gt; </a:t>
            </a:r>
            <a:r>
              <a:rPr lang="en-US" altLang="zh-TW" dirty="0" smtClean="0"/>
              <a:t>Surface</a:t>
            </a:r>
          </a:p>
          <a:p>
            <a:pPr>
              <a:lnSpc>
                <a:spcPct val="160000"/>
              </a:lnSpc>
            </a:pPr>
            <a:r>
              <a:rPr lang="zh-TW" altLang="en-US" dirty="0" smtClean="0"/>
              <a:t>創建</a:t>
            </a:r>
            <a:r>
              <a:rPr lang="zh-TW" altLang="en-US" dirty="0" smtClean="0"/>
              <a:t>一個新的</a:t>
            </a:r>
            <a:r>
              <a:rPr lang="en-US" altLang="zh-TW" dirty="0" smtClean="0"/>
              <a:t>Surface </a:t>
            </a:r>
            <a:r>
              <a:rPr lang="zh-TW" altLang="en-US" dirty="0" smtClean="0"/>
              <a:t>對象，與字符串描述直接共享像素數據。該函數的使用跟</a:t>
            </a:r>
            <a:r>
              <a:rPr lang="en-US" altLang="zh-TW" dirty="0" err="1" smtClean="0"/>
              <a:t>pygame.image.fromstring</a:t>
            </a:r>
            <a:r>
              <a:rPr lang="en-US" altLang="zh-TW" dirty="0" smtClean="0"/>
              <a:t>() </a:t>
            </a:r>
            <a:r>
              <a:rPr lang="zh-TW" altLang="en-US" dirty="0" smtClean="0"/>
              <a:t>類似，但沒法垂直翻轉原始數據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zh-TW" altLang="en-US" dirty="0" smtClean="0"/>
              <a:t>該</a:t>
            </a:r>
            <a:r>
              <a:rPr lang="zh-TW" altLang="en-US" dirty="0" smtClean="0"/>
              <a:t>函數的速度會比</a:t>
            </a:r>
            <a:r>
              <a:rPr lang="en-US" altLang="zh-TW" dirty="0" err="1" smtClean="0"/>
              <a:t>pygame.image.fromstring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快很多，因為該函數不需要申請和拷貝任何像素數據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—</a:t>
            </a:r>
            <a:r>
              <a:rPr lang="zh-TW" altLang="en-US" dirty="0" smtClean="0"/>
              <a:t>顯示圖片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在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中，顯示圖片分為以下三個步驟：</a:t>
            </a:r>
          </a:p>
          <a:p>
            <a:pPr lvl="1">
              <a:lnSpc>
                <a:spcPct val="200000"/>
              </a:lnSpc>
            </a:pPr>
            <a:r>
              <a:rPr lang="zh-TW" altLang="en-US" dirty="0" smtClean="0"/>
              <a:t>一、載入圖片</a:t>
            </a:r>
          </a:p>
          <a:p>
            <a:pPr lvl="1">
              <a:lnSpc>
                <a:spcPct val="200000"/>
              </a:lnSpc>
            </a:pPr>
            <a:r>
              <a:rPr lang="zh-TW" altLang="en-US" dirty="0" smtClean="0"/>
              <a:t>二、渲染圖片</a:t>
            </a:r>
            <a:endParaRPr lang="en-US" altLang="zh-TW" dirty="0" smtClean="0"/>
          </a:p>
          <a:p>
            <a:pPr lvl="1">
              <a:lnSpc>
                <a:spcPct val="200000"/>
              </a:lnSpc>
            </a:pPr>
            <a:r>
              <a:rPr lang="zh-TW" altLang="en-US" dirty="0" smtClean="0"/>
              <a:t>三、重新整理視窗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lvl="1" algn="r" rtl="0">
              <a:spcBef>
                <a:spcPct val="0"/>
              </a:spcBef>
            </a:pPr>
            <a:r>
              <a:rPr lang="en-US" altLang="zh-TW" sz="3600" dirty="0" err="1" smtClean="0">
                <a:solidFill>
                  <a:schemeClr val="tx1"/>
                </a:solidFill>
              </a:rPr>
              <a:t>Pygame</a:t>
            </a:r>
            <a:r>
              <a:rPr lang="en-US" altLang="zh-TW" sz="3600" dirty="0" smtClean="0">
                <a:solidFill>
                  <a:schemeClr val="tx1"/>
                </a:solidFill>
              </a:rPr>
              <a:t>—</a:t>
            </a:r>
            <a:r>
              <a:rPr lang="zh-TW" altLang="en-US" sz="3600" dirty="0" smtClean="0">
                <a:solidFill>
                  <a:schemeClr val="tx1"/>
                </a:solidFill>
              </a:rPr>
              <a:t>顯示圖片</a:t>
            </a:r>
            <a:r>
              <a:rPr lang="en-US" altLang="zh-TW" sz="3600" dirty="0" smtClean="0">
                <a:solidFill>
                  <a:schemeClr val="tx1"/>
                </a:solidFill>
              </a:rPr>
              <a:t>--</a:t>
            </a:r>
            <a:r>
              <a:rPr lang="zh-TW" altLang="en-US" sz="3600" dirty="0" smtClean="0">
                <a:solidFill>
                  <a:schemeClr val="tx1"/>
                </a:solidFill>
              </a:rPr>
              <a:t>一、載入圖片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err="1" smtClean="0"/>
              <a:t>img_bg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pygame.image.load</a:t>
            </a:r>
            <a:r>
              <a:rPr lang="en-US" altLang="zh-TW" sz="2000" dirty="0" smtClean="0"/>
              <a:t>("./images/sky.jpg").convert()</a:t>
            </a:r>
          </a:p>
          <a:p>
            <a:pPr>
              <a:lnSpc>
                <a:spcPct val="200000"/>
              </a:lnSpc>
            </a:pPr>
            <a:endParaRPr lang="en-US" altLang="zh-TW" sz="2000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使用</a:t>
            </a:r>
            <a:r>
              <a:rPr lang="en-US" altLang="zh-TW" dirty="0" smtClean="0"/>
              <a:t>convert()</a:t>
            </a:r>
            <a:r>
              <a:rPr lang="zh-TW" altLang="en-US" dirty="0" smtClean="0"/>
              <a:t>可以提高渲染的速度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如果是背景透明的圖片得使用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lvl="1" algn="r" rtl="0">
              <a:spcBef>
                <a:spcPct val="0"/>
              </a:spcBef>
            </a:pPr>
            <a:r>
              <a:rPr lang="en-US" altLang="zh-TW" sz="3600" dirty="0" err="1" smtClean="0">
                <a:solidFill>
                  <a:schemeClr val="tx1"/>
                </a:solidFill>
              </a:rPr>
              <a:t>Pygame</a:t>
            </a:r>
            <a:r>
              <a:rPr lang="en-US" altLang="zh-TW" sz="3600" dirty="0" smtClean="0">
                <a:solidFill>
                  <a:schemeClr val="tx1"/>
                </a:solidFill>
              </a:rPr>
              <a:t>—</a:t>
            </a:r>
            <a:r>
              <a:rPr lang="zh-TW" altLang="en-US" sz="3600" dirty="0" smtClean="0">
                <a:solidFill>
                  <a:schemeClr val="tx1"/>
                </a:solidFill>
              </a:rPr>
              <a:t>顯示圖片</a:t>
            </a:r>
            <a:r>
              <a:rPr lang="en-US" altLang="zh-TW" sz="3600" dirty="0" smtClean="0">
                <a:solidFill>
                  <a:schemeClr val="tx1"/>
                </a:solidFill>
              </a:rPr>
              <a:t>--</a:t>
            </a:r>
            <a:r>
              <a:rPr lang="zh-TW" altLang="en-US" sz="3600" dirty="0" smtClean="0">
                <a:solidFill>
                  <a:schemeClr val="tx1"/>
                </a:solidFill>
              </a:rPr>
              <a:t>二、渲染圖片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 </a:t>
            </a:r>
            <a:r>
              <a:rPr lang="en-US" altLang="zh-TW" dirty="0" err="1" smtClean="0"/>
              <a:t>screen.blit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img_bg</a:t>
            </a:r>
            <a:r>
              <a:rPr lang="en-US" altLang="zh-TW" dirty="0" smtClean="0"/>
              <a:t>,  (0, 0))</a:t>
            </a:r>
          </a:p>
          <a:p>
            <a:pPr>
              <a:lnSpc>
                <a:spcPct val="200000"/>
              </a:lnSpc>
            </a:pPr>
            <a:endParaRPr lang="en-US" altLang="zh-TW" sz="2000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(0,0):</a:t>
            </a:r>
            <a:r>
              <a:rPr lang="zh-TW" altLang="en-US" dirty="0" smtClean="0"/>
              <a:t> 圖片的顯示位置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lvl="1" algn="r" rtl="0">
              <a:spcBef>
                <a:spcPct val="0"/>
              </a:spcBef>
            </a:pPr>
            <a:r>
              <a:rPr lang="en-US" altLang="zh-TW" sz="3600" dirty="0" err="1" smtClean="0">
                <a:solidFill>
                  <a:schemeClr val="tx1"/>
                </a:solidFill>
              </a:rPr>
              <a:t>Pygame</a:t>
            </a:r>
            <a:r>
              <a:rPr lang="en-US" altLang="zh-TW" sz="3600" dirty="0" smtClean="0">
                <a:solidFill>
                  <a:schemeClr val="tx1"/>
                </a:solidFill>
              </a:rPr>
              <a:t>—</a:t>
            </a:r>
            <a:r>
              <a:rPr lang="zh-TW" altLang="en-US" sz="3600" dirty="0" smtClean="0">
                <a:solidFill>
                  <a:schemeClr val="tx1"/>
                </a:solidFill>
              </a:rPr>
              <a:t>顯示圖片</a:t>
            </a:r>
            <a:r>
              <a:rPr lang="en-US" altLang="zh-TW" sz="3600" dirty="0" smtClean="0">
                <a:solidFill>
                  <a:schemeClr val="tx1"/>
                </a:solidFill>
              </a:rPr>
              <a:t>--</a:t>
            </a:r>
            <a:r>
              <a:rPr lang="zh-TW" altLang="en-US" sz="3600" dirty="0" smtClean="0">
                <a:solidFill>
                  <a:schemeClr val="tx1"/>
                </a:solidFill>
              </a:rPr>
              <a:t>三、重新整理視窗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pygame.display.update</a:t>
            </a:r>
            <a:r>
              <a:rPr lang="en-US" altLang="zh-TW" dirty="0" smtClean="0"/>
              <a:t>()</a:t>
            </a:r>
          </a:p>
          <a:p>
            <a:pPr>
              <a:lnSpc>
                <a:spcPct val="200000"/>
              </a:lnSpc>
            </a:pPr>
            <a:endParaRPr lang="en-US" altLang="zh-TW" sz="20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lvl="1" algn="r" rtl="0">
              <a:spcBef>
                <a:spcPct val="0"/>
              </a:spcBef>
            </a:pPr>
            <a:r>
              <a:rPr lang="en-US" altLang="zh-TW" sz="3600" dirty="0" err="1" smtClean="0">
                <a:solidFill>
                  <a:schemeClr val="tx1"/>
                </a:solidFill>
              </a:rPr>
              <a:t>Pygame</a:t>
            </a:r>
            <a:r>
              <a:rPr lang="en-US" altLang="zh-TW" sz="3600" dirty="0" smtClean="0">
                <a:solidFill>
                  <a:schemeClr val="tx1"/>
                </a:solidFill>
              </a:rPr>
              <a:t>—</a:t>
            </a:r>
            <a:r>
              <a:rPr lang="zh-TW" altLang="en-US" sz="3600" dirty="0" smtClean="0">
                <a:solidFill>
                  <a:schemeClr val="tx1"/>
                </a:solidFill>
              </a:rPr>
              <a:t>顯示圖片</a:t>
            </a:r>
            <a:r>
              <a:rPr lang="en-US" altLang="zh-TW" sz="3600" dirty="0" smtClean="0">
                <a:solidFill>
                  <a:schemeClr val="tx1"/>
                </a:solidFill>
              </a:rPr>
              <a:t>—</a:t>
            </a:r>
            <a:r>
              <a:rPr lang="zh-TW" altLang="en-US" sz="3600" dirty="0" smtClean="0">
                <a:solidFill>
                  <a:schemeClr val="tx1"/>
                </a:solidFill>
              </a:rPr>
              <a:t>調整圖片大小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 err="1" smtClean="0"/>
              <a:t>screen.blit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pygame.transform.scale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img_bg</a:t>
            </a:r>
            <a:r>
              <a:rPr lang="en-US" altLang="zh-TW" sz="2800" dirty="0" smtClean="0"/>
              <a:t>, SIZE), (0, 0))</a:t>
            </a:r>
          </a:p>
          <a:p>
            <a:pPr>
              <a:lnSpc>
                <a:spcPct val="200000"/>
              </a:lnSpc>
            </a:pPr>
            <a:endParaRPr lang="en-US" altLang="zh-TW" sz="2800" dirty="0" smtClean="0"/>
          </a:p>
          <a:p>
            <a:pPr>
              <a:lnSpc>
                <a:spcPct val="200000"/>
              </a:lnSpc>
            </a:pPr>
            <a:r>
              <a:rPr lang="zh-TW" altLang="en-US" sz="2800" dirty="0" smtClean="0"/>
              <a:t>使用</a:t>
            </a:r>
            <a:r>
              <a:rPr lang="en-US" altLang="zh-TW" sz="2800" dirty="0" err="1" smtClean="0"/>
              <a:t>transform.scale</a:t>
            </a:r>
            <a:r>
              <a:rPr lang="en-US" altLang="zh-TW" sz="2800" dirty="0" smtClean="0"/>
              <a:t>()</a:t>
            </a:r>
            <a:r>
              <a:rPr lang="zh-TW" altLang="en-US" sz="2800" dirty="0" smtClean="0"/>
              <a:t>調整圖片大小</a:t>
            </a:r>
            <a:endParaRPr lang="en-US" altLang="zh-TW" sz="2800" dirty="0" smtClean="0"/>
          </a:p>
          <a:p>
            <a:pPr>
              <a:lnSpc>
                <a:spcPct val="200000"/>
              </a:lnSpc>
            </a:pPr>
            <a:endParaRPr lang="en-US" altLang="zh-TW" sz="2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lvl="1" algn="r" rtl="0">
              <a:spcBef>
                <a:spcPct val="0"/>
              </a:spcBef>
            </a:pPr>
            <a:r>
              <a:rPr lang="en-US" altLang="zh-TW" sz="3600" dirty="0" err="1" smtClean="0">
                <a:solidFill>
                  <a:schemeClr val="tx1"/>
                </a:solidFill>
              </a:rPr>
              <a:t>Pygame</a:t>
            </a:r>
            <a:r>
              <a:rPr lang="en-US" altLang="zh-TW" sz="3600" dirty="0" smtClean="0">
                <a:solidFill>
                  <a:schemeClr val="tx1"/>
                </a:solidFill>
              </a:rPr>
              <a:t>—</a:t>
            </a:r>
            <a:r>
              <a:rPr lang="zh-TW" altLang="en-US" sz="3600" dirty="0" smtClean="0">
                <a:solidFill>
                  <a:schemeClr val="tx1"/>
                </a:solidFill>
              </a:rPr>
              <a:t>動畫效果顯示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(-x,0)        (160-x,0)      (320-x,0)     (480-x,0)      (640-x,0)</a:t>
            </a:r>
          </a:p>
        </p:txBody>
      </p:sp>
      <p:grpSp>
        <p:nvGrpSpPr>
          <p:cNvPr id="4" name="群組 12"/>
          <p:cNvGrpSpPr/>
          <p:nvPr/>
        </p:nvGrpSpPr>
        <p:grpSpPr>
          <a:xfrm>
            <a:off x="1043608" y="2420888"/>
            <a:ext cx="6912768" cy="3960440"/>
            <a:chOff x="1187624" y="1916832"/>
            <a:chExt cx="6912768" cy="39604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9672" y="2060848"/>
              <a:ext cx="6248400" cy="379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直線接點 5"/>
            <p:cNvCxnSpPr/>
            <p:nvPr/>
          </p:nvCxnSpPr>
          <p:spPr>
            <a:xfrm>
              <a:off x="1187624" y="1988840"/>
              <a:ext cx="0" cy="38884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2555776" y="1916832"/>
              <a:ext cx="0" cy="38884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3923928" y="1916832"/>
              <a:ext cx="0" cy="38884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5292080" y="1916832"/>
              <a:ext cx="0" cy="38884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6660232" y="1916832"/>
              <a:ext cx="0" cy="38884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8100392" y="1916832"/>
              <a:ext cx="0" cy="38884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用於圖像傳輸的</a:t>
            </a:r>
            <a:r>
              <a:rPr lang="en-US" altLang="zh-TW" dirty="0" err="1" smtClean="0">
                <a:hlinkClick r:id="rId2"/>
              </a:rPr>
              <a:t>Pygame</a:t>
            </a:r>
            <a:r>
              <a:rPr lang="zh-TW" altLang="en-US" dirty="0" smtClean="0"/>
              <a:t>模塊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image </a:t>
            </a:r>
            <a:r>
              <a:rPr lang="zh-TW" altLang="en-US" dirty="0" smtClean="0"/>
              <a:t>模塊包含了加載和保存圖像的函數，同時轉換為</a:t>
            </a:r>
            <a:r>
              <a:rPr lang="en-US" altLang="zh-TW" dirty="0" smtClean="0"/>
              <a:t>Surface </a:t>
            </a:r>
            <a:r>
              <a:rPr lang="zh-TW" altLang="en-US" dirty="0" smtClean="0"/>
              <a:t>對象支持的格式。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/>
              <a:t>注意：沒有</a:t>
            </a:r>
            <a:r>
              <a:rPr lang="en-US" altLang="zh-TW" dirty="0" smtClean="0"/>
              <a:t>Image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；</a:t>
            </a:r>
            <a:r>
              <a:rPr lang="zh-TW" altLang="en-US" dirty="0" smtClean="0"/>
              <a:t>當一個圖像被成功載入後，將轉換為 </a:t>
            </a:r>
            <a:r>
              <a:rPr lang="en-US" altLang="zh-TW" dirty="0" smtClean="0"/>
              <a:t>Surface </a:t>
            </a:r>
            <a:r>
              <a:rPr lang="zh-TW" altLang="en-US" dirty="0" smtClean="0"/>
              <a:t>對象。</a:t>
            </a:r>
            <a:r>
              <a:rPr lang="en-US" altLang="zh-TW" dirty="0" smtClean="0"/>
              <a:t>Surface </a:t>
            </a:r>
            <a:r>
              <a:rPr lang="zh-TW" altLang="en-US" dirty="0" smtClean="0"/>
              <a:t>對象允許你在上邊畫線、設置像素、捕獲區域等。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lvl="1" algn="r" rtl="0">
              <a:spcBef>
                <a:spcPct val="0"/>
              </a:spcBef>
            </a:pPr>
            <a:r>
              <a:rPr lang="en-US" altLang="zh-TW" sz="3600" dirty="0" err="1" smtClean="0">
                <a:solidFill>
                  <a:schemeClr val="tx1"/>
                </a:solidFill>
              </a:rPr>
              <a:t>Pygame</a:t>
            </a:r>
            <a:r>
              <a:rPr lang="en-US" altLang="zh-TW" sz="3600" dirty="0" smtClean="0">
                <a:solidFill>
                  <a:schemeClr val="tx1"/>
                </a:solidFill>
              </a:rPr>
              <a:t>—</a:t>
            </a:r>
            <a:r>
              <a:rPr lang="zh-TW" altLang="en-US" sz="3600" dirty="0" smtClean="0">
                <a:solidFill>
                  <a:schemeClr val="tx1"/>
                </a:solidFill>
              </a:rPr>
              <a:t>全螢幕顯示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 smtClean="0"/>
              <a:t>screen = </a:t>
            </a:r>
            <a:r>
              <a:rPr lang="en-US" altLang="zh-TW" sz="2800" dirty="0" err="1" smtClean="0"/>
              <a:t>pygame.display.set_mode</a:t>
            </a:r>
            <a:r>
              <a:rPr lang="en-US" altLang="zh-TW" sz="2800" dirty="0" smtClean="0"/>
              <a:t>((640, 360), </a:t>
            </a:r>
            <a:r>
              <a:rPr lang="en-US" altLang="zh-TW" sz="2800" dirty="0" err="1" smtClean="0"/>
              <a:t>pygame.FULLSCREEN</a:t>
            </a:r>
            <a:r>
              <a:rPr lang="en-US" altLang="zh-TW" sz="2800" dirty="0" smtClean="0"/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 err="1" smtClean="0">
                <a:solidFill>
                  <a:schemeClr val="tx1"/>
                </a:solidFill>
              </a:rPr>
              <a:t>Pygame</a:t>
            </a:r>
            <a:r>
              <a:rPr lang="en-US" altLang="zh-TW" sz="4800" dirty="0" smtClean="0">
                <a:solidFill>
                  <a:schemeClr val="tx1"/>
                </a:solidFill>
              </a:rPr>
              <a:t>—</a:t>
            </a:r>
            <a:r>
              <a:rPr lang="zh-TW" altLang="en-US" sz="4800" dirty="0" smtClean="0">
                <a:solidFill>
                  <a:schemeClr val="tx1"/>
                </a:solidFill>
              </a:rPr>
              <a:t>旋轉圖片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img_r</a:t>
            </a:r>
            <a:r>
              <a:rPr lang="en-US" altLang="zh-TW" dirty="0" smtClean="0"/>
              <a:t>  = </a:t>
            </a:r>
            <a:r>
              <a:rPr lang="en-US" altLang="zh-TW" dirty="0" err="1" smtClean="0"/>
              <a:t>pygame.transform.rotate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ang</a:t>
            </a:r>
            <a:r>
              <a:rPr lang="en-US" altLang="zh-TW" dirty="0" smtClean="0"/>
              <a:t>)</a:t>
            </a:r>
          </a:p>
          <a:p>
            <a:pPr>
              <a:lnSpc>
                <a:spcPct val="200000"/>
              </a:lnSpc>
            </a:pP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ang</a:t>
            </a:r>
            <a:r>
              <a:rPr lang="en-US" altLang="zh-TW" dirty="0" smtClean="0"/>
              <a:t>:</a:t>
            </a:r>
            <a:r>
              <a:rPr lang="zh-TW" altLang="en-US" dirty="0" smtClean="0"/>
              <a:t> 旋轉角度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 err="1" smtClean="0">
                <a:solidFill>
                  <a:schemeClr val="tx1"/>
                </a:solidFill>
              </a:rPr>
              <a:t>Pygame</a:t>
            </a:r>
            <a:r>
              <a:rPr lang="en-US" altLang="zh-TW" sz="4800" dirty="0" smtClean="0">
                <a:solidFill>
                  <a:schemeClr val="tx1"/>
                </a:solidFill>
              </a:rPr>
              <a:t>—</a:t>
            </a:r>
            <a:r>
              <a:rPr lang="zh-TW" altLang="en-US" sz="4800" dirty="0" smtClean="0">
                <a:solidFill>
                  <a:schemeClr val="tx1"/>
                </a:solidFill>
              </a:rPr>
              <a:t>旋轉並縮放圖片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img_rz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pygame.transform.rotozoom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ang</a:t>
            </a:r>
            <a:r>
              <a:rPr lang="en-US" altLang="zh-TW" dirty="0" smtClean="0"/>
              <a:t>, per)</a:t>
            </a:r>
          </a:p>
          <a:p>
            <a:pPr>
              <a:lnSpc>
                <a:spcPct val="200000"/>
              </a:lnSpc>
            </a:pP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ang</a:t>
            </a:r>
            <a:r>
              <a:rPr lang="en-US" altLang="zh-TW" dirty="0" smtClean="0"/>
              <a:t>:</a:t>
            </a:r>
            <a:r>
              <a:rPr lang="zh-TW" altLang="en-US" dirty="0" smtClean="0"/>
              <a:t> 旋轉角度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per:</a:t>
            </a:r>
            <a:r>
              <a:rPr lang="zh-TW" altLang="en-US" dirty="0" smtClean="0"/>
              <a:t> 縮放比例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pygame.image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 err="1" smtClean="0"/>
              <a:t>pygame.image.load</a:t>
            </a:r>
            <a:r>
              <a:rPr lang="en-US" altLang="zh-TW" sz="2800" dirty="0" smtClean="0"/>
              <a:t>() — </a:t>
            </a:r>
            <a:r>
              <a:rPr lang="zh-TW" altLang="en-US" sz="2800" dirty="0" smtClean="0"/>
              <a:t>從文件加載新</a:t>
            </a:r>
            <a:r>
              <a:rPr lang="zh-TW" altLang="en-US" sz="2800" dirty="0" smtClean="0"/>
              <a:t>圖片</a:t>
            </a:r>
            <a:endParaRPr lang="en-US" altLang="zh-TW" sz="2800" dirty="0" smtClean="0"/>
          </a:p>
          <a:p>
            <a:pPr>
              <a:lnSpc>
                <a:spcPct val="200000"/>
              </a:lnSpc>
            </a:pPr>
            <a:r>
              <a:rPr lang="en-US" altLang="zh-TW" sz="2800" dirty="0" err="1" smtClean="0"/>
              <a:t>pygame.image.save</a:t>
            </a:r>
            <a:r>
              <a:rPr lang="en-US" altLang="zh-TW" sz="2800" dirty="0" smtClean="0"/>
              <a:t>() — </a:t>
            </a:r>
            <a:r>
              <a:rPr lang="zh-TW" altLang="en-US" sz="2800" dirty="0" smtClean="0"/>
              <a:t>將圖像保存到磁盤</a:t>
            </a:r>
            <a:r>
              <a:rPr lang="zh-TW" altLang="en-US" sz="2800" dirty="0" smtClean="0"/>
              <a:t>上</a:t>
            </a:r>
            <a:endParaRPr lang="en-US" altLang="zh-TW" sz="2800" dirty="0" smtClean="0"/>
          </a:p>
          <a:p>
            <a:pPr>
              <a:lnSpc>
                <a:spcPct val="200000"/>
              </a:lnSpc>
            </a:pPr>
            <a:r>
              <a:rPr lang="en-US" altLang="zh-TW" sz="2800" dirty="0" err="1" smtClean="0"/>
              <a:t>pygame.image.get_extended</a:t>
            </a:r>
            <a:r>
              <a:rPr lang="en-US" altLang="zh-TW" sz="2800" dirty="0" smtClean="0"/>
              <a:t>() — </a:t>
            </a:r>
            <a:r>
              <a:rPr lang="zh-TW" altLang="en-US" sz="2800" dirty="0" smtClean="0"/>
              <a:t>檢測是否支持載入擴展的圖像</a:t>
            </a:r>
            <a:r>
              <a:rPr lang="zh-TW" altLang="en-US" sz="2800" dirty="0" smtClean="0"/>
              <a:t>格式</a:t>
            </a:r>
            <a:endParaRPr lang="en-US" altLang="zh-TW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pygame.image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 smtClean="0"/>
              <a:t>pygame.image.tostring</a:t>
            </a:r>
            <a:r>
              <a:rPr lang="en-US" altLang="zh-TW" sz="2800" dirty="0" smtClean="0"/>
              <a:t>() — </a:t>
            </a:r>
            <a:r>
              <a:rPr lang="zh-TW" altLang="en-US" sz="2800" dirty="0" smtClean="0"/>
              <a:t>將圖像轉換為字符串</a:t>
            </a:r>
            <a:r>
              <a:rPr lang="zh-TW" altLang="en-US" sz="2800" dirty="0" smtClean="0"/>
              <a:t>描述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err="1" smtClean="0"/>
              <a:t>pygame.image.fromstring</a:t>
            </a:r>
            <a:r>
              <a:rPr lang="en-US" altLang="zh-TW" sz="2800" dirty="0" smtClean="0"/>
              <a:t>() — </a:t>
            </a:r>
            <a:r>
              <a:rPr lang="zh-TW" altLang="en-US" sz="2800" dirty="0" smtClean="0"/>
              <a:t>將字符串描述轉換為</a:t>
            </a:r>
            <a:r>
              <a:rPr lang="zh-TW" altLang="en-US" sz="2800" dirty="0" smtClean="0"/>
              <a:t>圖像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err="1" smtClean="0"/>
              <a:t>pygame.image.frombuffer</a:t>
            </a:r>
            <a:r>
              <a:rPr lang="en-US" altLang="zh-TW" sz="2800" dirty="0" smtClean="0"/>
              <a:t>() — </a:t>
            </a:r>
            <a:r>
              <a:rPr lang="zh-TW" altLang="en-US" sz="2800" dirty="0" smtClean="0"/>
              <a:t>創建一個與字符串描述共享數據的</a:t>
            </a:r>
            <a:r>
              <a:rPr lang="en-US" altLang="zh-TW" sz="2800" dirty="0" smtClean="0"/>
              <a:t>Surface </a:t>
            </a:r>
            <a:r>
              <a:rPr lang="zh-TW" altLang="en-US" sz="2800" dirty="0" smtClean="0"/>
              <a:t>對象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支持</a:t>
            </a:r>
            <a:r>
              <a:rPr lang="zh-TW" altLang="en-US" dirty="0" smtClean="0"/>
              <a:t>載入的圖像格式如下：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TW" dirty="0" smtClean="0"/>
              <a:t>JPG</a:t>
            </a:r>
          </a:p>
          <a:p>
            <a:pPr>
              <a:lnSpc>
                <a:spcPct val="160000"/>
              </a:lnSpc>
            </a:pPr>
            <a:r>
              <a:rPr lang="en-US" altLang="zh-TW" dirty="0" smtClean="0"/>
              <a:t>PNG</a:t>
            </a:r>
          </a:p>
          <a:p>
            <a:pPr>
              <a:lnSpc>
                <a:spcPct val="160000"/>
              </a:lnSpc>
            </a:pPr>
            <a:r>
              <a:rPr lang="en-US" altLang="zh-TW" dirty="0" smtClean="0"/>
              <a:t>GIF</a:t>
            </a:r>
            <a:r>
              <a:rPr lang="zh-TW" altLang="en-US" dirty="0" smtClean="0"/>
              <a:t>（無動畫）</a:t>
            </a:r>
          </a:p>
          <a:p>
            <a:pPr>
              <a:lnSpc>
                <a:spcPct val="160000"/>
              </a:lnSpc>
            </a:pPr>
            <a:r>
              <a:rPr lang="en-US" altLang="zh-TW" dirty="0" smtClean="0"/>
              <a:t>BMP</a:t>
            </a:r>
          </a:p>
          <a:p>
            <a:pPr>
              <a:lnSpc>
                <a:spcPct val="160000"/>
              </a:lnSpc>
            </a:pPr>
            <a:r>
              <a:rPr lang="en-US" altLang="zh-TW" dirty="0" smtClean="0"/>
              <a:t>PCX</a:t>
            </a:r>
          </a:p>
          <a:p>
            <a:pPr>
              <a:lnSpc>
                <a:spcPct val="160000"/>
              </a:lnSpc>
            </a:pPr>
            <a:r>
              <a:rPr lang="en-US" altLang="zh-TW" dirty="0" smtClean="0"/>
              <a:t>TGA</a:t>
            </a:r>
            <a:r>
              <a:rPr lang="zh-TW" altLang="en-US" dirty="0" smtClean="0"/>
              <a:t>（無壓縮）</a:t>
            </a:r>
          </a:p>
          <a:p>
            <a:pPr>
              <a:lnSpc>
                <a:spcPct val="160000"/>
              </a:lnSpc>
            </a:pPr>
            <a:r>
              <a:rPr lang="en-US" altLang="zh-TW" dirty="0" smtClean="0"/>
              <a:t>TIF</a:t>
            </a:r>
          </a:p>
          <a:p>
            <a:pPr>
              <a:lnSpc>
                <a:spcPct val="160000"/>
              </a:lnSpc>
            </a:pPr>
            <a:r>
              <a:rPr lang="en-US" altLang="zh-TW" dirty="0" smtClean="0"/>
              <a:t>LBM</a:t>
            </a:r>
            <a:r>
              <a:rPr lang="zh-TW" altLang="en-US" dirty="0" smtClean="0"/>
              <a:t>（和</a:t>
            </a:r>
            <a:r>
              <a:rPr lang="en-US" altLang="zh-TW" dirty="0" smtClean="0"/>
              <a:t>PBM</a:t>
            </a:r>
            <a:r>
              <a:rPr lang="zh-TW" altLang="en-US" dirty="0" smtClean="0"/>
              <a:t>）</a:t>
            </a:r>
          </a:p>
          <a:p>
            <a:pPr>
              <a:lnSpc>
                <a:spcPct val="160000"/>
              </a:lnSpc>
            </a:pPr>
            <a:r>
              <a:rPr lang="en-US" altLang="zh-TW" dirty="0" smtClean="0"/>
              <a:t>PBM</a:t>
            </a:r>
            <a:r>
              <a:rPr lang="zh-TW" altLang="en-US" dirty="0" smtClean="0"/>
              <a:t>（和</a:t>
            </a:r>
            <a:r>
              <a:rPr lang="en-US" altLang="zh-TW" dirty="0" smtClean="0"/>
              <a:t>PGM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PPM</a:t>
            </a:r>
            <a:r>
              <a:rPr lang="zh-TW" altLang="en-US" dirty="0" smtClean="0"/>
              <a:t>）</a:t>
            </a:r>
          </a:p>
          <a:p>
            <a:pPr>
              <a:lnSpc>
                <a:spcPct val="160000"/>
              </a:lnSpc>
            </a:pPr>
            <a:r>
              <a:rPr lang="en-US" altLang="zh-TW" dirty="0" smtClean="0"/>
              <a:t>XPM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支持保存為以下格式：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BMP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TGA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PNG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JPEG</a:t>
            </a:r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pygame.image.load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452628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TW" altLang="en-US" sz="2200" dirty="0" smtClean="0"/>
              <a:t>從文件加載新圖片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>
              <a:lnSpc>
                <a:spcPct val="170000"/>
              </a:lnSpc>
            </a:pPr>
            <a:r>
              <a:rPr lang="en-US" altLang="zh-TW" sz="2200" dirty="0" smtClean="0"/>
              <a:t>load(filename</a:t>
            </a:r>
            <a:r>
              <a:rPr lang="en-US" altLang="zh-TW" sz="2200" dirty="0" smtClean="0"/>
              <a:t>) -&gt; </a:t>
            </a:r>
            <a:r>
              <a:rPr lang="en-US" altLang="zh-TW" sz="2200" dirty="0" smtClean="0"/>
              <a:t>Surface</a:t>
            </a:r>
          </a:p>
          <a:p>
            <a:pPr>
              <a:lnSpc>
                <a:spcPct val="170000"/>
              </a:lnSpc>
            </a:pPr>
            <a:r>
              <a:rPr lang="en-US" altLang="zh-TW" sz="2200" dirty="0" smtClean="0"/>
              <a:t>load(</a:t>
            </a:r>
            <a:r>
              <a:rPr lang="en-US" altLang="zh-TW" sz="2200" dirty="0" err="1" smtClean="0"/>
              <a:t>fileobj</a:t>
            </a:r>
            <a:r>
              <a:rPr lang="en-US" altLang="zh-TW" sz="2200" dirty="0" smtClean="0"/>
              <a:t>, </a:t>
            </a:r>
            <a:r>
              <a:rPr lang="en-US" altLang="zh-TW" sz="2200" dirty="0" err="1" smtClean="0"/>
              <a:t>namehint</a:t>
            </a:r>
            <a:r>
              <a:rPr lang="en-US" altLang="zh-TW" sz="2200" dirty="0" smtClean="0"/>
              <a:t>=””) -&gt; </a:t>
            </a:r>
            <a:r>
              <a:rPr lang="en-US" altLang="zh-TW" sz="2200" dirty="0" smtClean="0"/>
              <a:t>Surface</a:t>
            </a:r>
          </a:p>
          <a:p>
            <a:pPr>
              <a:lnSpc>
                <a:spcPct val="170000"/>
              </a:lnSpc>
            </a:pPr>
            <a:r>
              <a:rPr lang="zh-TW" altLang="en-US" sz="2200" dirty="0" smtClean="0"/>
              <a:t>從</a:t>
            </a:r>
            <a:r>
              <a:rPr lang="zh-TW" altLang="en-US" sz="2200" dirty="0" smtClean="0"/>
              <a:t>文件加載一張圖片，你可以傳遞一個文件路徑或一個</a:t>
            </a:r>
            <a:r>
              <a:rPr lang="en-US" altLang="zh-TW" sz="2200" dirty="0" smtClean="0"/>
              <a:t>Python </a:t>
            </a:r>
            <a:r>
              <a:rPr lang="zh-TW" altLang="en-US" sz="2200" dirty="0" smtClean="0"/>
              <a:t>的文件對象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>
              <a:lnSpc>
                <a:spcPct val="170000"/>
              </a:lnSpc>
            </a:pPr>
            <a:r>
              <a:rPr lang="en-US" altLang="zh-TW" sz="2200" dirty="0" err="1" smtClean="0"/>
              <a:t>Pygame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將自動判斷圖像的格式（比如</a:t>
            </a:r>
            <a:r>
              <a:rPr lang="en-US" altLang="zh-TW" sz="2200" dirty="0" smtClean="0"/>
              <a:t>GIF </a:t>
            </a:r>
            <a:r>
              <a:rPr lang="zh-TW" altLang="en-US" sz="2200" dirty="0" smtClean="0"/>
              <a:t>或位圖）並創建一個新的 </a:t>
            </a:r>
            <a:r>
              <a:rPr lang="en-US" altLang="zh-TW" sz="2200" dirty="0" smtClean="0"/>
              <a:t>Surface </a:t>
            </a:r>
            <a:r>
              <a:rPr lang="zh-TW" altLang="en-US" sz="2200" dirty="0" smtClean="0"/>
              <a:t>對象。有時它可能需要知道文件的後綴名（比如</a:t>
            </a:r>
            <a:r>
              <a:rPr lang="en-US" altLang="zh-TW" sz="2200" dirty="0" smtClean="0"/>
              <a:t>GIF </a:t>
            </a:r>
            <a:r>
              <a:rPr lang="zh-TW" altLang="en-US" sz="2200" dirty="0" smtClean="0"/>
              <a:t>圖像應該</a:t>
            </a:r>
            <a:r>
              <a:rPr lang="zh-TW" altLang="en-US" sz="2200" dirty="0" smtClean="0"/>
              <a:t>以</a:t>
            </a:r>
            <a:r>
              <a:rPr lang="en-US" altLang="zh-TW" sz="2200" dirty="0" smtClean="0"/>
              <a:t>“.gif” </a:t>
            </a:r>
            <a:r>
              <a:rPr lang="zh-TW" altLang="en-US" sz="2200" dirty="0" smtClean="0"/>
              <a:t>為後綴）。如果你傳入原始文件對象，你需要傳入它對應的文件名到</a:t>
            </a:r>
            <a:r>
              <a:rPr lang="en-US" altLang="zh-TW" sz="2200" dirty="0" err="1" smtClean="0"/>
              <a:t>namehint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參數中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pygame.image.load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628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TW" altLang="en-US" sz="2200" dirty="0" smtClean="0"/>
              <a:t>返回</a:t>
            </a:r>
            <a:r>
              <a:rPr lang="zh-TW" altLang="en-US" sz="2200" dirty="0" smtClean="0"/>
              <a:t>的 </a:t>
            </a:r>
            <a:r>
              <a:rPr lang="en-US" altLang="zh-TW" sz="2200" dirty="0" smtClean="0"/>
              <a:t>Surface </a:t>
            </a:r>
            <a:r>
              <a:rPr lang="zh-TW" altLang="en-US" sz="2200" dirty="0" smtClean="0"/>
              <a:t>對象將包含與源文件相同的顏色格式，</a:t>
            </a:r>
            <a:r>
              <a:rPr lang="en-US" altLang="zh-TW" sz="2200" dirty="0" err="1" smtClean="0"/>
              <a:t>colorkey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和</a:t>
            </a:r>
            <a:r>
              <a:rPr lang="en-US" altLang="zh-TW" sz="2200" dirty="0" smtClean="0"/>
              <a:t>alpha </a:t>
            </a:r>
            <a:r>
              <a:rPr lang="zh-TW" altLang="en-US" sz="2200" dirty="0" smtClean="0"/>
              <a:t>透明度通道。你通常需要調用 </a:t>
            </a:r>
            <a:r>
              <a:rPr lang="en-US" altLang="zh-TW" sz="2200" dirty="0" err="1" smtClean="0"/>
              <a:t>Surface.convert</a:t>
            </a:r>
            <a:r>
              <a:rPr lang="en-US" altLang="zh-TW" sz="2200" dirty="0" smtClean="0"/>
              <a:t>() </a:t>
            </a:r>
            <a:r>
              <a:rPr lang="zh-TW" altLang="en-US" sz="2200" dirty="0" smtClean="0"/>
              <a:t>函數進行轉換，這樣可以使得在屏幕上繪製的速度更快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>
              <a:lnSpc>
                <a:spcPct val="170000"/>
              </a:lnSpc>
            </a:pPr>
            <a:r>
              <a:rPr lang="zh-TW" altLang="en-US" sz="2200" dirty="0" smtClean="0"/>
              <a:t>對於</a:t>
            </a:r>
            <a:r>
              <a:rPr lang="zh-TW" altLang="en-US" sz="2200" dirty="0" smtClean="0"/>
              <a:t>含有</a:t>
            </a:r>
            <a:r>
              <a:rPr lang="en-US" altLang="zh-TW" sz="2200" dirty="0" smtClean="0"/>
              <a:t>alpha </a:t>
            </a:r>
            <a:r>
              <a:rPr lang="zh-TW" altLang="en-US" sz="2200" dirty="0" smtClean="0"/>
              <a:t>通道的圖片（支持部分位置透明，像</a:t>
            </a:r>
            <a:r>
              <a:rPr lang="en-US" altLang="zh-TW" sz="2200" dirty="0" smtClean="0"/>
              <a:t>PNG </a:t>
            </a:r>
            <a:r>
              <a:rPr lang="zh-TW" altLang="en-US" sz="2200" dirty="0" smtClean="0"/>
              <a:t>圖像），需要使用</a:t>
            </a:r>
            <a:r>
              <a:rPr lang="en-US" altLang="zh-TW" sz="2200" dirty="0" err="1" smtClean="0"/>
              <a:t>Surface.convert_alpha</a:t>
            </a:r>
            <a:r>
              <a:rPr lang="en-US" altLang="zh-TW" sz="2200" dirty="0" smtClean="0"/>
              <a:t>() </a:t>
            </a:r>
            <a:r>
              <a:rPr lang="zh-TW" altLang="en-US" sz="2200" dirty="0" smtClean="0"/>
              <a:t>函數進行轉換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>
              <a:lnSpc>
                <a:spcPct val="170000"/>
              </a:lnSpc>
            </a:pPr>
            <a:r>
              <a:rPr lang="zh-TW" altLang="en-US" sz="2200" dirty="0" smtClean="0"/>
              <a:t>在</a:t>
            </a:r>
            <a:r>
              <a:rPr lang="zh-TW" altLang="en-US" sz="2200" dirty="0" smtClean="0"/>
              <a:t>某些環境下，</a:t>
            </a:r>
            <a:r>
              <a:rPr lang="en-US" altLang="zh-TW" sz="2200" dirty="0" err="1" smtClean="0"/>
              <a:t>Pygame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可能無法支持上述所有的圖像格式，但至少無壓縮的</a:t>
            </a:r>
            <a:r>
              <a:rPr lang="en-US" altLang="zh-TW" sz="2200" dirty="0" smtClean="0"/>
              <a:t>BMP </a:t>
            </a:r>
            <a:r>
              <a:rPr lang="zh-TW" altLang="en-US" sz="2200" dirty="0" smtClean="0"/>
              <a:t>格式是支持的。你可以調用</a:t>
            </a:r>
            <a:r>
              <a:rPr lang="en-US" altLang="zh-TW" sz="2200" dirty="0" err="1" smtClean="0"/>
              <a:t>pygame.image.get_extended</a:t>
            </a:r>
            <a:r>
              <a:rPr lang="en-US" altLang="zh-TW" sz="2200" dirty="0" smtClean="0"/>
              <a:t>() </a:t>
            </a:r>
            <a:r>
              <a:rPr lang="zh-TW" altLang="en-US" sz="2200" dirty="0" smtClean="0"/>
              <a:t>函數，如果返回</a:t>
            </a:r>
            <a:r>
              <a:rPr lang="en-US" altLang="zh-TW" sz="2200" dirty="0" smtClean="0"/>
              <a:t>True</a:t>
            </a:r>
            <a:r>
              <a:rPr lang="zh-TW" altLang="en-US" sz="2200" dirty="0" smtClean="0"/>
              <a:t>，說明可以加載上述的格式（包含</a:t>
            </a:r>
            <a:r>
              <a:rPr lang="en-US" altLang="zh-TW" sz="2200" dirty="0" smtClean="0"/>
              <a:t>PNG</a:t>
            </a:r>
            <a:r>
              <a:rPr lang="zh-TW" altLang="en-US" sz="2200" dirty="0" smtClean="0"/>
              <a:t>，</a:t>
            </a:r>
            <a:r>
              <a:rPr lang="en-US" altLang="zh-TW" sz="2200" dirty="0" smtClean="0"/>
              <a:t>JPG </a:t>
            </a:r>
            <a:r>
              <a:rPr lang="zh-TW" altLang="en-US" sz="2200" dirty="0" smtClean="0"/>
              <a:t>和</a:t>
            </a:r>
            <a:r>
              <a:rPr lang="en-US" altLang="zh-TW" sz="2200" dirty="0" smtClean="0"/>
              <a:t>GIF</a:t>
            </a:r>
            <a:r>
              <a:rPr lang="zh-TW" altLang="en-US" sz="2200" dirty="0" smtClean="0"/>
              <a:t>）。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pygame.image.save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將圖像保存到磁盤上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save(Surface</a:t>
            </a:r>
            <a:r>
              <a:rPr lang="en-US" altLang="zh-TW" dirty="0" smtClean="0"/>
              <a:t>, filename) -&gt; </a:t>
            </a:r>
            <a:r>
              <a:rPr lang="en-US" altLang="zh-TW" dirty="0" smtClean="0"/>
              <a:t>None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該</a:t>
            </a:r>
            <a:r>
              <a:rPr lang="zh-TW" altLang="en-US" dirty="0" smtClean="0"/>
              <a:t>函數將保存 </a:t>
            </a:r>
            <a:r>
              <a:rPr lang="en-US" altLang="zh-TW" dirty="0" smtClean="0"/>
              <a:t>Surface </a:t>
            </a:r>
            <a:r>
              <a:rPr lang="zh-TW" altLang="en-US" dirty="0" smtClean="0"/>
              <a:t>對像到磁盤上，支持存儲為</a:t>
            </a:r>
            <a:r>
              <a:rPr lang="en-US" altLang="zh-TW" dirty="0" smtClean="0"/>
              <a:t>BMP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TGA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PNG </a:t>
            </a:r>
            <a:r>
              <a:rPr lang="zh-TW" altLang="en-US" dirty="0" smtClean="0"/>
              <a:t>或</a:t>
            </a:r>
            <a:r>
              <a:rPr lang="en-US" altLang="zh-TW" dirty="0" smtClean="0"/>
              <a:t>JPEG </a:t>
            </a:r>
            <a:r>
              <a:rPr lang="zh-TW" altLang="en-US" dirty="0" smtClean="0"/>
              <a:t>格式的圖像。如果</a:t>
            </a:r>
            <a:r>
              <a:rPr lang="en-US" altLang="zh-TW" dirty="0" smtClean="0"/>
              <a:t>filename </a:t>
            </a:r>
            <a:r>
              <a:rPr lang="zh-TW" altLang="en-US" dirty="0" smtClean="0"/>
              <a:t>沒有指定後綴名，那麼默認是保存為</a:t>
            </a:r>
            <a:r>
              <a:rPr lang="en-US" altLang="zh-TW" dirty="0" smtClean="0"/>
              <a:t>TGA </a:t>
            </a:r>
            <a:r>
              <a:rPr lang="zh-TW" altLang="en-US" dirty="0" smtClean="0"/>
              <a:t>格式。</a:t>
            </a:r>
            <a:r>
              <a:rPr lang="en-US" altLang="zh-TW" dirty="0" smtClean="0"/>
              <a:t>TGA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BMP </a:t>
            </a:r>
            <a:r>
              <a:rPr lang="zh-TW" altLang="en-US" dirty="0" smtClean="0"/>
              <a:t>格式是無壓縮的文件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30</TotalTime>
  <Words>1016</Words>
  <Application>Microsoft Office PowerPoint</Application>
  <PresentationFormat>如螢幕大小 (4:3)</PresentationFormat>
  <Paragraphs>97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沉穩</vt:lpstr>
      <vt:lpstr>pygame七大核心元素--image</vt:lpstr>
      <vt:lpstr>pygame.image</vt:lpstr>
      <vt:lpstr>pygame.image.函數</vt:lpstr>
      <vt:lpstr>pygame.image.函數</vt:lpstr>
      <vt:lpstr>支持載入的圖像格式如下：</vt:lpstr>
      <vt:lpstr>支持保存為以下格式：</vt:lpstr>
      <vt:lpstr>pygame.image.load()</vt:lpstr>
      <vt:lpstr>pygame.image.load()</vt:lpstr>
      <vt:lpstr>pygame.image.save()</vt:lpstr>
      <vt:lpstr>pygame.image.get_extended()</vt:lpstr>
      <vt:lpstr>pygame.image.tostring()</vt:lpstr>
      <vt:lpstr>pygame.image.fromstring()</vt:lpstr>
      <vt:lpstr>pygame.image.frombuffer()</vt:lpstr>
      <vt:lpstr>Pygame—顯示圖片</vt:lpstr>
      <vt:lpstr>Pygame—顯示圖片--一、載入圖片</vt:lpstr>
      <vt:lpstr>Pygame—顯示圖片--二、渲染圖片</vt:lpstr>
      <vt:lpstr>Pygame—顯示圖片--三、重新整理視窗</vt:lpstr>
      <vt:lpstr>Pygame—顯示圖片—調整圖片大小</vt:lpstr>
      <vt:lpstr>Pygame—動畫效果顯示</vt:lpstr>
      <vt:lpstr>Pygame—全螢幕顯示</vt:lpstr>
      <vt:lpstr>Pygame—旋轉圖片</vt:lpstr>
      <vt:lpstr>Pygame—旋轉並縮放圖片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pygame七大核心元素--Surface</dc:title>
  <dc:creator>cylin</dc:creator>
  <cp:lastModifiedBy>cylin</cp:lastModifiedBy>
  <cp:revision>5</cp:revision>
  <dcterms:created xsi:type="dcterms:W3CDTF">2022-04-22T02:12:58Z</dcterms:created>
  <dcterms:modified xsi:type="dcterms:W3CDTF">2022-04-25T07:44:31Z</dcterms:modified>
</cp:coreProperties>
</file>