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57" d="100"/>
          <a:sy n="57" d="100"/>
        </p:scale>
        <p:origin x="268" y="48"/>
      </p:cViewPr>
      <p:guideLst/>
    </p:cSldViewPr>
  </p:slideViewPr>
  <p:outlineViewPr>
    <p:cViewPr>
      <p:scale>
        <a:sx n="33" d="100"/>
        <a:sy n="33" d="100"/>
      </p:scale>
      <p:origin x="0" y="-8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106460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250681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804439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757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224720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169737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2580676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2604143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35362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F1FCE6-8D1E-CD1E-F078-D12D6CF371D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4873730-1C11-81EF-CFE9-AD1261F0D38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9FCE1A-09BC-D842-D092-B900006D395E}"/>
              </a:ext>
            </a:extLst>
          </p:cNvPr>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頁尾版面配置區 4">
            <a:extLst>
              <a:ext uri="{FF2B5EF4-FFF2-40B4-BE49-F238E27FC236}">
                <a16:creationId xmlns:a16="http://schemas.microsoft.com/office/drawing/2014/main" id="{C6C351A0-B5DE-9DD4-DFAA-54FAF839D9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8E1A28-A691-C3F6-0229-F4EDC1109F7F}"/>
              </a:ext>
            </a:extLst>
          </p:cNvPr>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20351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1800000"/>
            <a:ext cx="10363826" cy="3960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17132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47259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080000"/>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1800000"/>
            <a:ext cx="5106026" cy="3960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1800000"/>
            <a:ext cx="5105400" cy="3960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3513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08000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72685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169990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336113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17844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3C17687-0369-45F0-B469-5B6F1E86F89E}" type="datetimeFigureOut">
              <a:rPr lang="zh-TW" altLang="en-US" smtClean="0"/>
              <a:t>2023/2/16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408203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080000"/>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913775" y="1800000"/>
            <a:ext cx="10364452" cy="3960000"/>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C17687-0369-45F0-B469-5B6F1E86F89E}" type="datetimeFigureOut">
              <a:rPr lang="zh-TW" altLang="en-US" smtClean="0"/>
              <a:t>2023/2/16</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FD6692-0A67-47BA-862C-A621BA28C80D}" type="slidenum">
              <a:rPr lang="zh-TW" altLang="en-US" smtClean="0"/>
              <a:t>‹#›</a:t>
            </a:fld>
            <a:endParaRPr lang="zh-TW" altLang="en-US"/>
          </a:p>
        </p:txBody>
      </p:sp>
    </p:spTree>
    <p:extLst>
      <p:ext uri="{BB962C8B-B14F-4D97-AF65-F5344CB8AC3E}">
        <p14:creationId xmlns:p14="http://schemas.microsoft.com/office/powerpoint/2010/main" val="1357855994"/>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ctr" defTabSz="914400" rtl="0" eaLnBrk="1" latinLnBrk="0" hangingPunct="1">
        <a:lnSpc>
          <a:spcPct val="90000"/>
        </a:lnSpc>
        <a:spcBef>
          <a:spcPct val="0"/>
        </a:spcBef>
        <a:buNone/>
        <a:defRPr sz="3600" b="1"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C301BE-893B-E3F6-94BB-552C7535A1BA}"/>
              </a:ext>
            </a:extLst>
          </p:cNvPr>
          <p:cNvSpPr>
            <a:spLocks noGrp="1"/>
          </p:cNvSpPr>
          <p:nvPr>
            <p:ph type="ctrTitle"/>
          </p:nvPr>
        </p:nvSpPr>
        <p:spPr/>
        <p:txBody>
          <a:bodyPr/>
          <a:lstStyle/>
          <a:p>
            <a:r>
              <a:rPr lang="zh-TW" altLang="en-US" dirty="0"/>
              <a:t>網站基本介紹</a:t>
            </a:r>
          </a:p>
        </p:txBody>
      </p:sp>
      <p:sp>
        <p:nvSpPr>
          <p:cNvPr id="3" name="副標題 2">
            <a:extLst>
              <a:ext uri="{FF2B5EF4-FFF2-40B4-BE49-F238E27FC236}">
                <a16:creationId xmlns:a16="http://schemas.microsoft.com/office/drawing/2014/main" id="{E6728403-06C2-27E9-A65E-B55F67FC7409}"/>
              </a:ext>
            </a:extLst>
          </p:cNvPr>
          <p:cNvSpPr>
            <a:spLocks noGrp="1"/>
          </p:cNvSpPr>
          <p:nvPr>
            <p:ph type="subTitle" idx="1"/>
          </p:nvPr>
        </p:nvSpPr>
        <p:spPr/>
        <p:txBody>
          <a:bodyPr/>
          <a:lstStyle/>
          <a:p>
            <a:r>
              <a:rPr lang="zh-TW" altLang="en-US" dirty="0"/>
              <a:t>周家祥</a:t>
            </a:r>
            <a:endParaRPr lang="en-US" altLang="zh-TW" dirty="0"/>
          </a:p>
        </p:txBody>
      </p:sp>
    </p:spTree>
    <p:extLst>
      <p:ext uri="{BB962C8B-B14F-4D97-AF65-F5344CB8AC3E}">
        <p14:creationId xmlns:p14="http://schemas.microsoft.com/office/powerpoint/2010/main" val="299451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CBDB7-85A8-EE86-FB6C-903782289FAB}"/>
              </a:ext>
            </a:extLst>
          </p:cNvPr>
          <p:cNvSpPr>
            <a:spLocks noGrp="1"/>
          </p:cNvSpPr>
          <p:nvPr>
            <p:ph type="title"/>
          </p:nvPr>
        </p:nvSpPr>
        <p:spPr/>
        <p:txBody>
          <a:bodyPr/>
          <a:lstStyle/>
          <a:p>
            <a:r>
              <a:rPr lang="zh-TW" altLang="en-US" dirty="0"/>
              <a:t>網頁建立及上傳</a:t>
            </a:r>
          </a:p>
        </p:txBody>
      </p:sp>
      <p:pic>
        <p:nvPicPr>
          <p:cNvPr id="18" name="內容版面配置區 17">
            <a:extLst>
              <a:ext uri="{FF2B5EF4-FFF2-40B4-BE49-F238E27FC236}">
                <a16:creationId xmlns:a16="http://schemas.microsoft.com/office/drawing/2014/main" id="{14B681D6-A8DE-55F8-9F47-89C3F8794603}"/>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4272" r="23719" b="58861"/>
          <a:stretch/>
        </p:blipFill>
        <p:spPr>
          <a:xfrm>
            <a:off x="736400" y="1977124"/>
            <a:ext cx="5283401" cy="3782876"/>
          </a:xfrm>
        </p:spPr>
      </p:pic>
      <p:sp>
        <p:nvSpPr>
          <p:cNvPr id="3" name="內容版面配置區 2">
            <a:extLst>
              <a:ext uri="{FF2B5EF4-FFF2-40B4-BE49-F238E27FC236}">
                <a16:creationId xmlns:a16="http://schemas.microsoft.com/office/drawing/2014/main" id="{2A867364-2D51-0843-3C59-4ED5E79A4C34}"/>
              </a:ext>
            </a:extLst>
          </p:cNvPr>
          <p:cNvSpPr>
            <a:spLocks noGrp="1"/>
          </p:cNvSpPr>
          <p:nvPr>
            <p:ph sz="quarter" idx="14"/>
          </p:nvPr>
        </p:nvSpPr>
        <p:spPr/>
        <p:txBody>
          <a:bodyPr/>
          <a:lstStyle/>
          <a:p>
            <a:r>
              <a:rPr lang="en-US" altLang="zh-TW" sz="2000" b="0" i="0" kern="1200" cap="none" baseline="0" dirty="0" err="1">
                <a:solidFill>
                  <a:schemeClr val="tx1"/>
                </a:solidFill>
                <a:effectLst/>
                <a:latin typeface="+mn-lt"/>
                <a:ea typeface="+mn-ea"/>
                <a:cs typeface="+mn-cs"/>
              </a:rPr>
              <a:t>HyperText</a:t>
            </a:r>
            <a:r>
              <a:rPr lang="en-US" altLang="zh-TW" sz="2000" b="0" i="0" kern="1200" cap="none" baseline="0" dirty="0">
                <a:solidFill>
                  <a:schemeClr val="tx1"/>
                </a:solidFill>
                <a:effectLst/>
                <a:latin typeface="+mn-lt"/>
                <a:ea typeface="+mn-ea"/>
                <a:cs typeface="+mn-cs"/>
              </a:rPr>
              <a:t> Markup Language</a:t>
            </a:r>
            <a:r>
              <a:rPr lang="zh-TW" altLang="en-US" sz="2000" b="0" i="0" kern="1200" cap="none" baseline="0" dirty="0">
                <a:solidFill>
                  <a:schemeClr val="tx1"/>
                </a:solidFill>
                <a:effectLst/>
                <a:latin typeface="+mn-lt"/>
                <a:ea typeface="+mn-ea"/>
                <a:cs typeface="+mn-cs"/>
              </a:rPr>
              <a:t>，超文本標記語言。</a:t>
            </a:r>
            <a:endParaRPr lang="en-US" altLang="zh-TW" sz="2000" b="0" i="0" kern="1200" cap="none" baseline="0" dirty="0">
              <a:solidFill>
                <a:schemeClr val="tx1"/>
              </a:solidFill>
              <a:effectLst/>
              <a:latin typeface="+mn-lt"/>
              <a:ea typeface="+mn-ea"/>
              <a:cs typeface="+mn-cs"/>
            </a:endParaRPr>
          </a:p>
          <a:p>
            <a:r>
              <a:rPr lang="zh-TW" altLang="en-US" dirty="0"/>
              <a:t>最基礎的網頁「原始碼」，為網頁最重要的骨架。</a:t>
            </a:r>
          </a:p>
        </p:txBody>
      </p:sp>
    </p:spTree>
    <p:extLst>
      <p:ext uri="{BB962C8B-B14F-4D97-AF65-F5344CB8AC3E}">
        <p14:creationId xmlns:p14="http://schemas.microsoft.com/office/powerpoint/2010/main" val="3778239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CBDB7-85A8-EE86-FB6C-903782289FAB}"/>
              </a:ext>
            </a:extLst>
          </p:cNvPr>
          <p:cNvSpPr>
            <a:spLocks noGrp="1"/>
          </p:cNvSpPr>
          <p:nvPr>
            <p:ph type="title"/>
          </p:nvPr>
        </p:nvSpPr>
        <p:spPr/>
        <p:txBody>
          <a:bodyPr/>
          <a:lstStyle/>
          <a:p>
            <a:r>
              <a:rPr lang="zh-TW" altLang="en-US" dirty="0"/>
              <a:t>網頁建立及上傳</a:t>
            </a:r>
          </a:p>
        </p:txBody>
      </p:sp>
      <p:pic>
        <p:nvPicPr>
          <p:cNvPr id="18" name="內容版面配置區 17">
            <a:extLst>
              <a:ext uri="{FF2B5EF4-FFF2-40B4-BE49-F238E27FC236}">
                <a16:creationId xmlns:a16="http://schemas.microsoft.com/office/drawing/2014/main" id="{14B681D6-A8DE-55F8-9F47-89C3F8794603}"/>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57249" t="63063" r="-9258" b="-4202"/>
          <a:stretch/>
        </p:blipFill>
        <p:spPr>
          <a:xfrm>
            <a:off x="736400" y="1977124"/>
            <a:ext cx="5283401" cy="3782876"/>
          </a:xfrm>
        </p:spPr>
      </p:pic>
      <p:sp>
        <p:nvSpPr>
          <p:cNvPr id="3" name="內容版面配置區 2">
            <a:extLst>
              <a:ext uri="{FF2B5EF4-FFF2-40B4-BE49-F238E27FC236}">
                <a16:creationId xmlns:a16="http://schemas.microsoft.com/office/drawing/2014/main" id="{2A867364-2D51-0843-3C59-4ED5E79A4C34}"/>
              </a:ext>
            </a:extLst>
          </p:cNvPr>
          <p:cNvSpPr>
            <a:spLocks noGrp="1"/>
          </p:cNvSpPr>
          <p:nvPr>
            <p:ph sz="quarter" idx="14"/>
          </p:nvPr>
        </p:nvSpPr>
        <p:spPr/>
        <p:txBody>
          <a:bodyPr/>
          <a:lstStyle/>
          <a:p>
            <a:r>
              <a:rPr lang="zh-TW" altLang="en-US" sz="2000" b="0" i="0" kern="1200" cap="none" baseline="0" dirty="0">
                <a:solidFill>
                  <a:schemeClr val="tx1"/>
                </a:solidFill>
                <a:effectLst/>
                <a:latin typeface="+mn-lt"/>
                <a:ea typeface="+mn-ea"/>
                <a:cs typeface="+mn-cs"/>
              </a:rPr>
              <a:t>階層式樣式表是一種用來為結構化文件添加樣式的電腦語言</a:t>
            </a:r>
            <a:r>
              <a:rPr lang="zh-TW" altLang="en-US" dirty="0"/>
              <a:t>。</a:t>
            </a:r>
            <a:endParaRPr lang="en-US" altLang="zh-TW" dirty="0"/>
          </a:p>
          <a:p>
            <a:r>
              <a:rPr lang="zh-TW" altLang="en-US" dirty="0"/>
              <a:t>幫網頁穿上美麗的外衣，讓網頁更加美觀，讓視覺更加吸引使用者。</a:t>
            </a:r>
            <a:endParaRPr lang="en-US" altLang="zh-TW" dirty="0"/>
          </a:p>
          <a:p>
            <a:r>
              <a:rPr lang="zh-TW" altLang="en-US" dirty="0"/>
              <a:t>製成網頁</a:t>
            </a:r>
            <a:r>
              <a:rPr lang="en-US" altLang="zh-TW" dirty="0"/>
              <a:t>RWD</a:t>
            </a:r>
            <a:r>
              <a:rPr lang="zh-TW" altLang="en-US" sz="2000" b="0" i="0" kern="1200" cap="none" baseline="0" dirty="0">
                <a:solidFill>
                  <a:schemeClr val="tx1"/>
                </a:solidFill>
                <a:effectLst/>
                <a:latin typeface="+mn-lt"/>
                <a:ea typeface="+mn-ea"/>
                <a:cs typeface="+mn-cs"/>
              </a:rPr>
              <a:t>最重要的「原始碼」之一。</a:t>
            </a:r>
            <a:endParaRPr lang="en-US" altLang="zh-TW" sz="2000" b="0" i="0" kern="1200" cap="none" baseline="0" dirty="0">
              <a:solidFill>
                <a:schemeClr val="tx1"/>
              </a:solidFill>
              <a:effectLst/>
              <a:latin typeface="+mn-lt"/>
              <a:ea typeface="+mn-ea"/>
              <a:cs typeface="+mn-cs"/>
            </a:endParaRPr>
          </a:p>
          <a:p>
            <a:r>
              <a:rPr lang="en-US" altLang="zh-TW" sz="2000" b="0" i="0" kern="1200" cap="none" baseline="0" dirty="0">
                <a:solidFill>
                  <a:schemeClr val="tx1"/>
                </a:solidFill>
                <a:effectLst/>
                <a:latin typeface="+mn-lt"/>
                <a:ea typeface="+mn-ea"/>
                <a:cs typeface="+mn-cs"/>
              </a:rPr>
              <a:t>RWD</a:t>
            </a:r>
            <a:r>
              <a:rPr lang="zh-TW" altLang="en-US" sz="2000" b="0" i="0" kern="1200" cap="none" baseline="0" dirty="0">
                <a:solidFill>
                  <a:schemeClr val="tx1"/>
                </a:solidFill>
                <a:effectLst/>
                <a:latin typeface="+mn-lt"/>
                <a:ea typeface="+mn-ea"/>
                <a:cs typeface="+mn-cs"/>
              </a:rPr>
              <a:t>，英文原文為</a:t>
            </a:r>
            <a:r>
              <a:rPr lang="en-US" altLang="zh-TW" sz="2000" b="0" i="0" kern="1200" cap="none" baseline="0" dirty="0">
                <a:solidFill>
                  <a:schemeClr val="tx1"/>
                </a:solidFill>
                <a:effectLst/>
                <a:latin typeface="+mn-lt"/>
                <a:ea typeface="+mn-ea"/>
                <a:cs typeface="+mn-cs"/>
              </a:rPr>
              <a:t>Responsive Web Design</a:t>
            </a:r>
            <a:r>
              <a:rPr lang="zh-TW" altLang="en-US" sz="2000" b="0" i="0" kern="1200" cap="none" baseline="0" dirty="0">
                <a:solidFill>
                  <a:schemeClr val="tx1"/>
                </a:solidFill>
                <a:effectLst/>
                <a:latin typeface="+mn-lt"/>
                <a:ea typeface="+mn-ea"/>
                <a:cs typeface="+mn-cs"/>
              </a:rPr>
              <a:t>。</a:t>
            </a:r>
            <a:r>
              <a:rPr lang="en-US" altLang="zh-TW" sz="2000" b="0" i="0" kern="1200" cap="none" baseline="0" dirty="0">
                <a:solidFill>
                  <a:schemeClr val="tx1"/>
                </a:solidFill>
                <a:effectLst/>
                <a:latin typeface="+mn-lt"/>
                <a:ea typeface="+mn-ea"/>
                <a:cs typeface="+mn-cs"/>
              </a:rPr>
              <a:t>RWD</a:t>
            </a:r>
            <a:r>
              <a:rPr lang="zh-TW" altLang="en-US" sz="2000" b="0" i="0" kern="1200" cap="none" baseline="0" dirty="0">
                <a:solidFill>
                  <a:schemeClr val="tx1"/>
                </a:solidFill>
                <a:effectLst/>
                <a:latin typeface="+mn-lt"/>
                <a:ea typeface="+mn-ea"/>
                <a:cs typeface="+mn-cs"/>
              </a:rPr>
              <a:t>的中文意思是響應式網頁設計</a:t>
            </a:r>
            <a:endParaRPr lang="zh-TW" altLang="en-US" dirty="0"/>
          </a:p>
        </p:txBody>
      </p:sp>
    </p:spTree>
    <p:extLst>
      <p:ext uri="{BB962C8B-B14F-4D97-AF65-F5344CB8AC3E}">
        <p14:creationId xmlns:p14="http://schemas.microsoft.com/office/powerpoint/2010/main" val="2127686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CBDB7-85A8-EE86-FB6C-903782289FAB}"/>
              </a:ext>
            </a:extLst>
          </p:cNvPr>
          <p:cNvSpPr>
            <a:spLocks noGrp="1"/>
          </p:cNvSpPr>
          <p:nvPr>
            <p:ph type="title"/>
          </p:nvPr>
        </p:nvSpPr>
        <p:spPr/>
        <p:txBody>
          <a:bodyPr/>
          <a:lstStyle/>
          <a:p>
            <a:r>
              <a:rPr lang="zh-TW" altLang="en-US" dirty="0"/>
              <a:t>網頁建立及上傳</a:t>
            </a:r>
          </a:p>
        </p:txBody>
      </p:sp>
      <p:pic>
        <p:nvPicPr>
          <p:cNvPr id="18" name="內容版面配置區 17">
            <a:extLst>
              <a:ext uri="{FF2B5EF4-FFF2-40B4-BE49-F238E27FC236}">
                <a16:creationId xmlns:a16="http://schemas.microsoft.com/office/drawing/2014/main" id="{14B681D6-A8DE-55F8-9F47-89C3F8794603}"/>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3571" t="63063" r="61562" b="-4202"/>
          <a:stretch/>
        </p:blipFill>
        <p:spPr>
          <a:xfrm>
            <a:off x="725249" y="1977124"/>
            <a:ext cx="5283401" cy="3782876"/>
          </a:xfrm>
        </p:spPr>
      </p:pic>
      <p:sp>
        <p:nvSpPr>
          <p:cNvPr id="3" name="內容版面配置區 2">
            <a:extLst>
              <a:ext uri="{FF2B5EF4-FFF2-40B4-BE49-F238E27FC236}">
                <a16:creationId xmlns:a16="http://schemas.microsoft.com/office/drawing/2014/main" id="{2A867364-2D51-0843-3C59-4ED5E79A4C34}"/>
              </a:ext>
            </a:extLst>
          </p:cNvPr>
          <p:cNvSpPr>
            <a:spLocks noGrp="1"/>
          </p:cNvSpPr>
          <p:nvPr>
            <p:ph sz="quarter" idx="14"/>
          </p:nvPr>
        </p:nvSpPr>
        <p:spPr/>
        <p:txBody>
          <a:bodyPr/>
          <a:lstStyle/>
          <a:p>
            <a:r>
              <a:rPr lang="en-US" altLang="zh-TW" sz="2000" b="0" i="0" kern="1200" cap="none" baseline="0" dirty="0">
                <a:solidFill>
                  <a:schemeClr val="tx1"/>
                </a:solidFill>
                <a:effectLst/>
                <a:latin typeface="+mn-lt"/>
                <a:ea typeface="+mn-ea"/>
                <a:cs typeface="+mn-cs"/>
              </a:rPr>
              <a:t>JavaScript</a:t>
            </a:r>
            <a:r>
              <a:rPr lang="zh-TW" altLang="en-US" sz="2000" b="0" i="0" kern="1200" cap="none" baseline="0" dirty="0">
                <a:solidFill>
                  <a:schemeClr val="tx1"/>
                </a:solidFill>
                <a:effectLst/>
                <a:latin typeface="+mn-lt"/>
                <a:ea typeface="+mn-ea"/>
                <a:cs typeface="+mn-cs"/>
              </a:rPr>
              <a:t>是一門基於原型和頭等函式的多範式進階直譯程式語言，它支援物件導向程式設計、指令式編程和函式語言「程式」設計。</a:t>
            </a:r>
            <a:endParaRPr lang="en-US" altLang="zh-TW" sz="2000" b="0" i="0" kern="1200" cap="none" baseline="0" dirty="0">
              <a:solidFill>
                <a:schemeClr val="tx1"/>
              </a:solidFill>
              <a:effectLst/>
              <a:latin typeface="+mn-lt"/>
              <a:ea typeface="+mn-ea"/>
              <a:cs typeface="+mn-cs"/>
            </a:endParaRPr>
          </a:p>
          <a:p>
            <a:r>
              <a:rPr lang="zh-TW" altLang="en-US" sz="2000" b="0" i="0" kern="1200" cap="none" baseline="0" dirty="0">
                <a:solidFill>
                  <a:schemeClr val="tx1"/>
                </a:solidFill>
                <a:effectLst/>
                <a:latin typeface="+mn-lt"/>
                <a:ea typeface="+mn-ea"/>
                <a:cs typeface="+mn-cs"/>
              </a:rPr>
              <a:t>讓使用者與網頁之間互動更容易。</a:t>
            </a:r>
            <a:endParaRPr lang="en-US" altLang="zh-TW" sz="2000" b="0" i="0" kern="1200" cap="none" baseline="0" dirty="0">
              <a:solidFill>
                <a:schemeClr val="tx1"/>
              </a:solidFill>
              <a:effectLst/>
              <a:latin typeface="+mn-lt"/>
              <a:ea typeface="+mn-ea"/>
              <a:cs typeface="+mn-cs"/>
            </a:endParaRPr>
          </a:p>
          <a:p>
            <a:r>
              <a:rPr lang="en-US" altLang="zh-TW" sz="2000" b="0" i="0" kern="1200" cap="none" baseline="0" dirty="0" err="1">
                <a:solidFill>
                  <a:schemeClr val="tx1"/>
                </a:solidFill>
                <a:effectLst/>
                <a:latin typeface="+mn-lt"/>
                <a:ea typeface="+mn-ea"/>
                <a:cs typeface="+mn-cs"/>
              </a:rPr>
              <a:t>Javascript</a:t>
            </a:r>
            <a:r>
              <a:rPr lang="zh-TW" altLang="en-US" sz="2000" b="0" i="0" kern="1200" cap="none" baseline="0" dirty="0">
                <a:solidFill>
                  <a:schemeClr val="tx1"/>
                </a:solidFill>
                <a:effectLst/>
                <a:latin typeface="+mn-lt"/>
                <a:ea typeface="+mn-ea"/>
                <a:cs typeface="+mn-cs"/>
              </a:rPr>
              <a:t>如同關節，讓網頁可以個關節活動的更生動。</a:t>
            </a:r>
            <a:endParaRPr lang="en-US" altLang="zh-TW" sz="2000" b="0" i="0" kern="1200" cap="none"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085857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93F053-4857-A08D-00F7-A205D18E5000}"/>
              </a:ext>
            </a:extLst>
          </p:cNvPr>
          <p:cNvSpPr>
            <a:spLocks noGrp="1"/>
          </p:cNvSpPr>
          <p:nvPr>
            <p:ph type="title"/>
          </p:nvPr>
        </p:nvSpPr>
        <p:spPr/>
        <p:txBody>
          <a:bodyPr/>
          <a:lstStyle/>
          <a:p>
            <a:r>
              <a:rPr lang="zh-TW" altLang="en-US" dirty="0"/>
              <a:t>網頁建立及上傳</a:t>
            </a:r>
          </a:p>
        </p:txBody>
      </p:sp>
      <p:pic>
        <p:nvPicPr>
          <p:cNvPr id="6" name="內容版面配置區 5">
            <a:extLst>
              <a:ext uri="{FF2B5EF4-FFF2-40B4-BE49-F238E27FC236}">
                <a16:creationId xmlns:a16="http://schemas.microsoft.com/office/drawing/2014/main" id="{F4A35F1A-AA30-17D0-6086-F645C03B9D6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487487" y="1800225"/>
            <a:ext cx="3959225" cy="3959225"/>
          </a:xfrm>
        </p:spPr>
      </p:pic>
      <p:sp>
        <p:nvSpPr>
          <p:cNvPr id="4" name="內容版面配置區 3">
            <a:extLst>
              <a:ext uri="{FF2B5EF4-FFF2-40B4-BE49-F238E27FC236}">
                <a16:creationId xmlns:a16="http://schemas.microsoft.com/office/drawing/2014/main" id="{4F5FBFDA-006E-D582-ED6A-1C213E33E649}"/>
              </a:ext>
            </a:extLst>
          </p:cNvPr>
          <p:cNvSpPr>
            <a:spLocks noGrp="1"/>
          </p:cNvSpPr>
          <p:nvPr>
            <p:ph sz="quarter" idx="14"/>
          </p:nvPr>
        </p:nvSpPr>
        <p:spPr/>
        <p:txBody>
          <a:bodyPr/>
          <a:lstStyle/>
          <a:p>
            <a:r>
              <a:rPr lang="zh-TW" altLang="en-US" dirty="0"/>
              <a:t>利用</a:t>
            </a:r>
            <a:r>
              <a:rPr lang="en-US" altLang="zh-TW" dirty="0"/>
              <a:t>FileZilla</a:t>
            </a:r>
            <a:r>
              <a:rPr lang="zh-TW" altLang="en-US" dirty="0"/>
              <a:t>上傳工具，來上傳已完成製作的網頁。</a:t>
            </a:r>
            <a:endParaRPr lang="en-US" altLang="zh-TW" dirty="0"/>
          </a:p>
          <a:p>
            <a:r>
              <a:rPr lang="zh-TW" altLang="en-US" dirty="0"/>
              <a:t>本次課程會帶各位申請「免費空間」並上傳作品。</a:t>
            </a:r>
          </a:p>
        </p:txBody>
      </p:sp>
    </p:spTree>
    <p:extLst>
      <p:ext uri="{BB962C8B-B14F-4D97-AF65-F5344CB8AC3E}">
        <p14:creationId xmlns:p14="http://schemas.microsoft.com/office/powerpoint/2010/main" val="32154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65F9-BD7E-1841-5915-C95E3C43BEEB}"/>
              </a:ext>
            </a:extLst>
          </p:cNvPr>
          <p:cNvSpPr>
            <a:spLocks noGrp="1"/>
          </p:cNvSpPr>
          <p:nvPr>
            <p:ph type="title"/>
          </p:nvPr>
        </p:nvSpPr>
        <p:spPr/>
        <p:txBody>
          <a:bodyPr/>
          <a:lstStyle/>
          <a:p>
            <a:r>
              <a:rPr lang="zh-TW" altLang="en-US" dirty="0"/>
              <a:t>網頁經營及行銷</a:t>
            </a:r>
          </a:p>
        </p:txBody>
      </p:sp>
      <p:sp>
        <p:nvSpPr>
          <p:cNvPr id="5" name="文字版面配置區 4">
            <a:extLst>
              <a:ext uri="{FF2B5EF4-FFF2-40B4-BE49-F238E27FC236}">
                <a16:creationId xmlns:a16="http://schemas.microsoft.com/office/drawing/2014/main" id="{4402893A-AECB-AC2E-246B-5EA9D01DED3D}"/>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3248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65F9-BD7E-1841-5915-C95E3C43BEEB}"/>
              </a:ext>
            </a:extLst>
          </p:cNvPr>
          <p:cNvSpPr>
            <a:spLocks noGrp="1"/>
          </p:cNvSpPr>
          <p:nvPr>
            <p:ph type="title"/>
          </p:nvPr>
        </p:nvSpPr>
        <p:spPr/>
        <p:txBody>
          <a:bodyPr/>
          <a:lstStyle/>
          <a:p>
            <a:r>
              <a:rPr lang="zh-TW" altLang="en-US" dirty="0"/>
              <a:t>網頁經營及行銷</a:t>
            </a:r>
          </a:p>
        </p:txBody>
      </p:sp>
      <p:sp>
        <p:nvSpPr>
          <p:cNvPr id="3" name="內容版面配置區 2">
            <a:extLst>
              <a:ext uri="{FF2B5EF4-FFF2-40B4-BE49-F238E27FC236}">
                <a16:creationId xmlns:a16="http://schemas.microsoft.com/office/drawing/2014/main" id="{96BDDC14-2525-E743-8681-678193E14C9A}"/>
              </a:ext>
            </a:extLst>
          </p:cNvPr>
          <p:cNvSpPr>
            <a:spLocks noGrp="1"/>
          </p:cNvSpPr>
          <p:nvPr>
            <p:ph sz="quarter" idx="13"/>
          </p:nvPr>
        </p:nvSpPr>
        <p:spPr/>
        <p:txBody>
          <a:bodyPr/>
          <a:lstStyle/>
          <a:p>
            <a:r>
              <a:rPr lang="zh-TW" altLang="en-US" dirty="0"/>
              <a:t>利用「</a:t>
            </a:r>
            <a:r>
              <a:rPr lang="en-US" altLang="zh-TW" dirty="0"/>
              <a:t>Google Search Console</a:t>
            </a:r>
            <a:r>
              <a:rPr lang="zh-TW" altLang="en-US" dirty="0"/>
              <a:t>」學習網頁除錯（</a:t>
            </a:r>
            <a:r>
              <a:rPr lang="en-US" altLang="zh-TW" dirty="0"/>
              <a:t>Debug</a:t>
            </a:r>
            <a:r>
              <a:rPr lang="zh-TW" altLang="en-US" dirty="0"/>
              <a:t>）及</a:t>
            </a:r>
            <a:r>
              <a:rPr lang="en-US" altLang="zh-TW" dirty="0"/>
              <a:t>SEO</a:t>
            </a:r>
            <a:r>
              <a:rPr lang="zh-TW" altLang="en-US" dirty="0"/>
              <a:t>網頁。</a:t>
            </a:r>
            <a:endParaRPr lang="en-US" altLang="zh-TW" dirty="0"/>
          </a:p>
          <a:p>
            <a:r>
              <a:rPr lang="zh-TW" altLang="en-US" dirty="0"/>
              <a:t>製作個人網頁，並加入「</a:t>
            </a:r>
            <a:r>
              <a:rPr lang="en-US" altLang="zh-TW" dirty="0"/>
              <a:t>Google </a:t>
            </a:r>
            <a:r>
              <a:rPr lang="en-US" altLang="zh-TW" dirty="0" err="1"/>
              <a:t>Adsense</a:t>
            </a:r>
            <a:r>
              <a:rPr lang="zh-TW" altLang="en-US" dirty="0"/>
              <a:t>」，賺取廣告收入。</a:t>
            </a:r>
            <a:endParaRPr lang="en-US" altLang="zh-TW" dirty="0"/>
          </a:p>
          <a:p>
            <a:r>
              <a:rPr lang="zh-TW" altLang="en-US" dirty="0"/>
              <a:t>與其他社群平台連動，帶動社群平台連動及強化廣告效益。</a:t>
            </a:r>
            <a:endParaRPr lang="en-US" altLang="zh-TW" dirty="0"/>
          </a:p>
          <a:p>
            <a:pPr lvl="1"/>
            <a:r>
              <a:rPr lang="zh-TW" altLang="en-US" dirty="0"/>
              <a:t>可連動</a:t>
            </a:r>
            <a:r>
              <a:rPr lang="en-US" altLang="zh-TW" dirty="0" err="1"/>
              <a:t>Youtube</a:t>
            </a:r>
            <a:r>
              <a:rPr lang="zh-TW" altLang="en-US" dirty="0"/>
              <a:t>、</a:t>
            </a:r>
            <a:r>
              <a:rPr lang="en-US" altLang="zh-TW" dirty="0"/>
              <a:t>Facebook</a:t>
            </a:r>
            <a:r>
              <a:rPr lang="zh-TW" altLang="en-US" dirty="0"/>
              <a:t>、</a:t>
            </a:r>
            <a:r>
              <a:rPr lang="en-US" altLang="zh-TW" dirty="0"/>
              <a:t>Google</a:t>
            </a:r>
            <a:r>
              <a:rPr lang="zh-TW" altLang="en-US" dirty="0"/>
              <a:t> </a:t>
            </a:r>
            <a:r>
              <a:rPr lang="en-US" altLang="zh-TW" dirty="0"/>
              <a:t>Blog…</a:t>
            </a:r>
            <a:r>
              <a:rPr lang="zh-TW" altLang="en-US" dirty="0"/>
              <a:t>等社交平台。</a:t>
            </a:r>
          </a:p>
        </p:txBody>
      </p:sp>
    </p:spTree>
    <p:extLst>
      <p:ext uri="{BB962C8B-B14F-4D97-AF65-F5344CB8AC3E}">
        <p14:creationId xmlns:p14="http://schemas.microsoft.com/office/powerpoint/2010/main" val="117837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65F9-BD7E-1841-5915-C95E3C43BEEB}"/>
              </a:ext>
            </a:extLst>
          </p:cNvPr>
          <p:cNvSpPr>
            <a:spLocks noGrp="1"/>
          </p:cNvSpPr>
          <p:nvPr>
            <p:ph type="title"/>
          </p:nvPr>
        </p:nvSpPr>
        <p:spPr/>
        <p:txBody>
          <a:bodyPr/>
          <a:lstStyle/>
          <a:p>
            <a:r>
              <a:rPr lang="zh-TW" altLang="en-US" dirty="0"/>
              <a:t>網頁經營及行銷</a:t>
            </a:r>
          </a:p>
        </p:txBody>
      </p:sp>
      <p:sp>
        <p:nvSpPr>
          <p:cNvPr id="3" name="內容版面配置區 2">
            <a:extLst>
              <a:ext uri="{FF2B5EF4-FFF2-40B4-BE49-F238E27FC236}">
                <a16:creationId xmlns:a16="http://schemas.microsoft.com/office/drawing/2014/main" id="{96BDDC14-2525-E743-8681-678193E14C9A}"/>
              </a:ext>
            </a:extLst>
          </p:cNvPr>
          <p:cNvSpPr>
            <a:spLocks noGrp="1"/>
          </p:cNvSpPr>
          <p:nvPr>
            <p:ph sz="quarter" idx="13"/>
          </p:nvPr>
        </p:nvSpPr>
        <p:spPr/>
        <p:txBody>
          <a:bodyPr/>
          <a:lstStyle/>
          <a:p>
            <a:r>
              <a:rPr lang="en-US" altLang="zh-TW" dirty="0"/>
              <a:t>Google </a:t>
            </a:r>
            <a:r>
              <a:rPr lang="en-US" altLang="zh-TW" dirty="0" err="1"/>
              <a:t>Adsense</a:t>
            </a:r>
            <a:r>
              <a:rPr lang="zh-TW" altLang="en-US" dirty="0"/>
              <a:t>廣告置入。</a:t>
            </a:r>
            <a:endParaRPr lang="en-US" altLang="zh-TW" dirty="0"/>
          </a:p>
          <a:p>
            <a:r>
              <a:rPr lang="en-US" altLang="zh-TW" dirty="0"/>
              <a:t>Google </a:t>
            </a:r>
            <a:r>
              <a:rPr lang="en-US" altLang="zh-TW" dirty="0" err="1"/>
              <a:t>Adsense</a:t>
            </a:r>
            <a:r>
              <a:rPr lang="zh-TW" altLang="en-US" dirty="0"/>
              <a:t>是一個由</a:t>
            </a:r>
            <a:r>
              <a:rPr lang="en-US" altLang="zh-TW" dirty="0"/>
              <a:t>Google</a:t>
            </a:r>
            <a:r>
              <a:rPr lang="zh-TW" altLang="en-US" dirty="0"/>
              <a:t>公司設置的廣告計劃，會員可以利用</a:t>
            </a:r>
            <a:r>
              <a:rPr lang="en-US" altLang="zh-TW" dirty="0" err="1"/>
              <a:t>Youtube</a:t>
            </a:r>
            <a:r>
              <a:rPr lang="zh-TW" altLang="en-US" dirty="0"/>
              <a:t>流量和</a:t>
            </a:r>
            <a:r>
              <a:rPr lang="en-US" altLang="zh-TW" dirty="0"/>
              <a:t>Blogspot</a:t>
            </a:r>
            <a:r>
              <a:rPr lang="zh-TW" altLang="en-US" dirty="0"/>
              <a:t>功能置入廣告服務，以賺取傭金。會員可分得搜尋廣告收益的 </a:t>
            </a:r>
            <a:r>
              <a:rPr lang="en-US" altLang="zh-TW" dirty="0"/>
              <a:t>51%</a:t>
            </a:r>
            <a:r>
              <a:rPr lang="zh-TW" altLang="en-US" dirty="0"/>
              <a:t>、內容廣告收益的 </a:t>
            </a:r>
            <a:r>
              <a:rPr lang="en-US" altLang="zh-TW" dirty="0"/>
              <a:t>68%</a:t>
            </a:r>
            <a:r>
              <a:rPr lang="zh-TW" altLang="en-US" dirty="0"/>
              <a:t>。</a:t>
            </a:r>
          </a:p>
        </p:txBody>
      </p:sp>
    </p:spTree>
    <p:extLst>
      <p:ext uri="{BB962C8B-B14F-4D97-AF65-F5344CB8AC3E}">
        <p14:creationId xmlns:p14="http://schemas.microsoft.com/office/powerpoint/2010/main" val="355395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65F9-BD7E-1841-5915-C95E3C43BEEB}"/>
              </a:ext>
            </a:extLst>
          </p:cNvPr>
          <p:cNvSpPr>
            <a:spLocks noGrp="1"/>
          </p:cNvSpPr>
          <p:nvPr>
            <p:ph type="title"/>
          </p:nvPr>
        </p:nvSpPr>
        <p:spPr/>
        <p:txBody>
          <a:bodyPr/>
          <a:lstStyle/>
          <a:p>
            <a:r>
              <a:rPr lang="zh-TW" altLang="en-US" dirty="0"/>
              <a:t>網頁經營及行銷</a:t>
            </a:r>
          </a:p>
        </p:txBody>
      </p:sp>
      <p:sp>
        <p:nvSpPr>
          <p:cNvPr id="3" name="內容版面配置區 2">
            <a:extLst>
              <a:ext uri="{FF2B5EF4-FFF2-40B4-BE49-F238E27FC236}">
                <a16:creationId xmlns:a16="http://schemas.microsoft.com/office/drawing/2014/main" id="{96BDDC14-2525-E743-8681-678193E14C9A}"/>
              </a:ext>
            </a:extLst>
          </p:cNvPr>
          <p:cNvSpPr>
            <a:spLocks noGrp="1"/>
          </p:cNvSpPr>
          <p:nvPr>
            <p:ph sz="quarter" idx="13"/>
          </p:nvPr>
        </p:nvSpPr>
        <p:spPr/>
        <p:txBody>
          <a:bodyPr/>
          <a:lstStyle/>
          <a:p>
            <a:r>
              <a:rPr lang="en-US" altLang="zh-TW" dirty="0"/>
              <a:t>Google Search Console</a:t>
            </a:r>
            <a:r>
              <a:rPr lang="zh-TW" altLang="en-US" dirty="0"/>
              <a:t>。</a:t>
            </a:r>
            <a:endParaRPr lang="en-US" altLang="zh-TW" dirty="0"/>
          </a:p>
          <a:p>
            <a:r>
              <a:rPr lang="en-US" altLang="zh-TW" dirty="0"/>
              <a:t>Google</a:t>
            </a:r>
            <a:r>
              <a:rPr lang="zh-TW" altLang="en-US" dirty="0"/>
              <a:t>搜尋控制台，原稱谷歌網站站長工具，是</a:t>
            </a:r>
            <a:r>
              <a:rPr lang="en-US" altLang="zh-TW" dirty="0"/>
              <a:t>Google</a:t>
            </a:r>
            <a:r>
              <a:rPr lang="zh-TW" altLang="en-US" dirty="0"/>
              <a:t>開發的一個面向網站管理員的免費工具，於</a:t>
            </a:r>
            <a:r>
              <a:rPr lang="en-US" altLang="zh-TW" dirty="0"/>
              <a:t>2006</a:t>
            </a:r>
            <a:r>
              <a:rPr lang="zh-TW" altLang="en-US" dirty="0"/>
              <a:t>年被推出。網站管理員可以通過該工具了解自己網站的收錄情況並優化其網站的曝光率。</a:t>
            </a:r>
          </a:p>
        </p:txBody>
      </p:sp>
    </p:spTree>
    <p:extLst>
      <p:ext uri="{BB962C8B-B14F-4D97-AF65-F5344CB8AC3E}">
        <p14:creationId xmlns:p14="http://schemas.microsoft.com/office/powerpoint/2010/main" val="297450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D7F938-C426-37E6-BEB3-CE7D85A3A33E}"/>
              </a:ext>
            </a:extLst>
          </p:cNvPr>
          <p:cNvSpPr>
            <a:spLocks noGrp="1"/>
          </p:cNvSpPr>
          <p:nvPr>
            <p:ph type="title"/>
          </p:nvPr>
        </p:nvSpPr>
        <p:spPr/>
        <p:txBody>
          <a:bodyPr/>
          <a:lstStyle/>
          <a:p>
            <a:r>
              <a:rPr lang="zh-TW" altLang="en-US" dirty="0"/>
              <a:t>課程大綱</a:t>
            </a:r>
          </a:p>
        </p:txBody>
      </p:sp>
      <p:sp>
        <p:nvSpPr>
          <p:cNvPr id="3" name="內容版面配置區 2">
            <a:extLst>
              <a:ext uri="{FF2B5EF4-FFF2-40B4-BE49-F238E27FC236}">
                <a16:creationId xmlns:a16="http://schemas.microsoft.com/office/drawing/2014/main" id="{DECC7B76-252B-CB52-84C7-15C543E8126A}"/>
              </a:ext>
            </a:extLst>
          </p:cNvPr>
          <p:cNvSpPr>
            <a:spLocks noGrp="1"/>
          </p:cNvSpPr>
          <p:nvPr>
            <p:ph idx="1"/>
          </p:nvPr>
        </p:nvSpPr>
        <p:spPr/>
        <p:txBody>
          <a:bodyPr/>
          <a:lstStyle/>
          <a:p>
            <a:r>
              <a:rPr lang="zh-TW" altLang="en-US" dirty="0"/>
              <a:t>網站工作基本分類</a:t>
            </a:r>
            <a:endParaRPr lang="en-US" altLang="zh-TW" dirty="0"/>
          </a:p>
          <a:p>
            <a:r>
              <a:rPr lang="zh-TW" altLang="en-US" dirty="0"/>
              <a:t>網頁建立及上傳</a:t>
            </a:r>
            <a:endParaRPr lang="en-US" altLang="zh-TW" dirty="0"/>
          </a:p>
          <a:p>
            <a:r>
              <a:rPr lang="zh-TW" altLang="en-US" dirty="0"/>
              <a:t>網頁經營及行銷</a:t>
            </a:r>
            <a:endParaRPr lang="en-US" altLang="zh-TW" dirty="0"/>
          </a:p>
        </p:txBody>
      </p:sp>
    </p:spTree>
    <p:extLst>
      <p:ext uri="{BB962C8B-B14F-4D97-AF65-F5344CB8AC3E}">
        <p14:creationId xmlns:p14="http://schemas.microsoft.com/office/powerpoint/2010/main" val="164110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2B776-F16C-38D1-E622-44C884DF9A75}"/>
              </a:ext>
            </a:extLst>
          </p:cNvPr>
          <p:cNvSpPr>
            <a:spLocks noGrp="1"/>
          </p:cNvSpPr>
          <p:nvPr>
            <p:ph type="title"/>
          </p:nvPr>
        </p:nvSpPr>
        <p:spPr/>
        <p:txBody>
          <a:bodyPr/>
          <a:lstStyle/>
          <a:p>
            <a:r>
              <a:rPr lang="zh-TW" altLang="en-US" dirty="0"/>
              <a:t>網站工作基本分類</a:t>
            </a:r>
          </a:p>
        </p:txBody>
      </p:sp>
      <p:sp>
        <p:nvSpPr>
          <p:cNvPr id="8" name="文字版面配置區 7">
            <a:extLst>
              <a:ext uri="{FF2B5EF4-FFF2-40B4-BE49-F238E27FC236}">
                <a16:creationId xmlns:a16="http://schemas.microsoft.com/office/drawing/2014/main" id="{EA1C712E-3F52-F2B1-A7C9-2D7F70E27B99}"/>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1932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a:extLst>
              <a:ext uri="{FF2B5EF4-FFF2-40B4-BE49-F238E27FC236}">
                <a16:creationId xmlns:a16="http://schemas.microsoft.com/office/drawing/2014/main" id="{2F333970-55E7-1C41-0E9E-9D4101FDB9DF}"/>
              </a:ext>
            </a:extLst>
          </p:cNvPr>
          <p:cNvGrpSpPr/>
          <p:nvPr/>
        </p:nvGrpSpPr>
        <p:grpSpPr>
          <a:xfrm>
            <a:off x="3911579" y="1842325"/>
            <a:ext cx="4368841" cy="3954536"/>
            <a:chOff x="3911579" y="1802569"/>
            <a:chExt cx="4368841" cy="3954536"/>
          </a:xfrm>
        </p:grpSpPr>
        <p:sp>
          <p:nvSpPr>
            <p:cNvPr id="20" name="手繪多邊形: 圖案 19">
              <a:extLst>
                <a:ext uri="{FF2B5EF4-FFF2-40B4-BE49-F238E27FC236}">
                  <a16:creationId xmlns:a16="http://schemas.microsoft.com/office/drawing/2014/main" id="{F0E31F64-B63F-F3EA-1FC8-F5342454B1AA}"/>
                </a:ext>
              </a:extLst>
            </p:cNvPr>
            <p:cNvSpPr/>
            <p:nvPr/>
          </p:nvSpPr>
          <p:spPr>
            <a:xfrm>
              <a:off x="5457787" y="3587977"/>
              <a:ext cx="1276424" cy="1276424"/>
            </a:xfrm>
            <a:custGeom>
              <a:avLst/>
              <a:gdLst>
                <a:gd name="connsiteX0" fmla="*/ 0 w 1276424"/>
                <a:gd name="connsiteY0" fmla="*/ 638212 h 1276424"/>
                <a:gd name="connsiteX1" fmla="*/ 638212 w 1276424"/>
                <a:gd name="connsiteY1" fmla="*/ 0 h 1276424"/>
                <a:gd name="connsiteX2" fmla="*/ 1276424 w 1276424"/>
                <a:gd name="connsiteY2" fmla="*/ 638212 h 1276424"/>
                <a:gd name="connsiteX3" fmla="*/ 638212 w 1276424"/>
                <a:gd name="connsiteY3" fmla="*/ 1276424 h 1276424"/>
                <a:gd name="connsiteX4" fmla="*/ 0 w 1276424"/>
                <a:gd name="connsiteY4" fmla="*/ 638212 h 127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424" h="1276424">
                  <a:moveTo>
                    <a:pt x="0" y="638212"/>
                  </a:moveTo>
                  <a:cubicBezTo>
                    <a:pt x="0" y="285737"/>
                    <a:pt x="285737" y="0"/>
                    <a:pt x="638212" y="0"/>
                  </a:cubicBezTo>
                  <a:cubicBezTo>
                    <a:pt x="990687" y="0"/>
                    <a:pt x="1276424" y="285737"/>
                    <a:pt x="1276424" y="638212"/>
                  </a:cubicBezTo>
                  <a:cubicBezTo>
                    <a:pt x="1276424" y="990687"/>
                    <a:pt x="990687" y="1276424"/>
                    <a:pt x="638212" y="1276424"/>
                  </a:cubicBezTo>
                  <a:cubicBezTo>
                    <a:pt x="285737" y="1276424"/>
                    <a:pt x="0" y="990687"/>
                    <a:pt x="0" y="638212"/>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7408" tIns="217408" rIns="217408" bIns="217408"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t>網站</a:t>
              </a:r>
              <a:br>
                <a:rPr lang="en-US" altLang="zh-TW" sz="2400" b="1" kern="1200" dirty="0"/>
              </a:br>
              <a:r>
                <a:rPr lang="zh-TW" altLang="en-US" sz="2400" b="1" kern="1200" dirty="0"/>
                <a:t>設計</a:t>
              </a:r>
            </a:p>
          </p:txBody>
        </p:sp>
        <p:sp>
          <p:nvSpPr>
            <p:cNvPr id="21" name="手繪多邊形: 圖案 20">
              <a:extLst>
                <a:ext uri="{FF2B5EF4-FFF2-40B4-BE49-F238E27FC236}">
                  <a16:creationId xmlns:a16="http://schemas.microsoft.com/office/drawing/2014/main" id="{5EEDAE29-62D9-B866-8160-811160A44E5F}"/>
                </a:ext>
              </a:extLst>
            </p:cNvPr>
            <p:cNvSpPr/>
            <p:nvPr/>
          </p:nvSpPr>
          <p:spPr>
            <a:xfrm rot="16200000">
              <a:off x="5961119" y="3124128"/>
              <a:ext cx="269761" cy="433984"/>
            </a:xfrm>
            <a:custGeom>
              <a:avLst/>
              <a:gdLst>
                <a:gd name="connsiteX0" fmla="*/ 0 w 269761"/>
                <a:gd name="connsiteY0" fmla="*/ 86797 h 433984"/>
                <a:gd name="connsiteX1" fmla="*/ 134881 w 269761"/>
                <a:gd name="connsiteY1" fmla="*/ 86797 h 433984"/>
                <a:gd name="connsiteX2" fmla="*/ 134881 w 269761"/>
                <a:gd name="connsiteY2" fmla="*/ 0 h 433984"/>
                <a:gd name="connsiteX3" fmla="*/ 269761 w 269761"/>
                <a:gd name="connsiteY3" fmla="*/ 216992 h 433984"/>
                <a:gd name="connsiteX4" fmla="*/ 134881 w 269761"/>
                <a:gd name="connsiteY4" fmla="*/ 433984 h 433984"/>
                <a:gd name="connsiteX5" fmla="*/ 134881 w 269761"/>
                <a:gd name="connsiteY5" fmla="*/ 347187 h 433984"/>
                <a:gd name="connsiteX6" fmla="*/ 0 w 269761"/>
                <a:gd name="connsiteY6" fmla="*/ 347187 h 433984"/>
                <a:gd name="connsiteX7" fmla="*/ 0 w 269761"/>
                <a:gd name="connsiteY7" fmla="*/ 86797 h 4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761" h="433984">
                  <a:moveTo>
                    <a:pt x="0" y="86797"/>
                  </a:moveTo>
                  <a:lnTo>
                    <a:pt x="134881" y="86797"/>
                  </a:lnTo>
                  <a:lnTo>
                    <a:pt x="134881" y="0"/>
                  </a:lnTo>
                  <a:lnTo>
                    <a:pt x="269761" y="216992"/>
                  </a:lnTo>
                  <a:lnTo>
                    <a:pt x="134881" y="433984"/>
                  </a:lnTo>
                  <a:lnTo>
                    <a:pt x="134881" y="347187"/>
                  </a:lnTo>
                  <a:lnTo>
                    <a:pt x="0" y="347187"/>
                  </a:lnTo>
                  <a:lnTo>
                    <a:pt x="0" y="86797"/>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 tIns="86797" rIns="80928" bIns="86796" numCol="1" spcCol="1270" anchor="ctr" anchorCtr="0">
              <a:noAutofit/>
            </a:bodyPr>
            <a:lstStyle/>
            <a:p>
              <a:pPr marL="0" lvl="0" indent="0" algn="ctr" defTabSz="800100">
                <a:lnSpc>
                  <a:spcPct val="90000"/>
                </a:lnSpc>
                <a:spcBef>
                  <a:spcPct val="0"/>
                </a:spcBef>
                <a:spcAft>
                  <a:spcPct val="35000"/>
                </a:spcAft>
                <a:buNone/>
              </a:pPr>
              <a:endParaRPr lang="zh-TW" altLang="en-US" sz="1800" b="1" kern="1200"/>
            </a:p>
          </p:txBody>
        </p:sp>
        <p:sp>
          <p:nvSpPr>
            <p:cNvPr id="22" name="手繪多邊形: 圖案 21">
              <a:extLst>
                <a:ext uri="{FF2B5EF4-FFF2-40B4-BE49-F238E27FC236}">
                  <a16:creationId xmlns:a16="http://schemas.microsoft.com/office/drawing/2014/main" id="{A9A14606-7824-6A3F-7024-10D0B871DC2A}"/>
                </a:ext>
              </a:extLst>
            </p:cNvPr>
            <p:cNvSpPr/>
            <p:nvPr/>
          </p:nvSpPr>
          <p:spPr>
            <a:xfrm>
              <a:off x="5457787" y="1802569"/>
              <a:ext cx="1276424" cy="1276424"/>
            </a:xfrm>
            <a:custGeom>
              <a:avLst/>
              <a:gdLst>
                <a:gd name="connsiteX0" fmla="*/ 0 w 1276424"/>
                <a:gd name="connsiteY0" fmla="*/ 638212 h 1276424"/>
                <a:gd name="connsiteX1" fmla="*/ 638212 w 1276424"/>
                <a:gd name="connsiteY1" fmla="*/ 0 h 1276424"/>
                <a:gd name="connsiteX2" fmla="*/ 1276424 w 1276424"/>
                <a:gd name="connsiteY2" fmla="*/ 638212 h 1276424"/>
                <a:gd name="connsiteX3" fmla="*/ 638212 w 1276424"/>
                <a:gd name="connsiteY3" fmla="*/ 1276424 h 1276424"/>
                <a:gd name="connsiteX4" fmla="*/ 0 w 1276424"/>
                <a:gd name="connsiteY4" fmla="*/ 638212 h 127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424" h="1276424">
                  <a:moveTo>
                    <a:pt x="0" y="638212"/>
                  </a:moveTo>
                  <a:cubicBezTo>
                    <a:pt x="0" y="285737"/>
                    <a:pt x="285737" y="0"/>
                    <a:pt x="638212" y="0"/>
                  </a:cubicBezTo>
                  <a:cubicBezTo>
                    <a:pt x="990687" y="0"/>
                    <a:pt x="1276424" y="285737"/>
                    <a:pt x="1276424" y="638212"/>
                  </a:cubicBezTo>
                  <a:cubicBezTo>
                    <a:pt x="1276424" y="990687"/>
                    <a:pt x="990687" y="1276424"/>
                    <a:pt x="638212" y="1276424"/>
                  </a:cubicBezTo>
                  <a:cubicBezTo>
                    <a:pt x="285737" y="1276424"/>
                    <a:pt x="0" y="990687"/>
                    <a:pt x="0" y="638212"/>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17408" tIns="217408" rIns="217408" bIns="217408"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t>視覺</a:t>
              </a:r>
              <a:br>
                <a:rPr lang="en-US" altLang="zh-TW" sz="2400" b="1" kern="1200" dirty="0"/>
              </a:br>
              <a:r>
                <a:rPr lang="zh-TW" altLang="en-US" sz="2400" b="1" kern="1200" dirty="0"/>
                <a:t>設計</a:t>
              </a:r>
            </a:p>
          </p:txBody>
        </p:sp>
        <p:sp>
          <p:nvSpPr>
            <p:cNvPr id="23" name="手繪多邊形: 圖案 22">
              <a:extLst>
                <a:ext uri="{FF2B5EF4-FFF2-40B4-BE49-F238E27FC236}">
                  <a16:creationId xmlns:a16="http://schemas.microsoft.com/office/drawing/2014/main" id="{97446EE3-4871-C231-DE41-D4A87991B639}"/>
                </a:ext>
              </a:extLst>
            </p:cNvPr>
            <p:cNvSpPr/>
            <p:nvPr/>
          </p:nvSpPr>
          <p:spPr>
            <a:xfrm rot="1800000">
              <a:off x="6727611" y="4451731"/>
              <a:ext cx="269761" cy="433984"/>
            </a:xfrm>
            <a:custGeom>
              <a:avLst/>
              <a:gdLst>
                <a:gd name="connsiteX0" fmla="*/ 0 w 269761"/>
                <a:gd name="connsiteY0" fmla="*/ 86797 h 433984"/>
                <a:gd name="connsiteX1" fmla="*/ 134881 w 269761"/>
                <a:gd name="connsiteY1" fmla="*/ 86797 h 433984"/>
                <a:gd name="connsiteX2" fmla="*/ 134881 w 269761"/>
                <a:gd name="connsiteY2" fmla="*/ 0 h 433984"/>
                <a:gd name="connsiteX3" fmla="*/ 269761 w 269761"/>
                <a:gd name="connsiteY3" fmla="*/ 216992 h 433984"/>
                <a:gd name="connsiteX4" fmla="*/ 134881 w 269761"/>
                <a:gd name="connsiteY4" fmla="*/ 433984 h 433984"/>
                <a:gd name="connsiteX5" fmla="*/ 134881 w 269761"/>
                <a:gd name="connsiteY5" fmla="*/ 347187 h 433984"/>
                <a:gd name="connsiteX6" fmla="*/ 0 w 269761"/>
                <a:gd name="connsiteY6" fmla="*/ 347187 h 433984"/>
                <a:gd name="connsiteX7" fmla="*/ 0 w 269761"/>
                <a:gd name="connsiteY7" fmla="*/ 86797 h 4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761" h="433984">
                  <a:moveTo>
                    <a:pt x="0" y="86797"/>
                  </a:moveTo>
                  <a:lnTo>
                    <a:pt x="134881" y="86797"/>
                  </a:lnTo>
                  <a:lnTo>
                    <a:pt x="134881" y="0"/>
                  </a:lnTo>
                  <a:lnTo>
                    <a:pt x="269761" y="216992"/>
                  </a:lnTo>
                  <a:lnTo>
                    <a:pt x="134881" y="433984"/>
                  </a:lnTo>
                  <a:lnTo>
                    <a:pt x="134881" y="347187"/>
                  </a:lnTo>
                  <a:lnTo>
                    <a:pt x="0" y="347187"/>
                  </a:lnTo>
                  <a:lnTo>
                    <a:pt x="0" y="86797"/>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 tIns="86796" rIns="80928" bIns="86797" numCol="1" spcCol="1270" anchor="ctr" anchorCtr="0">
              <a:noAutofit/>
            </a:bodyPr>
            <a:lstStyle/>
            <a:p>
              <a:pPr marL="0" lvl="0" indent="0" algn="ctr" defTabSz="800100">
                <a:lnSpc>
                  <a:spcPct val="90000"/>
                </a:lnSpc>
                <a:spcBef>
                  <a:spcPct val="0"/>
                </a:spcBef>
                <a:spcAft>
                  <a:spcPct val="35000"/>
                </a:spcAft>
                <a:buNone/>
              </a:pPr>
              <a:endParaRPr lang="zh-TW" altLang="en-US" sz="1800" b="1" kern="1200"/>
            </a:p>
          </p:txBody>
        </p:sp>
        <p:sp>
          <p:nvSpPr>
            <p:cNvPr id="24" name="手繪多邊形: 圖案 23">
              <a:extLst>
                <a:ext uri="{FF2B5EF4-FFF2-40B4-BE49-F238E27FC236}">
                  <a16:creationId xmlns:a16="http://schemas.microsoft.com/office/drawing/2014/main" id="{97373D51-70AE-6A62-705C-B88E20E34EF2}"/>
                </a:ext>
              </a:extLst>
            </p:cNvPr>
            <p:cNvSpPr/>
            <p:nvPr/>
          </p:nvSpPr>
          <p:spPr>
            <a:xfrm>
              <a:off x="7003996" y="4480681"/>
              <a:ext cx="1276424" cy="1276424"/>
            </a:xfrm>
            <a:custGeom>
              <a:avLst/>
              <a:gdLst>
                <a:gd name="connsiteX0" fmla="*/ 0 w 1276424"/>
                <a:gd name="connsiteY0" fmla="*/ 638212 h 1276424"/>
                <a:gd name="connsiteX1" fmla="*/ 638212 w 1276424"/>
                <a:gd name="connsiteY1" fmla="*/ 0 h 1276424"/>
                <a:gd name="connsiteX2" fmla="*/ 1276424 w 1276424"/>
                <a:gd name="connsiteY2" fmla="*/ 638212 h 1276424"/>
                <a:gd name="connsiteX3" fmla="*/ 638212 w 1276424"/>
                <a:gd name="connsiteY3" fmla="*/ 1276424 h 1276424"/>
                <a:gd name="connsiteX4" fmla="*/ 0 w 1276424"/>
                <a:gd name="connsiteY4" fmla="*/ 638212 h 127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424" h="1276424">
                  <a:moveTo>
                    <a:pt x="0" y="638212"/>
                  </a:moveTo>
                  <a:cubicBezTo>
                    <a:pt x="0" y="285737"/>
                    <a:pt x="285737" y="0"/>
                    <a:pt x="638212" y="0"/>
                  </a:cubicBezTo>
                  <a:cubicBezTo>
                    <a:pt x="990687" y="0"/>
                    <a:pt x="1276424" y="285737"/>
                    <a:pt x="1276424" y="638212"/>
                  </a:cubicBezTo>
                  <a:cubicBezTo>
                    <a:pt x="1276424" y="990687"/>
                    <a:pt x="990687" y="1276424"/>
                    <a:pt x="638212" y="1276424"/>
                  </a:cubicBezTo>
                  <a:cubicBezTo>
                    <a:pt x="285737" y="1276424"/>
                    <a:pt x="0" y="990687"/>
                    <a:pt x="0" y="638212"/>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17408" tIns="217408" rIns="217408" bIns="217408"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t>前端</a:t>
              </a:r>
              <a:br>
                <a:rPr lang="en-US" altLang="zh-TW" sz="2400" b="1" kern="1200" dirty="0"/>
              </a:br>
              <a:r>
                <a:rPr lang="zh-TW" altLang="en-US" sz="2400" b="1" kern="1200" dirty="0"/>
                <a:t>設計</a:t>
              </a:r>
            </a:p>
          </p:txBody>
        </p:sp>
        <p:sp>
          <p:nvSpPr>
            <p:cNvPr id="25" name="手繪多邊形: 圖案 24">
              <a:extLst>
                <a:ext uri="{FF2B5EF4-FFF2-40B4-BE49-F238E27FC236}">
                  <a16:creationId xmlns:a16="http://schemas.microsoft.com/office/drawing/2014/main" id="{803112B4-B6A2-6145-5AA6-8CAE47D2FAEE}"/>
                </a:ext>
              </a:extLst>
            </p:cNvPr>
            <p:cNvSpPr/>
            <p:nvPr/>
          </p:nvSpPr>
          <p:spPr>
            <a:xfrm rot="19800000">
              <a:off x="5194626" y="4451730"/>
              <a:ext cx="269761" cy="433985"/>
            </a:xfrm>
            <a:custGeom>
              <a:avLst/>
              <a:gdLst>
                <a:gd name="connsiteX0" fmla="*/ 0 w 269761"/>
                <a:gd name="connsiteY0" fmla="*/ 86797 h 433984"/>
                <a:gd name="connsiteX1" fmla="*/ 134881 w 269761"/>
                <a:gd name="connsiteY1" fmla="*/ 86797 h 433984"/>
                <a:gd name="connsiteX2" fmla="*/ 134881 w 269761"/>
                <a:gd name="connsiteY2" fmla="*/ 0 h 433984"/>
                <a:gd name="connsiteX3" fmla="*/ 269761 w 269761"/>
                <a:gd name="connsiteY3" fmla="*/ 216992 h 433984"/>
                <a:gd name="connsiteX4" fmla="*/ 134881 w 269761"/>
                <a:gd name="connsiteY4" fmla="*/ 433984 h 433984"/>
                <a:gd name="connsiteX5" fmla="*/ 134881 w 269761"/>
                <a:gd name="connsiteY5" fmla="*/ 347187 h 433984"/>
                <a:gd name="connsiteX6" fmla="*/ 0 w 269761"/>
                <a:gd name="connsiteY6" fmla="*/ 347187 h 433984"/>
                <a:gd name="connsiteX7" fmla="*/ 0 w 269761"/>
                <a:gd name="connsiteY7" fmla="*/ 86797 h 4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761" h="433984">
                  <a:moveTo>
                    <a:pt x="269761" y="347187"/>
                  </a:moveTo>
                  <a:lnTo>
                    <a:pt x="134880" y="347187"/>
                  </a:lnTo>
                  <a:lnTo>
                    <a:pt x="134880" y="433984"/>
                  </a:lnTo>
                  <a:lnTo>
                    <a:pt x="0" y="216992"/>
                  </a:lnTo>
                  <a:lnTo>
                    <a:pt x="134880" y="0"/>
                  </a:lnTo>
                  <a:lnTo>
                    <a:pt x="134880" y="86797"/>
                  </a:lnTo>
                  <a:lnTo>
                    <a:pt x="269761" y="86797"/>
                  </a:lnTo>
                  <a:lnTo>
                    <a:pt x="269761" y="347187"/>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0927" tIns="86798" rIns="0" bIns="86796" numCol="1" spcCol="1270" anchor="ctr" anchorCtr="0">
              <a:noAutofit/>
            </a:bodyPr>
            <a:lstStyle/>
            <a:p>
              <a:pPr marL="0" lvl="0" indent="0" algn="ctr" defTabSz="800100">
                <a:lnSpc>
                  <a:spcPct val="90000"/>
                </a:lnSpc>
                <a:spcBef>
                  <a:spcPct val="0"/>
                </a:spcBef>
                <a:spcAft>
                  <a:spcPct val="35000"/>
                </a:spcAft>
                <a:buNone/>
              </a:pPr>
              <a:endParaRPr lang="zh-TW" altLang="en-US" sz="1800" b="1" kern="1200"/>
            </a:p>
          </p:txBody>
        </p:sp>
        <p:sp>
          <p:nvSpPr>
            <p:cNvPr id="26" name="手繪多邊形: 圖案 25">
              <a:extLst>
                <a:ext uri="{FF2B5EF4-FFF2-40B4-BE49-F238E27FC236}">
                  <a16:creationId xmlns:a16="http://schemas.microsoft.com/office/drawing/2014/main" id="{0DD9CEE5-C773-60A4-0EF7-970CCB0CC420}"/>
                </a:ext>
              </a:extLst>
            </p:cNvPr>
            <p:cNvSpPr/>
            <p:nvPr/>
          </p:nvSpPr>
          <p:spPr>
            <a:xfrm>
              <a:off x="3911579" y="4480681"/>
              <a:ext cx="1276424" cy="1276424"/>
            </a:xfrm>
            <a:custGeom>
              <a:avLst/>
              <a:gdLst>
                <a:gd name="connsiteX0" fmla="*/ 0 w 1276424"/>
                <a:gd name="connsiteY0" fmla="*/ 638212 h 1276424"/>
                <a:gd name="connsiteX1" fmla="*/ 638212 w 1276424"/>
                <a:gd name="connsiteY1" fmla="*/ 0 h 1276424"/>
                <a:gd name="connsiteX2" fmla="*/ 1276424 w 1276424"/>
                <a:gd name="connsiteY2" fmla="*/ 638212 h 1276424"/>
                <a:gd name="connsiteX3" fmla="*/ 638212 w 1276424"/>
                <a:gd name="connsiteY3" fmla="*/ 1276424 h 1276424"/>
                <a:gd name="connsiteX4" fmla="*/ 0 w 1276424"/>
                <a:gd name="connsiteY4" fmla="*/ 638212 h 127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424" h="1276424">
                  <a:moveTo>
                    <a:pt x="0" y="638212"/>
                  </a:moveTo>
                  <a:cubicBezTo>
                    <a:pt x="0" y="285737"/>
                    <a:pt x="285737" y="0"/>
                    <a:pt x="638212" y="0"/>
                  </a:cubicBezTo>
                  <a:cubicBezTo>
                    <a:pt x="990687" y="0"/>
                    <a:pt x="1276424" y="285737"/>
                    <a:pt x="1276424" y="638212"/>
                  </a:cubicBezTo>
                  <a:cubicBezTo>
                    <a:pt x="1276424" y="990687"/>
                    <a:pt x="990687" y="1276424"/>
                    <a:pt x="638212" y="1276424"/>
                  </a:cubicBezTo>
                  <a:cubicBezTo>
                    <a:pt x="285737" y="1276424"/>
                    <a:pt x="0" y="990687"/>
                    <a:pt x="0" y="638212"/>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217408" tIns="217408" rIns="217408" bIns="217408" numCol="1" spcCol="1270" anchor="ctr" anchorCtr="0">
              <a:noAutofit/>
            </a:bodyPr>
            <a:lstStyle/>
            <a:p>
              <a:pPr marL="0" lvl="0" indent="0" algn="ctr" defTabSz="1066800">
                <a:lnSpc>
                  <a:spcPct val="90000"/>
                </a:lnSpc>
                <a:spcBef>
                  <a:spcPct val="0"/>
                </a:spcBef>
                <a:spcAft>
                  <a:spcPct val="35000"/>
                </a:spcAft>
                <a:buNone/>
              </a:pPr>
              <a:r>
                <a:rPr lang="zh-TW" altLang="en-US" sz="2400" b="1" kern="1200" dirty="0"/>
                <a:t>後端</a:t>
              </a:r>
              <a:br>
                <a:rPr lang="en-US" altLang="zh-TW" sz="2400" b="1" kern="1200" dirty="0"/>
              </a:br>
              <a:r>
                <a:rPr lang="zh-TW" altLang="en-US" sz="2400" b="1" kern="1200" dirty="0"/>
                <a:t>設計</a:t>
              </a:r>
            </a:p>
          </p:txBody>
        </p:sp>
      </p:grpSp>
      <p:pic>
        <p:nvPicPr>
          <p:cNvPr id="28" name="圖片 27">
            <a:extLst>
              <a:ext uri="{FF2B5EF4-FFF2-40B4-BE49-F238E27FC236}">
                <a16:creationId xmlns:a16="http://schemas.microsoft.com/office/drawing/2014/main" id="{F6500073-BC63-88E1-1172-120C691F6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12" y="1802569"/>
            <a:ext cx="4483374" cy="4070505"/>
          </a:xfrm>
          <a:prstGeom prst="rect">
            <a:avLst/>
          </a:prstGeom>
        </p:spPr>
      </p:pic>
      <p:sp>
        <p:nvSpPr>
          <p:cNvPr id="2" name="標題 1">
            <a:extLst>
              <a:ext uri="{FF2B5EF4-FFF2-40B4-BE49-F238E27FC236}">
                <a16:creationId xmlns:a16="http://schemas.microsoft.com/office/drawing/2014/main" id="{D852B776-F16C-38D1-E622-44C884DF9A75}"/>
              </a:ext>
            </a:extLst>
          </p:cNvPr>
          <p:cNvSpPr>
            <a:spLocks noGrp="1"/>
          </p:cNvSpPr>
          <p:nvPr>
            <p:ph type="title"/>
          </p:nvPr>
        </p:nvSpPr>
        <p:spPr/>
        <p:txBody>
          <a:bodyPr/>
          <a:lstStyle/>
          <a:p>
            <a:r>
              <a:rPr lang="zh-TW" altLang="en-US" dirty="0"/>
              <a:t>網站工作基本分類</a:t>
            </a:r>
          </a:p>
        </p:txBody>
      </p:sp>
    </p:spTree>
    <p:extLst>
      <p:ext uri="{BB962C8B-B14F-4D97-AF65-F5344CB8AC3E}">
        <p14:creationId xmlns:p14="http://schemas.microsoft.com/office/powerpoint/2010/main" val="400608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2B776-F16C-38D1-E622-44C884DF9A75}"/>
              </a:ext>
            </a:extLst>
          </p:cNvPr>
          <p:cNvSpPr>
            <a:spLocks noGrp="1"/>
          </p:cNvSpPr>
          <p:nvPr>
            <p:ph type="title"/>
          </p:nvPr>
        </p:nvSpPr>
        <p:spPr/>
        <p:txBody>
          <a:bodyPr/>
          <a:lstStyle/>
          <a:p>
            <a:r>
              <a:rPr lang="zh-TW" altLang="en-US" dirty="0"/>
              <a:t>網站工作基本分類</a:t>
            </a:r>
          </a:p>
        </p:txBody>
      </p:sp>
      <p:sp>
        <p:nvSpPr>
          <p:cNvPr id="4" name="內容版面配置區 3">
            <a:extLst>
              <a:ext uri="{FF2B5EF4-FFF2-40B4-BE49-F238E27FC236}">
                <a16:creationId xmlns:a16="http://schemas.microsoft.com/office/drawing/2014/main" id="{D2D0BA5D-511F-CBB5-9D51-DF14ED6058BF}"/>
              </a:ext>
            </a:extLst>
          </p:cNvPr>
          <p:cNvSpPr>
            <a:spLocks noGrp="1"/>
          </p:cNvSpPr>
          <p:nvPr>
            <p:ph sz="quarter" idx="14"/>
          </p:nvPr>
        </p:nvSpPr>
        <p:spPr/>
        <p:txBody>
          <a:bodyPr/>
          <a:lstStyle/>
          <a:p>
            <a:r>
              <a:rPr lang="zh-TW" altLang="en-US" dirty="0"/>
              <a:t>主要工作為利用平面設計工具，來設計網頁在視覺上的樣式。</a:t>
            </a:r>
            <a:endParaRPr lang="en-US" altLang="zh-TW" dirty="0"/>
          </a:p>
          <a:p>
            <a:r>
              <a:rPr lang="zh-TW" altLang="en-US" dirty="0"/>
              <a:t>常用工具：</a:t>
            </a:r>
            <a:endParaRPr lang="en-US" altLang="zh-TW" dirty="0"/>
          </a:p>
          <a:p>
            <a:pPr lvl="1"/>
            <a:r>
              <a:rPr lang="en-US" altLang="zh-TW" dirty="0"/>
              <a:t>Photoshop</a:t>
            </a:r>
          </a:p>
          <a:p>
            <a:pPr lvl="1"/>
            <a:r>
              <a:rPr lang="en-US" altLang="zh-TW" dirty="0"/>
              <a:t>Illustrator</a:t>
            </a:r>
          </a:p>
          <a:p>
            <a:pPr lvl="1"/>
            <a:r>
              <a:rPr lang="en-US" altLang="zh-TW" dirty="0"/>
              <a:t>Figma</a:t>
            </a:r>
          </a:p>
          <a:p>
            <a:pPr lvl="1"/>
            <a:r>
              <a:rPr lang="en-US" altLang="zh-TW" dirty="0"/>
              <a:t>Adobe</a:t>
            </a:r>
            <a:r>
              <a:rPr lang="en-US" altLang="zh-TW" baseline="0" dirty="0"/>
              <a:t> XD</a:t>
            </a:r>
          </a:p>
          <a:p>
            <a:pPr lvl="0"/>
            <a:r>
              <a:rPr lang="en-US" altLang="zh-TW" dirty="0"/>
              <a:t>UIUX</a:t>
            </a:r>
            <a:r>
              <a:rPr lang="zh-TW" altLang="en-US" dirty="0"/>
              <a:t>介面設計</a:t>
            </a:r>
          </a:p>
        </p:txBody>
      </p:sp>
      <p:pic>
        <p:nvPicPr>
          <p:cNvPr id="5" name="內容版面配置區 4">
            <a:extLst>
              <a:ext uri="{FF2B5EF4-FFF2-40B4-BE49-F238E27FC236}">
                <a16:creationId xmlns:a16="http://schemas.microsoft.com/office/drawing/2014/main" id="{BC166564-0761-D1B1-CF4A-D3940D4D205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1742" t="-7516" r="32703" b="62277"/>
          <a:stretch/>
        </p:blipFill>
        <p:spPr>
          <a:xfrm>
            <a:off x="913774" y="1698517"/>
            <a:ext cx="4121426" cy="4760996"/>
          </a:xfrm>
          <a:prstGeom prst="rect">
            <a:avLst/>
          </a:prstGeom>
        </p:spPr>
      </p:pic>
    </p:spTree>
    <p:extLst>
      <p:ext uri="{BB962C8B-B14F-4D97-AF65-F5344CB8AC3E}">
        <p14:creationId xmlns:p14="http://schemas.microsoft.com/office/powerpoint/2010/main" val="265120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2B776-F16C-38D1-E622-44C884DF9A75}"/>
              </a:ext>
            </a:extLst>
          </p:cNvPr>
          <p:cNvSpPr>
            <a:spLocks noGrp="1"/>
          </p:cNvSpPr>
          <p:nvPr>
            <p:ph type="title"/>
          </p:nvPr>
        </p:nvSpPr>
        <p:spPr/>
        <p:txBody>
          <a:bodyPr/>
          <a:lstStyle/>
          <a:p>
            <a:r>
              <a:rPr lang="zh-TW" altLang="en-US" dirty="0"/>
              <a:t>網站工作基本分類</a:t>
            </a:r>
          </a:p>
        </p:txBody>
      </p:sp>
      <p:sp>
        <p:nvSpPr>
          <p:cNvPr id="4" name="內容版面配置區 3">
            <a:extLst>
              <a:ext uri="{FF2B5EF4-FFF2-40B4-BE49-F238E27FC236}">
                <a16:creationId xmlns:a16="http://schemas.microsoft.com/office/drawing/2014/main" id="{D2D0BA5D-511F-CBB5-9D51-DF14ED6058BF}"/>
              </a:ext>
            </a:extLst>
          </p:cNvPr>
          <p:cNvSpPr>
            <a:spLocks noGrp="1"/>
          </p:cNvSpPr>
          <p:nvPr>
            <p:ph sz="quarter" idx="14"/>
          </p:nvPr>
        </p:nvSpPr>
        <p:spPr/>
        <p:txBody>
          <a:bodyPr>
            <a:normAutofit/>
          </a:bodyPr>
          <a:lstStyle/>
          <a:p>
            <a:r>
              <a:rPr lang="zh-TW" altLang="en-US" dirty="0"/>
              <a:t>主要工作是將視覺的平面設計，利用網頁語法，實作成網頁與使用者互動。</a:t>
            </a:r>
            <a:endParaRPr lang="en-US" altLang="zh-TW" dirty="0"/>
          </a:p>
          <a:p>
            <a:r>
              <a:rPr lang="zh-TW" altLang="en-US" dirty="0"/>
              <a:t>常用編輯工具：</a:t>
            </a:r>
            <a:endParaRPr lang="en-US" altLang="zh-TW" dirty="0"/>
          </a:p>
          <a:p>
            <a:pPr lvl="1"/>
            <a:r>
              <a:rPr lang="en-US" altLang="zh-TW" dirty="0"/>
              <a:t>Adobe</a:t>
            </a:r>
            <a:r>
              <a:rPr lang="en-US" altLang="zh-TW" baseline="0" dirty="0"/>
              <a:t> Dreamweaver</a:t>
            </a:r>
          </a:p>
          <a:p>
            <a:pPr lvl="1"/>
            <a:r>
              <a:rPr lang="en-US" altLang="zh-TW" baseline="0" dirty="0"/>
              <a:t>Visual Studio</a:t>
            </a:r>
            <a:r>
              <a:rPr lang="zh-TW" altLang="en-US" baseline="0" dirty="0"/>
              <a:t> </a:t>
            </a:r>
            <a:r>
              <a:rPr lang="en-US" altLang="zh-TW" baseline="0" dirty="0"/>
              <a:t>Code</a:t>
            </a:r>
          </a:p>
          <a:p>
            <a:pPr lvl="0"/>
            <a:r>
              <a:rPr lang="zh-TW" altLang="en-US" dirty="0"/>
              <a:t>主要語言：</a:t>
            </a:r>
            <a:endParaRPr lang="en-US" altLang="zh-TW" dirty="0"/>
          </a:p>
          <a:p>
            <a:pPr lvl="1"/>
            <a:r>
              <a:rPr lang="en-US" altLang="zh-TW" dirty="0"/>
              <a:t>HTML5 </a:t>
            </a:r>
            <a:r>
              <a:rPr lang="zh-TW" altLang="en-US" dirty="0"/>
              <a:t>原始碼</a:t>
            </a:r>
            <a:endParaRPr lang="en-US" altLang="zh-TW" dirty="0"/>
          </a:p>
          <a:p>
            <a:pPr lvl="1"/>
            <a:r>
              <a:rPr lang="en-US" altLang="zh-TW" dirty="0"/>
              <a:t>CSS</a:t>
            </a:r>
            <a:r>
              <a:rPr lang="zh-TW" altLang="en-US" dirty="0"/>
              <a:t> </a:t>
            </a:r>
            <a:r>
              <a:rPr lang="en-US" altLang="zh-TW" dirty="0"/>
              <a:t>3 </a:t>
            </a:r>
            <a:r>
              <a:rPr lang="zh-TW" altLang="en-US" dirty="0"/>
              <a:t>原始碼</a:t>
            </a:r>
            <a:endParaRPr lang="en-US" altLang="zh-TW" dirty="0"/>
          </a:p>
          <a:p>
            <a:pPr lvl="1"/>
            <a:r>
              <a:rPr lang="en-US" altLang="zh-TW" dirty="0" err="1"/>
              <a:t>Javascript</a:t>
            </a:r>
            <a:r>
              <a:rPr lang="zh-TW" altLang="en-US" dirty="0"/>
              <a:t> 程式碼</a:t>
            </a:r>
          </a:p>
        </p:txBody>
      </p:sp>
      <p:pic>
        <p:nvPicPr>
          <p:cNvPr id="5" name="內容版面配置區 4">
            <a:extLst>
              <a:ext uri="{FF2B5EF4-FFF2-40B4-BE49-F238E27FC236}">
                <a16:creationId xmlns:a16="http://schemas.microsoft.com/office/drawing/2014/main" id="{BC166564-0761-D1B1-CF4A-D3940D4D205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65946" t="58177" r="-1501" b="-3416"/>
          <a:stretch/>
        </p:blipFill>
        <p:spPr>
          <a:xfrm>
            <a:off x="913774" y="1698517"/>
            <a:ext cx="4121426" cy="4760996"/>
          </a:xfrm>
          <a:prstGeom prst="rect">
            <a:avLst/>
          </a:prstGeom>
        </p:spPr>
      </p:pic>
    </p:spTree>
    <p:extLst>
      <p:ext uri="{BB962C8B-B14F-4D97-AF65-F5344CB8AC3E}">
        <p14:creationId xmlns:p14="http://schemas.microsoft.com/office/powerpoint/2010/main" val="4247246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2B776-F16C-38D1-E622-44C884DF9A75}"/>
              </a:ext>
            </a:extLst>
          </p:cNvPr>
          <p:cNvSpPr>
            <a:spLocks noGrp="1"/>
          </p:cNvSpPr>
          <p:nvPr>
            <p:ph type="title"/>
          </p:nvPr>
        </p:nvSpPr>
        <p:spPr/>
        <p:txBody>
          <a:bodyPr/>
          <a:lstStyle/>
          <a:p>
            <a:r>
              <a:rPr lang="zh-TW" altLang="en-US" dirty="0"/>
              <a:t>網站工作基本分類</a:t>
            </a:r>
          </a:p>
        </p:txBody>
      </p:sp>
      <p:sp>
        <p:nvSpPr>
          <p:cNvPr id="4" name="內容版面配置區 3">
            <a:extLst>
              <a:ext uri="{FF2B5EF4-FFF2-40B4-BE49-F238E27FC236}">
                <a16:creationId xmlns:a16="http://schemas.microsoft.com/office/drawing/2014/main" id="{D2D0BA5D-511F-CBB5-9D51-DF14ED6058BF}"/>
              </a:ext>
            </a:extLst>
          </p:cNvPr>
          <p:cNvSpPr>
            <a:spLocks noGrp="1"/>
          </p:cNvSpPr>
          <p:nvPr>
            <p:ph sz="quarter" idx="14"/>
          </p:nvPr>
        </p:nvSpPr>
        <p:spPr/>
        <p:txBody>
          <a:bodyPr>
            <a:normAutofit/>
          </a:bodyPr>
          <a:lstStyle/>
          <a:p>
            <a:r>
              <a:rPr lang="zh-TW" altLang="en-US" dirty="0"/>
              <a:t>主要工作是與使用的互動，加入資料庫的功能，如：購物車、留言板、網頁遊戲等。</a:t>
            </a:r>
            <a:endParaRPr lang="en-US" altLang="zh-TW" dirty="0"/>
          </a:p>
          <a:p>
            <a:r>
              <a:rPr lang="zh-TW" altLang="en-US" dirty="0"/>
              <a:t>常用編輯工具：</a:t>
            </a:r>
            <a:endParaRPr lang="en-US" altLang="zh-TW" dirty="0"/>
          </a:p>
          <a:p>
            <a:pPr lvl="1"/>
            <a:r>
              <a:rPr lang="en-US" altLang="zh-TW" dirty="0"/>
              <a:t>Adobe</a:t>
            </a:r>
            <a:r>
              <a:rPr lang="en-US" altLang="zh-TW" baseline="0" dirty="0"/>
              <a:t> Dreamweaver</a:t>
            </a:r>
          </a:p>
          <a:p>
            <a:pPr lvl="1"/>
            <a:r>
              <a:rPr lang="en-US" altLang="zh-TW" baseline="0" dirty="0"/>
              <a:t>Visual Studio</a:t>
            </a:r>
            <a:r>
              <a:rPr lang="zh-TW" altLang="en-US" baseline="0" dirty="0"/>
              <a:t> </a:t>
            </a:r>
            <a:r>
              <a:rPr lang="en-US" altLang="zh-TW" baseline="0" dirty="0"/>
              <a:t>Code</a:t>
            </a:r>
          </a:p>
          <a:p>
            <a:pPr lvl="0"/>
            <a:r>
              <a:rPr lang="zh-TW" altLang="en-US" dirty="0"/>
              <a:t>主要語言：</a:t>
            </a:r>
            <a:endParaRPr lang="en-US" altLang="zh-TW" dirty="0"/>
          </a:p>
          <a:p>
            <a:pPr lvl="1"/>
            <a:r>
              <a:rPr lang="en-US" altLang="zh-TW" dirty="0"/>
              <a:t>PHP</a:t>
            </a:r>
            <a:r>
              <a:rPr lang="zh-TW" altLang="en-US" dirty="0"/>
              <a:t>、</a:t>
            </a:r>
            <a:r>
              <a:rPr lang="en-US" altLang="zh-TW" dirty="0"/>
              <a:t>ASP</a:t>
            </a:r>
            <a:r>
              <a:rPr lang="zh-TW" altLang="en-US" dirty="0"/>
              <a:t>程式語言</a:t>
            </a:r>
            <a:endParaRPr lang="en-US" altLang="zh-TW" dirty="0"/>
          </a:p>
          <a:p>
            <a:pPr lvl="1"/>
            <a:r>
              <a:rPr lang="en-US" altLang="zh-TW" dirty="0"/>
              <a:t>MySQL</a:t>
            </a:r>
            <a:r>
              <a:rPr lang="zh-TW" altLang="en-US" dirty="0"/>
              <a:t>資料庫</a:t>
            </a:r>
            <a:endParaRPr lang="en-US" altLang="zh-TW" dirty="0"/>
          </a:p>
        </p:txBody>
      </p:sp>
      <p:pic>
        <p:nvPicPr>
          <p:cNvPr id="5" name="內容版面配置區 4">
            <a:extLst>
              <a:ext uri="{FF2B5EF4-FFF2-40B4-BE49-F238E27FC236}">
                <a16:creationId xmlns:a16="http://schemas.microsoft.com/office/drawing/2014/main" id="{BC166564-0761-D1B1-CF4A-D3940D4D205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3117" t="58361" r="67562" b="-3600"/>
          <a:stretch/>
        </p:blipFill>
        <p:spPr>
          <a:xfrm>
            <a:off x="913774" y="1698517"/>
            <a:ext cx="4121426" cy="4760996"/>
          </a:xfrm>
          <a:prstGeom prst="rect">
            <a:avLst/>
          </a:prstGeom>
        </p:spPr>
      </p:pic>
    </p:spTree>
    <p:extLst>
      <p:ext uri="{BB962C8B-B14F-4D97-AF65-F5344CB8AC3E}">
        <p14:creationId xmlns:p14="http://schemas.microsoft.com/office/powerpoint/2010/main" val="4244301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CBDB7-85A8-EE86-FB6C-903782289FAB}"/>
              </a:ext>
            </a:extLst>
          </p:cNvPr>
          <p:cNvSpPr>
            <a:spLocks noGrp="1"/>
          </p:cNvSpPr>
          <p:nvPr>
            <p:ph type="title"/>
          </p:nvPr>
        </p:nvSpPr>
        <p:spPr/>
        <p:txBody>
          <a:bodyPr/>
          <a:lstStyle/>
          <a:p>
            <a:r>
              <a:rPr lang="zh-TW" altLang="en-US" dirty="0"/>
              <a:t>網頁建立及上傳</a:t>
            </a:r>
          </a:p>
        </p:txBody>
      </p:sp>
      <p:sp>
        <p:nvSpPr>
          <p:cNvPr id="5" name="文字版面配置區 4">
            <a:extLst>
              <a:ext uri="{FF2B5EF4-FFF2-40B4-BE49-F238E27FC236}">
                <a16:creationId xmlns:a16="http://schemas.microsoft.com/office/drawing/2014/main" id="{B9452E94-2529-EF20-FBF6-EBA2D28FDBC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3866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CBDB7-85A8-EE86-FB6C-903782289FAB}"/>
              </a:ext>
            </a:extLst>
          </p:cNvPr>
          <p:cNvSpPr>
            <a:spLocks noGrp="1"/>
          </p:cNvSpPr>
          <p:nvPr>
            <p:ph type="title"/>
          </p:nvPr>
        </p:nvSpPr>
        <p:spPr/>
        <p:txBody>
          <a:bodyPr/>
          <a:lstStyle/>
          <a:p>
            <a:r>
              <a:rPr lang="zh-TW" altLang="en-US" dirty="0"/>
              <a:t>網頁建立及上傳</a:t>
            </a:r>
          </a:p>
        </p:txBody>
      </p:sp>
      <p:pic>
        <p:nvPicPr>
          <p:cNvPr id="18" name="內容版面配置區 17">
            <a:extLst>
              <a:ext uri="{FF2B5EF4-FFF2-40B4-BE49-F238E27FC236}">
                <a16:creationId xmlns:a16="http://schemas.microsoft.com/office/drawing/2014/main" id="{14B681D6-A8DE-55F8-9F47-89C3F879460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72468" y="1586097"/>
            <a:ext cx="4847064" cy="4387482"/>
          </a:xfrm>
        </p:spPr>
      </p:pic>
    </p:spTree>
    <p:extLst>
      <p:ext uri="{BB962C8B-B14F-4D97-AF65-F5344CB8AC3E}">
        <p14:creationId xmlns:p14="http://schemas.microsoft.com/office/powerpoint/2010/main" val="3271844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小水滴</Template>
  <TotalTime>114</TotalTime>
  <Words>561</Words>
  <Application>Microsoft Office PowerPoint</Application>
  <PresentationFormat>寬螢幕</PresentationFormat>
  <Paragraphs>66</Paragraphs>
  <Slides>17</Slides>
  <Notes>0</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17</vt:i4>
      </vt:variant>
    </vt:vector>
  </HeadingPairs>
  <TitlesOfParts>
    <vt:vector size="19" baseType="lpstr">
      <vt:lpstr>Arial</vt:lpstr>
      <vt:lpstr>小水滴</vt:lpstr>
      <vt:lpstr>網站基本介紹</vt:lpstr>
      <vt:lpstr>課程大綱</vt:lpstr>
      <vt:lpstr>網站工作基本分類</vt:lpstr>
      <vt:lpstr>網站工作基本分類</vt:lpstr>
      <vt:lpstr>網站工作基本分類</vt:lpstr>
      <vt:lpstr>網站工作基本分類</vt:lpstr>
      <vt:lpstr>網站工作基本分類</vt:lpstr>
      <vt:lpstr>網頁建立及上傳</vt:lpstr>
      <vt:lpstr>網頁建立及上傳</vt:lpstr>
      <vt:lpstr>網頁建立及上傳</vt:lpstr>
      <vt:lpstr>網頁建立及上傳</vt:lpstr>
      <vt:lpstr>網頁建立及上傳</vt:lpstr>
      <vt:lpstr>網頁建立及上傳</vt:lpstr>
      <vt:lpstr>網頁經營及行銷</vt:lpstr>
      <vt:lpstr>網頁經營及行銷</vt:lpstr>
      <vt:lpstr>網頁經營及行銷</vt:lpstr>
      <vt:lpstr>網頁經營及行銷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網站基本介紹</dc:title>
  <dc:creator>周家祥</dc:creator>
  <cp:lastModifiedBy>周家祥</cp:lastModifiedBy>
  <cp:revision>26</cp:revision>
  <dcterms:created xsi:type="dcterms:W3CDTF">2023-02-15T23:58:41Z</dcterms:created>
  <dcterms:modified xsi:type="dcterms:W3CDTF">2023-02-16T07:38:40Z</dcterms:modified>
</cp:coreProperties>
</file>