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F7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7EB717-43CC-4039-8A29-FBD488CC5BE7}" v="665" dt="2024-05-21T18:08:45.039"/>
    <p1510:client id="{A3D89A59-90A1-4776-9E6E-0719138C17B6}" v="499" dt="2024-05-21T17:06:18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26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64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6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4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5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1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8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3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94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49" r:id="rId1"/>
    <p:sldLayoutId id="2147484150" r:id="rId2"/>
    <p:sldLayoutId id="2147484151" r:id="rId3"/>
    <p:sldLayoutId id="2147484152" r:id="rId4"/>
    <p:sldLayoutId id="2147484153" r:id="rId5"/>
    <p:sldLayoutId id="2147484154" r:id="rId6"/>
    <p:sldLayoutId id="2147484155" r:id="rId7"/>
    <p:sldLayoutId id="2147484156" r:id="rId8"/>
    <p:sldLayoutId id="2147484157" r:id="rId9"/>
    <p:sldLayoutId id="2147484158" r:id="rId10"/>
    <p:sldLayoutId id="2147484159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200" userDrawn="1">
          <p15:clr>
            <a:srgbClr val="F26B43"/>
          </p15:clr>
        </p15:guide>
        <p15:guide id="4" pos="6720" userDrawn="1">
          <p15:clr>
            <a:srgbClr val="F26B43"/>
          </p15:clr>
        </p15:guide>
        <p15:guide id="16" pos="480" userDrawn="1">
          <p15:clr>
            <a:srgbClr val="F26B43"/>
          </p15:clr>
        </p15:guide>
        <p15:guide id="23" orient="horz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37E486-DFC7-E6B5-1B83-FDD452C1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41" y="826370"/>
            <a:ext cx="9238434" cy="857559"/>
          </a:xfrm>
        </p:spPr>
        <p:txBody>
          <a:bodyPr/>
          <a:lstStyle/>
          <a:p>
            <a:r>
              <a:rPr lang="en-US" altLang="zh-TW" sz="3600">
                <a:ea typeface="+mj-lt"/>
                <a:cs typeface="+mj-lt"/>
              </a:rPr>
              <a:t>Java</a:t>
            </a:r>
            <a:r>
              <a:rPr lang="zh-TW" altLang="en-US" sz="3600">
                <a:ea typeface="+mj-lt"/>
                <a:cs typeface="+mj-lt"/>
              </a:rPr>
              <a:t>作品</a:t>
            </a:r>
            <a:endParaRPr lang="zh-TW" altLang="en-US" sz="36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D34163-9D49-ECA1-4786-A70563A0B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41" y="2066925"/>
            <a:ext cx="9238434" cy="26860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7200">
                <a:ea typeface="+mn-lt"/>
                <a:cs typeface="+mn-lt"/>
              </a:rPr>
              <a:t>--</a:t>
            </a:r>
            <a:r>
              <a:rPr lang="en-US" altLang="zh-TW" sz="7200" err="1">
                <a:solidFill>
                  <a:srgbClr val="FFFFFF"/>
                </a:solidFill>
                <a:latin typeface="Trade Gothic Next Light"/>
                <a:ea typeface="+mn-lt"/>
                <a:cs typeface="Arial"/>
              </a:rPr>
              <a:t>拉霸機遊戲</a:t>
            </a:r>
            <a:r>
              <a:rPr lang="en-US" altLang="zh-TW" sz="7200">
                <a:ea typeface="+mn-lt"/>
                <a:cs typeface="+mn-lt"/>
              </a:rPr>
              <a:t>--</a:t>
            </a:r>
            <a:endParaRPr lang="zh-TW" altLang="en-US" sz="240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FA3685-8C1C-5699-9414-D3F5EBAE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64B3-6F0F-4F3F-AF37-775DDEB71EEB}" type="datetime1">
              <a:t>2024/5/21</a:t>
            </a:fld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604D73-C4B6-1BCF-3514-31A51194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1</a:t>
            </a:fld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2ABAA4A-F96A-1670-00CC-B909E38F7944}"/>
              </a:ext>
            </a:extLst>
          </p:cNvPr>
          <p:cNvSpPr txBox="1"/>
          <p:nvPr/>
        </p:nvSpPr>
        <p:spPr>
          <a:xfrm>
            <a:off x="733425" y="5471541"/>
            <a:ext cx="3015996" cy="823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SzPct val="85000"/>
            </a:pPr>
            <a:r>
              <a:rPr lang="zh-TW" altLang="en-US" sz="3200">
                <a:ea typeface="+mn-lt"/>
                <a:cs typeface="+mn-lt"/>
              </a:rPr>
              <a:t>報告者:陳泓睿</a:t>
            </a:r>
            <a:endParaRPr lang="zh-TW" altLang="en-US" sz="3200"/>
          </a:p>
        </p:txBody>
      </p:sp>
    </p:spTree>
    <p:extLst>
      <p:ext uri="{BB962C8B-B14F-4D97-AF65-F5344CB8AC3E}">
        <p14:creationId xmlns:p14="http://schemas.microsoft.com/office/powerpoint/2010/main" val="220179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48BC2C-5752-AE34-6EBD-E84F1438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991" y="931145"/>
            <a:ext cx="9238434" cy="857559"/>
          </a:xfrm>
          <a:noFill/>
        </p:spPr>
        <p:txBody>
          <a:bodyPr/>
          <a:lstStyle/>
          <a:p>
            <a:pPr algn="ctr"/>
            <a:r>
              <a:rPr lang="zh-TW" altLang="en-US" sz="4800">
                <a:latin typeface="Microsoft JhengHei"/>
                <a:ea typeface="Microsoft JhengHei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EC6B78-B6D5-79ED-1D8A-DDA567FFF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3200">
                <a:latin typeface="Microsoft JhengHei"/>
                <a:ea typeface="Microsoft JhengHei"/>
              </a:rPr>
              <a:t>簡介</a:t>
            </a:r>
          </a:p>
          <a:p>
            <a:r>
              <a:rPr lang="zh-TW" altLang="en-US" sz="3200">
                <a:latin typeface="Microsoft JhengHei"/>
                <a:ea typeface="Microsoft JhengHei"/>
                <a:cs typeface="+mn-lt"/>
              </a:rPr>
              <a:t>流程圖</a:t>
            </a:r>
          </a:p>
          <a:p>
            <a:r>
              <a:rPr lang="zh-TW" altLang="en-US" sz="3200">
                <a:latin typeface="Microsoft JhengHei"/>
                <a:ea typeface="Microsoft JhengHei"/>
                <a:cs typeface="+mn-lt"/>
              </a:rPr>
              <a:t>工具</a:t>
            </a:r>
          </a:p>
          <a:p>
            <a:r>
              <a:rPr lang="zh-TW" altLang="en-US" sz="3200">
                <a:latin typeface="Microsoft JhengHei"/>
                <a:ea typeface="Microsoft JhengHei"/>
              </a:rPr>
              <a:t>作品展示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CD396F-169D-0F0F-7A83-874958F7E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0E97-64D3-43E5-848C-911F9757C57F}" type="datetime1">
              <a:t>2024/5/21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EB74B2-FC57-F813-F70D-7BBCA8F3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A6A664-D715-C603-8ADD-30E3CEF42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6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F5F91D-67F7-11D2-C109-1D2277BE7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266" y="740645"/>
            <a:ext cx="9238434" cy="857559"/>
          </a:xfrm>
        </p:spPr>
        <p:txBody>
          <a:bodyPr/>
          <a:lstStyle/>
          <a:p>
            <a:r>
              <a:rPr lang="zh-TW" altLang="en-US" sz="4800">
                <a:latin typeface="Microsoft JhengHei"/>
                <a:ea typeface="Microsoft JhengHei"/>
              </a:rPr>
              <a:t>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3A5684-1828-F0D0-FD65-DC550007E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266" y="2505075"/>
            <a:ext cx="9238434" cy="337185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zh-TW" altLang="en-US" sz="2400">
                <a:latin typeface="Microsoft JhengHei"/>
                <a:ea typeface="Microsoft JhengHei"/>
                <a:cs typeface="+mn-lt"/>
              </a:rPr>
              <a:t>製作拉霸機遊戲，在進入遊戲時初始金額為</a:t>
            </a:r>
            <a:r>
              <a:rPr lang="en-US" altLang="zh-TW" sz="2400">
                <a:latin typeface="Microsoft JhengHei"/>
                <a:ea typeface="Microsoft JhengHei"/>
                <a:cs typeface="+mn-lt"/>
              </a:rPr>
              <a:t>50</a:t>
            </a:r>
            <a:r>
              <a:rPr lang="zh-TW" altLang="en-US" sz="2400">
                <a:latin typeface="Microsoft JhengHei"/>
                <a:ea typeface="Microsoft JhengHei"/>
                <a:cs typeface="+mn-lt"/>
              </a:rPr>
              <a:t>，可輸入下注金額，下注金額不可超過總金額，每次點選下注會隨機出現三張圖，當三張圖相同時為中獎，會根據連線圖案獲得相應獎金倍數，當總金額為0時宣告破產。休閒時，快來體驗拉霸機的樂趣吧。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B8D3EE-D0B0-3F0E-3F51-00E4C3C7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0949-ED1C-4227-AF3A-90A7C6CF0E99}" type="datetime1">
              <a:t>2024/5/21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80A2AC-CF41-00B5-00F7-A4AEB873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5949C-CDD4-C25B-6BB5-D03ADA6D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3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DCC76C-63AD-04E6-BB7D-27E6CFDB9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16" y="731120"/>
            <a:ext cx="9238434" cy="85755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z="4800">
                <a:latin typeface="Microsoft JhengHei"/>
                <a:ea typeface="Microsoft JhengHei"/>
              </a:rPr>
              <a:t>製作流程圖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C34BBF-8CED-BDE9-78FD-E844BB88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921E-5700-428D-949B-D458606B34A3}" type="datetime1">
              <a:t>2024/5/21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58623B-FD63-01D1-28F2-94721CE6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200">
                <a:latin typeface="Microsoft JhengHei"/>
                <a:ea typeface="Microsoft JhengHei"/>
              </a:rPr>
              <a:t>
              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1B2374-4EA0-958B-2381-14184C5F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z="2200" dirty="0">
                <a:latin typeface="Microsoft JhengHei"/>
                <a:ea typeface="Microsoft JhengHei"/>
              </a:rPr>
              <a:t>4</a:t>
            </a:fld>
            <a:endParaRPr lang="en-US" sz="2200">
              <a:latin typeface="Microsoft JhengHei"/>
              <a:ea typeface="Microsoft JhengHei"/>
            </a:endParaRPr>
          </a:p>
        </p:txBody>
      </p:sp>
      <p:sp>
        <p:nvSpPr>
          <p:cNvPr id="7" name="流程圖: 程序 6">
            <a:extLst>
              <a:ext uri="{FF2B5EF4-FFF2-40B4-BE49-F238E27FC236}">
                <a16:creationId xmlns:a16="http://schemas.microsoft.com/office/drawing/2014/main" id="{557B3F21-237E-9618-DF68-F0707865AD77}"/>
              </a:ext>
            </a:extLst>
          </p:cNvPr>
          <p:cNvSpPr/>
          <p:nvPr/>
        </p:nvSpPr>
        <p:spPr>
          <a:xfrm>
            <a:off x="861821" y="1997201"/>
            <a:ext cx="3457575" cy="1095375"/>
          </a:xfrm>
          <a:prstGeom prst="flowChartProcess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zh-TW" altLang="en-US" sz="2200">
                <a:latin typeface="Microsoft JhengHei"/>
                <a:ea typeface="Microsoft JhengHei"/>
                <a:cs typeface="+mn-lt"/>
              </a:rPr>
              <a:t>使用</a:t>
            </a:r>
            <a:r>
              <a:rPr lang="en-US" altLang="zh-TW" sz="2200" err="1">
                <a:latin typeface="Microsoft JhengHei"/>
                <a:ea typeface="Microsoft JhengHei"/>
                <a:cs typeface="+mn-lt"/>
              </a:rPr>
              <a:t>java語言及內建類別方法製作拉霸機視窗</a:t>
            </a:r>
            <a:endParaRPr lang="en-US" sz="2200" err="1">
              <a:latin typeface="Microsoft JhengHei"/>
              <a:ea typeface="Microsoft JhengHei"/>
            </a:endParaRPr>
          </a:p>
        </p:txBody>
      </p:sp>
      <p:sp>
        <p:nvSpPr>
          <p:cNvPr id="3" name="流程圖: 程序 2">
            <a:extLst>
              <a:ext uri="{FF2B5EF4-FFF2-40B4-BE49-F238E27FC236}">
                <a16:creationId xmlns:a16="http://schemas.microsoft.com/office/drawing/2014/main" id="{4D76A7F1-119F-7BDB-12B1-1AF97F50550D}"/>
              </a:ext>
            </a:extLst>
          </p:cNvPr>
          <p:cNvSpPr/>
          <p:nvPr/>
        </p:nvSpPr>
        <p:spPr>
          <a:xfrm>
            <a:off x="7157846" y="4473701"/>
            <a:ext cx="3295650" cy="990600"/>
          </a:xfrm>
          <a:prstGeom prst="flowChartProcess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zh-TW" altLang="en-US" sz="2200">
                <a:ea typeface="+mn-lt"/>
                <a:cs typeface="+mn-lt"/>
              </a:rPr>
              <a:t>使用</a:t>
            </a:r>
            <a:r>
              <a:rPr lang="en-US" altLang="zh-TW" sz="2200" err="1">
                <a:ea typeface="+mn-lt"/>
                <a:cs typeface="+mn-lt"/>
              </a:rPr>
              <a:t>vscode</a:t>
            </a:r>
            <a:r>
              <a:rPr lang="zh-TW" altLang="en-US" sz="2200">
                <a:ea typeface="+mn-lt"/>
                <a:cs typeface="+mn-lt"/>
              </a:rPr>
              <a:t>測試操作、功能均正常</a:t>
            </a:r>
            <a:endParaRPr lang="en-US" sz="2200">
              <a:latin typeface="Microsoft JhengHei"/>
              <a:ea typeface="Microsoft JhengHei"/>
              <a:cs typeface="+mn-lt"/>
            </a:endParaRPr>
          </a:p>
        </p:txBody>
      </p:sp>
      <p:sp>
        <p:nvSpPr>
          <p:cNvPr id="9" name="流程圖: 程序 8">
            <a:extLst>
              <a:ext uri="{FF2B5EF4-FFF2-40B4-BE49-F238E27FC236}">
                <a16:creationId xmlns:a16="http://schemas.microsoft.com/office/drawing/2014/main" id="{ACAF0D3D-A436-63F2-32F8-67972E8002A4}"/>
              </a:ext>
            </a:extLst>
          </p:cNvPr>
          <p:cNvSpPr/>
          <p:nvPr/>
        </p:nvSpPr>
        <p:spPr>
          <a:xfrm>
            <a:off x="7157846" y="1997201"/>
            <a:ext cx="3295650" cy="990600"/>
          </a:xfrm>
          <a:prstGeom prst="flowChartProcess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zh-TW" sz="2200" err="1">
                <a:latin typeface="Microsoft JhengHei"/>
                <a:ea typeface="Microsoft JhengHei"/>
              </a:rPr>
              <a:t>將拉霸機遊戲功能物件化逐一加進架構</a:t>
            </a:r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95DAADF5-FC2A-8CA5-B707-4BCD37604AFC}"/>
              </a:ext>
            </a:extLst>
          </p:cNvPr>
          <p:cNvSpPr/>
          <p:nvPr/>
        </p:nvSpPr>
        <p:spPr>
          <a:xfrm>
            <a:off x="4909185" y="2228469"/>
            <a:ext cx="1809750" cy="638175"/>
          </a:xfrm>
          <a:prstGeom prst="rightArrow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200">
              <a:latin typeface="Microsoft JhengHei"/>
              <a:ea typeface="Microsoft JhengHei"/>
            </a:endParaRPr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1337EF52-AD6C-5DE1-95B5-63EFCD556CAF}"/>
              </a:ext>
            </a:extLst>
          </p:cNvPr>
          <p:cNvSpPr/>
          <p:nvPr/>
        </p:nvSpPr>
        <p:spPr>
          <a:xfrm>
            <a:off x="8558784" y="3220212"/>
            <a:ext cx="495300" cy="1028700"/>
          </a:xfrm>
          <a:prstGeom prst="downArrow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200">
              <a:latin typeface="Microsoft JhengHei"/>
              <a:ea typeface="Microsoft JhengHei"/>
            </a:endParaRPr>
          </a:p>
        </p:txBody>
      </p:sp>
      <p:sp>
        <p:nvSpPr>
          <p:cNvPr id="17" name="流程圖: 程序 16">
            <a:extLst>
              <a:ext uri="{FF2B5EF4-FFF2-40B4-BE49-F238E27FC236}">
                <a16:creationId xmlns:a16="http://schemas.microsoft.com/office/drawing/2014/main" id="{5B1215EA-5951-4274-A350-274D617FB362}"/>
              </a:ext>
            </a:extLst>
          </p:cNvPr>
          <p:cNvSpPr/>
          <p:nvPr/>
        </p:nvSpPr>
        <p:spPr>
          <a:xfrm>
            <a:off x="880871" y="4473701"/>
            <a:ext cx="3438525" cy="1085850"/>
          </a:xfrm>
          <a:prstGeom prst="flowChartProcess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zh-TW" altLang="en-US" sz="2200">
                <a:solidFill>
                  <a:srgbClr val="FFFFFF"/>
                </a:solidFill>
                <a:latin typeface="Microsoft JhengHei"/>
                <a:ea typeface="Microsoft JhengHei"/>
                <a:cs typeface="Arial"/>
              </a:rPr>
              <a:t>使用</a:t>
            </a:r>
            <a:r>
              <a:rPr lang="en-US" altLang="zh-TW" sz="2200">
                <a:solidFill>
                  <a:srgbClr val="FFFFFF"/>
                </a:solidFill>
                <a:latin typeface="Microsoft JhengHei"/>
                <a:ea typeface="Microsoft JhengHei"/>
                <a:cs typeface="Arial"/>
              </a:rPr>
              <a:t>exe4j</a:t>
            </a:r>
            <a:r>
              <a:rPr lang="zh-TW" altLang="en-US" sz="2200">
                <a:solidFill>
                  <a:srgbClr val="FFFFFF"/>
                </a:solidFill>
                <a:latin typeface="Microsoft JhengHei"/>
                <a:ea typeface="Microsoft JhengHei"/>
                <a:cs typeface="Arial"/>
              </a:rPr>
              <a:t>將</a:t>
            </a:r>
            <a:r>
              <a:rPr lang="en-US" altLang="zh-TW" sz="2200">
                <a:solidFill>
                  <a:srgbClr val="FFFFFF"/>
                </a:solidFill>
                <a:latin typeface="Microsoft JhengHei"/>
                <a:ea typeface="Microsoft JhengHei"/>
                <a:cs typeface="Arial"/>
              </a:rPr>
              <a:t>java</a:t>
            </a:r>
            <a:r>
              <a:rPr lang="zh-TW" altLang="en-US" sz="2200">
                <a:solidFill>
                  <a:srgbClr val="FFFFFF"/>
                </a:solidFill>
                <a:latin typeface="Microsoft JhengHei"/>
                <a:ea typeface="Microsoft JhengHei"/>
                <a:cs typeface="Arial"/>
              </a:rPr>
              <a:t>及</a:t>
            </a:r>
            <a:r>
              <a:rPr lang="en-US" altLang="zh-TW" sz="2200">
                <a:solidFill>
                  <a:srgbClr val="FFFFFF"/>
                </a:solidFill>
                <a:latin typeface="Microsoft JhengHei"/>
                <a:ea typeface="Microsoft JhengHei"/>
                <a:cs typeface="Arial"/>
              </a:rPr>
              <a:t>jar</a:t>
            </a:r>
            <a:r>
              <a:rPr lang="zh-TW" altLang="en-US" sz="2200">
                <a:solidFill>
                  <a:srgbClr val="FFFFFF"/>
                </a:solidFill>
                <a:latin typeface="Microsoft JhengHei"/>
                <a:ea typeface="Microsoft JhengHei"/>
                <a:cs typeface="Arial"/>
              </a:rPr>
              <a:t>檔打包成</a:t>
            </a:r>
            <a:r>
              <a:rPr lang="en-US" altLang="zh-TW" sz="2200">
                <a:solidFill>
                  <a:srgbClr val="FFFFFF"/>
                </a:solidFill>
                <a:latin typeface="Microsoft JhengHei"/>
                <a:ea typeface="Microsoft JhengHei"/>
                <a:cs typeface="Arial"/>
              </a:rPr>
              <a:t>exe</a:t>
            </a:r>
            <a:r>
              <a:rPr lang="zh-TW" altLang="en-US" sz="2200">
                <a:solidFill>
                  <a:srgbClr val="FFFFFF"/>
                </a:solidFill>
                <a:latin typeface="Microsoft JhengHei"/>
                <a:ea typeface="Microsoft JhengHei"/>
                <a:cs typeface="Arial"/>
              </a:rPr>
              <a:t>執行檔，確認exe檔，可正常執行</a:t>
            </a:r>
            <a:endParaRPr lang="zh-TW" altLang="en-US"/>
          </a:p>
        </p:txBody>
      </p:sp>
      <p:sp>
        <p:nvSpPr>
          <p:cNvPr id="18" name="箭號: 向左 17">
            <a:extLst>
              <a:ext uri="{FF2B5EF4-FFF2-40B4-BE49-F238E27FC236}">
                <a16:creationId xmlns:a16="http://schemas.microsoft.com/office/drawing/2014/main" id="{1C314877-531C-8D9F-DD59-93E0242E7283}"/>
              </a:ext>
            </a:extLst>
          </p:cNvPr>
          <p:cNvSpPr/>
          <p:nvPr/>
        </p:nvSpPr>
        <p:spPr>
          <a:xfrm>
            <a:off x="4852797" y="4698110"/>
            <a:ext cx="1885950" cy="619125"/>
          </a:xfrm>
          <a:prstGeom prst="leftArrow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200"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69745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DCC76C-63AD-04E6-BB7D-27E6CFDB9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97" y="460325"/>
            <a:ext cx="3694884" cy="85755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z="4800">
                <a:latin typeface="Microsoft JhengHei"/>
                <a:ea typeface="Microsoft JhengHei"/>
              </a:rPr>
              <a:t>邏輯流程圖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C34BBF-8CED-BDE9-78FD-E844BB88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921E-5700-428D-949B-D458606B34A3}" type="datetime1">
              <a:t>2024/5/21</a:t>
            </a:fld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1B2374-4EA0-958B-2381-14184C5F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5</a:t>
            </a:fld>
            <a:endParaRPr lang="en-US"/>
          </a:p>
        </p:txBody>
      </p:sp>
      <p:sp>
        <p:nvSpPr>
          <p:cNvPr id="28" name="流程圖: 決策 27">
            <a:extLst>
              <a:ext uri="{FF2B5EF4-FFF2-40B4-BE49-F238E27FC236}">
                <a16:creationId xmlns:a16="http://schemas.microsoft.com/office/drawing/2014/main" id="{1EF20DC7-44D6-7EF9-C0FC-3D5E05339904}"/>
              </a:ext>
            </a:extLst>
          </p:cNvPr>
          <p:cNvSpPr/>
          <p:nvPr/>
        </p:nvSpPr>
        <p:spPr>
          <a:xfrm>
            <a:off x="4847239" y="4159026"/>
            <a:ext cx="3053252" cy="1114425"/>
          </a:xfrm>
          <a:prstGeom prst="flowChartDecision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sz="1400">
                <a:latin typeface="Microsoft JhengHei"/>
                <a:ea typeface="Microsoft JhengHei"/>
                <a:cs typeface="+mn-lt"/>
              </a:rPr>
              <a:t>當num[0]==3&amp;&amp;</a:t>
            </a:r>
            <a:r>
              <a:rPr lang="en-US" altLang="zh-TW" sz="1400">
                <a:latin typeface="Microsoft JhengHei"/>
                <a:ea typeface="Microsoft JhengHei"/>
                <a:cs typeface="+mn-lt"/>
              </a:rPr>
              <a:t>num[1]==3&amp;&amp;num[2]==3</a:t>
            </a:r>
            <a:endParaRPr lang="zh-TW" altLang="en-US" sz="1400">
              <a:latin typeface="Microsoft JhengHei"/>
              <a:ea typeface="Microsoft JhengHei"/>
              <a:cs typeface="+mn-lt"/>
            </a:endParaRPr>
          </a:p>
        </p:txBody>
      </p:sp>
      <p:sp>
        <p:nvSpPr>
          <p:cNvPr id="29" name="流程圖: 程序 28">
            <a:extLst>
              <a:ext uri="{FF2B5EF4-FFF2-40B4-BE49-F238E27FC236}">
                <a16:creationId xmlns:a16="http://schemas.microsoft.com/office/drawing/2014/main" id="{B98F0E24-D56E-5040-66CF-6FD8950C7A56}"/>
              </a:ext>
            </a:extLst>
          </p:cNvPr>
          <p:cNvSpPr/>
          <p:nvPr/>
        </p:nvSpPr>
        <p:spPr>
          <a:xfrm>
            <a:off x="8456450" y="4464354"/>
            <a:ext cx="1553377" cy="526279"/>
          </a:xfrm>
          <a:prstGeom prst="flowChartProcess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zh-TW" altLang="en-US" sz="1400">
                <a:latin typeface="Microsoft JhengHei"/>
                <a:ea typeface="Microsoft JhengHei"/>
                <a:cs typeface="+mn-lt"/>
              </a:rPr>
              <a:t>中三個黑桃kind=50(中50倍)</a:t>
            </a:r>
          </a:p>
        </p:txBody>
      </p:sp>
      <p:sp>
        <p:nvSpPr>
          <p:cNvPr id="30" name="流程圖: 決策 29">
            <a:extLst>
              <a:ext uri="{FF2B5EF4-FFF2-40B4-BE49-F238E27FC236}">
                <a16:creationId xmlns:a16="http://schemas.microsoft.com/office/drawing/2014/main" id="{331651DC-E368-5300-2871-2203D30ED2B1}"/>
              </a:ext>
            </a:extLst>
          </p:cNvPr>
          <p:cNvSpPr/>
          <p:nvPr/>
        </p:nvSpPr>
        <p:spPr>
          <a:xfrm>
            <a:off x="5153462" y="5536947"/>
            <a:ext cx="2447925" cy="1114425"/>
          </a:xfrm>
          <a:prstGeom prst="flowChartDecision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sz="1400">
                <a:latin typeface="Microsoft JhengHei"/>
                <a:ea typeface="Microsoft JhengHei"/>
                <a:cs typeface="+mn-lt"/>
              </a:rPr>
              <a:t>判斷kind使否不等於-1</a:t>
            </a:r>
          </a:p>
        </p:txBody>
      </p:sp>
      <p:sp>
        <p:nvSpPr>
          <p:cNvPr id="31" name="流程圖: 資料 30">
            <a:extLst>
              <a:ext uri="{FF2B5EF4-FFF2-40B4-BE49-F238E27FC236}">
                <a16:creationId xmlns:a16="http://schemas.microsoft.com/office/drawing/2014/main" id="{A01F3D11-90C9-126F-1FAB-3428EA2292E7}"/>
              </a:ext>
            </a:extLst>
          </p:cNvPr>
          <p:cNvSpPr/>
          <p:nvPr/>
        </p:nvSpPr>
        <p:spPr>
          <a:xfrm>
            <a:off x="8021938" y="5539212"/>
            <a:ext cx="2215674" cy="830634"/>
          </a:xfrm>
          <a:prstGeom prst="flowChartInputOutput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zh-TW" altLang="en-US" sz="1400">
                <a:latin typeface="Microsoft JhengHei"/>
                <a:ea typeface="Microsoft JhengHei"/>
                <a:cs typeface="+mn-lt"/>
              </a:rPr>
              <a:t>顯示中獎的倍數及計算目前的總數量</a:t>
            </a:r>
          </a:p>
        </p:txBody>
      </p:sp>
      <p:sp>
        <p:nvSpPr>
          <p:cNvPr id="32" name="流程圖: 結束點 31">
            <a:extLst>
              <a:ext uri="{FF2B5EF4-FFF2-40B4-BE49-F238E27FC236}">
                <a16:creationId xmlns:a16="http://schemas.microsoft.com/office/drawing/2014/main" id="{9949FF07-4AEF-D281-9971-CD6E8D6D7179}"/>
              </a:ext>
            </a:extLst>
          </p:cNvPr>
          <p:cNvSpPr/>
          <p:nvPr/>
        </p:nvSpPr>
        <p:spPr>
          <a:xfrm>
            <a:off x="1429081" y="5852126"/>
            <a:ext cx="1209675" cy="476250"/>
          </a:xfrm>
          <a:prstGeom prst="flowChartTerminator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zh-TW" sz="2200" dirty="0">
                <a:latin typeface="Microsoft JhengHei"/>
                <a:ea typeface="Microsoft JhengHei"/>
                <a:cs typeface="+mn-lt"/>
              </a:rPr>
              <a:t>Finish</a:t>
            </a:r>
            <a:endParaRPr lang="zh-TW" altLang="en-US" sz="2200" dirty="0">
              <a:latin typeface="Microsoft JhengHei"/>
              <a:ea typeface="Microsoft JhengHei"/>
              <a:cs typeface="+mn-lt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FF01808-CD8E-F571-CACA-A6B433F2175A}"/>
              </a:ext>
            </a:extLst>
          </p:cNvPr>
          <p:cNvCxnSpPr>
            <a:cxnSpLocks/>
          </p:cNvCxnSpPr>
          <p:nvPr/>
        </p:nvCxnSpPr>
        <p:spPr>
          <a:xfrm flipH="1">
            <a:off x="6378291" y="3870673"/>
            <a:ext cx="1" cy="2706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BFFF7CFD-8674-77A4-E7C7-182C178433F7}"/>
              </a:ext>
            </a:extLst>
          </p:cNvPr>
          <p:cNvCxnSpPr>
            <a:cxnSpLocks/>
          </p:cNvCxnSpPr>
          <p:nvPr/>
        </p:nvCxnSpPr>
        <p:spPr>
          <a:xfrm flipH="1">
            <a:off x="6371170" y="5266485"/>
            <a:ext cx="1" cy="2706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圖: 結束點 32">
            <a:extLst>
              <a:ext uri="{FF2B5EF4-FFF2-40B4-BE49-F238E27FC236}">
                <a16:creationId xmlns:a16="http://schemas.microsoft.com/office/drawing/2014/main" id="{68C1D3B0-19BA-796C-FD54-6611AD039A5B}"/>
              </a:ext>
            </a:extLst>
          </p:cNvPr>
          <p:cNvSpPr/>
          <p:nvPr/>
        </p:nvSpPr>
        <p:spPr>
          <a:xfrm>
            <a:off x="2281" y="1829844"/>
            <a:ext cx="981787" cy="440643"/>
          </a:xfrm>
          <a:prstGeom prst="flowChartTerminator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>
                <a:latin typeface="Microsoft JhengHei"/>
                <a:ea typeface="Microsoft JhengHei"/>
                <a:cs typeface="+mn-lt"/>
              </a:rPr>
              <a:t>Star</a:t>
            </a:r>
          </a:p>
        </p:txBody>
      </p:sp>
      <p:sp>
        <p:nvSpPr>
          <p:cNvPr id="34" name="流程圖: 程序 33">
            <a:extLst>
              <a:ext uri="{FF2B5EF4-FFF2-40B4-BE49-F238E27FC236}">
                <a16:creationId xmlns:a16="http://schemas.microsoft.com/office/drawing/2014/main" id="{AA8FD38E-53B5-9437-4472-ED54B088BE82}"/>
              </a:ext>
            </a:extLst>
          </p:cNvPr>
          <p:cNvSpPr/>
          <p:nvPr/>
        </p:nvSpPr>
        <p:spPr>
          <a:xfrm>
            <a:off x="1425576" y="1851121"/>
            <a:ext cx="1277953" cy="398093"/>
          </a:xfrm>
          <a:prstGeom prst="flowChartProcess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>
                <a:latin typeface="Microsoft JhengHei"/>
                <a:ea typeface="Microsoft JhengHei"/>
                <a:cs typeface="+mn-lt"/>
              </a:rPr>
              <a:t>kind==-1</a:t>
            </a:r>
          </a:p>
        </p:txBody>
      </p:sp>
      <p:sp>
        <p:nvSpPr>
          <p:cNvPr id="35" name="文字方塊 8">
            <a:extLst>
              <a:ext uri="{FF2B5EF4-FFF2-40B4-BE49-F238E27FC236}">
                <a16:creationId xmlns:a16="http://schemas.microsoft.com/office/drawing/2014/main" id="{08255A21-B20B-E7E9-8BE3-8FBC9DEC9E4C}"/>
              </a:ext>
            </a:extLst>
          </p:cNvPr>
          <p:cNvSpPr txBox="1"/>
          <p:nvPr/>
        </p:nvSpPr>
        <p:spPr>
          <a:xfrm>
            <a:off x="1448625" y="1317046"/>
            <a:ext cx="1260039" cy="53746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400"/>
              <a:t>kind預設維-1表示沒中獎</a:t>
            </a:r>
          </a:p>
        </p:txBody>
      </p:sp>
      <p:sp>
        <p:nvSpPr>
          <p:cNvPr id="36" name="流程圖: 決策 35">
            <a:extLst>
              <a:ext uri="{FF2B5EF4-FFF2-40B4-BE49-F238E27FC236}">
                <a16:creationId xmlns:a16="http://schemas.microsoft.com/office/drawing/2014/main" id="{592471F9-144F-DA80-B3D7-547465CC8220}"/>
              </a:ext>
            </a:extLst>
          </p:cNvPr>
          <p:cNvSpPr/>
          <p:nvPr/>
        </p:nvSpPr>
        <p:spPr>
          <a:xfrm>
            <a:off x="4845545" y="-2774"/>
            <a:ext cx="3039008" cy="1078815"/>
          </a:xfrm>
          <a:prstGeom prst="flowChartDecision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latin typeface="Microsoft JhengHei"/>
                <a:ea typeface="Microsoft JhengHei"/>
                <a:cs typeface="+mn-lt"/>
              </a:rPr>
              <a:t>當num[0]==0&amp;&amp;</a:t>
            </a:r>
            <a:r>
              <a:rPr lang="en-US" altLang="zh-TW" sz="1400" dirty="0">
                <a:latin typeface="Microsoft JhengHei"/>
                <a:ea typeface="Microsoft JhengHei"/>
                <a:cs typeface="+mn-lt"/>
              </a:rPr>
              <a:t>num[1]==0&amp;&amp;num[2]==0</a:t>
            </a:r>
            <a:endParaRPr lang="zh-TW" altLang="en-US" sz="1400" dirty="0">
              <a:latin typeface="Microsoft JhengHei"/>
              <a:ea typeface="Microsoft JhengHei"/>
              <a:cs typeface="+mn-lt"/>
            </a:endParaRPr>
          </a:p>
        </p:txBody>
      </p:sp>
      <p:sp>
        <p:nvSpPr>
          <p:cNvPr id="37" name="流程圖: 程序 36">
            <a:extLst>
              <a:ext uri="{FF2B5EF4-FFF2-40B4-BE49-F238E27FC236}">
                <a16:creationId xmlns:a16="http://schemas.microsoft.com/office/drawing/2014/main" id="{957369B0-40B1-78E7-3782-DBF49E82A9F3}"/>
              </a:ext>
            </a:extLst>
          </p:cNvPr>
          <p:cNvSpPr/>
          <p:nvPr/>
        </p:nvSpPr>
        <p:spPr>
          <a:xfrm>
            <a:off x="8443184" y="312433"/>
            <a:ext cx="1534326" cy="469308"/>
          </a:xfrm>
          <a:prstGeom prst="flowChartProcess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400">
                <a:latin typeface="Microsoft JhengHei"/>
                <a:ea typeface="Microsoft JhengHei"/>
                <a:cs typeface="+mn-lt"/>
              </a:rPr>
              <a:t>中三個梅花kind=3(中3倍)</a:t>
            </a:r>
          </a:p>
        </p:txBody>
      </p:sp>
      <p:sp>
        <p:nvSpPr>
          <p:cNvPr id="38" name="流程圖: 決策 37">
            <a:extLst>
              <a:ext uri="{FF2B5EF4-FFF2-40B4-BE49-F238E27FC236}">
                <a16:creationId xmlns:a16="http://schemas.microsoft.com/office/drawing/2014/main" id="{7AE47128-1848-769B-F82C-7B3F3CFC3BD5}"/>
              </a:ext>
            </a:extLst>
          </p:cNvPr>
          <p:cNvSpPr/>
          <p:nvPr/>
        </p:nvSpPr>
        <p:spPr>
          <a:xfrm>
            <a:off x="4849996" y="1350666"/>
            <a:ext cx="3017645" cy="1121546"/>
          </a:xfrm>
          <a:prstGeom prst="flowChartDecision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latin typeface="Microsoft JhengHei"/>
                <a:ea typeface="Microsoft JhengHei"/>
                <a:cs typeface="+mn-lt"/>
              </a:rPr>
              <a:t>當num[0]==1&amp;&amp;</a:t>
            </a:r>
            <a:r>
              <a:rPr lang="en-US" altLang="zh-TW" sz="1400">
                <a:latin typeface="Microsoft JhengHei"/>
                <a:ea typeface="Microsoft JhengHei"/>
                <a:cs typeface="+mn-lt"/>
              </a:rPr>
              <a:t>num[1]==1&amp;&amp;num[2]==1</a:t>
            </a:r>
            <a:endParaRPr lang="zh-TW" altLang="en-US" sz="1400">
              <a:latin typeface="Microsoft JhengHei"/>
              <a:ea typeface="Microsoft JhengHei"/>
              <a:cs typeface="+mn-lt"/>
            </a:endParaRPr>
          </a:p>
        </p:txBody>
      </p:sp>
      <p:sp>
        <p:nvSpPr>
          <p:cNvPr id="39" name="流程圖: 決策 38">
            <a:extLst>
              <a:ext uri="{FF2B5EF4-FFF2-40B4-BE49-F238E27FC236}">
                <a16:creationId xmlns:a16="http://schemas.microsoft.com/office/drawing/2014/main" id="{06066A4B-B4C6-86C7-DC22-5ECF3C19049D}"/>
              </a:ext>
            </a:extLst>
          </p:cNvPr>
          <p:cNvSpPr/>
          <p:nvPr/>
        </p:nvSpPr>
        <p:spPr>
          <a:xfrm>
            <a:off x="4849996" y="2760454"/>
            <a:ext cx="3039009" cy="1114425"/>
          </a:xfrm>
          <a:prstGeom prst="flowChartDecision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400">
                <a:latin typeface="Microsoft JhengHei"/>
                <a:ea typeface="Microsoft JhengHei"/>
                <a:cs typeface="+mn-lt"/>
              </a:rPr>
              <a:t>當num[0]==2&amp;&amp;</a:t>
            </a:r>
            <a:r>
              <a:rPr lang="en-US" altLang="zh-TW" sz="1400">
                <a:latin typeface="Microsoft JhengHei"/>
                <a:ea typeface="Microsoft JhengHei"/>
                <a:cs typeface="+mn-lt"/>
              </a:rPr>
              <a:t>num[1]==2&amp;&amp;num[2]==2</a:t>
            </a:r>
            <a:endParaRPr lang="zh-TW" altLang="en-US" sz="1400">
              <a:latin typeface="Microsoft JhengHei"/>
              <a:ea typeface="Microsoft JhengHei"/>
              <a:cs typeface="+mn-lt"/>
            </a:endParaRPr>
          </a:p>
        </p:txBody>
      </p:sp>
      <p:sp>
        <p:nvSpPr>
          <p:cNvPr id="40" name="流程圖: 程序 39">
            <a:extLst>
              <a:ext uri="{FF2B5EF4-FFF2-40B4-BE49-F238E27FC236}">
                <a16:creationId xmlns:a16="http://schemas.microsoft.com/office/drawing/2014/main" id="{CF5AA689-CA8A-95C5-F7B7-4280F86AAC54}"/>
              </a:ext>
            </a:extLst>
          </p:cNvPr>
          <p:cNvSpPr/>
          <p:nvPr/>
        </p:nvSpPr>
        <p:spPr>
          <a:xfrm>
            <a:off x="8438021" y="1620386"/>
            <a:ext cx="1541448" cy="569006"/>
          </a:xfrm>
          <a:prstGeom prst="flowChartProcess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400">
                <a:latin typeface="Microsoft JhengHei"/>
                <a:ea typeface="Microsoft JhengHei"/>
                <a:cs typeface="+mn-lt"/>
              </a:rPr>
              <a:t>中三個菱形kind=5(中10倍)</a:t>
            </a:r>
          </a:p>
        </p:txBody>
      </p:sp>
      <p:sp>
        <p:nvSpPr>
          <p:cNvPr id="41" name="流程圖: 程序 40">
            <a:extLst>
              <a:ext uri="{FF2B5EF4-FFF2-40B4-BE49-F238E27FC236}">
                <a16:creationId xmlns:a16="http://schemas.microsoft.com/office/drawing/2014/main" id="{E331B30F-3436-7D0C-BA29-FFBEB278451F}"/>
              </a:ext>
            </a:extLst>
          </p:cNvPr>
          <p:cNvSpPr/>
          <p:nvPr/>
        </p:nvSpPr>
        <p:spPr>
          <a:xfrm>
            <a:off x="8452264" y="3015932"/>
            <a:ext cx="1562812" cy="597493"/>
          </a:xfrm>
          <a:prstGeom prst="flowChartProcess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400">
                <a:latin typeface="Microsoft JhengHei"/>
                <a:ea typeface="Microsoft JhengHei"/>
                <a:cs typeface="+mn-lt"/>
              </a:rPr>
              <a:t>中三個愛心kind=20(中20倍)</a:t>
            </a: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5B06BFF5-F25E-8F14-63FC-DC30255AC532}"/>
              </a:ext>
            </a:extLst>
          </p:cNvPr>
          <p:cNvCxnSpPr/>
          <p:nvPr/>
        </p:nvCxnSpPr>
        <p:spPr>
          <a:xfrm flipV="1">
            <a:off x="987326" y="2040451"/>
            <a:ext cx="434410" cy="71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F73D5D35-696E-BF8A-EC99-7490C67EB127}"/>
              </a:ext>
            </a:extLst>
          </p:cNvPr>
          <p:cNvCxnSpPr>
            <a:cxnSpLocks/>
          </p:cNvCxnSpPr>
          <p:nvPr/>
        </p:nvCxnSpPr>
        <p:spPr>
          <a:xfrm flipH="1">
            <a:off x="6364049" y="1086169"/>
            <a:ext cx="1" cy="2706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24B6388D-BF59-5482-162A-36F161370FB2}"/>
              </a:ext>
            </a:extLst>
          </p:cNvPr>
          <p:cNvCxnSpPr>
            <a:cxnSpLocks/>
          </p:cNvCxnSpPr>
          <p:nvPr/>
        </p:nvCxnSpPr>
        <p:spPr>
          <a:xfrm flipH="1">
            <a:off x="6371170" y="2481982"/>
            <a:ext cx="1" cy="2706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78401361-CDE9-E5F0-1FD6-02599FAF61AD}"/>
              </a:ext>
            </a:extLst>
          </p:cNvPr>
          <p:cNvCxnSpPr/>
          <p:nvPr/>
        </p:nvCxnSpPr>
        <p:spPr>
          <a:xfrm flipV="1">
            <a:off x="7898307" y="547214"/>
            <a:ext cx="519870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CCFA7DFC-7F3F-9E2B-40DE-86DD460803B7}"/>
              </a:ext>
            </a:extLst>
          </p:cNvPr>
          <p:cNvCxnSpPr>
            <a:cxnSpLocks/>
          </p:cNvCxnSpPr>
          <p:nvPr/>
        </p:nvCxnSpPr>
        <p:spPr>
          <a:xfrm flipV="1">
            <a:off x="7876942" y="1907419"/>
            <a:ext cx="519870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43BEA008-4DDF-C136-B9A4-0BB7250C73D6}"/>
              </a:ext>
            </a:extLst>
          </p:cNvPr>
          <p:cNvCxnSpPr>
            <a:cxnSpLocks/>
          </p:cNvCxnSpPr>
          <p:nvPr/>
        </p:nvCxnSpPr>
        <p:spPr>
          <a:xfrm flipV="1">
            <a:off x="7912549" y="3317475"/>
            <a:ext cx="519870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8">
            <a:extLst>
              <a:ext uri="{FF2B5EF4-FFF2-40B4-BE49-F238E27FC236}">
                <a16:creationId xmlns:a16="http://schemas.microsoft.com/office/drawing/2014/main" id="{3FD942BD-4AE4-55A4-1DD5-63261B2D4F78}"/>
              </a:ext>
            </a:extLst>
          </p:cNvPr>
          <p:cNvSpPr txBox="1"/>
          <p:nvPr/>
        </p:nvSpPr>
        <p:spPr>
          <a:xfrm>
            <a:off x="7751147" y="241699"/>
            <a:ext cx="355610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400"/>
              <a:t>是</a:t>
            </a:r>
            <a:endParaRPr lang="zh-TW" altLang="en-US" sz="1400" dirty="0"/>
          </a:p>
        </p:txBody>
      </p:sp>
      <p:sp>
        <p:nvSpPr>
          <p:cNvPr id="53" name="文字方塊 8">
            <a:extLst>
              <a:ext uri="{FF2B5EF4-FFF2-40B4-BE49-F238E27FC236}">
                <a16:creationId xmlns:a16="http://schemas.microsoft.com/office/drawing/2014/main" id="{4D6DAD81-CFA7-655C-6E79-7233130A47AB}"/>
              </a:ext>
            </a:extLst>
          </p:cNvPr>
          <p:cNvSpPr txBox="1"/>
          <p:nvPr/>
        </p:nvSpPr>
        <p:spPr>
          <a:xfrm>
            <a:off x="7751146" y="3011960"/>
            <a:ext cx="355610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400"/>
              <a:t>是</a:t>
            </a:r>
            <a:endParaRPr lang="zh-TW" altLang="en-US" sz="1400" dirty="0"/>
          </a:p>
        </p:txBody>
      </p:sp>
      <p:sp>
        <p:nvSpPr>
          <p:cNvPr id="54" name="文字方塊 8">
            <a:extLst>
              <a:ext uri="{FF2B5EF4-FFF2-40B4-BE49-F238E27FC236}">
                <a16:creationId xmlns:a16="http://schemas.microsoft.com/office/drawing/2014/main" id="{515CF198-431E-7720-D491-235A60C1617B}"/>
              </a:ext>
            </a:extLst>
          </p:cNvPr>
          <p:cNvSpPr txBox="1"/>
          <p:nvPr/>
        </p:nvSpPr>
        <p:spPr>
          <a:xfrm>
            <a:off x="7722660" y="1594782"/>
            <a:ext cx="355610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400"/>
              <a:t>是</a:t>
            </a:r>
            <a:endParaRPr lang="zh-TW" altLang="en-US" sz="1400" dirty="0"/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99C704FA-9555-0B12-4283-152707CB9B97}"/>
              </a:ext>
            </a:extLst>
          </p:cNvPr>
          <p:cNvCxnSpPr>
            <a:cxnSpLocks/>
          </p:cNvCxnSpPr>
          <p:nvPr/>
        </p:nvCxnSpPr>
        <p:spPr>
          <a:xfrm flipV="1">
            <a:off x="2703606" y="744339"/>
            <a:ext cx="2713288" cy="12605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A1049ECF-B9DC-C498-1A13-A9BE7E369365}"/>
              </a:ext>
            </a:extLst>
          </p:cNvPr>
          <p:cNvCxnSpPr>
            <a:cxnSpLocks/>
          </p:cNvCxnSpPr>
          <p:nvPr/>
        </p:nvCxnSpPr>
        <p:spPr>
          <a:xfrm flipV="1">
            <a:off x="7933913" y="4720409"/>
            <a:ext cx="519870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8">
            <a:extLst>
              <a:ext uri="{FF2B5EF4-FFF2-40B4-BE49-F238E27FC236}">
                <a16:creationId xmlns:a16="http://schemas.microsoft.com/office/drawing/2014/main" id="{9743C321-4EE3-20A4-6020-B2ED89328E51}"/>
              </a:ext>
            </a:extLst>
          </p:cNvPr>
          <p:cNvSpPr txBox="1"/>
          <p:nvPr/>
        </p:nvSpPr>
        <p:spPr>
          <a:xfrm>
            <a:off x="7772510" y="4414894"/>
            <a:ext cx="355610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400"/>
              <a:t>是</a:t>
            </a:r>
            <a:endParaRPr lang="zh-TW" altLang="en-US" sz="1400" dirty="0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3C50FB8C-AE16-34E5-04DF-C10347413C78}"/>
              </a:ext>
            </a:extLst>
          </p:cNvPr>
          <p:cNvCxnSpPr>
            <a:cxnSpLocks/>
          </p:cNvCxnSpPr>
          <p:nvPr/>
        </p:nvCxnSpPr>
        <p:spPr>
          <a:xfrm flipV="1">
            <a:off x="7627688" y="6094857"/>
            <a:ext cx="519870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8">
            <a:extLst>
              <a:ext uri="{FF2B5EF4-FFF2-40B4-BE49-F238E27FC236}">
                <a16:creationId xmlns:a16="http://schemas.microsoft.com/office/drawing/2014/main" id="{33A81B43-0169-C022-899E-E6AF667319B2}"/>
              </a:ext>
            </a:extLst>
          </p:cNvPr>
          <p:cNvSpPr txBox="1"/>
          <p:nvPr/>
        </p:nvSpPr>
        <p:spPr>
          <a:xfrm>
            <a:off x="7452042" y="5796463"/>
            <a:ext cx="355610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400"/>
              <a:t>是</a:t>
            </a:r>
            <a:endParaRPr lang="zh-TW" altLang="en-US" sz="1400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7A09DD35-1EA8-5165-F9BE-5D3ADD1F2CF8}"/>
              </a:ext>
            </a:extLst>
          </p:cNvPr>
          <p:cNvCxnSpPr/>
          <p:nvPr/>
        </p:nvCxnSpPr>
        <p:spPr>
          <a:xfrm flipV="1">
            <a:off x="9988040" y="533540"/>
            <a:ext cx="640933" cy="7122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36B4ACDF-64E1-C49C-5A77-82D1CE5DCB96}"/>
              </a:ext>
            </a:extLst>
          </p:cNvPr>
          <p:cNvCxnSpPr/>
          <p:nvPr/>
        </p:nvCxnSpPr>
        <p:spPr>
          <a:xfrm>
            <a:off x="10598794" y="533257"/>
            <a:ext cx="15184" cy="6197044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44F6A935-EC02-BC59-3735-334567A842AF}"/>
              </a:ext>
            </a:extLst>
          </p:cNvPr>
          <p:cNvCxnSpPr>
            <a:cxnSpLocks/>
          </p:cNvCxnSpPr>
          <p:nvPr/>
        </p:nvCxnSpPr>
        <p:spPr>
          <a:xfrm flipH="1" flipV="1">
            <a:off x="2688937" y="6093264"/>
            <a:ext cx="2439692" cy="120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96F58EAD-FB19-4125-41D5-BE91E2B5BEC2}"/>
              </a:ext>
            </a:extLst>
          </p:cNvPr>
          <p:cNvCxnSpPr>
            <a:cxnSpLocks/>
          </p:cNvCxnSpPr>
          <p:nvPr/>
        </p:nvCxnSpPr>
        <p:spPr>
          <a:xfrm flipH="1" flipV="1">
            <a:off x="3655337" y="6708737"/>
            <a:ext cx="6979399" cy="6784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45D28E50-1432-6B12-6C98-1E3CFF331E86}"/>
              </a:ext>
            </a:extLst>
          </p:cNvPr>
          <p:cNvCxnSpPr/>
          <p:nvPr/>
        </p:nvCxnSpPr>
        <p:spPr>
          <a:xfrm flipH="1" flipV="1">
            <a:off x="3683103" y="6130991"/>
            <a:ext cx="7188" cy="5679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8">
            <a:extLst>
              <a:ext uri="{FF2B5EF4-FFF2-40B4-BE49-F238E27FC236}">
                <a16:creationId xmlns:a16="http://schemas.microsoft.com/office/drawing/2014/main" id="{67AA8A2F-375F-589E-D238-26258D5A4C67}"/>
              </a:ext>
            </a:extLst>
          </p:cNvPr>
          <p:cNvSpPr txBox="1"/>
          <p:nvPr/>
        </p:nvSpPr>
        <p:spPr>
          <a:xfrm>
            <a:off x="5574608" y="1069265"/>
            <a:ext cx="355610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400"/>
              <a:t>否</a:t>
            </a:r>
          </a:p>
        </p:txBody>
      </p:sp>
      <p:sp>
        <p:nvSpPr>
          <p:cNvPr id="69" name="文字方塊 8">
            <a:extLst>
              <a:ext uri="{FF2B5EF4-FFF2-40B4-BE49-F238E27FC236}">
                <a16:creationId xmlns:a16="http://schemas.microsoft.com/office/drawing/2014/main" id="{F7180A50-4BA4-9134-954C-364ED01EF128}"/>
              </a:ext>
            </a:extLst>
          </p:cNvPr>
          <p:cNvSpPr txBox="1"/>
          <p:nvPr/>
        </p:nvSpPr>
        <p:spPr>
          <a:xfrm>
            <a:off x="5574608" y="2481592"/>
            <a:ext cx="355610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400"/>
              <a:t>否</a:t>
            </a:r>
          </a:p>
        </p:txBody>
      </p:sp>
      <p:sp>
        <p:nvSpPr>
          <p:cNvPr id="70" name="文字方塊 8">
            <a:extLst>
              <a:ext uri="{FF2B5EF4-FFF2-40B4-BE49-F238E27FC236}">
                <a16:creationId xmlns:a16="http://schemas.microsoft.com/office/drawing/2014/main" id="{5F7AB565-7AED-E34C-C72B-A2B6A29AA7EA}"/>
              </a:ext>
            </a:extLst>
          </p:cNvPr>
          <p:cNvSpPr txBox="1"/>
          <p:nvPr/>
        </p:nvSpPr>
        <p:spPr>
          <a:xfrm>
            <a:off x="5574608" y="5273402"/>
            <a:ext cx="355610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400"/>
              <a:t>否</a:t>
            </a:r>
          </a:p>
        </p:txBody>
      </p:sp>
      <p:sp>
        <p:nvSpPr>
          <p:cNvPr id="71" name="文字方塊 8">
            <a:extLst>
              <a:ext uri="{FF2B5EF4-FFF2-40B4-BE49-F238E27FC236}">
                <a16:creationId xmlns:a16="http://schemas.microsoft.com/office/drawing/2014/main" id="{27E976DF-E241-2170-F5FD-6C3B25264C01}"/>
              </a:ext>
            </a:extLst>
          </p:cNvPr>
          <p:cNvSpPr txBox="1"/>
          <p:nvPr/>
        </p:nvSpPr>
        <p:spPr>
          <a:xfrm>
            <a:off x="5574607" y="3874213"/>
            <a:ext cx="355610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400"/>
              <a:t>否</a:t>
            </a:r>
          </a:p>
        </p:txBody>
      </p:sp>
      <p:sp>
        <p:nvSpPr>
          <p:cNvPr id="74" name="文字方塊 8">
            <a:extLst>
              <a:ext uri="{FF2B5EF4-FFF2-40B4-BE49-F238E27FC236}">
                <a16:creationId xmlns:a16="http://schemas.microsoft.com/office/drawing/2014/main" id="{285378FE-165D-52FA-8502-A079E9BF4E0F}"/>
              </a:ext>
            </a:extLst>
          </p:cNvPr>
          <p:cNvSpPr txBox="1"/>
          <p:nvPr/>
        </p:nvSpPr>
        <p:spPr>
          <a:xfrm>
            <a:off x="4976831" y="6265316"/>
            <a:ext cx="355610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1400"/>
              <a:t>否</a:t>
            </a:r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DE01CB97-A6C8-4B46-08D0-05273980BE07}"/>
              </a:ext>
            </a:extLst>
          </p:cNvPr>
          <p:cNvCxnSpPr>
            <a:cxnSpLocks/>
          </p:cNvCxnSpPr>
          <p:nvPr/>
        </p:nvCxnSpPr>
        <p:spPr>
          <a:xfrm flipV="1">
            <a:off x="9988040" y="1899885"/>
            <a:ext cx="640933" cy="7122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50B7B3B3-455C-3A5D-3292-AC18DD35FF90}"/>
              </a:ext>
            </a:extLst>
          </p:cNvPr>
          <p:cNvCxnSpPr>
            <a:cxnSpLocks/>
          </p:cNvCxnSpPr>
          <p:nvPr/>
        </p:nvCxnSpPr>
        <p:spPr>
          <a:xfrm>
            <a:off x="10020886" y="3312766"/>
            <a:ext cx="614657" cy="6016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2345B1E4-D434-F343-78DA-D0EB0E9C1640}"/>
              </a:ext>
            </a:extLst>
          </p:cNvPr>
          <p:cNvCxnSpPr>
            <a:cxnSpLocks/>
          </p:cNvCxnSpPr>
          <p:nvPr/>
        </p:nvCxnSpPr>
        <p:spPr>
          <a:xfrm>
            <a:off x="10001179" y="4711955"/>
            <a:ext cx="614657" cy="6016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CB8F6821-2C6C-B0D6-6677-7F8E26EB199E}"/>
              </a:ext>
            </a:extLst>
          </p:cNvPr>
          <p:cNvCxnSpPr>
            <a:cxnSpLocks/>
          </p:cNvCxnSpPr>
          <p:nvPr/>
        </p:nvCxnSpPr>
        <p:spPr>
          <a:xfrm>
            <a:off x="9981473" y="6012611"/>
            <a:ext cx="647502" cy="12584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46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C761D1-6108-7F4E-F5F6-1FC7C80F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16" y="340595"/>
            <a:ext cx="9238434" cy="857559"/>
          </a:xfrm>
        </p:spPr>
        <p:txBody>
          <a:bodyPr/>
          <a:lstStyle/>
          <a:p>
            <a:r>
              <a:rPr lang="zh-TW" altLang="en-US" sz="4800">
                <a:latin typeface="Microsoft JhengHei"/>
                <a:ea typeface="Microsoft JhengHei"/>
              </a:rPr>
              <a:t>使用工具</a:t>
            </a:r>
          </a:p>
        </p:txBody>
      </p:sp>
      <p:pic>
        <p:nvPicPr>
          <p:cNvPr id="7" name="內容版面配置區 6" descr="一張含有 圖形, 符號, 電子藍, 螢幕擷取畫面 的圖片&#10;&#10;自動產生的描述">
            <a:extLst>
              <a:ext uri="{FF2B5EF4-FFF2-40B4-BE49-F238E27FC236}">
                <a16:creationId xmlns:a16="http://schemas.microsoft.com/office/drawing/2014/main" id="{665B65C9-7E41-D2BE-A117-FE193CA9A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069" y="1343025"/>
            <a:ext cx="657225" cy="657225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500C8D-7461-8F72-D852-A8CCCA44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0C11-1970-4BDE-846E-8B66675810CD}" type="datetime1">
              <a:t>2024/5/21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920416-C653-2708-E224-2C2BFF24D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10485F-967F-5219-DFF4-8586FC3C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6</a:t>
            </a:fld>
            <a:endParaRPr 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A249C71-8C15-C7D0-1C2E-AD5B3D5FC757}"/>
              </a:ext>
            </a:extLst>
          </p:cNvPr>
          <p:cNvCxnSpPr/>
          <p:nvPr/>
        </p:nvCxnSpPr>
        <p:spPr>
          <a:xfrm>
            <a:off x="708279" y="2095118"/>
            <a:ext cx="9568815" cy="70484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155C28FF-449A-F09A-0040-F112D6AF0C21}"/>
              </a:ext>
            </a:extLst>
          </p:cNvPr>
          <p:cNvSpPr txBox="1"/>
          <p:nvPr/>
        </p:nvSpPr>
        <p:spPr>
          <a:xfrm>
            <a:off x="1956054" y="1578102"/>
            <a:ext cx="6748272" cy="2596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400">
                <a:latin typeface="Microsoft JhengHei"/>
                <a:ea typeface="Microsoft JhengHei"/>
              </a:rPr>
              <a:t>使用vscode撰寫code及程式執行測試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3DAA953-2E79-75E2-E31C-7207BDB59157}"/>
              </a:ext>
            </a:extLst>
          </p:cNvPr>
          <p:cNvCxnSpPr>
            <a:cxnSpLocks/>
          </p:cNvCxnSpPr>
          <p:nvPr/>
        </p:nvCxnSpPr>
        <p:spPr>
          <a:xfrm>
            <a:off x="708279" y="3104768"/>
            <a:ext cx="9568815" cy="22859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3E0808A-BB7D-4381-CF74-52BB39C65078}"/>
              </a:ext>
            </a:extLst>
          </p:cNvPr>
          <p:cNvSpPr txBox="1"/>
          <p:nvPr/>
        </p:nvSpPr>
        <p:spPr>
          <a:xfrm>
            <a:off x="1956054" y="2587752"/>
            <a:ext cx="7976997" cy="2596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400">
                <a:latin typeface="Microsoft JhengHei"/>
                <a:ea typeface="Microsoft JhengHei"/>
              </a:rPr>
              <a:t>使用</a:t>
            </a:r>
            <a:r>
              <a:rPr lang="en-US" altLang="zh-TW" sz="2400">
                <a:ea typeface="+mn-lt"/>
                <a:cs typeface="+mn-lt"/>
              </a:rPr>
              <a:t>pyinstaller</a:t>
            </a:r>
            <a:r>
              <a:rPr lang="zh-TW" altLang="en-US" sz="2200">
                <a:latin typeface="Microsoft JhengHei"/>
                <a:ea typeface="Microsoft JhengHei"/>
              </a:rPr>
              <a:t>將程式相關的所有東西給打包成一個</a:t>
            </a:r>
            <a:r>
              <a:rPr lang="en-US" altLang="zh-TW" sz="2200">
                <a:ea typeface="+mn-lt"/>
              </a:rPr>
              <a:t>.exe</a:t>
            </a:r>
            <a:r>
              <a:rPr lang="zh-TW" altLang="en-US" sz="2200">
                <a:latin typeface="Microsoft JhengHei"/>
                <a:ea typeface="Microsoft JhengHei"/>
              </a:rPr>
              <a:t>執行檔</a:t>
            </a:r>
            <a:endParaRPr lang="zh-TW" altLang="en-US" sz="2400">
              <a:latin typeface="Microsoft JhengHei"/>
              <a:ea typeface="Microsoft JhengHei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C9EB772-AA94-734B-1D05-68F5362A07EA}"/>
              </a:ext>
            </a:extLst>
          </p:cNvPr>
          <p:cNvCxnSpPr>
            <a:cxnSpLocks/>
          </p:cNvCxnSpPr>
          <p:nvPr/>
        </p:nvCxnSpPr>
        <p:spPr>
          <a:xfrm>
            <a:off x="708278" y="4310173"/>
            <a:ext cx="9568815" cy="22859"/>
          </a:xfrm>
          <a:prstGeom prst="straightConnector1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1A8F205-BA39-C648-1493-EF5E10230308}"/>
              </a:ext>
            </a:extLst>
          </p:cNvPr>
          <p:cNvSpPr txBox="1"/>
          <p:nvPr/>
        </p:nvSpPr>
        <p:spPr>
          <a:xfrm>
            <a:off x="1984628" y="3716957"/>
            <a:ext cx="79769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400">
                <a:latin typeface="Microsoft JhengHei"/>
                <a:ea typeface="Microsoft JhengHei"/>
              </a:rPr>
              <a:t>使用Java語言撰寫相關程式碼</a:t>
            </a:r>
          </a:p>
        </p:txBody>
      </p:sp>
      <p:pic>
        <p:nvPicPr>
          <p:cNvPr id="3" name="圖片 2" descr="Java 4 Logo Vector SVG Icon - SVG Repo">
            <a:extLst>
              <a:ext uri="{FF2B5EF4-FFF2-40B4-BE49-F238E27FC236}">
                <a16:creationId xmlns:a16="http://schemas.microsoft.com/office/drawing/2014/main" id="{AC03FE3F-B63E-D2AB-AB56-4FD54AD71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05" y="3237187"/>
            <a:ext cx="1075997" cy="1001111"/>
          </a:xfrm>
          <a:prstGeom prst="rect">
            <a:avLst/>
          </a:prstGeom>
        </p:spPr>
      </p:pic>
      <p:pic>
        <p:nvPicPr>
          <p:cNvPr id="19" name="圖片 18" descr="exe4j Download">
            <a:extLst>
              <a:ext uri="{FF2B5EF4-FFF2-40B4-BE49-F238E27FC236}">
                <a16:creationId xmlns:a16="http://schemas.microsoft.com/office/drawing/2014/main" id="{048BC91F-C77B-E2D5-50BF-F16295614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59" y="2150830"/>
            <a:ext cx="914095" cy="9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8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EC544B-B9EA-FFA0-BBE5-AA1E35C8F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66" y="274152"/>
            <a:ext cx="9238434" cy="857559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TW" altLang="en-US" sz="4800">
                <a:latin typeface="Microsoft JhengHei"/>
                <a:ea typeface="Microsoft JhengHei"/>
              </a:rPr>
              <a:t>作品展示</a:t>
            </a:r>
            <a:endParaRPr lang="zh-TW" altLang="en-US" sz="480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E3D72C-BF2C-2918-DF02-160C5EA8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D996-586E-4827-B944-7BC3AC750ACF}" type="datetime1">
              <a:t>2024/5/21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B72EEE-C466-FC93-E42E-6F48F2B5C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2007E4-8A65-3B3D-48EC-7B059FFA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7</a:t>
            </a:fld>
            <a:endParaRPr lang="en-US"/>
          </a:p>
        </p:txBody>
      </p:sp>
      <p:pic>
        <p:nvPicPr>
          <p:cNvPr id="13" name="圖片 12" descr="一張含有 文字, 電子產品, 螢幕擷取畫面, 陳列 的圖片&#10;&#10;自動產生的描述">
            <a:extLst>
              <a:ext uri="{FF2B5EF4-FFF2-40B4-BE49-F238E27FC236}">
                <a16:creationId xmlns:a16="http://schemas.microsoft.com/office/drawing/2014/main" id="{289A882A-1492-D039-46A8-531A5044C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8" y="3212223"/>
            <a:ext cx="5191311" cy="3645778"/>
          </a:xfrm>
          <a:prstGeom prst="rect">
            <a:avLst/>
          </a:prstGeom>
        </p:spPr>
      </p:pic>
      <p:pic>
        <p:nvPicPr>
          <p:cNvPr id="14" name="圖片 13" descr="一張含有 文字, 電子產品, 螢幕擷取畫面, 電腦 的圖片&#10;&#10;自動產生的描述">
            <a:extLst>
              <a:ext uri="{FF2B5EF4-FFF2-40B4-BE49-F238E27FC236}">
                <a16:creationId xmlns:a16="http://schemas.microsoft.com/office/drawing/2014/main" id="{391B6283-106E-284F-7EA0-256FC51F6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997" y="1"/>
            <a:ext cx="3130456" cy="6858000"/>
          </a:xfrm>
          <a:prstGeom prst="rect">
            <a:avLst/>
          </a:prstGeom>
        </p:spPr>
      </p:pic>
      <p:pic>
        <p:nvPicPr>
          <p:cNvPr id="16" name="圖片 15" descr="一張含有 文字, 螢幕擷取畫面, 陳列, 電腦 的圖片&#10;&#10;自動產生的描述">
            <a:extLst>
              <a:ext uri="{FF2B5EF4-FFF2-40B4-BE49-F238E27FC236}">
                <a16:creationId xmlns:a16="http://schemas.microsoft.com/office/drawing/2014/main" id="{0E534D76-0DCC-4C78-411C-12F4B69BA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966" y="2"/>
            <a:ext cx="3220327" cy="6858000"/>
          </a:xfrm>
          <a:prstGeom prst="rect">
            <a:avLst/>
          </a:prstGeom>
        </p:spPr>
      </p:pic>
      <p:pic>
        <p:nvPicPr>
          <p:cNvPr id="18" name="圖片 17" descr="一張含有 文字, 螢幕擷取畫面, 陳列, 軟體 的圖片&#10;&#10;自動產生的描述">
            <a:extLst>
              <a:ext uri="{FF2B5EF4-FFF2-40B4-BE49-F238E27FC236}">
                <a16:creationId xmlns:a16="http://schemas.microsoft.com/office/drawing/2014/main" id="{D86F9528-48A7-D4C0-3B5F-DC7105B01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39" y="1004394"/>
            <a:ext cx="4069474" cy="221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3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A1F70F-8833-CEC8-9AD1-F04D2687C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8ED6-A358-44CA-A014-9B8AC311B710}" type="datetime1">
              <a:t>2024/5/21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58A4F5-1A2E-2399-5D5A-5A56C81F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BF97BB-CF23-A453-296A-18EEBF24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8</a:t>
            </a:fld>
            <a:endParaRPr lang="en-US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031535DE-1C6C-4EA1-EE0C-E396E70D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66" y="274152"/>
            <a:ext cx="9238434" cy="857559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TW" altLang="en-US" sz="4800">
                <a:latin typeface="Microsoft JhengHei"/>
                <a:ea typeface="Microsoft JhengHei"/>
              </a:rPr>
              <a:t>作品展示</a:t>
            </a:r>
            <a:endParaRPr lang="zh-TW" altLang="en-US" sz="4800"/>
          </a:p>
        </p:txBody>
      </p:sp>
      <p:pic>
        <p:nvPicPr>
          <p:cNvPr id="2" name="圖片 1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3C9715DD-8156-9F0A-ED01-DDEA3DFE8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1071398"/>
            <a:ext cx="3776473" cy="2714625"/>
          </a:xfrm>
          <a:prstGeom prst="rect">
            <a:avLst/>
          </a:prstGeom>
        </p:spPr>
      </p:pic>
      <p:pic>
        <p:nvPicPr>
          <p:cNvPr id="3" name="圖片 2" descr="一張含有 文字, 螢幕擷取畫面, 心臟, 情人節 的圖片&#10;&#10;自動產生的描述">
            <a:extLst>
              <a:ext uri="{FF2B5EF4-FFF2-40B4-BE49-F238E27FC236}">
                <a16:creationId xmlns:a16="http://schemas.microsoft.com/office/drawing/2014/main" id="{7B969B66-012C-FC5F-2699-EE2119287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87" y="4000500"/>
            <a:ext cx="3771900" cy="2743200"/>
          </a:xfrm>
          <a:prstGeom prst="rect">
            <a:avLst/>
          </a:prstGeom>
        </p:spPr>
      </p:pic>
      <p:pic>
        <p:nvPicPr>
          <p:cNvPr id="9" name="圖片 8" descr="一張含有 文字, 螢幕擷取畫面, 圖表, 字型 的圖片&#10;&#10;自動產生的描述">
            <a:extLst>
              <a:ext uri="{FF2B5EF4-FFF2-40B4-BE49-F238E27FC236}">
                <a16:creationId xmlns:a16="http://schemas.microsoft.com/office/drawing/2014/main" id="{66C3908F-BC64-D35E-2107-D020BF248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575" y="1076325"/>
            <a:ext cx="3657600" cy="2714625"/>
          </a:xfrm>
          <a:prstGeom prst="rect">
            <a:avLst/>
          </a:prstGeom>
        </p:spPr>
      </p:pic>
      <p:pic>
        <p:nvPicPr>
          <p:cNvPr id="10" name="圖片 9" descr="一張含有 文字, 螢幕擷取畫面, 設計 的圖片&#10;&#10;自動產生的描述">
            <a:extLst>
              <a:ext uri="{FF2B5EF4-FFF2-40B4-BE49-F238E27FC236}">
                <a16:creationId xmlns:a16="http://schemas.microsoft.com/office/drawing/2014/main" id="{249E5D54-7FB3-171B-227D-223784CB0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947" y="3975373"/>
            <a:ext cx="36576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84341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寬螢幕</PresentationFormat>
  <Slides>8</Slides>
  <Notes>0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PortalVTI</vt:lpstr>
      <vt:lpstr>Java作品</vt:lpstr>
      <vt:lpstr>目錄</vt:lpstr>
      <vt:lpstr>簡介</vt:lpstr>
      <vt:lpstr>製作流程圖</vt:lpstr>
      <vt:lpstr>邏輯流程圖</vt:lpstr>
      <vt:lpstr>使用工具</vt:lpstr>
      <vt:lpstr>作品展示</vt:lpstr>
      <vt:lpstr>作品展示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revision>335</cp:revision>
  <dcterms:created xsi:type="dcterms:W3CDTF">2024-05-19T10:34:19Z</dcterms:created>
  <dcterms:modified xsi:type="dcterms:W3CDTF">2024-05-21T18:09:25Z</dcterms:modified>
</cp:coreProperties>
</file>