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7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0B6D46-3EAF-45FD-8D19-19F869E3835C}" v="1014" dt="2024-05-31T19:05:31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64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1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8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9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83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7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4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1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30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7E486-DFC7-E6B5-1B83-FDD452C1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41" y="826370"/>
            <a:ext cx="9238434" cy="857559"/>
          </a:xfrm>
        </p:spPr>
        <p:txBody>
          <a:bodyPr/>
          <a:lstStyle/>
          <a:p>
            <a:r>
              <a:rPr lang="en-US" altLang="zh-TW" sz="3600" dirty="0" err="1">
                <a:ea typeface="+mj-lt"/>
                <a:cs typeface="+mj-lt"/>
              </a:rPr>
              <a:t>golang</a:t>
            </a:r>
            <a:r>
              <a:rPr lang="zh-TW" sz="3600">
                <a:ea typeface="+mj-lt"/>
                <a:cs typeface="+mj-lt"/>
              </a:rPr>
              <a:t>作品</a:t>
            </a:r>
            <a:endParaRPr lang="zh-TW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D34163-9D49-ECA1-4786-A70563A0B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41" y="2066925"/>
            <a:ext cx="9238434" cy="26860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sz="7200" dirty="0">
                <a:ea typeface="+mn-lt"/>
                <a:cs typeface="+mn-lt"/>
              </a:rPr>
              <a:t>-</a:t>
            </a:r>
            <a:r>
              <a:rPr lang="en-US" altLang="zh-TW" sz="7200" dirty="0">
                <a:ea typeface="+mn-lt"/>
                <a:cs typeface="+mn-lt"/>
              </a:rPr>
              <a:t>-</a:t>
            </a:r>
            <a:r>
              <a:rPr lang="en-US" altLang="zh-TW" sz="7200" dirty="0" err="1">
                <a:ea typeface="+mn-lt"/>
                <a:cs typeface="+mn-lt"/>
              </a:rPr>
              <a:t>會員註冊登入網站</a:t>
            </a:r>
            <a:r>
              <a:rPr lang="zh-TW" sz="7200" dirty="0">
                <a:ea typeface="+mn-lt"/>
                <a:cs typeface="+mn-lt"/>
              </a:rPr>
              <a:t>--</a:t>
            </a:r>
            <a:endParaRPr lang="zh-TW" altLang="en-US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FA3685-8C1C-5699-9414-D3F5EBAE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64B3-6F0F-4F3F-AF37-775DDEB71EEB}" type="datetime1">
              <a:t>2024/5/31</a:t>
            </a:fld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604D73-C4B6-1BCF-3514-31A51194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</a:t>
            </a:fld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ABAA4A-F96A-1670-00CC-B909E38F7944}"/>
              </a:ext>
            </a:extLst>
          </p:cNvPr>
          <p:cNvSpPr txBox="1"/>
          <p:nvPr/>
        </p:nvSpPr>
        <p:spPr>
          <a:xfrm>
            <a:off x="733425" y="5471541"/>
            <a:ext cx="3015996" cy="823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SzPct val="85000"/>
            </a:pPr>
            <a:r>
              <a:rPr lang="zh-TW" altLang="en-US" sz="3200">
                <a:ea typeface="+mn-lt"/>
                <a:cs typeface="+mn-lt"/>
              </a:rPr>
              <a:t>報告者:陳泓睿</a:t>
            </a:r>
            <a:endParaRPr lang="zh-TW" sz="3200"/>
          </a:p>
        </p:txBody>
      </p:sp>
    </p:spTree>
    <p:extLst>
      <p:ext uri="{BB962C8B-B14F-4D97-AF65-F5344CB8AC3E}">
        <p14:creationId xmlns:p14="http://schemas.microsoft.com/office/powerpoint/2010/main" val="220179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8BC2C-5752-AE34-6EBD-E84F1438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91" y="931145"/>
            <a:ext cx="9238434" cy="857559"/>
          </a:xfrm>
          <a:noFill/>
        </p:spPr>
        <p:txBody>
          <a:bodyPr/>
          <a:lstStyle/>
          <a:p>
            <a:pPr algn="ctr"/>
            <a:r>
              <a:rPr lang="zh-TW" altLang="en-US" sz="4800">
                <a:latin typeface="Microsoft JhengHei"/>
                <a:ea typeface="Microsoft JhengHei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EC6B78-B6D5-79ED-1D8A-DDA567FFF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200">
                <a:latin typeface="Microsoft JhengHei"/>
                <a:ea typeface="Microsoft JhengHei"/>
              </a:rPr>
              <a:t>簡介</a:t>
            </a:r>
          </a:p>
          <a:p>
            <a:r>
              <a:rPr lang="zh-TW" sz="3200">
                <a:latin typeface="Microsoft JhengHei"/>
                <a:ea typeface="Microsoft JhengHei"/>
                <a:cs typeface="+mn-lt"/>
              </a:rPr>
              <a:t>流程圖</a:t>
            </a:r>
          </a:p>
          <a:p>
            <a:r>
              <a:rPr lang="zh-TW" altLang="en-US" sz="3200">
                <a:latin typeface="Microsoft JhengHei"/>
                <a:ea typeface="Microsoft JhengHei"/>
                <a:cs typeface="+mn-lt"/>
              </a:rPr>
              <a:t>工具</a:t>
            </a:r>
          </a:p>
          <a:p>
            <a:r>
              <a:rPr lang="zh-TW" altLang="en-US" sz="3200">
                <a:latin typeface="Microsoft JhengHei"/>
                <a:ea typeface="Microsoft JhengHei"/>
              </a:rPr>
              <a:t>作品展示</a:t>
            </a:r>
            <a:endParaRPr lang="zh-TW" altLang="en-US" sz="3200" dirty="0">
              <a:latin typeface="Microsoft JhengHei"/>
              <a:ea typeface="Microsoft JhengHei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CD396F-169D-0F0F-7A83-874958F7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0E97-64D3-43E5-848C-911F9757C57F}" type="datetime1">
              <a:t>2024/5/31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EB74B2-FC57-F813-F70D-7BBCA8F3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A6A664-D715-C603-8ADD-30E3CEF4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6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5F91D-67F7-11D2-C109-1D2277BE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66" y="740645"/>
            <a:ext cx="9238434" cy="857559"/>
          </a:xfrm>
        </p:spPr>
        <p:txBody>
          <a:bodyPr/>
          <a:lstStyle/>
          <a:p>
            <a:r>
              <a:rPr lang="zh-TW" altLang="en-US" sz="4800">
                <a:latin typeface="Microsoft JhengHei"/>
                <a:ea typeface="Microsoft JhengHei"/>
              </a:rPr>
              <a:t>簡介</a:t>
            </a:r>
            <a:endParaRPr lang="zh-TW" altLang="en-US" sz="4800" dirty="0">
              <a:latin typeface="Microsoft JhengHei"/>
              <a:ea typeface="Microsoft JhengHe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A5684-1828-F0D0-FD65-DC550007E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266" y="2505075"/>
            <a:ext cx="9238434" cy="33718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zh-TW" altLang="en-US" sz="2400">
                <a:latin typeface="Microsoft JhengHei"/>
                <a:ea typeface="Microsoft JhengHei"/>
                <a:cs typeface="+mn-lt"/>
              </a:rPr>
              <a:t>使用</a:t>
            </a:r>
            <a:r>
              <a:rPr lang="en-US" altLang="zh-TW" sz="2400" dirty="0">
                <a:latin typeface="Microsoft JhengHei"/>
                <a:ea typeface="Microsoft JhengHei"/>
                <a:cs typeface="+mn-lt"/>
              </a:rPr>
              <a:t>go</a:t>
            </a:r>
            <a:r>
              <a:rPr lang="zh-TW" altLang="en-US" sz="2400">
                <a:latin typeface="Microsoft JhengHei"/>
                <a:ea typeface="Microsoft JhengHei"/>
                <a:cs typeface="+mn-lt"/>
              </a:rPr>
              <a:t>語言結合ht</a:t>
            </a:r>
            <a:r>
              <a:rPr lang="en-US" altLang="en-US" sz="2400" dirty="0" err="1">
                <a:latin typeface="Microsoft JhengHei"/>
                <a:ea typeface="Microsoft JhengHei"/>
                <a:cs typeface="+mn-lt"/>
              </a:rPr>
              <a:t>ml、css、</a:t>
            </a:r>
            <a:r>
              <a:rPr lang="en-US" altLang="en-US" sz="2400" dirty="0" err="1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javascript</a:t>
            </a:r>
            <a:r>
              <a:rPr lang="en-US" altLang="en-US" sz="2400" dirty="0" err="1">
                <a:latin typeface="Microsoft JhengHei"/>
                <a:ea typeface="Microsoft JhengHei"/>
                <a:cs typeface="Arial"/>
              </a:rPr>
              <a:t>及mysql</a:t>
            </a:r>
            <a:r>
              <a:rPr lang="en-US" altLang="en-US" sz="2400" dirty="0">
                <a:latin typeface="Microsoft JhengHei"/>
                <a:ea typeface="Microsoft JhengHei"/>
                <a:cs typeface="Arial"/>
              </a:rPr>
              <a:t>，</a:t>
            </a:r>
            <a:r>
              <a:rPr lang="zh-TW" sz="2400">
                <a:latin typeface="Microsoft JhengHei"/>
                <a:ea typeface="Microsoft JhengHei"/>
                <a:cs typeface="+mn-lt"/>
              </a:rPr>
              <a:t>製作會</a:t>
            </a:r>
            <a:r>
              <a:rPr lang="zh-TW" altLang="en-US" sz="2400">
                <a:latin typeface="Microsoft JhengHei"/>
                <a:ea typeface="Microsoft JhengHei"/>
                <a:cs typeface="+mn-lt"/>
              </a:rPr>
              <a:t>員</a:t>
            </a:r>
            <a:r>
              <a:rPr lang="zh-TW" sz="2400">
                <a:latin typeface="Microsoft JhengHei"/>
                <a:ea typeface="Microsoft JhengHei"/>
                <a:cs typeface="+mn-lt"/>
              </a:rPr>
              <a:t>登入</a:t>
            </a:r>
            <a:r>
              <a:rPr lang="zh-TW" altLang="en-US" sz="2400">
                <a:latin typeface="Microsoft JhengHei"/>
                <a:ea typeface="Microsoft JhengHei"/>
                <a:cs typeface="+mn-lt"/>
              </a:rPr>
              <a:t>網站，並使用Heroku部署，讓使用者</a:t>
            </a:r>
            <a:r>
              <a:rPr lang="zh-TW" altLang="en-US" sz="24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透過api在web上操作使用。</a:t>
            </a:r>
            <a:endParaRPr lang="zh-TW" altLang="en-US" sz="2400">
              <a:solidFill>
                <a:srgbClr val="FFFFFF"/>
              </a:solidFill>
              <a:latin typeface="Trade Gothic Next Light"/>
              <a:ea typeface="Microsoft JhengHei"/>
              <a:cs typeface="+mn-lt"/>
            </a:endParaRPr>
          </a:p>
          <a:p>
            <a:pPr marL="0" indent="0">
              <a:buNone/>
            </a:pPr>
            <a:endParaRPr lang="zh-TW" altLang="en-US" sz="2400" dirty="0">
              <a:latin typeface="Microsoft JhengHei"/>
              <a:ea typeface="Microsoft JhengHei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B8D3EE-D0B0-3F0E-3F51-00E4C3C7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0949-ED1C-4227-AF3A-90A7C6CF0E99}" type="datetime1">
              <a:t>2024/5/31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80A2AC-CF41-00B5-00F7-A4AEB873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5949C-CDD4-C25B-6BB5-D03ADA6D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3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CC76C-63AD-04E6-BB7D-27E6CFDB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16" y="731120"/>
            <a:ext cx="9238434" cy="85755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z="4800">
                <a:latin typeface="Microsoft JhengHei"/>
                <a:ea typeface="Microsoft JhengHei"/>
              </a:rPr>
              <a:t>製作流程圖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C34BBF-8CED-BDE9-78FD-E844BB88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921E-5700-428D-949B-D458606B34A3}" type="datetime1">
              <a:t>2024/5/31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8623B-FD63-01D1-28F2-94721CE6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200" dirty="0">
                <a:latin typeface="Microsoft JhengHei"/>
                <a:ea typeface="Microsoft JhengHei"/>
              </a:rPr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1B2374-4EA0-958B-2381-14184C5F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z="2200" dirty="0">
                <a:latin typeface="Microsoft JhengHei"/>
                <a:ea typeface="Microsoft JhengHei"/>
              </a:rPr>
              <a:t>4</a:t>
            </a:fld>
            <a:endParaRPr lang="en-US" sz="2200" dirty="0">
              <a:latin typeface="Microsoft JhengHei"/>
              <a:ea typeface="Microsoft JhengHei"/>
            </a:endParaRPr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557B3F21-237E-9618-DF68-F0707865AD77}"/>
              </a:ext>
            </a:extLst>
          </p:cNvPr>
          <p:cNvSpPr/>
          <p:nvPr/>
        </p:nvSpPr>
        <p:spPr>
          <a:xfrm>
            <a:off x="861821" y="1997201"/>
            <a:ext cx="3457575" cy="1095375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200" dirty="0" err="1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go語言撰寫會員註冊登入系統後端程式</a:t>
            </a:r>
            <a:endParaRPr lang="zh-TW" dirty="0" err="1"/>
          </a:p>
        </p:txBody>
      </p:sp>
      <p:sp>
        <p:nvSpPr>
          <p:cNvPr id="3" name="流程圖: 程序 2">
            <a:extLst>
              <a:ext uri="{FF2B5EF4-FFF2-40B4-BE49-F238E27FC236}">
                <a16:creationId xmlns:a16="http://schemas.microsoft.com/office/drawing/2014/main" id="{4D76A7F1-119F-7BDB-12B1-1AF97F50550D}"/>
              </a:ext>
            </a:extLst>
          </p:cNvPr>
          <p:cNvSpPr/>
          <p:nvPr/>
        </p:nvSpPr>
        <p:spPr>
          <a:xfrm>
            <a:off x="7157846" y="4295901"/>
            <a:ext cx="3655483" cy="1701800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zh-TW" sz="2200" dirty="0" err="1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mysql</a:t>
            </a:r>
            <a:r>
              <a:rPr lang="zh-TW" sz="22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存放會員資</a:t>
            </a:r>
            <a:r>
              <a:rPr lang="zh-TW" altLang="en-US" sz="22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料</a:t>
            </a:r>
            <a:r>
              <a:rPr lang="zh-TW" sz="22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(account、pass</a:t>
            </a:r>
            <a:r>
              <a:rPr lang="en-US" altLang="zh-TW" sz="2200" dirty="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word</a:t>
            </a:r>
            <a:r>
              <a:rPr lang="zh-TW" sz="22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、email、phone)</a:t>
            </a:r>
            <a:endParaRPr lang="zh-TW"/>
          </a:p>
        </p:txBody>
      </p:sp>
      <p:sp>
        <p:nvSpPr>
          <p:cNvPr id="9" name="流程圖: 程序 8">
            <a:extLst>
              <a:ext uri="{FF2B5EF4-FFF2-40B4-BE49-F238E27FC236}">
                <a16:creationId xmlns:a16="http://schemas.microsoft.com/office/drawing/2014/main" id="{ACAF0D3D-A436-63F2-32F8-67972E8002A4}"/>
              </a:ext>
            </a:extLst>
          </p:cNvPr>
          <p:cNvSpPr/>
          <p:nvPr/>
        </p:nvSpPr>
        <p:spPr>
          <a:xfrm>
            <a:off x="7148321" y="1834218"/>
            <a:ext cx="3655483" cy="1208616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200" dirty="0" err="1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html、css、javascript撰寫會員註冊登入系統網頁程式</a:t>
            </a:r>
            <a:endParaRPr lang="zh-TW" dirty="0" err="1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95DAADF5-FC2A-8CA5-B707-4BCD37604AFC}"/>
              </a:ext>
            </a:extLst>
          </p:cNvPr>
          <p:cNvSpPr/>
          <p:nvPr/>
        </p:nvSpPr>
        <p:spPr>
          <a:xfrm>
            <a:off x="4909185" y="2228469"/>
            <a:ext cx="1809750" cy="638175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00">
              <a:latin typeface="Microsoft JhengHei"/>
              <a:ea typeface="Microsoft JhengHei"/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1337EF52-AD6C-5DE1-95B5-63EFCD556CAF}"/>
              </a:ext>
            </a:extLst>
          </p:cNvPr>
          <p:cNvSpPr/>
          <p:nvPr/>
        </p:nvSpPr>
        <p:spPr>
          <a:xfrm>
            <a:off x="8558784" y="3182112"/>
            <a:ext cx="495300" cy="1028700"/>
          </a:xfrm>
          <a:prstGeom prst="down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00">
              <a:latin typeface="Microsoft JhengHei"/>
              <a:ea typeface="Microsoft JhengHei"/>
            </a:endParaRPr>
          </a:p>
        </p:txBody>
      </p:sp>
      <p:sp>
        <p:nvSpPr>
          <p:cNvPr id="17" name="流程圖: 程序 16">
            <a:extLst>
              <a:ext uri="{FF2B5EF4-FFF2-40B4-BE49-F238E27FC236}">
                <a16:creationId xmlns:a16="http://schemas.microsoft.com/office/drawing/2014/main" id="{5B1215EA-5951-4274-A350-274D617FB362}"/>
              </a:ext>
            </a:extLst>
          </p:cNvPr>
          <p:cNvSpPr/>
          <p:nvPr/>
        </p:nvSpPr>
        <p:spPr>
          <a:xfrm>
            <a:off x="880871" y="4759451"/>
            <a:ext cx="3438525" cy="838200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200" dirty="0" err="1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透過api讓使用者在web上操作使用</a:t>
            </a:r>
            <a:endParaRPr lang="zh-TW" dirty="0" err="1"/>
          </a:p>
        </p:txBody>
      </p:sp>
      <p:sp>
        <p:nvSpPr>
          <p:cNvPr id="18" name="箭號: 向左 17">
            <a:extLst>
              <a:ext uri="{FF2B5EF4-FFF2-40B4-BE49-F238E27FC236}">
                <a16:creationId xmlns:a16="http://schemas.microsoft.com/office/drawing/2014/main" id="{1C314877-531C-8D9F-DD59-93E0242E7283}"/>
              </a:ext>
            </a:extLst>
          </p:cNvPr>
          <p:cNvSpPr/>
          <p:nvPr/>
        </p:nvSpPr>
        <p:spPr>
          <a:xfrm>
            <a:off x="4871847" y="4869560"/>
            <a:ext cx="1885950" cy="619125"/>
          </a:xfrm>
          <a:prstGeom prst="left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00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69745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CC76C-63AD-04E6-BB7D-27E6CFDB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16" y="731120"/>
            <a:ext cx="9238434" cy="85755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z="4800">
                <a:latin typeface="Microsoft JhengHei"/>
                <a:ea typeface="Microsoft JhengHei"/>
              </a:rPr>
              <a:t>邏輯流程圖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C34BBF-8CED-BDE9-78FD-E844BB88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921E-5700-428D-949B-D458606B34A3}" type="datetime1">
              <a:t>2024/5/31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8623B-FD63-01D1-28F2-94721CE6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1B2374-4EA0-958B-2381-14184C5F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55B2C44-06AD-08DB-3456-96169D736A82}"/>
              </a:ext>
            </a:extLst>
          </p:cNvPr>
          <p:cNvSpPr/>
          <p:nvPr/>
        </p:nvSpPr>
        <p:spPr>
          <a:xfrm>
            <a:off x="309117" y="1633462"/>
            <a:ext cx="2004483" cy="833967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2200">
                <a:latin typeface="Microsoft JhengHei"/>
                <a:ea typeface="Microsoft JhengHei"/>
              </a:rPr>
              <a:t>透過api進入註冊頁面</a:t>
            </a:r>
            <a:endParaRPr lang="zh-TW" altLang="en-US" sz="2200" dirty="0">
              <a:latin typeface="Microsoft JhengHei"/>
              <a:ea typeface="Microsoft JhengHei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9DF2351-1939-7F90-9303-98FFA985D056}"/>
              </a:ext>
            </a:extLst>
          </p:cNvPr>
          <p:cNvSpPr/>
          <p:nvPr/>
        </p:nvSpPr>
        <p:spPr>
          <a:xfrm>
            <a:off x="3015276" y="1631343"/>
            <a:ext cx="4619623" cy="846667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2200">
                <a:latin typeface="Microsoft JhengHei"/>
                <a:ea typeface="Microsoft JhengHei"/>
              </a:rPr>
              <a:t>使用者輸入資料，</a:t>
            </a:r>
            <a:r>
              <a:rPr lang="zh-TW" altLang="en-US" sz="2200">
                <a:solidFill>
                  <a:srgbClr val="FFFFFF"/>
                </a:solidFill>
                <a:latin typeface="Microsoft JhengHei"/>
                <a:ea typeface="Microsoft JhengHei"/>
                <a:cs typeface="+mn-lt"/>
              </a:rPr>
              <a:t>透過</a:t>
            </a:r>
            <a:r>
              <a:rPr lang="zh-TW" sz="2100">
                <a:solidFill>
                  <a:srgbClr val="E8E8E8"/>
                </a:solidFill>
                <a:ea typeface="+mn-lt"/>
                <a:cs typeface="+mn-lt"/>
              </a:rPr>
              <a:t>正規表示式</a:t>
            </a:r>
            <a:r>
              <a:rPr lang="zh-TW" altLang="en-US" sz="2100">
                <a:solidFill>
                  <a:srgbClr val="E8E8E8"/>
                </a:solidFill>
                <a:ea typeface="+mn-lt"/>
                <a:cs typeface="+mn-lt"/>
              </a:rPr>
              <a:t>檢查輸入資料</a:t>
            </a:r>
            <a:endParaRPr lang="zh-TW" altLang="en-US" sz="2100">
              <a:solidFill>
                <a:srgbClr val="E8E8E8"/>
              </a:solidFill>
              <a:latin typeface="Trade Gothic Next Light"/>
              <a:ea typeface="Microsoft JhengHei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AD41966-56DA-55D1-78E5-12C956D6B9E8}"/>
              </a:ext>
            </a:extLst>
          </p:cNvPr>
          <p:cNvSpPr/>
          <p:nvPr/>
        </p:nvSpPr>
        <p:spPr>
          <a:xfrm>
            <a:off x="8699583" y="1580255"/>
            <a:ext cx="2292927" cy="858116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2200">
                <a:latin typeface="Microsoft JhengHei"/>
                <a:ea typeface="Microsoft JhengHei"/>
              </a:rPr>
              <a:t>檢查database是否有此筆資料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611136C-AEEB-5F6A-4BFF-1B8AA8EAA05A}"/>
              </a:ext>
            </a:extLst>
          </p:cNvPr>
          <p:cNvSpPr/>
          <p:nvPr/>
        </p:nvSpPr>
        <p:spPr>
          <a:xfrm>
            <a:off x="9062029" y="4896687"/>
            <a:ext cx="2268682" cy="79490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2200">
                <a:latin typeface="Microsoft JhengHei"/>
                <a:ea typeface="Microsoft JhengHei"/>
              </a:rPr>
              <a:t>呼叫登入api，進入登入頁面</a:t>
            </a:r>
            <a:endParaRPr lang="zh-TW" altLang="en-US" sz="2200" dirty="0">
              <a:latin typeface="Microsoft JhengHei"/>
              <a:ea typeface="Microsoft JhengHei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D0674A9-C242-E982-7F91-D866507AC74E}"/>
              </a:ext>
            </a:extLst>
          </p:cNvPr>
          <p:cNvSpPr/>
          <p:nvPr/>
        </p:nvSpPr>
        <p:spPr>
          <a:xfrm>
            <a:off x="7576500" y="3230678"/>
            <a:ext cx="2229716" cy="867641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2200">
                <a:latin typeface="Microsoft JhengHei"/>
                <a:ea typeface="Microsoft JhengHei"/>
              </a:rPr>
              <a:t>將此筆資料寫入database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49A8F9C-E9AE-F4A1-710D-8D37913ABFEA}"/>
              </a:ext>
            </a:extLst>
          </p:cNvPr>
          <p:cNvSpPr/>
          <p:nvPr/>
        </p:nvSpPr>
        <p:spPr>
          <a:xfrm>
            <a:off x="1832431" y="4743010"/>
            <a:ext cx="1754208" cy="1016536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2200">
                <a:latin typeface="Microsoft JhengHei"/>
                <a:ea typeface="Microsoft JhengHei"/>
              </a:rPr>
              <a:t>與database比對</a:t>
            </a:r>
            <a:r>
              <a:rPr lang="zh-TW" sz="2200">
                <a:latin typeface="Microsoft JhengHei"/>
                <a:ea typeface="Microsoft JhengHei"/>
              </a:rPr>
              <a:t>資料</a:t>
            </a:r>
            <a:endParaRPr lang="zh-TW" altLang="en-US" sz="2200" dirty="0">
              <a:latin typeface="Microsoft JhengHei"/>
              <a:ea typeface="Microsoft JhengHei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BDDD1B3-5365-697E-C5A2-433A99B74B39}"/>
              </a:ext>
            </a:extLst>
          </p:cNvPr>
          <p:cNvSpPr/>
          <p:nvPr/>
        </p:nvSpPr>
        <p:spPr>
          <a:xfrm>
            <a:off x="4067671" y="4775171"/>
            <a:ext cx="1751364" cy="1032040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2200">
                <a:latin typeface="Microsoft JhengHei"/>
                <a:ea typeface="Microsoft JhengHei"/>
                <a:cs typeface="+mn-lt"/>
              </a:rPr>
              <a:t>透過</a:t>
            </a:r>
            <a:r>
              <a:rPr lang="zh-TW" altLang="en-US" sz="2100">
                <a:solidFill>
                  <a:srgbClr val="E8E8E8"/>
                </a:solidFill>
                <a:ea typeface="+mn-lt"/>
                <a:cs typeface="+mn-lt"/>
              </a:rPr>
              <a:t>正</a:t>
            </a:r>
            <a:r>
              <a:rPr lang="zh-TW" sz="2100">
                <a:solidFill>
                  <a:srgbClr val="E8E8E8"/>
                </a:solidFill>
                <a:ea typeface="+mn-lt"/>
                <a:cs typeface="+mn-lt"/>
              </a:rPr>
              <a:t>規表示</a:t>
            </a:r>
            <a:r>
              <a:rPr lang="zh-TW" altLang="en-US" sz="2100">
                <a:solidFill>
                  <a:srgbClr val="E8E8E8"/>
                </a:solidFill>
                <a:ea typeface="+mn-lt"/>
                <a:cs typeface="+mn-lt"/>
              </a:rPr>
              <a:t>式檢查輸入資料</a:t>
            </a:r>
            <a:endParaRPr lang="zh-TW" sz="210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8C00A393-7285-B5E5-4A99-529B70371E52}"/>
              </a:ext>
            </a:extLst>
          </p:cNvPr>
          <p:cNvSpPr/>
          <p:nvPr/>
        </p:nvSpPr>
        <p:spPr>
          <a:xfrm rot="5400000">
            <a:off x="5097018" y="2644775"/>
            <a:ext cx="454795" cy="231197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88B4286F-1A79-F07C-FD1B-4E857EF1BF35}"/>
              </a:ext>
            </a:extLst>
          </p:cNvPr>
          <p:cNvSpPr/>
          <p:nvPr/>
        </p:nvSpPr>
        <p:spPr>
          <a:xfrm rot="7200000">
            <a:off x="10085228" y="4349052"/>
            <a:ext cx="801831" cy="288348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061E9575-5492-9F95-8E16-19E4FA630886}"/>
              </a:ext>
            </a:extLst>
          </p:cNvPr>
          <p:cNvSpPr/>
          <p:nvPr/>
        </p:nvSpPr>
        <p:spPr>
          <a:xfrm flipH="1">
            <a:off x="8563470" y="5217507"/>
            <a:ext cx="478848" cy="219941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47D3E0F1-97C1-AC63-0483-8310979C439C}"/>
              </a:ext>
            </a:extLst>
          </p:cNvPr>
          <p:cNvSpPr/>
          <p:nvPr/>
        </p:nvSpPr>
        <p:spPr>
          <a:xfrm rot="3600000">
            <a:off x="8934867" y="4318347"/>
            <a:ext cx="778452" cy="329045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A8D272AD-73A8-D4BD-7250-F82B2363F4C2}"/>
              </a:ext>
            </a:extLst>
          </p:cNvPr>
          <p:cNvSpPr/>
          <p:nvPr/>
        </p:nvSpPr>
        <p:spPr>
          <a:xfrm>
            <a:off x="2334176" y="1914171"/>
            <a:ext cx="652992" cy="267758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94F21AA-56B8-2E2C-57C3-96DEBAD07CA8}"/>
              </a:ext>
            </a:extLst>
          </p:cNvPr>
          <p:cNvSpPr txBox="1"/>
          <p:nvPr/>
        </p:nvSpPr>
        <p:spPr>
          <a:xfrm>
            <a:off x="4464050" y="2537030"/>
            <a:ext cx="749301" cy="4414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200">
                <a:solidFill>
                  <a:schemeClr val="lt1"/>
                </a:solidFill>
                <a:latin typeface="Microsoft JhengHei"/>
                <a:ea typeface="Microsoft JhengHei"/>
              </a:rPr>
              <a:t>錯誤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109DF3D-C08D-2640-33FF-B2249E42E14C}"/>
              </a:ext>
            </a:extLst>
          </p:cNvPr>
          <p:cNvSpPr/>
          <p:nvPr/>
        </p:nvSpPr>
        <p:spPr>
          <a:xfrm>
            <a:off x="4572084" y="3047490"/>
            <a:ext cx="1504950" cy="86677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2200">
                <a:latin typeface="Microsoft JhengHei"/>
                <a:ea typeface="Microsoft JhengHei"/>
              </a:rPr>
              <a:t>顯示註冊失敗</a:t>
            </a:r>
            <a:endParaRPr lang="zh-TW" altLang="en-US" sz="2200" dirty="0">
              <a:latin typeface="Microsoft JhengHei"/>
              <a:ea typeface="Microsoft JhengHei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5DA5A19-DDB6-C61B-6E5D-C4019E2E1097}"/>
              </a:ext>
            </a:extLst>
          </p:cNvPr>
          <p:cNvCxnSpPr/>
          <p:nvPr/>
        </p:nvCxnSpPr>
        <p:spPr>
          <a:xfrm flipH="1">
            <a:off x="2559881" y="3417515"/>
            <a:ext cx="1999033" cy="4867"/>
          </a:xfrm>
          <a:prstGeom prst="straightConnector1">
            <a:avLst/>
          </a:prstGeom>
          <a:solidFill>
            <a:schemeClr val="bg2">
              <a:lumMod val="75000"/>
              <a:lumOff val="25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388EE73-020C-7A27-0176-F74864E22003}"/>
              </a:ext>
            </a:extLst>
          </p:cNvPr>
          <p:cNvCxnSpPr>
            <a:cxnSpLocks/>
          </p:cNvCxnSpPr>
          <p:nvPr/>
        </p:nvCxnSpPr>
        <p:spPr>
          <a:xfrm flipH="1" flipV="1">
            <a:off x="2572584" y="2261084"/>
            <a:ext cx="6991" cy="1191321"/>
          </a:xfrm>
          <a:prstGeom prst="straightConnector1">
            <a:avLst/>
          </a:prstGeom>
          <a:solidFill>
            <a:schemeClr val="bg2">
              <a:lumMod val="75000"/>
              <a:lumOff val="25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0EC1AA1E-B63E-C10C-0913-6E63BDC20EF0}"/>
              </a:ext>
            </a:extLst>
          </p:cNvPr>
          <p:cNvSpPr/>
          <p:nvPr/>
        </p:nvSpPr>
        <p:spPr>
          <a:xfrm>
            <a:off x="2551488" y="2207109"/>
            <a:ext cx="421757" cy="144153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389E0483-1ECE-92D3-250D-608BA8250F2F}"/>
              </a:ext>
            </a:extLst>
          </p:cNvPr>
          <p:cNvSpPr/>
          <p:nvPr/>
        </p:nvSpPr>
        <p:spPr>
          <a:xfrm>
            <a:off x="7668446" y="1892399"/>
            <a:ext cx="974340" cy="283152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24A05AC-2442-6D74-D1DF-0741070310C2}"/>
              </a:ext>
            </a:extLst>
          </p:cNvPr>
          <p:cNvSpPr txBox="1"/>
          <p:nvPr/>
        </p:nvSpPr>
        <p:spPr>
          <a:xfrm>
            <a:off x="7680035" y="1538430"/>
            <a:ext cx="74930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200">
                <a:solidFill>
                  <a:schemeClr val="lt1"/>
                </a:solidFill>
                <a:latin typeface="Microsoft JhengHei"/>
                <a:ea typeface="Microsoft JhengHei"/>
              </a:rPr>
              <a:t>正確</a:t>
            </a: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FD6E68ED-4D8F-A5B3-DDEE-98409D4DB087}"/>
              </a:ext>
            </a:extLst>
          </p:cNvPr>
          <p:cNvSpPr/>
          <p:nvPr/>
        </p:nvSpPr>
        <p:spPr>
          <a:xfrm rot="7740000">
            <a:off x="9053900" y="2680376"/>
            <a:ext cx="801159" cy="352424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0E6874E-8B33-84C8-DCED-5CB0A030AE24}"/>
              </a:ext>
            </a:extLst>
          </p:cNvPr>
          <p:cNvSpPr txBox="1"/>
          <p:nvPr/>
        </p:nvSpPr>
        <p:spPr>
          <a:xfrm>
            <a:off x="8857672" y="2421657"/>
            <a:ext cx="44623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200">
                <a:solidFill>
                  <a:schemeClr val="lt1"/>
                </a:solidFill>
                <a:latin typeface="Microsoft JhengHei"/>
                <a:ea typeface="Microsoft JhengHei"/>
              </a:rPr>
              <a:t>無</a:t>
            </a:r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14C376B9-D777-A600-4DB3-56564D422C08}"/>
              </a:ext>
            </a:extLst>
          </p:cNvPr>
          <p:cNvSpPr/>
          <p:nvPr/>
        </p:nvSpPr>
        <p:spPr>
          <a:xfrm rot="3300000">
            <a:off x="10032377" y="2680375"/>
            <a:ext cx="801159" cy="352424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6F04CAC-2906-54B7-9616-315067417AFD}"/>
              </a:ext>
            </a:extLst>
          </p:cNvPr>
          <p:cNvSpPr txBox="1"/>
          <p:nvPr/>
        </p:nvSpPr>
        <p:spPr>
          <a:xfrm>
            <a:off x="10433626" y="2438975"/>
            <a:ext cx="44623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200">
                <a:solidFill>
                  <a:schemeClr val="lt1"/>
                </a:solidFill>
                <a:latin typeface="Microsoft JhengHei"/>
                <a:ea typeface="Microsoft JhengHei"/>
              </a:rPr>
              <a:t>有</a:t>
            </a:r>
            <a:endParaRPr lang="zh-TW" altLang="en-US" sz="2200" dirty="0">
              <a:solidFill>
                <a:schemeClr val="lt1"/>
              </a:solidFill>
              <a:latin typeface="Microsoft JhengHei"/>
              <a:ea typeface="Microsoft JhengHei"/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AE75F480-1F69-7D87-F65F-642593449E5D}"/>
              </a:ext>
            </a:extLst>
          </p:cNvPr>
          <p:cNvSpPr/>
          <p:nvPr/>
        </p:nvSpPr>
        <p:spPr>
          <a:xfrm>
            <a:off x="10096296" y="3230677"/>
            <a:ext cx="1259898" cy="884960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2200">
                <a:latin typeface="Microsoft JhengHei"/>
                <a:ea typeface="Microsoft JhengHei"/>
              </a:rPr>
              <a:t>顯示已註冊過</a:t>
            </a:r>
            <a:endParaRPr lang="zh-TW" altLang="en-US" sz="2200" dirty="0">
              <a:latin typeface="Microsoft JhengHei"/>
              <a:ea typeface="Microsoft JhengHei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CAB1D88C-919D-4A09-5361-A0D25424C99C}"/>
              </a:ext>
            </a:extLst>
          </p:cNvPr>
          <p:cNvSpPr/>
          <p:nvPr/>
        </p:nvSpPr>
        <p:spPr>
          <a:xfrm>
            <a:off x="6299298" y="4991070"/>
            <a:ext cx="2221055" cy="604213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2200">
                <a:latin typeface="Microsoft JhengHei"/>
                <a:ea typeface="Microsoft JhengHei"/>
              </a:rPr>
              <a:t>使用者輸入資料</a:t>
            </a:r>
            <a:endParaRPr lang="zh-TW" altLang="en-US" sz="2100">
              <a:solidFill>
                <a:srgbClr val="E8E8E8"/>
              </a:solidFill>
              <a:latin typeface="Trade Gothic Next Light"/>
              <a:ea typeface="Microsoft JhengHei"/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4943CD75-6497-E2E2-5CE0-067E31B2B0C3}"/>
              </a:ext>
            </a:extLst>
          </p:cNvPr>
          <p:cNvSpPr/>
          <p:nvPr/>
        </p:nvSpPr>
        <p:spPr>
          <a:xfrm>
            <a:off x="50801" y="4959734"/>
            <a:ext cx="1364056" cy="615579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2200">
                <a:latin typeface="Microsoft JhengHei"/>
                <a:ea typeface="Microsoft JhengHei"/>
              </a:rPr>
              <a:t>登入成功</a:t>
            </a: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207EF815-3B8E-0C6F-B003-46FC0139FF9A}"/>
              </a:ext>
            </a:extLst>
          </p:cNvPr>
          <p:cNvSpPr/>
          <p:nvPr/>
        </p:nvSpPr>
        <p:spPr>
          <a:xfrm flipH="1">
            <a:off x="5820269" y="5181220"/>
            <a:ext cx="478848" cy="219941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75AA3B13-646A-C5C5-C663-0B4506AD9F15}"/>
              </a:ext>
            </a:extLst>
          </p:cNvPr>
          <p:cNvSpPr/>
          <p:nvPr/>
        </p:nvSpPr>
        <p:spPr>
          <a:xfrm flipH="1">
            <a:off x="3577812" y="5144935"/>
            <a:ext cx="478848" cy="219941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F95C1FAA-5940-D627-8A03-C0674F7FDD1A}"/>
              </a:ext>
            </a:extLst>
          </p:cNvPr>
          <p:cNvSpPr/>
          <p:nvPr/>
        </p:nvSpPr>
        <p:spPr>
          <a:xfrm flipH="1">
            <a:off x="1422441" y="5173964"/>
            <a:ext cx="391763" cy="219941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TW" altLang="en-US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7B063FC-4324-E202-7175-ABAB36C55E34}"/>
              </a:ext>
            </a:extLst>
          </p:cNvPr>
          <p:cNvCxnSpPr>
            <a:cxnSpLocks/>
          </p:cNvCxnSpPr>
          <p:nvPr/>
        </p:nvCxnSpPr>
        <p:spPr>
          <a:xfrm flipV="1">
            <a:off x="2630375" y="5759027"/>
            <a:ext cx="266" cy="864750"/>
          </a:xfrm>
          <a:prstGeom prst="straightConnector1">
            <a:avLst/>
          </a:prstGeom>
          <a:solidFill>
            <a:schemeClr val="bg2">
              <a:lumMod val="75000"/>
              <a:lumOff val="25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97AA904-0E27-BDBC-B9F6-7AAAF3BE9F2D}"/>
              </a:ext>
            </a:extLst>
          </p:cNvPr>
          <p:cNvCxnSpPr>
            <a:cxnSpLocks/>
          </p:cNvCxnSpPr>
          <p:nvPr/>
        </p:nvCxnSpPr>
        <p:spPr>
          <a:xfrm flipH="1" flipV="1">
            <a:off x="4876691" y="5813351"/>
            <a:ext cx="6923" cy="767705"/>
          </a:xfrm>
          <a:prstGeom prst="straightConnector1">
            <a:avLst/>
          </a:prstGeom>
          <a:solidFill>
            <a:schemeClr val="bg2">
              <a:lumMod val="75000"/>
              <a:lumOff val="25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559FFC7F-F223-0A41-A1B5-905BE9B2988C}"/>
              </a:ext>
            </a:extLst>
          </p:cNvPr>
          <p:cNvSpPr/>
          <p:nvPr/>
        </p:nvSpPr>
        <p:spPr>
          <a:xfrm>
            <a:off x="2589766" y="6547298"/>
            <a:ext cx="3667304" cy="110559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70033B0-C56C-08C2-1219-763C26C6099D}"/>
              </a:ext>
            </a:extLst>
          </p:cNvPr>
          <p:cNvSpPr txBox="1"/>
          <p:nvPr/>
        </p:nvSpPr>
        <p:spPr>
          <a:xfrm>
            <a:off x="1890049" y="5813029"/>
            <a:ext cx="749301" cy="4414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200">
                <a:solidFill>
                  <a:schemeClr val="lt1"/>
                </a:solidFill>
                <a:latin typeface="Microsoft JhengHei"/>
                <a:ea typeface="Microsoft JhengHei"/>
              </a:rPr>
              <a:t>錯誤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245DC3A-C746-9CA1-EF61-9B60BA64C739}"/>
              </a:ext>
            </a:extLst>
          </p:cNvPr>
          <p:cNvSpPr txBox="1"/>
          <p:nvPr/>
        </p:nvSpPr>
        <p:spPr>
          <a:xfrm>
            <a:off x="4128049" y="5813029"/>
            <a:ext cx="749301" cy="4414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200">
                <a:solidFill>
                  <a:schemeClr val="lt1"/>
                </a:solidFill>
                <a:latin typeface="Microsoft JhengHei"/>
                <a:ea typeface="Microsoft JhengHei"/>
              </a:rPr>
              <a:t>錯誤</a:t>
            </a: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E43387C8-CB0D-EB8A-0971-1F425F60951E}"/>
              </a:ext>
            </a:extLst>
          </p:cNvPr>
          <p:cNvSpPr/>
          <p:nvPr/>
        </p:nvSpPr>
        <p:spPr>
          <a:xfrm>
            <a:off x="6300083" y="5957630"/>
            <a:ext cx="1504950" cy="86677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2200">
                <a:latin typeface="Microsoft JhengHei"/>
                <a:ea typeface="Microsoft JhengHei"/>
              </a:rPr>
              <a:t>顯示登入失敗</a:t>
            </a:r>
            <a:endParaRPr lang="zh-TW" altLang="en-US" sz="2200" dirty="0">
              <a:latin typeface="Microsoft JhengHei"/>
              <a:ea typeface="Microsoft JhengHei"/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59CE976A-6EAA-429A-4300-3DE9B19F809F}"/>
              </a:ext>
            </a:extLst>
          </p:cNvPr>
          <p:cNvCxnSpPr>
            <a:cxnSpLocks/>
          </p:cNvCxnSpPr>
          <p:nvPr/>
        </p:nvCxnSpPr>
        <p:spPr>
          <a:xfrm flipH="1">
            <a:off x="7821473" y="6437055"/>
            <a:ext cx="2366140" cy="8729"/>
          </a:xfrm>
          <a:prstGeom prst="straightConnector1">
            <a:avLst/>
          </a:prstGeom>
          <a:solidFill>
            <a:schemeClr val="bg2">
              <a:lumMod val="75000"/>
              <a:lumOff val="25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箭號: 向右 50">
            <a:extLst>
              <a:ext uri="{FF2B5EF4-FFF2-40B4-BE49-F238E27FC236}">
                <a16:creationId xmlns:a16="http://schemas.microsoft.com/office/drawing/2014/main" id="{95E0034A-A1DD-31A0-8F5A-2FCAD91C53AB}"/>
              </a:ext>
            </a:extLst>
          </p:cNvPr>
          <p:cNvSpPr/>
          <p:nvPr/>
        </p:nvSpPr>
        <p:spPr>
          <a:xfrm rot="16200000">
            <a:off x="9839917" y="6009679"/>
            <a:ext cx="763218" cy="151342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46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761D1-6108-7F4E-F5F6-1FC7C80F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16" y="340595"/>
            <a:ext cx="9238434" cy="857559"/>
          </a:xfrm>
        </p:spPr>
        <p:txBody>
          <a:bodyPr/>
          <a:lstStyle/>
          <a:p>
            <a:r>
              <a:rPr lang="zh-TW" altLang="en-US" sz="4800">
                <a:latin typeface="Microsoft JhengHei"/>
                <a:ea typeface="Microsoft JhengHei"/>
              </a:rPr>
              <a:t>使用工具</a:t>
            </a:r>
            <a:endParaRPr lang="zh-TW" altLang="en-US" sz="4800" dirty="0">
              <a:latin typeface="Microsoft JhengHei"/>
              <a:ea typeface="Microsoft JhengHei"/>
            </a:endParaRPr>
          </a:p>
        </p:txBody>
      </p:sp>
      <p:pic>
        <p:nvPicPr>
          <p:cNvPr id="7" name="內容版面配置區 6" descr="一張含有 圖形, 符號, 電子藍, 螢幕擷取畫面 的圖片&#10;&#10;自動產生的描述">
            <a:extLst>
              <a:ext uri="{FF2B5EF4-FFF2-40B4-BE49-F238E27FC236}">
                <a16:creationId xmlns:a16="http://schemas.microsoft.com/office/drawing/2014/main" id="{665B65C9-7E41-D2BE-A117-FE193CA9A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069" y="1343025"/>
            <a:ext cx="657225" cy="657225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500C8D-7461-8F72-D852-A8CCCA44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0C11-1970-4BDE-846E-8B66675810CD}" type="datetime1">
              <a:t>2024/5/31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920416-C653-2708-E224-2C2BFF24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10485F-967F-5219-DFF4-8586FC3C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A249C71-8C15-C7D0-1C2E-AD5B3D5FC757}"/>
              </a:ext>
            </a:extLst>
          </p:cNvPr>
          <p:cNvCxnSpPr/>
          <p:nvPr/>
        </p:nvCxnSpPr>
        <p:spPr>
          <a:xfrm>
            <a:off x="699315" y="2122011"/>
            <a:ext cx="10097730" cy="43591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55C28FF-449A-F09A-0040-F112D6AF0C21}"/>
              </a:ext>
            </a:extLst>
          </p:cNvPr>
          <p:cNvSpPr txBox="1"/>
          <p:nvPr/>
        </p:nvSpPr>
        <p:spPr>
          <a:xfrm>
            <a:off x="1687113" y="1578102"/>
            <a:ext cx="67482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latin typeface="Microsoft JhengHei"/>
                <a:ea typeface="Microsoft JhengHei"/>
              </a:rPr>
              <a:t>使用vscode撰寫code及程式執行測試</a:t>
            </a:r>
            <a:endParaRPr lang="zh-TW" altLang="en-US" sz="2400" dirty="0">
              <a:latin typeface="Microsoft JhengHei"/>
              <a:ea typeface="Microsoft JhengHei"/>
            </a:endParaRPr>
          </a:p>
        </p:txBody>
      </p:sp>
      <p:pic>
        <p:nvPicPr>
          <p:cNvPr id="14" name="圖片 13" descr="一張含有 圖形, 設計, 字型, 標誌 的圖片&#10;&#10;自動產生的描述">
            <a:extLst>
              <a:ext uri="{FF2B5EF4-FFF2-40B4-BE49-F238E27FC236}">
                <a16:creationId xmlns:a16="http://schemas.microsoft.com/office/drawing/2014/main" id="{18D329A5-B5EC-CC84-7C91-4ABF3766B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4236383"/>
            <a:ext cx="790575" cy="733425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934ED08-8D07-ECFD-2422-CADB4EEADF11}"/>
              </a:ext>
            </a:extLst>
          </p:cNvPr>
          <p:cNvCxnSpPr>
            <a:cxnSpLocks/>
          </p:cNvCxnSpPr>
          <p:nvPr/>
        </p:nvCxnSpPr>
        <p:spPr>
          <a:xfrm>
            <a:off x="708279" y="5091570"/>
            <a:ext cx="10088767" cy="22860"/>
          </a:xfrm>
          <a:prstGeom prst="straightConnector1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B026FBC-6FAF-50A0-7818-6D31D7592742}"/>
              </a:ext>
            </a:extLst>
          </p:cNvPr>
          <p:cNvSpPr txBox="1"/>
          <p:nvPr/>
        </p:nvSpPr>
        <p:spPr>
          <a:xfrm>
            <a:off x="1687112" y="4601447"/>
            <a:ext cx="90527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latin typeface="Microsoft JhengHei"/>
                <a:ea typeface="Microsoft JhengHei"/>
              </a:rPr>
              <a:t>使用MySql</a:t>
            </a:r>
            <a:r>
              <a:rPr lang="zh-TW" altLang="en-US" sz="24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存放會員資料(account、password、email、phone)</a:t>
            </a:r>
            <a:endParaRPr lang="zh-TW" altLang="en-US" sz="2400">
              <a:solidFill>
                <a:srgbClr val="FFFFFF"/>
              </a:solidFill>
              <a:latin typeface="Microsoft JhengHei"/>
              <a:ea typeface="Microsoft JhengHei"/>
            </a:endParaRPr>
          </a:p>
        </p:txBody>
      </p:sp>
      <p:pic>
        <p:nvPicPr>
          <p:cNvPr id="3" name="圖片 2" descr="File type go gopher - Files &amp; Folders Icons">
            <a:extLst>
              <a:ext uri="{FF2B5EF4-FFF2-40B4-BE49-F238E27FC236}">
                <a16:creationId xmlns:a16="http://schemas.microsoft.com/office/drawing/2014/main" id="{9CBAE691-A586-5A6B-DC09-4E49F9B0C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04849" y="2240385"/>
            <a:ext cx="791136" cy="663390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75CB8B3-C5D9-041C-16FF-82970D3A4628}"/>
              </a:ext>
            </a:extLst>
          </p:cNvPr>
          <p:cNvCxnSpPr>
            <a:cxnSpLocks/>
          </p:cNvCxnSpPr>
          <p:nvPr/>
        </p:nvCxnSpPr>
        <p:spPr>
          <a:xfrm flipV="1">
            <a:off x="690350" y="3035178"/>
            <a:ext cx="10088767" cy="1233"/>
          </a:xfrm>
          <a:prstGeom prst="straightConnector1">
            <a:avLst/>
          </a:prstGeom>
          <a:ln w="5715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2473DFF-0104-A892-F7CD-E4F22192968F}"/>
              </a:ext>
            </a:extLst>
          </p:cNvPr>
          <p:cNvSpPr txBox="1"/>
          <p:nvPr/>
        </p:nvSpPr>
        <p:spPr>
          <a:xfrm>
            <a:off x="1687113" y="2438713"/>
            <a:ext cx="67482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latin typeface="Microsoft JhengHei"/>
                <a:ea typeface="Microsoft JhengHei"/>
              </a:rPr>
              <a:t>使用</a:t>
            </a:r>
            <a:r>
              <a:rPr lang="zh-TW" altLang="en-US" sz="24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go語言撰寫會員註冊登入系統後端程式</a:t>
            </a:r>
          </a:p>
        </p:txBody>
      </p:sp>
      <p:pic>
        <p:nvPicPr>
          <p:cNvPr id="24" name="圖片 23" descr="Html 5 - Free brands and logotypes icons">
            <a:extLst>
              <a:ext uri="{FF2B5EF4-FFF2-40B4-BE49-F238E27FC236}">
                <a16:creationId xmlns:a16="http://schemas.microsoft.com/office/drawing/2014/main" id="{12675F7A-02AF-4D08-4520-9C1E43000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85520" y="3146332"/>
            <a:ext cx="815229" cy="798420"/>
          </a:xfrm>
          <a:prstGeom prst="rect">
            <a:avLst/>
          </a:prstGeom>
        </p:spPr>
      </p:pic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0ECC510-FCC5-3779-746A-F5ED06E97D78}"/>
              </a:ext>
            </a:extLst>
          </p:cNvPr>
          <p:cNvCxnSpPr>
            <a:cxnSpLocks/>
          </p:cNvCxnSpPr>
          <p:nvPr/>
        </p:nvCxnSpPr>
        <p:spPr>
          <a:xfrm flipV="1">
            <a:off x="681385" y="4057154"/>
            <a:ext cx="10088767" cy="1233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CFF0D5D-62EC-C173-0155-DCBD932F229B}"/>
              </a:ext>
            </a:extLst>
          </p:cNvPr>
          <p:cNvSpPr txBox="1"/>
          <p:nvPr/>
        </p:nvSpPr>
        <p:spPr>
          <a:xfrm>
            <a:off x="1687113" y="3415867"/>
            <a:ext cx="89984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latin typeface="Microsoft JhengHei"/>
                <a:ea typeface="Microsoft JhengHei"/>
              </a:rPr>
              <a:t>使用</a:t>
            </a:r>
            <a:r>
              <a:rPr lang="zh-TW" altLang="en-US" sz="24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html、css、javascript撰寫會員註冊登入系統網頁程式</a:t>
            </a:r>
          </a:p>
        </p:txBody>
      </p:sp>
      <p:pic>
        <p:nvPicPr>
          <p:cNvPr id="27" name="圖片 26" descr="Heroku - Free social media icons">
            <a:extLst>
              <a:ext uri="{FF2B5EF4-FFF2-40B4-BE49-F238E27FC236}">
                <a16:creationId xmlns:a16="http://schemas.microsoft.com/office/drawing/2014/main" id="{4C9CB790-97A9-C040-1DE4-AF3F7E972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414" y="5217178"/>
            <a:ext cx="780491" cy="762561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FC83B2E4-B49D-B3A5-880F-292EA8514FC3}"/>
              </a:ext>
            </a:extLst>
          </p:cNvPr>
          <p:cNvSpPr txBox="1"/>
          <p:nvPr/>
        </p:nvSpPr>
        <p:spPr>
          <a:xfrm>
            <a:off x="1687112" y="5596529"/>
            <a:ext cx="90527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latin typeface="Microsoft JhengHei"/>
                <a:ea typeface="Microsoft JhengHei"/>
              </a:rPr>
              <a:t>使用</a:t>
            </a:r>
            <a:r>
              <a:rPr lang="zh-TW" sz="2400">
                <a:ea typeface="+mn-lt"/>
                <a:cs typeface="+mn-lt"/>
              </a:rPr>
              <a:t>Heroku</a:t>
            </a:r>
            <a:r>
              <a:rPr lang="en-US" altLang="zh-TW" sz="2400" dirty="0" err="1">
                <a:ea typeface="+mn-lt"/>
                <a:cs typeface="+mn-lt"/>
              </a:rPr>
              <a:t>r將代碼部署至雲端</a:t>
            </a:r>
            <a:endParaRPr lang="zh-TW" altLang="en-US" sz="2400" dirty="0" err="1">
              <a:ea typeface="+mn-lt"/>
              <a:cs typeface="+mn-lt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32B4C13C-6C06-7FDF-063E-52A10A4FDC5E}"/>
              </a:ext>
            </a:extLst>
          </p:cNvPr>
          <p:cNvCxnSpPr>
            <a:cxnSpLocks/>
          </p:cNvCxnSpPr>
          <p:nvPr/>
        </p:nvCxnSpPr>
        <p:spPr>
          <a:xfrm>
            <a:off x="717243" y="6088776"/>
            <a:ext cx="10088767" cy="22860"/>
          </a:xfrm>
          <a:prstGeom prst="straightConnector1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98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C544B-B9EA-FFA0-BBE5-AA1E35C8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66" y="274152"/>
            <a:ext cx="9238434" cy="857559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TW" sz="4800">
                <a:latin typeface="Microsoft JhengHei"/>
                <a:ea typeface="Microsoft JhengHei"/>
              </a:rPr>
              <a:t>作品展示</a:t>
            </a:r>
            <a:endParaRPr lang="zh-TW" sz="480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E3D72C-BF2C-2918-DF02-160C5EA8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96-586E-4827-B944-7BC3AC750ACF}" type="datetime1">
              <a:t>2024/5/31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B72EEE-C466-FC93-E42E-6F48F2B5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2007E4-8A65-3B3D-48EC-7B059FFA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 dirty="0"/>
          </a:p>
        </p:txBody>
      </p:sp>
      <p:pic>
        <p:nvPicPr>
          <p:cNvPr id="13" name="內容版面配置區 12" descr="一張含有 文字, 陳列, 螢幕擷取畫面, 軟體 的圖片&#10;&#10;自動產生的描述">
            <a:extLst>
              <a:ext uri="{FF2B5EF4-FFF2-40B4-BE49-F238E27FC236}">
                <a16:creationId xmlns:a16="http://schemas.microsoft.com/office/drawing/2014/main" id="{C3375394-5408-F22D-0B9A-3A18E5AAB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94" y="1173080"/>
            <a:ext cx="3626293" cy="2255922"/>
          </a:xfrm>
        </p:spPr>
      </p:pic>
      <p:pic>
        <p:nvPicPr>
          <p:cNvPr id="14" name="圖片 13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7C9E61E7-6A8F-0FE6-07A6-2321D18C7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315" y="1159253"/>
            <a:ext cx="7529765" cy="1501521"/>
          </a:xfrm>
          <a:prstGeom prst="rect">
            <a:avLst/>
          </a:prstGeom>
        </p:spPr>
      </p:pic>
      <p:pic>
        <p:nvPicPr>
          <p:cNvPr id="15" name="圖片 14" descr="一張含有 文字, 陳列, 螢幕擷取畫面, 軟體 的圖片&#10;&#10;自動產生的描述">
            <a:extLst>
              <a:ext uri="{FF2B5EF4-FFF2-40B4-BE49-F238E27FC236}">
                <a16:creationId xmlns:a16="http://schemas.microsoft.com/office/drawing/2014/main" id="{C5A05BC1-AB55-090B-9A7A-ADB7DF451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58" y="3429000"/>
            <a:ext cx="3642941" cy="3418975"/>
          </a:xfrm>
          <a:prstGeom prst="rect">
            <a:avLst/>
          </a:prstGeom>
        </p:spPr>
      </p:pic>
      <p:pic>
        <p:nvPicPr>
          <p:cNvPr id="17" name="圖片 16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7E23F7A9-C1E7-C0D5-8B70-670ECD008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198" y="2656974"/>
            <a:ext cx="7556000" cy="2677028"/>
          </a:xfrm>
          <a:prstGeom prst="rect">
            <a:avLst/>
          </a:prstGeom>
        </p:spPr>
      </p:pic>
      <p:pic>
        <p:nvPicPr>
          <p:cNvPr id="18" name="圖片 17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DFAA7454-AB30-0BAF-5EF7-AD3DF8F86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289" y="5336685"/>
            <a:ext cx="7539791" cy="150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3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C544B-B9EA-FFA0-BBE5-AA1E35C8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66" y="274152"/>
            <a:ext cx="9238434" cy="857559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TW" sz="4800">
                <a:latin typeface="Microsoft JhengHei"/>
                <a:ea typeface="Microsoft JhengHei"/>
              </a:rPr>
              <a:t>作品展示</a:t>
            </a:r>
            <a:endParaRPr lang="zh-TW" sz="480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E3D72C-BF2C-2918-DF02-160C5EA8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96-586E-4827-B944-7BC3AC750ACF}" type="datetime1">
              <a:t>2024/5/31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B72EEE-C466-FC93-E42E-6F48F2B5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2007E4-8A65-3B3D-48EC-7B059FFA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8</a:t>
            </a:fld>
            <a:endParaRPr lang="en-US" dirty="0"/>
          </a:p>
        </p:txBody>
      </p:sp>
      <p:pic>
        <p:nvPicPr>
          <p:cNvPr id="8" name="圖片 7" descr="一張含有 文字, 螢幕擷取畫面, 字型, 陳列 的圖片&#10;&#10;自動產生的描述">
            <a:extLst>
              <a:ext uri="{FF2B5EF4-FFF2-40B4-BE49-F238E27FC236}">
                <a16:creationId xmlns:a16="http://schemas.microsoft.com/office/drawing/2014/main" id="{BE2D6839-5F5A-CDDF-0602-A0D67F52B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63" y="1140820"/>
            <a:ext cx="10967836" cy="2731518"/>
          </a:xfrm>
          <a:prstGeom prst="rect">
            <a:avLst/>
          </a:prstGeom>
        </p:spPr>
      </p:pic>
      <p:pic>
        <p:nvPicPr>
          <p:cNvPr id="9" name="圖片 8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73F12CDF-1151-06FA-C8C3-38F46767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63" y="3871811"/>
            <a:ext cx="10968790" cy="275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6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031535DE-1C6C-4EA1-EE0C-E396E70D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66" y="274152"/>
            <a:ext cx="9238434" cy="857559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TW" sz="4800">
                <a:latin typeface="Microsoft JhengHei"/>
                <a:ea typeface="Microsoft JhengHei"/>
              </a:rPr>
              <a:t>作品展示</a:t>
            </a:r>
            <a:endParaRPr lang="zh-TW" sz="480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A1F70F-8833-CEC8-9AD1-F04D2687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8ED6-A358-44CA-A014-9B8AC311B710}" type="datetime1">
              <a:t>2024/5/31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8A4F5-1A2E-2399-5D5A-5A56C81F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BF97BB-CF23-A453-296A-18EEBF24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9</a:t>
            </a:fld>
            <a:endParaRPr lang="en-US" dirty="0"/>
          </a:p>
        </p:txBody>
      </p:sp>
      <p:pic>
        <p:nvPicPr>
          <p:cNvPr id="2" name="圖片 1" descr="一張含有 螢幕擷取畫面, 樹狀, 水, 天空 的圖片&#10;&#10;自動產生的描述">
            <a:extLst>
              <a:ext uri="{FF2B5EF4-FFF2-40B4-BE49-F238E27FC236}">
                <a16:creationId xmlns:a16="http://schemas.microsoft.com/office/drawing/2014/main" id="{E628A043-D259-760A-9F73-12B18C47A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080957"/>
            <a:ext cx="11103428" cy="2727584"/>
          </a:xfrm>
          <a:prstGeom prst="rect">
            <a:avLst/>
          </a:prstGeom>
        </p:spPr>
      </p:pic>
      <p:pic>
        <p:nvPicPr>
          <p:cNvPr id="3" name="圖片 2" descr="一張含有 螢幕擷取畫面, 樹狀, 湖泊, 水 的圖片&#10;&#10;自動產生的描述">
            <a:extLst>
              <a:ext uri="{FF2B5EF4-FFF2-40B4-BE49-F238E27FC236}">
                <a16:creationId xmlns:a16="http://schemas.microsoft.com/office/drawing/2014/main" id="{4C224A79-9CC3-6939-65B9-F06B7E12D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44" y="3932300"/>
            <a:ext cx="11121572" cy="288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8434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PortalVTI</vt:lpstr>
      <vt:lpstr>golang作品</vt:lpstr>
      <vt:lpstr>目錄</vt:lpstr>
      <vt:lpstr>簡介</vt:lpstr>
      <vt:lpstr>製作流程圖</vt:lpstr>
      <vt:lpstr>邏輯流程圖</vt:lpstr>
      <vt:lpstr>使用工具</vt:lpstr>
      <vt:lpstr>作品展示</vt:lpstr>
      <vt:lpstr>作品展示</vt:lpstr>
      <vt:lpstr>作品展示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957</cp:revision>
  <dcterms:created xsi:type="dcterms:W3CDTF">2024-05-19T10:34:19Z</dcterms:created>
  <dcterms:modified xsi:type="dcterms:W3CDTF">2024-05-31T19:07:44Z</dcterms:modified>
</cp:coreProperties>
</file>