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73" r:id="rId12"/>
    <p:sldId id="274" r:id="rId13"/>
    <p:sldId id="272" r:id="rId14"/>
  </p:sldIdLst>
  <p:sldSz cx="12192000" cy="6858000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zh-TW" altLang="en-US" smtClean="0">
                <a:uFillTx/>
              </a:rPr>
              <a:t>按一下以編輯母片副標題樣式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12/14/2015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12/14/2015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457200" indent="0">
              <a:buFontTx/>
              <a:buNone/>
              <a:defRPr>
                <a:uFillTx/>
              </a:defRPr>
            </a:lvl2pPr>
            <a:lvl3pPr marL="914400" indent="0">
              <a:buFontTx/>
              <a:buNone/>
              <a:defRPr>
                <a:uFillTx/>
              </a:defRPr>
            </a:lvl3pPr>
            <a:lvl4pPr marL="1371600" indent="0">
              <a:buFontTx/>
              <a:buNone/>
              <a:defRPr>
                <a:uFillTx/>
              </a:defRPr>
            </a:lvl4pPr>
            <a:lvl5pPr marL="1828800" indent="0">
              <a:buFontTx/>
              <a:buNone/>
              <a:defRPr>
                <a:uFillTx/>
              </a:defRPr>
            </a:lvl5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12/14/2015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</a:rPr>
              <a:t>“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</a:lstStyle>
          <a:p>
            <a:pPr marL="0" lvl="0" indent="0">
              <a:buNone/>
            </a:pPr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12/14/2015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uFillTx/>
              </a:defRPr>
            </a:lvl1pPr>
            <a:lvl2pPr marL="457200" indent="0">
              <a:buFontTx/>
              <a:buNone/>
              <a:defRPr>
                <a:uFillTx/>
              </a:defRPr>
            </a:lvl2pPr>
            <a:lvl3pPr marL="914400" indent="0">
              <a:buFontTx/>
              <a:buNone/>
              <a:defRPr>
                <a:uFillTx/>
              </a:defRPr>
            </a:lvl3pPr>
            <a:lvl4pPr marL="1371600" indent="0">
              <a:buFontTx/>
              <a:buNone/>
              <a:defRPr>
                <a:uFillTx/>
              </a:defRPr>
            </a:lvl4pPr>
            <a:lvl5pPr marL="1828800" indent="0">
              <a:buFontTx/>
              <a:buNone/>
              <a:defRPr>
                <a:uFillTx/>
              </a:defRPr>
            </a:lvl5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</a:lstStyle>
          <a:p>
            <a:pPr marL="0" lvl="0" indent="0">
              <a:buNone/>
            </a:pPr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12/14/2015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</a:rPr>
              <a:t>“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uFillTx/>
              </a:defRPr>
            </a:lvl1pPr>
            <a:lvl2pPr marL="457200" indent="0">
              <a:buFontTx/>
              <a:buNone/>
              <a:defRPr>
                <a:uFillTx/>
              </a:defRPr>
            </a:lvl2pPr>
            <a:lvl3pPr marL="914400" indent="0">
              <a:buFontTx/>
              <a:buNone/>
              <a:defRPr>
                <a:uFillTx/>
              </a:defRPr>
            </a:lvl3pPr>
            <a:lvl4pPr marL="1371600" indent="0">
              <a:buFontTx/>
              <a:buNone/>
              <a:defRPr>
                <a:uFillTx/>
              </a:defRPr>
            </a:lvl4pPr>
            <a:lvl5pPr marL="1828800" indent="0">
              <a:buFontTx/>
              <a:buNone/>
              <a:defRPr>
                <a:uFillTx/>
              </a:defRPr>
            </a:lvl5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</a:lstStyle>
          <a:p>
            <a:pPr marL="0" lvl="0" indent="0">
              <a:buNone/>
            </a:pPr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12/14/2015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>
                <a:uFillTx/>
              </a:rPr>
              <a:t>12/14/2015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12/14/2015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12/14/2015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12/14/2015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>
                <a:uFillTx/>
              </a:rPr>
              <a:t>12/14/2015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12/14/2015</a:t>
            </a:fld>
            <a:endParaRPr lang="en-US" dirty="0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12/14/2015</a:t>
            </a:fld>
            <a:endParaRPr lang="en-US" dirty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12/14/2015</a:t>
            </a:fld>
            <a:endParaRPr lang="en-US" dirty="0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uFillTx/>
              </a:rPr>
              <a:t>12/14/2015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zh-TW" altLang="en-US" smtClean="0">
                <a:uFillTx/>
              </a:rPr>
              <a:t>按一下圖示以新增圖片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12/14/2015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>
            <a:spLocks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1BEF0D-F0BB-DE4B-95CE-6DB70DBA9567}" type="datetimeFigureOut">
              <a:rPr lang="en-US" smtClean="0">
                <a:uFillTx/>
              </a:rPr>
              <a:pPr/>
              <a:t>12/14/2015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uFillTx/>
              </a:defRPr>
            </a:lvl1pPr>
          </a:lstStyle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  <a:uFillTx/>
        </a:defRPr>
      </a:lvl2pPr>
      <a:lvl3pPr eaLnBrk="1" hangingPunct="1">
        <a:defRPr>
          <a:solidFill>
            <a:schemeClr val="tx2"/>
          </a:solidFill>
          <a:uFillTx/>
        </a:defRPr>
      </a:lvl3pPr>
      <a:lvl4pPr eaLnBrk="1" hangingPunct="1">
        <a:defRPr>
          <a:solidFill>
            <a:schemeClr val="tx2"/>
          </a:solidFill>
          <a:uFillTx/>
        </a:defRPr>
      </a:lvl4pPr>
      <a:lvl5pPr eaLnBrk="1" hangingPunct="1">
        <a:defRPr>
          <a:solidFill>
            <a:schemeClr val="tx2"/>
          </a:solidFill>
          <a:uFillTx/>
        </a:defRPr>
      </a:lvl5pPr>
      <a:lvl6pPr eaLnBrk="1" hangingPunct="1">
        <a:defRPr>
          <a:solidFill>
            <a:schemeClr val="tx2"/>
          </a:solidFill>
          <a:uFillTx/>
        </a:defRPr>
      </a:lvl6pPr>
      <a:lvl7pPr eaLnBrk="1" hangingPunct="1">
        <a:defRPr>
          <a:solidFill>
            <a:schemeClr val="tx2"/>
          </a:solidFill>
          <a:uFillTx/>
        </a:defRPr>
      </a:lvl7pPr>
      <a:lvl8pPr eaLnBrk="1" hangingPunct="1">
        <a:defRPr>
          <a:solidFill>
            <a:schemeClr val="tx2"/>
          </a:solidFill>
          <a:uFillTx/>
        </a:defRPr>
      </a:lvl8pPr>
      <a:lvl9pPr eaLnBrk="1" hangingPunct="1">
        <a:defRPr>
          <a:solidFill>
            <a:schemeClr val="tx2"/>
          </a:solidFill>
          <a:uFillTx/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Main/Softwa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>
                <a:latin typeface="+mn-ea"/>
                <a:ea typeface="+mn-ea"/>
              </a:rPr>
              <a:t>信號與</a:t>
            </a:r>
            <a:r>
              <a:rPr lang="zh-TW" altLang="en-US" sz="4800" dirty="0" smtClean="0">
                <a:uFillTx/>
                <a:latin typeface="+mn-ea"/>
                <a:ea typeface="+mn-ea"/>
              </a:rPr>
              <a:t>系統實習</a:t>
            </a:r>
            <a:r>
              <a:rPr lang="en-US" altLang="zh-TW" sz="4800" dirty="0">
                <a:uFillTx/>
                <a:latin typeface="+mn-ea"/>
                <a:ea typeface="+mn-ea"/>
              </a:rPr>
              <a:t>:</a:t>
            </a:r>
            <a:r>
              <a:rPr lang="en-US" altLang="zh-TW" sz="4800" dirty="0" smtClean="0">
                <a:uFillTx/>
                <a:latin typeface="+mn-ea"/>
                <a:ea typeface="+mn-ea"/>
              </a:rPr>
              <a:t/>
            </a:r>
            <a:br>
              <a:rPr lang="en-US" altLang="zh-TW" sz="4800" dirty="0" smtClean="0">
                <a:uFillTx/>
                <a:latin typeface="+mn-ea"/>
                <a:ea typeface="+mn-ea"/>
              </a:rPr>
            </a:br>
            <a:r>
              <a:rPr lang="zh-TW" altLang="en-US" sz="4800" dirty="0" smtClean="0">
                <a:latin typeface="+mn-ea"/>
                <a:ea typeface="+mn-ea"/>
              </a:rPr>
              <a:t>心跳信號量</a:t>
            </a:r>
            <a:r>
              <a:rPr lang="zh-TW" altLang="en-US" sz="4800" dirty="0">
                <a:latin typeface="+mn-ea"/>
                <a:ea typeface="+mn-ea"/>
              </a:rPr>
              <a:t>測</a:t>
            </a:r>
            <a:endParaRPr lang="zh-TW" altLang="en-US" sz="4800" dirty="0">
              <a:uFillTx/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46677" y="4983883"/>
            <a:ext cx="8915399" cy="1126283"/>
          </a:xfrm>
        </p:spPr>
        <p:txBody>
          <a:bodyPr/>
          <a:lstStyle/>
          <a:p>
            <a:r>
              <a:rPr lang="zh-TW" altLang="en-US" dirty="0">
                <a:uFillTx/>
                <a:latin typeface="+mn-ea"/>
              </a:rPr>
              <a:t>時間</a:t>
            </a:r>
            <a:r>
              <a:rPr lang="zh-TW" altLang="en-US" dirty="0" smtClean="0">
                <a:uFillTx/>
                <a:latin typeface="+mn-ea"/>
              </a:rPr>
              <a:t>：</a:t>
            </a:r>
            <a:r>
              <a:rPr lang="en-US" altLang="zh-TW" dirty="0" smtClean="0">
                <a:latin typeface="+mn-ea"/>
              </a:rPr>
              <a:t>12</a:t>
            </a:r>
            <a:r>
              <a:rPr lang="en-US" altLang="zh-TW" dirty="0" smtClean="0">
                <a:uFillTx/>
                <a:latin typeface="+mn-ea"/>
              </a:rPr>
              <a:t>/15-1/5</a:t>
            </a:r>
            <a:endParaRPr lang="zh-TW" altLang="en-US" dirty="0"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KSM014_HeartBeat_Module</a:t>
            </a:r>
            <a:endParaRPr lang="zh-TW" altLang="en-US" dirty="0">
              <a:uFillTx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58" y="5106943"/>
            <a:ext cx="4615765" cy="9231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59" y="1588136"/>
            <a:ext cx="4427066" cy="3385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r>
              <a:rPr lang="zh-TW" altLang="en-US" dirty="0"/>
              <a:t>類比接收</a:t>
            </a:r>
            <a:endParaRPr lang="zh-TW" altLang="en-US" dirty="0"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6119" b="12193"/>
          <a:stretch/>
        </p:blipFill>
        <p:spPr>
          <a:xfrm>
            <a:off x="2938914" y="1381990"/>
            <a:ext cx="7347689" cy="51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Serial</a:t>
            </a:r>
            <a:r>
              <a:rPr lang="zh-TW" altLang="en-US" dirty="0" smtClean="0"/>
              <a:t>資料傳遞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18" y="1553347"/>
            <a:ext cx="4248150" cy="42291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432"/>
          <a:stretch/>
        </p:blipFill>
        <p:spPr>
          <a:xfrm>
            <a:off x="7088197" y="2858529"/>
            <a:ext cx="4376986" cy="283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5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即時心跳信號波形圖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2" y="1841204"/>
            <a:ext cx="565785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每週進度與檢核標準</a:t>
            </a:r>
            <a:endParaRPr lang="zh-TW" altLang="en-US" dirty="0">
              <a:uFillTx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95336"/>
            <a:ext cx="8915400" cy="492219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12</a:t>
            </a:r>
            <a:r>
              <a:rPr lang="en-US" altLang="zh-TW" dirty="0" smtClean="0">
                <a:uFillTx/>
              </a:rPr>
              <a:t>/15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>
                <a:uFillTx/>
              </a:rPr>
              <a:t>清點材料</a:t>
            </a:r>
            <a:endParaRPr lang="en-US" altLang="zh-TW" dirty="0">
              <a:uFillTx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>
                <a:uFillTx/>
              </a:rPr>
              <a:t>安裝與燒錄基本</a:t>
            </a:r>
            <a:r>
              <a:rPr lang="zh-TW" altLang="en-US" dirty="0" smtClean="0">
                <a:uFillTx/>
              </a:rPr>
              <a:t>程式</a:t>
            </a:r>
            <a:endParaRPr lang="en-US" altLang="zh-TW" dirty="0" smtClean="0">
              <a:uFillTx/>
            </a:endParaRPr>
          </a:p>
          <a:p>
            <a:r>
              <a:rPr lang="en-US" altLang="zh-TW" dirty="0" smtClean="0"/>
              <a:t>12</a:t>
            </a:r>
            <a:r>
              <a:rPr lang="en-US" altLang="zh-TW" dirty="0" smtClean="0">
                <a:uFillTx/>
              </a:rPr>
              <a:t>/22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Arduino</a:t>
            </a:r>
            <a:r>
              <a:rPr lang="zh-TW" altLang="en-US" dirty="0" smtClean="0"/>
              <a:t>類比接收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S</a:t>
            </a:r>
            <a:r>
              <a:rPr lang="en-US" altLang="zh-TW" dirty="0" smtClean="0"/>
              <a:t>erial</a:t>
            </a:r>
            <a:r>
              <a:rPr lang="zh-TW" altLang="en-US" dirty="0" smtClean="0">
                <a:uFillTx/>
              </a:rPr>
              <a:t>資料傳遞</a:t>
            </a:r>
            <a:endParaRPr lang="en-US" altLang="zh-TW" dirty="0" smtClean="0">
              <a:uFillTx/>
            </a:endParaRPr>
          </a:p>
          <a:p>
            <a:r>
              <a:rPr lang="en-US" altLang="zh-TW" dirty="0" smtClean="0"/>
              <a:t>12</a:t>
            </a:r>
            <a:r>
              <a:rPr lang="en-US" altLang="zh-TW" dirty="0" smtClean="0">
                <a:uFillTx/>
              </a:rPr>
              <a:t>/29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>
                <a:uFillTx/>
              </a:rPr>
              <a:t>Python </a:t>
            </a:r>
            <a:r>
              <a:rPr lang="zh-TW" altLang="en-US" dirty="0" smtClean="0">
                <a:uFillTx/>
              </a:rPr>
              <a:t>信號處理</a:t>
            </a:r>
            <a:endParaRPr lang="en-US" altLang="zh-TW" dirty="0" smtClean="0">
              <a:uFillTx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>
                <a:uFillTx/>
              </a:rPr>
              <a:t>輸出界面</a:t>
            </a:r>
            <a:endParaRPr lang="en-US" altLang="zh-TW" dirty="0" smtClean="0">
              <a:uFillTx/>
            </a:endParaRPr>
          </a:p>
          <a:p>
            <a:r>
              <a:rPr lang="en-US" altLang="zh-TW" dirty="0" smtClean="0"/>
              <a:t>1</a:t>
            </a:r>
            <a:r>
              <a:rPr lang="en-US" altLang="zh-TW" dirty="0" smtClean="0">
                <a:uFillTx/>
              </a:rPr>
              <a:t>/5</a:t>
            </a:r>
          </a:p>
          <a:p>
            <a:pPr marL="685800" lvl="2">
              <a:buFont typeface="Wingdings" panose="05000000000000000000" pitchFamily="2" charset="2"/>
              <a:buChar char="ü"/>
            </a:pPr>
            <a:r>
              <a:rPr lang="zh-TW" altLang="en-US" sz="1600" dirty="0" smtClean="0"/>
              <a:t>成品</a:t>
            </a:r>
            <a:r>
              <a:rPr lang="zh-TW" altLang="en-US" sz="1600" dirty="0"/>
              <a:t>與</a:t>
            </a:r>
            <a:r>
              <a:rPr lang="zh-TW" altLang="en-US" sz="1600" dirty="0">
                <a:solidFill>
                  <a:srgbClr val="FF0000"/>
                </a:solidFill>
              </a:rPr>
              <a:t>影片</a:t>
            </a:r>
            <a:r>
              <a:rPr lang="zh-TW" altLang="en-US" sz="1600" dirty="0" smtClean="0"/>
              <a:t>驗收</a:t>
            </a:r>
            <a:endParaRPr lang="en-US" altLang="zh-TW" sz="1600" dirty="0" smtClean="0">
              <a:uFillTx/>
            </a:endParaRPr>
          </a:p>
          <a:p>
            <a:r>
              <a:rPr lang="en-US" altLang="zh-TW" dirty="0" smtClean="0"/>
              <a:t>1/12</a:t>
            </a:r>
            <a:endParaRPr lang="en-US" altLang="zh-TW" dirty="0" smtClean="0">
              <a:uFillTx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>
                <a:uFillTx/>
              </a:rPr>
              <a:t>收回材料</a:t>
            </a:r>
            <a:endParaRPr lang="zh-TW" altLang="en-US" dirty="0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材料清單</a:t>
            </a:r>
            <a:endParaRPr lang="zh-TW" altLang="en-US" dirty="0">
              <a:uFillTx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05458"/>
              </p:ext>
            </p:extLst>
          </p:nvPr>
        </p:nvGraphicFramePr>
        <p:xfrm>
          <a:off x="3126422" y="2217218"/>
          <a:ext cx="4571163" cy="231925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324254">
                  <a:extLst>
                    <a:ext uri="{9D8B030D-6E8A-4147-A177-3AD203B41FA5}">
                      <a16:colId xmlns:a16="http://schemas.microsoft.com/office/drawing/2014/main" val="135456437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097439319"/>
                    </a:ext>
                  </a:extLst>
                </a:gridCol>
              </a:tblGrid>
              <a:tr h="4869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項目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數量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882620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Arduino UNO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1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4012391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USB</a:t>
                      </a:r>
                      <a:r>
                        <a:rPr lang="zh-TW" sz="2000" b="0" kern="100" dirty="0">
                          <a:effectLst/>
                        </a:rPr>
                        <a:t>線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1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418452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0" kern="100">
                          <a:effectLst/>
                        </a:rPr>
                        <a:t>心跳感測模組</a:t>
                      </a:r>
                      <a:endParaRPr lang="zh-TW" sz="20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1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3014939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5mm LED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2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395119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0" kern="100">
                          <a:effectLst/>
                        </a:rPr>
                        <a:t>杜邦線</a:t>
                      </a:r>
                      <a:endParaRPr lang="zh-TW" sz="20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207357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711006" y="484869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***</a:t>
            </a:r>
            <a:r>
              <a:rPr lang="zh-TW" altLang="zh-TW" kern="100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期末</a:t>
            </a:r>
            <a:r>
              <a:rPr lang="zh-TW" altLang="zh-TW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須繳回，遺失照價賠償</a:t>
            </a:r>
            <a:r>
              <a:rPr lang="en-US" altLang="zh-TW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***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實驗目的 </a:t>
            </a:r>
            <a:r>
              <a:rPr lang="en-US" altLang="zh-TW" dirty="0" smtClean="0">
                <a:uFillTx/>
              </a:rPr>
              <a:t>=</a:t>
            </a:r>
            <a:r>
              <a:rPr lang="zh-TW" altLang="en-US" dirty="0" smtClean="0">
                <a:uFillTx/>
              </a:rPr>
              <a:t> 期末驗收</a:t>
            </a:r>
            <a:endParaRPr lang="zh-TW" altLang="en-US" dirty="0">
              <a:uFillTx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心率計算</a:t>
            </a:r>
            <a:r>
              <a:rPr lang="zh-TW" altLang="en-US" dirty="0" smtClean="0">
                <a:uFillTx/>
              </a:rPr>
              <a:t>                               </a:t>
            </a:r>
            <a:r>
              <a:rPr lang="en-US" altLang="zh-TW" dirty="0">
                <a:solidFill>
                  <a:srgbClr val="FF0000"/>
                </a:solidFill>
                <a:uFillTx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uFillTx/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  <a:uFillTx/>
              </a:rPr>
              <a:t>分</a:t>
            </a:r>
            <a:endParaRPr lang="en-US" altLang="zh-TW" dirty="0" smtClean="0">
              <a:solidFill>
                <a:srgbClr val="FF0000"/>
              </a:solidFill>
              <a:uFillTx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心跳信號波形顯示                 </a:t>
            </a:r>
            <a:r>
              <a:rPr lang="en-US" altLang="zh-TW" dirty="0" smtClean="0">
                <a:solidFill>
                  <a:srgbClr val="FF0000"/>
                </a:solidFill>
                <a:uFillTx/>
              </a:rPr>
              <a:t>65</a:t>
            </a:r>
            <a:r>
              <a:rPr lang="zh-TW" altLang="en-US" dirty="0" smtClean="0">
                <a:solidFill>
                  <a:srgbClr val="FF0000"/>
                </a:solidFill>
                <a:uFillTx/>
              </a:rPr>
              <a:t>分</a:t>
            </a:r>
            <a:endParaRPr lang="en-US" altLang="zh-TW" dirty="0" smtClean="0">
              <a:solidFill>
                <a:srgbClr val="FF0000"/>
              </a:solidFill>
              <a:uFillTx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心跳</a:t>
            </a:r>
            <a:r>
              <a:rPr lang="zh-TW" altLang="en-US" dirty="0" smtClean="0"/>
              <a:t>信號波形即時顯示</a:t>
            </a:r>
            <a:r>
              <a:rPr lang="zh-TW" altLang="en-US" dirty="0" smtClean="0">
                <a:uFillTx/>
              </a:rPr>
              <a:t>        </a:t>
            </a:r>
            <a:r>
              <a:rPr lang="en-US" altLang="zh-TW" dirty="0">
                <a:uFillTx/>
              </a:rPr>
              <a:t>	</a:t>
            </a:r>
            <a:r>
              <a:rPr lang="en-US" altLang="zh-TW" sz="3200" dirty="0" smtClean="0">
                <a:solidFill>
                  <a:srgbClr val="FF0000"/>
                </a:solidFill>
                <a:uFillTx/>
              </a:rPr>
              <a:t>80UP</a:t>
            </a:r>
            <a:r>
              <a:rPr lang="zh-TW" altLang="en-US" sz="3200" dirty="0" smtClean="0">
                <a:solidFill>
                  <a:srgbClr val="FF0000"/>
                </a:solidFill>
                <a:uFillTx/>
              </a:rPr>
              <a:t> </a:t>
            </a:r>
            <a:r>
              <a:rPr lang="en-US" altLang="zh-TW" dirty="0" smtClean="0">
                <a:uFillTx/>
              </a:rPr>
              <a:t>	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 smtClean="0">
              <a:uFillTx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uFillTx/>
              </a:rPr>
              <a:t>自行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增加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功能                        </a:t>
            </a:r>
            <a:r>
              <a:rPr lang="zh-TW" altLang="en-US" dirty="0" smtClean="0">
                <a:solidFill>
                  <a:srgbClr val="FF0000"/>
                </a:solidFill>
                <a:uFillTx/>
              </a:rPr>
              <a:t>每項</a:t>
            </a:r>
            <a:r>
              <a:rPr lang="en-US" altLang="zh-TW" dirty="0" smtClean="0">
                <a:solidFill>
                  <a:srgbClr val="FF0000"/>
                </a:solidFill>
                <a:uFillTx/>
              </a:rPr>
              <a:t>3-5</a:t>
            </a:r>
            <a:r>
              <a:rPr lang="zh-TW" altLang="en-US" dirty="0" smtClean="0">
                <a:solidFill>
                  <a:srgbClr val="FF0000"/>
                </a:solidFill>
                <a:uFillTx/>
              </a:rPr>
              <a:t>分</a:t>
            </a:r>
            <a:endParaRPr lang="en-US" altLang="zh-TW" dirty="0" smtClean="0">
              <a:solidFill>
                <a:srgbClr val="FF0000"/>
              </a:solidFill>
              <a:uFillTx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</a:rPr>
              <a:t>系統穩定</a:t>
            </a:r>
            <a:r>
              <a:rPr lang="zh-TW" altLang="en-US" dirty="0">
                <a:solidFill>
                  <a:schemeClr val="tx1"/>
                </a:solidFill>
              </a:rPr>
              <a:t>度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                            </a:t>
            </a:r>
            <a:r>
              <a:rPr lang="en-US" altLang="zh-TW" dirty="0" smtClean="0">
                <a:solidFill>
                  <a:srgbClr val="FF0000"/>
                </a:solidFill>
                <a:uFillTx/>
              </a:rPr>
              <a:t>0-5</a:t>
            </a:r>
            <a:r>
              <a:rPr lang="zh-TW" altLang="en-US" dirty="0" smtClean="0">
                <a:solidFill>
                  <a:srgbClr val="FF0000"/>
                </a:solidFill>
                <a:uFillTx/>
              </a:rPr>
              <a:t>分</a:t>
            </a:r>
            <a:endParaRPr lang="en-US" altLang="zh-TW" dirty="0" smtClean="0">
              <a:solidFill>
                <a:schemeClr val="tx1"/>
              </a:solidFill>
              <a:uFillTx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>
              <a:solidFill>
                <a:srgbClr val="FF0000"/>
              </a:solidFill>
              <a:uFillTx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uFillTx/>
              </a:rPr>
              <a:t>影片</a:t>
            </a:r>
            <a:r>
              <a:rPr lang="zh-TW" altLang="en-US" dirty="0" smtClean="0">
                <a:solidFill>
                  <a:srgbClr val="FF0000"/>
                </a:solidFill>
                <a:uFillTx/>
              </a:rPr>
              <a:t>必須</a:t>
            </a:r>
            <a:r>
              <a:rPr lang="zh-TW" altLang="en-US" dirty="0" smtClean="0">
                <a:solidFill>
                  <a:schemeClr val="tx1"/>
                </a:solidFill>
                <a:uFillTx/>
              </a:rPr>
              <a:t>繳交</a:t>
            </a:r>
            <a:r>
              <a:rPr lang="zh-TW" altLang="en-US" dirty="0" smtClean="0">
                <a:solidFill>
                  <a:srgbClr val="FF0000"/>
                </a:solidFill>
                <a:uFillTx/>
              </a:rPr>
              <a:t>                        </a:t>
            </a:r>
            <a:r>
              <a:rPr lang="en-US" altLang="zh-TW" dirty="0" smtClean="0">
                <a:solidFill>
                  <a:srgbClr val="FF0000"/>
                </a:solidFill>
                <a:uFillTx/>
              </a:rPr>
              <a:t>5-10</a:t>
            </a:r>
            <a:r>
              <a:rPr lang="zh-TW" altLang="en-US" dirty="0" smtClean="0">
                <a:solidFill>
                  <a:srgbClr val="FF0000"/>
                </a:solidFill>
                <a:uFillTx/>
              </a:rPr>
              <a:t>分</a:t>
            </a:r>
            <a:endParaRPr lang="en-US" altLang="zh-TW" dirty="0">
              <a:solidFill>
                <a:srgbClr val="FF0000"/>
              </a:solidFill>
              <a:uFillTx/>
            </a:endParaRPr>
          </a:p>
          <a:p>
            <a:pPr marL="0" indent="0">
              <a:buNone/>
            </a:pPr>
            <a:r>
              <a:rPr lang="zh-TW" altLang="en-US" dirty="0" smtClean="0">
                <a:uFillTx/>
              </a:rPr>
              <a:t>   </a:t>
            </a:r>
            <a:endParaRPr lang="en-US" altLang="zh-TW" dirty="0" smtClean="0">
              <a:uFillTx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 smtClean="0">
              <a:uFillTx/>
            </a:endParaRPr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uFillTx/>
              </a:rPr>
              <a:t>Arduino UNO</a:t>
            </a:r>
            <a:endParaRPr lang="zh-TW" altLang="en-US" dirty="0">
              <a:uFillTx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0" y="1378854"/>
            <a:ext cx="7362825" cy="5213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下載、安裝</a:t>
            </a:r>
            <a:endParaRPr lang="zh-TW" altLang="en-US" dirty="0">
              <a:uFillTx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771" y="1378855"/>
            <a:ext cx="5372996" cy="4713342"/>
          </a:xfrm>
          <a:prstGeom prst="rect">
            <a:avLst/>
          </a:prstGeom>
        </p:spPr>
      </p:pic>
      <p:sp>
        <p:nvSpPr>
          <p:cNvPr id="4" name="矩形 3"/>
          <p:cNvSpPr>
            <a:spLocks/>
          </p:cNvSpPr>
          <p:nvPr/>
        </p:nvSpPr>
        <p:spPr>
          <a:xfrm>
            <a:off x="2940771" y="6092197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uFillTx/>
                <a:hlinkClick r:id="rId3"/>
              </a:rPr>
              <a:t>http://arduino.cc/en/Main/Software</a:t>
            </a:r>
            <a:endParaRPr lang="zh-TW" altLang="en-US" dirty="0">
              <a:uFillTx/>
            </a:endParaRPr>
          </a:p>
        </p:txBody>
      </p:sp>
      <p:sp>
        <p:nvSpPr>
          <p:cNvPr id="7" name="矩形 6"/>
          <p:cNvSpPr>
            <a:spLocks/>
          </p:cNvSpPr>
          <p:nvPr/>
        </p:nvSpPr>
        <p:spPr>
          <a:xfrm>
            <a:off x="6496050" y="3190875"/>
            <a:ext cx="1533525" cy="9433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透過</a:t>
            </a:r>
            <a:r>
              <a:rPr lang="en-US" altLang="zh-TW" dirty="0" smtClean="0">
                <a:uFillTx/>
              </a:rPr>
              <a:t>USB</a:t>
            </a:r>
            <a:r>
              <a:rPr lang="zh-TW" altLang="en-US" dirty="0" smtClean="0">
                <a:uFillTx/>
              </a:rPr>
              <a:t>連</a:t>
            </a:r>
            <a:r>
              <a:rPr lang="zh-TW" altLang="en-US" dirty="0">
                <a:uFillTx/>
              </a:rPr>
              <a:t>結</a:t>
            </a:r>
            <a:r>
              <a:rPr lang="en-US" altLang="zh-TW" dirty="0" err="1" smtClean="0">
                <a:uFillTx/>
              </a:rPr>
              <a:t>arduino</a:t>
            </a:r>
            <a:r>
              <a:rPr lang="zh-TW" altLang="en-US" dirty="0" smtClean="0">
                <a:uFillTx/>
              </a:rPr>
              <a:t>與電腦</a:t>
            </a:r>
            <a:endParaRPr lang="zh-TW" altLang="en-US" dirty="0">
              <a:uFillTx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346" y="1400740"/>
            <a:ext cx="6610702" cy="4805505"/>
          </a:xfrm>
          <a:prstGeom prst="rect">
            <a:avLst/>
          </a:prstGeom>
        </p:spPr>
      </p:pic>
      <p:sp>
        <p:nvSpPr>
          <p:cNvPr id="5" name="矩形 4"/>
          <p:cNvSpPr>
            <a:spLocks/>
          </p:cNvSpPr>
          <p:nvPr/>
        </p:nvSpPr>
        <p:spPr>
          <a:xfrm>
            <a:off x="3305378" y="4757029"/>
            <a:ext cx="1533525" cy="3597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馬上寫個程式來試試</a:t>
            </a:r>
            <a:endParaRPr lang="zh-TW" altLang="en-US" dirty="0">
              <a:uFillTx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4" y="1375248"/>
            <a:ext cx="4268788" cy="514332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814" y="1731321"/>
            <a:ext cx="3885896" cy="4217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千萬不要忘記接線，好好回想電子實驗吧</a:t>
            </a:r>
            <a:r>
              <a:rPr lang="en-US" altLang="zh-TW" dirty="0" smtClean="0">
                <a:uFillTx/>
              </a:rPr>
              <a:t>!</a:t>
            </a:r>
            <a:endParaRPr lang="zh-TW" altLang="en-US" dirty="0">
              <a:uFillTx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4790" y="1350692"/>
            <a:ext cx="3693688" cy="47763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910" y="1630268"/>
            <a:ext cx="3885896" cy="4217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935</TotalTime>
  <Words>168</Words>
  <Application>Microsoft Office PowerPoint</Application>
  <PresentationFormat>寬螢幕</PresentationFormat>
  <Paragraphs>50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Century Gothic</vt:lpstr>
      <vt:lpstr>Times New Roman</vt:lpstr>
      <vt:lpstr>Wingdings</vt:lpstr>
      <vt:lpstr>Wingdings 3</vt:lpstr>
      <vt:lpstr>絲縷</vt:lpstr>
      <vt:lpstr>信號與系統實習: 心跳信號量測</vt:lpstr>
      <vt:lpstr>每週進度與檢核標準</vt:lpstr>
      <vt:lpstr>材料清單</vt:lpstr>
      <vt:lpstr>實驗目的 = 期末驗收</vt:lpstr>
      <vt:lpstr>Arduino UNO</vt:lpstr>
      <vt:lpstr>下載、安裝</vt:lpstr>
      <vt:lpstr>透過USB連結arduino與電腦</vt:lpstr>
      <vt:lpstr>馬上寫個程式來試試</vt:lpstr>
      <vt:lpstr>千萬不要忘記接線，好好回想電子實驗吧!</vt:lpstr>
      <vt:lpstr>KSM014_HeartBeat_Module</vt:lpstr>
      <vt:lpstr>Arduino類比接收</vt:lpstr>
      <vt:lpstr>Serial資料傳遞</vt:lpstr>
      <vt:lpstr>即時心跳信號波形圖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arduino自走車</dc:title>
  <dc:creator>clark</dc:creator>
  <cp:lastModifiedBy>Yi-Fu Tsai</cp:lastModifiedBy>
  <cp:revision>92</cp:revision>
  <dcterms:created xsi:type="dcterms:W3CDTF">2015-02-02T02:34:50Z</dcterms:created>
  <dcterms:modified xsi:type="dcterms:W3CDTF">2015-12-14T06:31:21Z</dcterms:modified>
</cp:coreProperties>
</file>