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8" r:id="rId3"/>
    <p:sldId id="274" r:id="rId4"/>
    <p:sldId id="269" r:id="rId5"/>
    <p:sldId id="270" r:id="rId6"/>
    <p:sldId id="271" r:id="rId7"/>
    <p:sldId id="272" r:id="rId8"/>
    <p:sldId id="273" r:id="rId9"/>
    <p:sldId id="264" r:id="rId10"/>
    <p:sldId id="277" r:id="rId11"/>
    <p:sldId id="265" r:id="rId12"/>
    <p:sldId id="267" r:id="rId13"/>
    <p:sldId id="275" r:id="rId14"/>
    <p:sldId id="263" r:id="rId15"/>
    <p:sldId id="262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E7E6E6"/>
    <a:srgbClr val="D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8E55-E525-A602-D9E7-A46DF6FA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E0985-A617-4B25-B8EF-D415AAB61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5E2E9-6545-1874-D2AF-3CD9B184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E7BA7-41C0-2713-DC19-89E864C6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4816E-FAA8-162A-A16C-AF9E8F8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1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61F0-900D-8C85-2072-13F1FB16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5A879-424B-A514-E998-14964BEC9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215BD-2476-C543-2C12-CF44ECF3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F75C2-8059-09E7-62FE-A2667E3B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4CE5A-903F-C632-38D4-0191D821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2CEDC-A510-236B-D104-9DA261CD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EA2EC-44A6-2BF2-B0A3-6F862D733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5443-27B7-2E42-7B11-9DCB090C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FE48D-F531-4676-CB3E-1D2D8F8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38A05-7F96-4C2E-EC66-DBDC7A0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0FDB4-8750-8637-2EBA-3920F1FA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2C6F1-CD3F-9209-AD48-BF053B85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387BE-D4CB-216A-F9C0-6266544C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449D0-11FE-8575-F006-E905FD9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1ABE2-1BFD-68C9-B1DC-F749B870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2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3C229-EC80-9F7C-7FB7-14E67A01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FCFDC-C102-BEE2-C7BF-595CC23C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1989E-B59E-E3AD-B99C-8BC57423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3CE91-1231-8C58-568C-F6351951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F2391-FCC4-2D0F-791E-E70BF2D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1FF9-C0DE-DA0B-F49F-607472A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4188-C068-3DD7-59D4-40A145B11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AF04A-3D21-1E67-14B2-1CC3156A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4B38E-5813-51A9-FE33-A20F3876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09576-FD9D-C1B7-A2A3-3D2AEF97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5155A-19FA-E4DF-9C9C-57C7DEC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7EC67-3565-1ABD-2CFE-334EAC28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B4C92-49BC-A99C-7079-6EF2DA8C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19DCC-53A6-25D9-4F9B-0A3949DF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A6946-C8DE-EA8C-4B08-36763FAD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DB1D57-013E-0A7E-4F83-B5D28FB58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1B36A8-6E24-159D-6FD1-EFB25247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00669-9C89-1BBA-CB3C-79BC11AA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E5A5E-ED50-9984-BF94-65A19B7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2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0127-9581-FBA9-90EA-6FE55624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D880DB-9E76-054E-AC60-10F686A5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F67B5-F5AF-2B56-C7CD-AC45590E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671F3-36E8-2892-DA83-27EA75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41F970-C6C2-07CA-6C01-1770AA76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A210E-B354-8B6E-944C-9CEF737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E47A3-AA79-B4B3-4C99-0F653306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D9BCA-2E72-6DBD-BFC5-9A452E0B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6A689-1A79-703A-E1A4-07328BEB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37B61F-D144-9C8D-F905-C2A8A3AA2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3DA7B2-D9B6-CF31-6340-7EDE1436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5016D-A8D8-5534-9CBD-6F1AD1D2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F4C4-ADFE-7E7B-1892-A8AE8CE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5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73A2-4D56-D62C-A82F-BF52B746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0A119-1453-0A34-D649-06DEEF3E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82B8A-2CB3-6214-5158-04581BD4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152F7-99E7-74BF-08EC-47E258A4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1D7D0-C878-AC98-2C35-8AA66036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378A6-2B8D-582F-A0C0-FE5FEC5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754A57-5639-AFDF-5894-534A927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A13E53-2D24-14DE-EE5B-ED8F294D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99B9F-DD29-3793-0054-D11EF2D8D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456C-6FE9-441F-8E11-98F83E0227D8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789EF-2E75-8496-FA55-E52682A3A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B8BDF-A457-4142-D844-261E3584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CF0-5E0D-40B3-A153-1B5EE2D0C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2DE0D-DBFD-BD03-56A8-4DAF62136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C7228-CC31-933E-9FE3-3139AB5E0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BlueBird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70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4597-641A-D72E-4DB2-B420AA6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패킷 설계</a:t>
            </a:r>
            <a:r>
              <a:rPr lang="en-US" altLang="ko-KR" b="1" dirty="0"/>
              <a:t>(</a:t>
            </a:r>
            <a:r>
              <a:rPr lang="ko-KR" altLang="en-US" b="1" dirty="0" err="1"/>
              <a:t>매치메이킹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5E64-B546-4DA0-AAD5-EC6E8502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441" y="2043739"/>
            <a:ext cx="6577668" cy="1764863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Size(uint32) : </a:t>
            </a:r>
            <a:r>
              <a:rPr lang="ko-KR" altLang="en-US" sz="2400" dirty="0">
                <a:latin typeface="+mj-ea"/>
                <a:ea typeface="+mj-ea"/>
              </a:rPr>
              <a:t>패킷 크기</a:t>
            </a:r>
            <a:r>
              <a:rPr lang="en-US" altLang="ko-KR" sz="2400" dirty="0">
                <a:latin typeface="+mj-ea"/>
                <a:ea typeface="+mj-ea"/>
              </a:rPr>
              <a:t>(data </a:t>
            </a:r>
            <a:r>
              <a:rPr lang="ko-KR" altLang="en-US" sz="2400" dirty="0">
                <a:latin typeface="+mj-ea"/>
                <a:ea typeface="+mj-ea"/>
              </a:rPr>
              <a:t>크기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dirty="0">
                <a:latin typeface="+mj-ea"/>
                <a:ea typeface="+mj-ea"/>
              </a:rPr>
              <a:t>State(uint32)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 패킷 형태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 err="1">
                <a:latin typeface="+mj-ea"/>
                <a:ea typeface="+mj-ea"/>
              </a:rPr>
              <a:t>Match_Making</a:t>
            </a:r>
            <a:r>
              <a:rPr lang="en-US" altLang="ko-KR" sz="2000" dirty="0">
                <a:latin typeface="+mj-ea"/>
                <a:ea typeface="+mj-ea"/>
              </a:rPr>
              <a:t> : </a:t>
            </a:r>
            <a:r>
              <a:rPr lang="ko-KR" altLang="en-US" sz="2000" dirty="0" err="1">
                <a:latin typeface="+mj-ea"/>
                <a:ea typeface="+mj-ea"/>
              </a:rPr>
              <a:t>매치메이킹</a:t>
            </a:r>
            <a:r>
              <a:rPr lang="ko-KR" altLang="en-US" sz="2000" dirty="0">
                <a:latin typeface="+mj-ea"/>
                <a:ea typeface="+mj-ea"/>
              </a:rPr>
              <a:t> 시도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Failed : </a:t>
            </a:r>
            <a:r>
              <a:rPr lang="ko-KR" altLang="en-US" sz="2000" dirty="0" err="1">
                <a:latin typeface="+mj-ea"/>
                <a:ea typeface="+mj-ea"/>
              </a:rPr>
              <a:t>매치메이킹</a:t>
            </a:r>
            <a:r>
              <a:rPr lang="ko-KR" altLang="en-US" sz="2000" dirty="0">
                <a:latin typeface="+mj-ea"/>
                <a:ea typeface="+mj-ea"/>
              </a:rPr>
              <a:t> 실패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C870D5C-3B05-A803-B47F-0484FA19D6BC}"/>
              </a:ext>
            </a:extLst>
          </p:cNvPr>
          <p:cNvSpPr txBox="1">
            <a:spLocks/>
          </p:cNvSpPr>
          <p:nvPr/>
        </p:nvSpPr>
        <p:spPr>
          <a:xfrm>
            <a:off x="2331441" y="4226275"/>
            <a:ext cx="6770615" cy="192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+mj-ea"/>
                <a:ea typeface="+mj-ea"/>
              </a:rPr>
              <a:t>Map_Level</a:t>
            </a:r>
            <a:r>
              <a:rPr lang="en-US" altLang="ko-KR" sz="2400" dirty="0">
                <a:latin typeface="+mj-ea"/>
                <a:ea typeface="+mj-ea"/>
              </a:rPr>
              <a:t>(uint32) : </a:t>
            </a:r>
            <a:r>
              <a:rPr lang="ko-KR" altLang="en-US" sz="2400" dirty="0">
                <a:latin typeface="+mj-ea"/>
                <a:ea typeface="+mj-ea"/>
              </a:rPr>
              <a:t>맵 정보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 err="1">
                <a:latin typeface="+mj-ea"/>
                <a:ea typeface="+mj-ea"/>
              </a:rPr>
              <a:t>User_Id</a:t>
            </a:r>
            <a:r>
              <a:rPr lang="en-US" altLang="ko-KR" sz="2400" dirty="0">
                <a:latin typeface="+mj-ea"/>
                <a:ea typeface="+mj-ea"/>
              </a:rPr>
              <a:t>(uint32)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 유저 정보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 err="1">
                <a:latin typeface="+mj-ea"/>
                <a:ea typeface="+mj-ea"/>
              </a:rPr>
              <a:t>Character_State</a:t>
            </a:r>
            <a:r>
              <a:rPr lang="en-US" altLang="ko-KR" sz="2400" dirty="0">
                <a:latin typeface="+mj-ea"/>
                <a:ea typeface="+mj-ea"/>
              </a:rPr>
              <a:t>(uint32) : </a:t>
            </a:r>
            <a:r>
              <a:rPr lang="ko-KR" altLang="en-US" sz="2400" dirty="0">
                <a:latin typeface="+mj-ea"/>
                <a:ea typeface="+mj-ea"/>
              </a:rPr>
              <a:t>캐릭터 정보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A2393-4ACE-8C78-D0CE-60D911215E9F}"/>
              </a:ext>
            </a:extLst>
          </p:cNvPr>
          <p:cNvSpPr txBox="1"/>
          <p:nvPr/>
        </p:nvSpPr>
        <p:spPr>
          <a:xfrm>
            <a:off x="838200" y="237370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헤더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72050-5D29-0BA8-52E7-2F4DEFAC94E5}"/>
              </a:ext>
            </a:extLst>
          </p:cNvPr>
          <p:cNvSpPr txBox="1"/>
          <p:nvPr/>
        </p:nvSpPr>
        <p:spPr>
          <a:xfrm>
            <a:off x="633015" y="46029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21442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4597-641A-D72E-4DB2-B420AA6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패킷 설계</a:t>
            </a:r>
            <a:r>
              <a:rPr lang="en-US" altLang="ko-KR" b="1" dirty="0"/>
              <a:t>(</a:t>
            </a:r>
            <a:r>
              <a:rPr lang="ko-KR" altLang="en-US" b="1" dirty="0" err="1"/>
              <a:t>인게임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5E64-B546-4DA0-AAD5-EC6E8502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>
                <a:latin typeface="+mj-ea"/>
                <a:ea typeface="+mj-ea"/>
              </a:rPr>
              <a:t>Size</a:t>
            </a:r>
            <a:r>
              <a:rPr lang="en-US" altLang="ko-KR" sz="2400" dirty="0">
                <a:latin typeface="+mj-ea"/>
                <a:ea typeface="+mj-ea"/>
              </a:rPr>
              <a:t> : </a:t>
            </a:r>
            <a:r>
              <a:rPr lang="ko-KR" altLang="en-US" sz="2400" dirty="0">
                <a:latin typeface="+mj-ea"/>
                <a:ea typeface="+mj-ea"/>
              </a:rPr>
              <a:t>패킷 크기</a:t>
            </a:r>
            <a:r>
              <a:rPr lang="en-US" altLang="ko-KR" sz="2400" dirty="0">
                <a:latin typeface="+mj-ea"/>
                <a:ea typeface="+mj-ea"/>
              </a:rPr>
              <a:t>(data </a:t>
            </a:r>
            <a:r>
              <a:rPr lang="ko-KR" altLang="en-US" sz="2400" dirty="0">
                <a:latin typeface="+mj-ea"/>
                <a:ea typeface="+mj-ea"/>
              </a:rPr>
              <a:t>크기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r>
              <a:rPr lang="en-US" altLang="ko-KR" sz="2400" b="1" dirty="0">
                <a:latin typeface="+mj-ea"/>
                <a:ea typeface="+mj-ea"/>
              </a:rPr>
              <a:t>State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  <a:r>
              <a:rPr lang="ko-KR" altLang="en-US" sz="2400" dirty="0">
                <a:latin typeface="+mj-ea"/>
                <a:ea typeface="+mj-ea"/>
              </a:rPr>
              <a:t> 패킷 형태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Mapping : </a:t>
            </a:r>
            <a:r>
              <a:rPr lang="ko-KR" altLang="en-US" sz="2000" dirty="0" err="1">
                <a:latin typeface="+mj-ea"/>
                <a:ea typeface="+mj-ea"/>
              </a:rPr>
              <a:t>매치메이킹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Move : </a:t>
            </a:r>
            <a:r>
              <a:rPr lang="ko-KR" altLang="en-US" sz="2000" dirty="0">
                <a:latin typeface="+mj-ea"/>
                <a:ea typeface="+mj-ea"/>
              </a:rPr>
              <a:t>이동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Characters</a:t>
            </a:r>
            <a:r>
              <a:rPr lang="en-US" altLang="ko-KR" sz="2000" dirty="0">
                <a:latin typeface="+mj-ea"/>
                <a:ea typeface="+mj-ea"/>
              </a:rPr>
              <a:t>_Crash : </a:t>
            </a:r>
            <a:r>
              <a:rPr lang="ko-KR" altLang="en-US" sz="2000" dirty="0">
                <a:latin typeface="+mj-ea"/>
                <a:ea typeface="+mj-ea"/>
              </a:rPr>
              <a:t>사람 충돌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 err="1">
                <a:latin typeface="+mj-ea"/>
                <a:ea typeface="+mj-ea"/>
              </a:rPr>
              <a:t>Obstacle_Crash</a:t>
            </a:r>
            <a:r>
              <a:rPr lang="en-US" altLang="ko-KR" sz="2000" dirty="0">
                <a:latin typeface="+mj-ea"/>
                <a:ea typeface="+mj-ea"/>
              </a:rPr>
              <a:t> : </a:t>
            </a:r>
            <a:r>
              <a:rPr lang="ko-KR" altLang="en-US" sz="2000" dirty="0">
                <a:latin typeface="+mj-ea"/>
                <a:ea typeface="+mj-ea"/>
              </a:rPr>
              <a:t>장애물 충돌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 err="1">
                <a:latin typeface="+mj-ea"/>
                <a:ea typeface="+mj-ea"/>
              </a:rPr>
              <a:t>No_Move</a:t>
            </a:r>
            <a:r>
              <a:rPr lang="en-US" altLang="ko-KR" sz="2000" dirty="0">
                <a:latin typeface="+mj-ea"/>
                <a:ea typeface="+mj-ea"/>
              </a:rPr>
              <a:t> : </a:t>
            </a:r>
            <a:r>
              <a:rPr lang="ko-KR" altLang="en-US" sz="2000" dirty="0">
                <a:latin typeface="+mj-ea"/>
                <a:ea typeface="+mj-ea"/>
              </a:rPr>
              <a:t>이동 불가 상태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Drop : </a:t>
            </a:r>
            <a:r>
              <a:rPr lang="ko-KR" altLang="en-US" sz="2000" dirty="0">
                <a:latin typeface="+mj-ea"/>
                <a:ea typeface="+mj-ea"/>
              </a:rPr>
              <a:t>지역 탈출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Complete : </a:t>
            </a:r>
            <a:r>
              <a:rPr lang="ko-KR" altLang="en-US" sz="2000" dirty="0">
                <a:latin typeface="+mj-ea"/>
                <a:ea typeface="+mj-ea"/>
              </a:rPr>
              <a:t>게임 성공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Fail : </a:t>
            </a:r>
            <a:r>
              <a:rPr lang="ko-KR" altLang="en-US" sz="2000" dirty="0">
                <a:latin typeface="+mj-ea"/>
                <a:ea typeface="+mj-ea"/>
              </a:rPr>
              <a:t>게임 실패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000" dirty="0" err="1">
                <a:latin typeface="+mj-ea"/>
                <a:ea typeface="+mj-ea"/>
              </a:rPr>
              <a:t>Packet_Fail</a:t>
            </a:r>
            <a:r>
              <a:rPr lang="en-US" altLang="ko-KR" sz="2000" dirty="0">
                <a:latin typeface="+mj-ea"/>
                <a:ea typeface="+mj-ea"/>
              </a:rPr>
              <a:t> : </a:t>
            </a:r>
            <a:r>
              <a:rPr lang="ko-KR" altLang="en-US" sz="2000" dirty="0">
                <a:latin typeface="+mj-ea"/>
                <a:ea typeface="+mj-ea"/>
              </a:rPr>
              <a:t>옳지 않은 패킷</a:t>
            </a:r>
            <a:endParaRPr lang="en-US" altLang="ko-KR" sz="2000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r>
              <a:rPr lang="en-US" altLang="ko-KR" sz="2400" dirty="0" err="1">
                <a:latin typeface="+mj-ea"/>
                <a:ea typeface="+mj-ea"/>
              </a:rPr>
              <a:t>Obstacle_move</a:t>
            </a:r>
            <a:r>
              <a:rPr lang="en-US" altLang="ko-KR" sz="2400" dirty="0">
                <a:latin typeface="+mj-ea"/>
                <a:ea typeface="+mj-ea"/>
              </a:rPr>
              <a:t> : </a:t>
            </a:r>
            <a:r>
              <a:rPr lang="ko-KR" altLang="en-US" sz="2400" dirty="0">
                <a:latin typeface="+mj-ea"/>
                <a:ea typeface="+mj-ea"/>
              </a:rPr>
              <a:t>장애물 이동 패킷</a:t>
            </a:r>
            <a:endParaRPr lang="en-US" altLang="ko-KR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lvl="1">
              <a:buFontTx/>
              <a:buChar char="-"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1F4209-39B8-FACB-54C9-F38FC249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1510"/>
            <a:ext cx="55530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4597-641A-D72E-4DB2-B420AA6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패킷 설계</a:t>
            </a:r>
            <a:r>
              <a:rPr lang="en-US" altLang="ko-KR" b="1" dirty="0"/>
              <a:t>(</a:t>
            </a:r>
            <a:r>
              <a:rPr lang="ko-KR" altLang="en-US" b="1" dirty="0" err="1"/>
              <a:t>인게임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5E64-B546-4DA0-AAD5-EC6E8502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+mj-ea"/>
                <a:ea typeface="+mj-ea"/>
              </a:rPr>
              <a:t>기본 정보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Id(uint32)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세션 고유 번호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Map_Level</a:t>
            </a:r>
            <a:r>
              <a:rPr lang="en-US" altLang="ko-KR" sz="2000" b="1" dirty="0">
                <a:latin typeface="+mj-ea"/>
                <a:ea typeface="+mj-ea"/>
              </a:rPr>
              <a:t>(uint32) :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맵 레벨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Match_Room</a:t>
            </a:r>
            <a:r>
              <a:rPr lang="en-US" altLang="ko-KR" sz="2000" b="1" dirty="0">
                <a:latin typeface="+mj-ea"/>
                <a:ea typeface="+mj-ea"/>
              </a:rPr>
              <a:t>(uint32) :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 err="1">
                <a:latin typeface="+mj-ea"/>
                <a:ea typeface="+mj-ea"/>
              </a:rPr>
              <a:t>매치메이킹</a:t>
            </a:r>
            <a:r>
              <a:rPr lang="ko-KR" altLang="en-US" sz="2000" dirty="0">
                <a:latin typeface="+mj-ea"/>
                <a:ea typeface="+mj-ea"/>
              </a:rPr>
              <a:t> 정보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+mj-ea"/>
                <a:ea typeface="+mj-ea"/>
              </a:rPr>
              <a:t>특정 정보</a:t>
            </a:r>
            <a:endParaRPr lang="en-US" altLang="ko-KR" sz="2400" b="1" dirty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en-US" altLang="ko-KR" sz="2000" b="1" dirty="0">
                <a:latin typeface="+mj-ea"/>
                <a:ea typeface="+mj-ea"/>
              </a:rPr>
              <a:t>Vector3(x, y, z) : </a:t>
            </a:r>
            <a:r>
              <a:rPr lang="ko-KR" altLang="en-US" sz="2000" dirty="0">
                <a:latin typeface="+mj-ea"/>
                <a:ea typeface="+mj-ea"/>
              </a:rPr>
              <a:t>좌표 정보</a:t>
            </a:r>
            <a:r>
              <a:rPr lang="en-US" altLang="ko-KR" sz="2000" dirty="0">
                <a:latin typeface="+mj-ea"/>
                <a:ea typeface="+mj-ea"/>
              </a:rPr>
              <a:t>(Move, C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haracters</a:t>
            </a:r>
            <a:r>
              <a:rPr lang="en-US" altLang="ko-KR" sz="2000" dirty="0">
                <a:latin typeface="+mj-ea"/>
                <a:ea typeface="+mj-ea"/>
              </a:rPr>
              <a:t>_Crash, </a:t>
            </a:r>
            <a:r>
              <a:rPr lang="en-US" altLang="ko-KR" sz="2000" dirty="0" err="1">
                <a:latin typeface="+mj-ea"/>
                <a:ea typeface="+mj-ea"/>
              </a:rPr>
              <a:t>Obstacle_Crash</a:t>
            </a:r>
            <a:r>
              <a:rPr lang="en-US" altLang="ko-KR" sz="2000" dirty="0">
                <a:latin typeface="+mj-ea"/>
                <a:ea typeface="+mj-ea"/>
              </a:rPr>
              <a:t>, Drop, Complete)</a:t>
            </a:r>
          </a:p>
          <a:p>
            <a:pPr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상대</a:t>
            </a:r>
            <a:r>
              <a:rPr lang="en-US" altLang="ko-KR" sz="2000" b="1" dirty="0">
                <a:latin typeface="+mj-ea"/>
                <a:ea typeface="+mj-ea"/>
              </a:rPr>
              <a:t>(Vector3, id)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dirty="0" err="1">
                <a:latin typeface="+mj-ea"/>
                <a:ea typeface="+mj-ea"/>
              </a:rPr>
              <a:t>부딫치는</a:t>
            </a:r>
            <a:r>
              <a:rPr lang="ko-KR" altLang="en-US" sz="2000" dirty="0">
                <a:latin typeface="+mj-ea"/>
                <a:ea typeface="+mj-ea"/>
              </a:rPr>
              <a:t> 상대 정보</a:t>
            </a:r>
            <a:r>
              <a:rPr lang="en-US" altLang="ko-KR" sz="2000" dirty="0">
                <a:latin typeface="+mj-ea"/>
                <a:ea typeface="+mj-ea"/>
              </a:rPr>
              <a:t>(C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haracters</a:t>
            </a:r>
            <a:r>
              <a:rPr lang="en-US" altLang="ko-KR" sz="2000" dirty="0">
                <a:latin typeface="+mj-ea"/>
                <a:ea typeface="+mj-ea"/>
              </a:rPr>
              <a:t>_Crash)</a:t>
            </a:r>
          </a:p>
          <a:p>
            <a:pPr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장애물</a:t>
            </a:r>
            <a:r>
              <a:rPr lang="en-US" altLang="ko-KR" sz="2000" b="1" dirty="0">
                <a:latin typeface="+mj-ea"/>
                <a:ea typeface="+mj-ea"/>
              </a:rPr>
              <a:t>(Vector3, id)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dirty="0" err="1">
                <a:latin typeface="+mj-ea"/>
                <a:ea typeface="+mj-ea"/>
              </a:rPr>
              <a:t>부딫치는</a:t>
            </a:r>
            <a:r>
              <a:rPr lang="ko-KR" altLang="en-US" sz="2000" dirty="0">
                <a:latin typeface="+mj-ea"/>
                <a:ea typeface="+mj-ea"/>
              </a:rPr>
              <a:t> 장애물 정보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Obstacle_Crash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>
              <a:buFontTx/>
              <a:buChar char="-"/>
            </a:pPr>
            <a:r>
              <a:rPr lang="ko-KR" altLang="en-US" sz="2000" b="1" dirty="0">
                <a:latin typeface="+mj-ea"/>
                <a:ea typeface="+mj-ea"/>
              </a:rPr>
              <a:t>쟁탈 정보</a:t>
            </a:r>
            <a:r>
              <a:rPr lang="en-US" altLang="ko-KR" sz="2000" b="1" dirty="0">
                <a:latin typeface="+mj-ea"/>
                <a:ea typeface="+mj-ea"/>
              </a:rPr>
              <a:t>(Vector3, id)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쟁탈전 </a:t>
            </a:r>
            <a:r>
              <a:rPr lang="ko-KR" altLang="en-US" sz="2000" dirty="0" err="1">
                <a:latin typeface="+mj-ea"/>
                <a:ea typeface="+mj-ea"/>
              </a:rPr>
              <a:t>맵인</a:t>
            </a:r>
            <a:r>
              <a:rPr lang="ko-KR" altLang="en-US" sz="2000" dirty="0">
                <a:latin typeface="+mj-ea"/>
                <a:ea typeface="+mj-ea"/>
              </a:rPr>
              <a:t> 경우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333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3F01D-3AC8-4EC0-800E-5141CE34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폴더 형태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CC64-A1A7-30CD-EE3C-F179F8EE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238"/>
            <a:ext cx="7441734" cy="5360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/binary : </a:t>
            </a:r>
            <a:r>
              <a:rPr lang="ko-KR" altLang="en-US" sz="2400" dirty="0"/>
              <a:t>실행 파일</a:t>
            </a:r>
            <a:r>
              <a:rPr lang="en-US" altLang="ko-KR" sz="2400" dirty="0"/>
              <a:t>(</a:t>
            </a:r>
            <a:r>
              <a:rPr lang="ko-KR" altLang="en-US" sz="2400" dirty="0"/>
              <a:t>빌드 파일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/binary/server	/binary/game</a:t>
            </a:r>
          </a:p>
          <a:p>
            <a:pPr marL="0" indent="0">
              <a:buNone/>
            </a:pPr>
            <a:r>
              <a:rPr lang="en-US" altLang="ko-KR" sz="2400" dirty="0"/>
              <a:t>/config : </a:t>
            </a:r>
            <a:r>
              <a:rPr lang="ko-KR" altLang="en-US" sz="2400" dirty="0"/>
              <a:t>설정 파일들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/docs : </a:t>
            </a:r>
            <a:r>
              <a:rPr lang="ko-KR" altLang="en-US" sz="2400" dirty="0"/>
              <a:t>아키텍처</a:t>
            </a:r>
            <a:r>
              <a:rPr lang="en-US" altLang="ko-KR" sz="2400" dirty="0"/>
              <a:t>, PMP </a:t>
            </a:r>
            <a:r>
              <a:rPr lang="ko-KR" altLang="en-US" sz="2400" dirty="0"/>
              <a:t>파일 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/scripts : DB </a:t>
            </a:r>
            <a:r>
              <a:rPr lang="ko-KR" altLang="en-US" sz="2400" dirty="0"/>
              <a:t>스키마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</a:t>
            </a:r>
            <a:r>
              <a:rPr lang="en-US" altLang="ko-KR" sz="2400" dirty="0" err="1"/>
              <a:t>assect</a:t>
            </a:r>
            <a:r>
              <a:rPr lang="en-US" altLang="ko-KR" sz="2400" dirty="0"/>
              <a:t> : </a:t>
            </a:r>
            <a:r>
              <a:rPr lang="ko-KR" altLang="en-US" sz="2400" dirty="0"/>
              <a:t>유니티 </a:t>
            </a:r>
            <a:r>
              <a:rPr lang="ko-KR" altLang="en-US" sz="2400" dirty="0" err="1"/>
              <a:t>에셋</a:t>
            </a:r>
            <a:r>
              <a:rPr lang="ko-KR" altLang="en-US" sz="2400" dirty="0"/>
              <a:t> 폴더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/src</a:t>
            </a:r>
          </a:p>
          <a:p>
            <a:pPr marL="0" indent="0">
              <a:buNone/>
            </a:pPr>
            <a:r>
              <a:rPr lang="en-US" altLang="ko-KR" sz="2400" dirty="0"/>
              <a:t>	/src/library</a:t>
            </a:r>
          </a:p>
          <a:p>
            <a:pPr marL="0" indent="0">
              <a:buNone/>
            </a:pPr>
            <a:r>
              <a:rPr lang="en-US" altLang="ko-KR" sz="2400" dirty="0"/>
              <a:t>	/src/unity_client</a:t>
            </a:r>
          </a:p>
          <a:p>
            <a:pPr marL="0" indent="0">
              <a:buNone/>
            </a:pPr>
            <a:r>
              <a:rPr lang="en-US" altLang="ko-KR" sz="2400" dirty="0"/>
              <a:t>	/src/dummy_client</a:t>
            </a:r>
          </a:p>
          <a:p>
            <a:pPr marL="0" indent="0">
              <a:buNone/>
            </a:pPr>
            <a:r>
              <a:rPr lang="en-US" altLang="ko-KR" sz="2400" dirty="0"/>
              <a:t>	/src/loby_server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09FE8D-5C8D-34B4-F5C1-85AD3F4672B1}"/>
              </a:ext>
            </a:extLst>
          </p:cNvPr>
          <p:cNvSpPr txBox="1">
            <a:spLocks/>
          </p:cNvSpPr>
          <p:nvPr/>
        </p:nvSpPr>
        <p:spPr>
          <a:xfrm>
            <a:off x="5967369" y="1191238"/>
            <a:ext cx="5386431" cy="547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/src/game_server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/src/</a:t>
            </a:r>
            <a:r>
              <a:rPr lang="en-US" altLang="ko-KR" sz="2400" dirty="0" err="1"/>
              <a:t>auth_server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/src/server_core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/src/</a:t>
            </a:r>
            <a:r>
              <a:rPr lang="en-US" altLang="ko-KR" sz="2400" dirty="0" err="1"/>
              <a:t>npc_server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4094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1F21F-EFE6-DDDA-7453-E56EEA76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협업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548EF-51F8-DC66-5476-19166411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err="1">
                <a:latin typeface="+mj-ea"/>
                <a:ea typeface="+mj-ea"/>
              </a:rPr>
              <a:t>Github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-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코드 관리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en-US" altLang="ko-KR" sz="2000" b="1" dirty="0">
                <a:latin typeface="+mj-ea"/>
                <a:ea typeface="+mj-ea"/>
              </a:rPr>
              <a:t>Slack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– </a:t>
            </a:r>
            <a:r>
              <a:rPr lang="ko-KR" altLang="en-US" sz="2000" dirty="0">
                <a:latin typeface="+mj-ea"/>
                <a:ea typeface="+mj-ea"/>
              </a:rPr>
              <a:t>커뮤니케이션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Notion </a:t>
            </a:r>
          </a:p>
          <a:p>
            <a:pPr marL="0" indent="0">
              <a:buNone/>
            </a:pPr>
            <a:r>
              <a:rPr lang="en-US" altLang="ko-KR" sz="2000" b="1" dirty="0">
                <a:latin typeface="+mj-ea"/>
                <a:ea typeface="+mj-ea"/>
              </a:rPr>
              <a:t>	– </a:t>
            </a:r>
            <a:r>
              <a:rPr lang="ko-KR" altLang="en-US" sz="2000" dirty="0">
                <a:latin typeface="+mj-ea"/>
                <a:ea typeface="+mj-ea"/>
              </a:rPr>
              <a:t>자료 정리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 err="1">
                <a:latin typeface="+mj-ea"/>
                <a:ea typeface="+mj-ea"/>
              </a:rPr>
              <a:t>Zenhub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- </a:t>
            </a:r>
            <a:r>
              <a:rPr lang="ko-KR" altLang="en-US" sz="2000" dirty="0">
                <a:latin typeface="+mj-ea"/>
                <a:ea typeface="+mj-ea"/>
              </a:rPr>
              <a:t>이슈 관리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ZEP</a:t>
            </a:r>
          </a:p>
          <a:p>
            <a:pPr marL="0" indent="0">
              <a:buNone/>
            </a:pPr>
            <a:r>
              <a:rPr lang="en-US" altLang="ko-KR" sz="2000" dirty="0">
                <a:latin typeface="+mj-ea"/>
                <a:ea typeface="+mj-ea"/>
              </a:rPr>
              <a:t>	- </a:t>
            </a:r>
            <a:r>
              <a:rPr lang="ko-KR" altLang="en-US" sz="2000" dirty="0">
                <a:latin typeface="+mj-ea"/>
                <a:ea typeface="+mj-ea"/>
              </a:rPr>
              <a:t>원격 회의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347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A1AFB-E7ED-26CF-AC31-E75BBCB0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오픈 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24DA-24C2-0BF2-3A0D-701B0C20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877016"/>
          </a:xfrm>
        </p:spPr>
        <p:txBody>
          <a:bodyPr>
            <a:normAutofit/>
          </a:bodyPr>
          <a:lstStyle/>
          <a:p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+mj-ea"/>
                <a:ea typeface="+mj-ea"/>
              </a:rPr>
              <a:t>IOCP </a:t>
            </a:r>
            <a:r>
              <a:rPr lang="ko-KR" altLang="en-US" sz="2000" b="1" dirty="0">
                <a:latin typeface="+mj-ea"/>
                <a:ea typeface="+mj-ea"/>
              </a:rPr>
              <a:t>코어 소스</a:t>
            </a:r>
            <a:endParaRPr lang="en-US" altLang="ko-KR" sz="2000" b="1" dirty="0"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서버와 클라 간의 통신 코어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+mj-ea"/>
                <a:ea typeface="+mj-ea"/>
              </a:rPr>
              <a:t>Protocol </a:t>
            </a:r>
            <a:r>
              <a:rPr lang="en-US" altLang="ko-KR" sz="2000" b="1" dirty="0" err="1">
                <a:latin typeface="+mj-ea"/>
                <a:ea typeface="+mj-ea"/>
              </a:rPr>
              <a:t>buf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n-ea"/>
              </a:rPr>
              <a:t>– Unity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C++</a:t>
            </a:r>
            <a:r>
              <a:rPr lang="ko-KR" altLang="en-US" sz="2000" dirty="0">
                <a:latin typeface="+mn-ea"/>
              </a:rPr>
              <a:t>서버 간의 패킷 형태 맞춤 및 속도 향상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+mj-ea"/>
                <a:ea typeface="+mj-ea"/>
              </a:rPr>
              <a:t>RESTful API</a:t>
            </a:r>
          </a:p>
          <a:p>
            <a:pPr marL="914400" lvl="2" indent="0">
              <a:lnSpc>
                <a:spcPct val="130000"/>
              </a:lnSpc>
              <a:buNone/>
            </a:pPr>
            <a:r>
              <a:rPr lang="en-US" altLang="ko-KR" dirty="0">
                <a:ea typeface="+mj-ea"/>
              </a:rPr>
              <a:t>– HTTP </a:t>
            </a:r>
            <a:r>
              <a:rPr lang="ko-KR" altLang="en-US" dirty="0">
                <a:ea typeface="+mj-ea"/>
              </a:rPr>
              <a:t>통신에서 활용할 </a:t>
            </a:r>
            <a:r>
              <a:rPr lang="en-US" altLang="ko-KR" dirty="0">
                <a:ea typeface="+mj-ea"/>
              </a:rPr>
              <a:t>Protocol</a:t>
            </a:r>
          </a:p>
          <a:p>
            <a:pPr marL="342900" lvl="2" indent="-342900">
              <a:lnSpc>
                <a:spcPct val="130000"/>
              </a:lnSpc>
            </a:pPr>
            <a:r>
              <a:rPr lang="en-US" altLang="ko-KR" b="1" dirty="0">
                <a:latin typeface="+mj-ea"/>
                <a:ea typeface="+mj-ea"/>
              </a:rPr>
              <a:t>Unity Network Manager </a:t>
            </a:r>
          </a:p>
          <a:p>
            <a:pPr marL="0" lvl="2" indent="0">
              <a:lnSpc>
                <a:spcPct val="130000"/>
              </a:lnSpc>
              <a:buNone/>
            </a:pPr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dirty="0">
                <a:ea typeface="+mj-ea"/>
              </a:rPr>
              <a:t>– Local Player</a:t>
            </a:r>
            <a:r>
              <a:rPr lang="ko-KR" altLang="en-US" dirty="0">
                <a:ea typeface="+mj-ea"/>
              </a:rPr>
              <a:t>에게만 행동 권한을 주기 위해 활용  </a:t>
            </a:r>
            <a:r>
              <a:rPr lang="en-US" altLang="ko-KR" dirty="0">
                <a:ea typeface="+mj-ea"/>
              </a:rPr>
              <a:t> </a:t>
            </a:r>
          </a:p>
          <a:p>
            <a:pPr marL="0" lvl="2" indent="0">
              <a:buNone/>
            </a:pP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232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C3BF77B-743A-1AC2-CB63-97FE71CCB49E}"/>
              </a:ext>
            </a:extLst>
          </p:cNvPr>
          <p:cNvCxnSpPr>
            <a:cxnSpLocks/>
          </p:cNvCxnSpPr>
          <p:nvPr/>
        </p:nvCxnSpPr>
        <p:spPr>
          <a:xfrm flipV="1">
            <a:off x="2894202" y="2572397"/>
            <a:ext cx="0" cy="14350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46D212D3-9E97-CBDB-467D-1B6624551BF5}"/>
              </a:ext>
            </a:extLst>
          </p:cNvPr>
          <p:cNvGrpSpPr/>
          <p:nvPr/>
        </p:nvGrpSpPr>
        <p:grpSpPr>
          <a:xfrm>
            <a:off x="5966935" y="437564"/>
            <a:ext cx="4284505" cy="2134272"/>
            <a:chOff x="3667028" y="2887744"/>
            <a:chExt cx="2033541" cy="2583808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94C77788-4A84-31D4-A81B-3D921F7F3AAD}"/>
                </a:ext>
              </a:extLst>
            </p:cNvPr>
            <p:cNvSpPr/>
            <p:nvPr/>
          </p:nvSpPr>
          <p:spPr>
            <a:xfrm>
              <a:off x="3667028" y="2887744"/>
              <a:ext cx="2033541" cy="25838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Server(IOCP)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42" name="Picture 4" descr="C++ - 위키백과, 우리 모두의 백과사전">
              <a:extLst>
                <a:ext uri="{FF2B5EF4-FFF2-40B4-BE49-F238E27FC236}">
                  <a16:creationId xmlns:a16="http://schemas.microsoft.com/office/drawing/2014/main" id="{0EF332A4-F5B2-074B-1DBC-59064B0A2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1201" y="2920153"/>
              <a:ext cx="288726" cy="824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 flipV="1">
            <a:off x="3371624" y="1184414"/>
            <a:ext cx="2595311" cy="95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3371624" y="1912319"/>
            <a:ext cx="25953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71B43E-7F51-E29C-04D4-9A2015F54AD9}"/>
              </a:ext>
            </a:extLst>
          </p:cNvPr>
          <p:cNvCxnSpPr>
            <a:cxnSpLocks/>
          </p:cNvCxnSpPr>
          <p:nvPr/>
        </p:nvCxnSpPr>
        <p:spPr>
          <a:xfrm>
            <a:off x="2230129" y="2572397"/>
            <a:ext cx="10745" cy="14350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1947119" y="2874163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1807906" y="437565"/>
            <a:ext cx="1563718" cy="2134832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008" y="1369948"/>
              <a:ext cx="128111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613" y="3760962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922956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19729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483422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1039" idx="2"/>
            <a:endCxn id="40" idx="0"/>
          </p:cNvCxnSpPr>
          <p:nvPr/>
        </p:nvCxnSpPr>
        <p:spPr>
          <a:xfrm rot="5400000">
            <a:off x="7023792" y="2915955"/>
            <a:ext cx="1429515" cy="741279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stCxn id="1118" idx="3"/>
            <a:endCxn id="40" idx="1"/>
          </p:cNvCxnSpPr>
          <p:nvPr/>
        </p:nvCxnSpPr>
        <p:spPr>
          <a:xfrm flipV="1">
            <a:off x="4789459" y="4813022"/>
            <a:ext cx="1737176" cy="24539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78A7C72-64C3-077A-2A62-5D971A745174}"/>
              </a:ext>
            </a:extLst>
          </p:cNvPr>
          <p:cNvCxnSpPr>
            <a:cxnSpLocks/>
            <a:stCxn id="1058" idx="1"/>
            <a:endCxn id="40" idx="3"/>
          </p:cNvCxnSpPr>
          <p:nvPr/>
        </p:nvCxnSpPr>
        <p:spPr>
          <a:xfrm rot="10800000" flipV="1">
            <a:off x="8209184" y="4813020"/>
            <a:ext cx="684269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951C13-376D-56E2-25AE-B80C95315FB2}"/>
              </a:ext>
            </a:extLst>
          </p:cNvPr>
          <p:cNvSpPr/>
          <p:nvPr/>
        </p:nvSpPr>
        <p:spPr>
          <a:xfrm>
            <a:off x="6695149" y="994505"/>
            <a:ext cx="1269142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09303F-9F38-D038-2872-B228A0474A85}"/>
              </a:ext>
            </a:extLst>
          </p:cNvPr>
          <p:cNvSpPr/>
          <p:nvPr/>
        </p:nvSpPr>
        <p:spPr>
          <a:xfrm>
            <a:off x="8492404" y="1002523"/>
            <a:ext cx="1295559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 </a:t>
            </a:r>
            <a:r>
              <a:rPr lang="ko-KR" altLang="en-US" dirty="0"/>
              <a:t>서버</a:t>
            </a:r>
          </a:p>
        </p:txBody>
      </p: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3875104" y="1007550"/>
            <a:ext cx="1563718" cy="108894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(TCP/IP)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567897"/>
            <a:ext cx="5112569" cy="12700"/>
          </a:xfrm>
          <a:prstGeom prst="bentConnector4">
            <a:avLst>
              <a:gd name="adj1" fmla="val 26016"/>
              <a:gd name="adj2" fmla="val 5626315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1EA643-C78D-DC1F-45B4-3CD07040EE11}"/>
              </a:ext>
            </a:extLst>
          </p:cNvPr>
          <p:cNvCxnSpPr>
            <a:cxnSpLocks/>
          </p:cNvCxnSpPr>
          <p:nvPr/>
        </p:nvCxnSpPr>
        <p:spPr>
          <a:xfrm flipV="1">
            <a:off x="4574779" y="2273417"/>
            <a:ext cx="1392156" cy="17271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B70530-2E2E-8701-B395-238628B10DF9}"/>
              </a:ext>
            </a:extLst>
          </p:cNvPr>
          <p:cNvCxnSpPr>
            <a:cxnSpLocks/>
          </p:cNvCxnSpPr>
          <p:nvPr/>
        </p:nvCxnSpPr>
        <p:spPr>
          <a:xfrm flipH="1">
            <a:off x="4819325" y="2605976"/>
            <a:ext cx="1562758" cy="18643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구름 22">
            <a:extLst>
              <a:ext uri="{FF2B5EF4-FFF2-40B4-BE49-F238E27FC236}">
                <a16:creationId xmlns:a16="http://schemas.microsoft.com/office/drawing/2014/main" id="{7708E197-97FA-C4F5-DAFA-73D6DFB884C1}"/>
              </a:ext>
            </a:extLst>
          </p:cNvPr>
          <p:cNvSpPr/>
          <p:nvPr/>
        </p:nvSpPr>
        <p:spPr>
          <a:xfrm>
            <a:off x="4719331" y="2782240"/>
            <a:ext cx="1563718" cy="108894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(TCP/IP)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CBF645-2F8A-2D53-8A46-EDC071B6DB70}"/>
              </a:ext>
            </a:extLst>
          </p:cNvPr>
          <p:cNvSpPr/>
          <p:nvPr/>
        </p:nvSpPr>
        <p:spPr>
          <a:xfrm>
            <a:off x="7253528" y="1723447"/>
            <a:ext cx="1911309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매치메이킹</a:t>
            </a:r>
            <a:r>
              <a:rPr lang="ko-KR" altLang="en-US" dirty="0"/>
              <a:t> 서버</a:t>
            </a:r>
          </a:p>
        </p:txBody>
      </p:sp>
    </p:spTree>
    <p:extLst>
      <p:ext uri="{BB962C8B-B14F-4D97-AF65-F5344CB8AC3E}">
        <p14:creationId xmlns:p14="http://schemas.microsoft.com/office/powerpoint/2010/main" val="17793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>
            <a:off x="5809833" y="1274054"/>
            <a:ext cx="1319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5780015" y="1901023"/>
            <a:ext cx="13495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2646906" y="412499"/>
            <a:ext cx="1111361" cy="2151205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987" y="1369948"/>
              <a:ext cx="13466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플랫폼 서버</a:t>
                </a: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287" y="5379300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885502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33752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661493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stCxn id="1118" idx="3"/>
            <a:endCxn id="40" idx="1"/>
          </p:cNvCxnSpPr>
          <p:nvPr/>
        </p:nvCxnSpPr>
        <p:spPr>
          <a:xfrm flipV="1">
            <a:off x="4789459" y="4813022"/>
            <a:ext cx="1737176" cy="24539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5EAC4199-A99E-BABB-B862-F307B41BA8E4}"/>
              </a:ext>
            </a:extLst>
          </p:cNvPr>
          <p:cNvGrpSpPr/>
          <p:nvPr/>
        </p:nvGrpSpPr>
        <p:grpSpPr>
          <a:xfrm>
            <a:off x="7136938" y="445159"/>
            <a:ext cx="4741872" cy="2411487"/>
            <a:chOff x="7303900" y="445160"/>
            <a:chExt cx="4574910" cy="2134272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46D212D3-9E97-CBDB-467D-1B6624551BF5}"/>
                </a:ext>
              </a:extLst>
            </p:cNvPr>
            <p:cNvGrpSpPr/>
            <p:nvPr/>
          </p:nvGrpSpPr>
          <p:grpSpPr>
            <a:xfrm>
              <a:off x="7303900" y="445160"/>
              <a:ext cx="4574910" cy="2134272"/>
              <a:chOff x="3667028" y="2887744"/>
              <a:chExt cx="2171375" cy="2583808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94C77788-4A84-31D4-A81B-3D921F7F3AAD}"/>
                  </a:ext>
                </a:extLst>
              </p:cNvPr>
              <p:cNvSpPr/>
              <p:nvPr/>
            </p:nvSpPr>
            <p:spPr>
              <a:xfrm>
                <a:off x="3667028" y="2887744"/>
                <a:ext cx="2171375" cy="25838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게임 서버</a:t>
                </a:r>
              </a:p>
            </p:txBody>
          </p:sp>
          <p:pic>
            <p:nvPicPr>
              <p:cNvPr id="1042" name="Picture 4" descr="C++ - 위키백과, 우리 모두의 백과사전">
                <a:extLst>
                  <a:ext uri="{FF2B5EF4-FFF2-40B4-BE49-F238E27FC236}">
                    <a16:creationId xmlns:a16="http://schemas.microsoft.com/office/drawing/2014/main" id="{0EF332A4-F5B2-074B-1DBC-59064B0A2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888" y="2915176"/>
                <a:ext cx="288726" cy="824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951C13-376D-56E2-25AE-B80C95315FB2}"/>
                </a:ext>
              </a:extLst>
            </p:cNvPr>
            <p:cNvSpPr/>
            <p:nvPr/>
          </p:nvSpPr>
          <p:spPr>
            <a:xfrm>
              <a:off x="8013363" y="1045199"/>
              <a:ext cx="1269142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9303F-9F38-D038-2872-B228A0474A85}"/>
                </a:ext>
              </a:extLst>
            </p:cNvPr>
            <p:cNvSpPr/>
            <p:nvPr/>
          </p:nvSpPr>
          <p:spPr>
            <a:xfrm>
              <a:off x="10220492" y="1039294"/>
              <a:ext cx="1295559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NPC </a:t>
              </a:r>
              <a:r>
                <a:rPr lang="ko-KR" altLang="en-US" dirty="0"/>
                <a:t>서버</a:t>
              </a:r>
            </a:p>
          </p:txBody>
        </p:sp>
      </p:grp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5970687" y="1181556"/>
            <a:ext cx="1005397" cy="8112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(TCP/</a:t>
            </a:r>
          </a:p>
          <a:p>
            <a:pPr algn="ctr"/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IP)</a:t>
            </a:r>
            <a:endParaRPr kumimoji="1" lang="ko-Kore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345366"/>
            <a:ext cx="5112569" cy="222531"/>
          </a:xfrm>
          <a:prstGeom prst="bentConnector4">
            <a:avLst>
              <a:gd name="adj1" fmla="val 27020"/>
              <a:gd name="adj2" fmla="val 20272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C3BF77B-743A-1AC2-CB63-97FE71CCB49E}"/>
              </a:ext>
            </a:extLst>
          </p:cNvPr>
          <p:cNvCxnSpPr>
            <a:cxnSpLocks/>
          </p:cNvCxnSpPr>
          <p:nvPr/>
        </p:nvCxnSpPr>
        <p:spPr>
          <a:xfrm flipV="1">
            <a:off x="1478019" y="2572784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71B43E-7F51-E29C-04D4-9A2015F54AD9}"/>
              </a:ext>
            </a:extLst>
          </p:cNvPr>
          <p:cNvCxnSpPr>
            <a:cxnSpLocks/>
          </p:cNvCxnSpPr>
          <p:nvPr/>
        </p:nvCxnSpPr>
        <p:spPr>
          <a:xfrm>
            <a:off x="984229" y="2564920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6CF108-954A-8B46-6FB2-EF63CF98337C}"/>
              </a:ext>
            </a:extLst>
          </p:cNvPr>
          <p:cNvSpPr/>
          <p:nvPr/>
        </p:nvSpPr>
        <p:spPr>
          <a:xfrm>
            <a:off x="731818" y="456557"/>
            <a:ext cx="911008" cy="21228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4390D7-CA3C-795E-96E9-2C96E78E4F70}"/>
              </a:ext>
            </a:extLst>
          </p:cNvPr>
          <p:cNvCxnSpPr>
            <a:cxnSpLocks/>
          </p:cNvCxnSpPr>
          <p:nvPr/>
        </p:nvCxnSpPr>
        <p:spPr>
          <a:xfrm>
            <a:off x="1220693" y="3999526"/>
            <a:ext cx="0" cy="8376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551493" y="2880482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DAC99-E468-B5A3-6AD5-F8599904E7C3}"/>
              </a:ext>
            </a:extLst>
          </p:cNvPr>
          <p:cNvSpPr txBox="1"/>
          <p:nvPr/>
        </p:nvSpPr>
        <p:spPr>
          <a:xfrm>
            <a:off x="754109" y="132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프론트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68A35E-B4AD-C84E-9035-5823B3867F16}"/>
              </a:ext>
            </a:extLst>
          </p:cNvPr>
          <p:cNvCxnSpPr>
            <a:cxnSpLocks/>
          </p:cNvCxnSpPr>
          <p:nvPr/>
        </p:nvCxnSpPr>
        <p:spPr>
          <a:xfrm flipV="1">
            <a:off x="1658341" y="1268140"/>
            <a:ext cx="982520" cy="118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9A524D-88B7-6075-34A8-450434BF8248}"/>
              </a:ext>
            </a:extLst>
          </p:cNvPr>
          <p:cNvGrpSpPr/>
          <p:nvPr/>
        </p:nvGrpSpPr>
        <p:grpSpPr>
          <a:xfrm>
            <a:off x="4675776" y="411457"/>
            <a:ext cx="1111361" cy="2151205"/>
            <a:chOff x="1607834" y="622141"/>
            <a:chExt cx="1563718" cy="21348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F8438E-777C-01C8-CEDB-DE1B413242DB}"/>
                </a:ext>
              </a:extLst>
            </p:cNvPr>
            <p:cNvSpPr/>
            <p:nvPr/>
          </p:nvSpPr>
          <p:spPr>
            <a:xfrm>
              <a:off x="1607834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인게임</a:t>
              </a: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B5005F07-43FF-6EF5-3730-FB23F566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309" y="1376667"/>
              <a:ext cx="14028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616E6C-B571-DBA9-260F-E3229CB92CD1}"/>
              </a:ext>
            </a:extLst>
          </p:cNvPr>
          <p:cNvCxnSpPr>
            <a:cxnSpLocks/>
          </p:cNvCxnSpPr>
          <p:nvPr/>
        </p:nvCxnSpPr>
        <p:spPr>
          <a:xfrm>
            <a:off x="3758267" y="1310857"/>
            <a:ext cx="92895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B0DD11-378F-F8F6-6692-785F441216F7}"/>
              </a:ext>
            </a:extLst>
          </p:cNvPr>
          <p:cNvCxnSpPr>
            <a:cxnSpLocks/>
          </p:cNvCxnSpPr>
          <p:nvPr/>
        </p:nvCxnSpPr>
        <p:spPr>
          <a:xfrm flipH="1">
            <a:off x="3758267" y="1655227"/>
            <a:ext cx="91750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C902951-93B7-5264-F6B5-B24CE46F2645}"/>
              </a:ext>
            </a:extLst>
          </p:cNvPr>
          <p:cNvSpPr txBox="1"/>
          <p:nvPr/>
        </p:nvSpPr>
        <p:spPr>
          <a:xfrm>
            <a:off x="3739967" y="9741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매치메이킹</a:t>
            </a:r>
            <a:endParaRPr lang="ko-KR" altLang="en-US" sz="1200" b="1" dirty="0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C6FB02C7-992C-A1B2-A0E8-F0A1668B9202}"/>
              </a:ext>
            </a:extLst>
          </p:cNvPr>
          <p:cNvCxnSpPr>
            <a:cxnSpLocks/>
          </p:cNvCxnSpPr>
          <p:nvPr/>
        </p:nvCxnSpPr>
        <p:spPr>
          <a:xfrm flipV="1">
            <a:off x="3436982" y="2579433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4ECB2A7-84C4-4F86-0FE4-E769EAD64A16}"/>
              </a:ext>
            </a:extLst>
          </p:cNvPr>
          <p:cNvCxnSpPr>
            <a:cxnSpLocks/>
          </p:cNvCxnSpPr>
          <p:nvPr/>
        </p:nvCxnSpPr>
        <p:spPr>
          <a:xfrm>
            <a:off x="2943192" y="2571569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73B9DB86-361A-0070-3E37-A5C79C243C9E}"/>
              </a:ext>
            </a:extLst>
          </p:cNvPr>
          <p:cNvCxnSpPr>
            <a:cxnSpLocks/>
          </p:cNvCxnSpPr>
          <p:nvPr/>
        </p:nvCxnSpPr>
        <p:spPr>
          <a:xfrm>
            <a:off x="1963686" y="3990705"/>
            <a:ext cx="11721" cy="2135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구름 1050">
            <a:extLst>
              <a:ext uri="{FF2B5EF4-FFF2-40B4-BE49-F238E27FC236}">
                <a16:creationId xmlns:a16="http://schemas.microsoft.com/office/drawing/2014/main" id="{07C7DB42-0F4F-8DC7-C6CF-10BAA57A80F0}"/>
              </a:ext>
            </a:extLst>
          </p:cNvPr>
          <p:cNvSpPr/>
          <p:nvPr/>
        </p:nvSpPr>
        <p:spPr>
          <a:xfrm>
            <a:off x="2458452" y="2864628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>
          <a:xfrm rot="5400000">
            <a:off x="7291085" y="2747832"/>
            <a:ext cx="1330345" cy="117669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96204A-87BB-0E9D-1952-A20D228C276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187753" y="1390541"/>
            <a:ext cx="972218" cy="66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BB22E9-A5F6-3CBD-815D-A1814CDDC367}"/>
              </a:ext>
            </a:extLst>
          </p:cNvPr>
          <p:cNvCxnSpPr>
            <a:cxnSpLocks/>
            <a:stCxn id="56" idx="2"/>
            <a:endCxn id="1058" idx="0"/>
          </p:cNvCxnSpPr>
          <p:nvPr/>
        </p:nvCxnSpPr>
        <p:spPr>
          <a:xfrm rot="5400000">
            <a:off x="9169947" y="2396699"/>
            <a:ext cx="2393526" cy="929364"/>
          </a:xfrm>
          <a:prstGeom prst="bentConnector3">
            <a:avLst>
              <a:gd name="adj1" fmla="val 412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9ECDF-BF76-8F3C-8ED5-B369B547D3C3}"/>
              </a:ext>
            </a:extLst>
          </p:cNvPr>
          <p:cNvSpPr txBox="1"/>
          <p:nvPr/>
        </p:nvSpPr>
        <p:spPr>
          <a:xfrm flipH="1">
            <a:off x="7300623" y="3367081"/>
            <a:ext cx="136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유저 정보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21F2-8328-809C-878E-FBCE814687F4}"/>
              </a:ext>
            </a:extLst>
          </p:cNvPr>
          <p:cNvSpPr txBox="1"/>
          <p:nvPr/>
        </p:nvSpPr>
        <p:spPr>
          <a:xfrm flipH="1">
            <a:off x="9902028" y="3017565"/>
            <a:ext cx="12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장애물 정보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5E1783-DADA-FB46-9AB2-307413D28BC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796804" y="2345188"/>
            <a:ext cx="3075489" cy="16455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20CE6-BDE3-00A4-0473-96663A328876}"/>
              </a:ext>
            </a:extLst>
          </p:cNvPr>
          <p:cNvSpPr txBox="1"/>
          <p:nvPr/>
        </p:nvSpPr>
        <p:spPr>
          <a:xfrm rot="19912067">
            <a:off x="5207212" y="3384028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매치 메이킹 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23563F-7CFA-B39C-EC48-B7E96CAC04D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102597" y="1397212"/>
            <a:ext cx="769696" cy="133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DD5534-ADD7-3030-5829-02CD2392E8F4}"/>
              </a:ext>
            </a:extLst>
          </p:cNvPr>
          <p:cNvCxnSpPr>
            <a:cxnSpLocks/>
          </p:cNvCxnSpPr>
          <p:nvPr/>
        </p:nvCxnSpPr>
        <p:spPr>
          <a:xfrm flipH="1">
            <a:off x="1642826" y="1690932"/>
            <a:ext cx="98252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0E05ED-549D-28F0-0740-FFF36F004E32}"/>
              </a:ext>
            </a:extLst>
          </p:cNvPr>
          <p:cNvSpPr txBox="1"/>
          <p:nvPr/>
        </p:nvSpPr>
        <p:spPr>
          <a:xfrm>
            <a:off x="1826435" y="972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C67DB-ADEA-D3D0-25F9-5CDC9D272987}"/>
              </a:ext>
            </a:extLst>
          </p:cNvPr>
          <p:cNvSpPr txBox="1"/>
          <p:nvPr/>
        </p:nvSpPr>
        <p:spPr>
          <a:xfrm>
            <a:off x="1640266" y="1733713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로그아웃</a:t>
            </a:r>
            <a:br>
              <a:rPr lang="en-US" altLang="ko-KR" sz="1200" b="1" dirty="0"/>
            </a:br>
            <a:r>
              <a:rPr lang="en-US" altLang="ko-KR" sz="1200" b="1" dirty="0"/>
              <a:t>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Timeout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413AC-692D-404F-701C-D8CAAA28B142}"/>
              </a:ext>
            </a:extLst>
          </p:cNvPr>
          <p:cNvSpPr txBox="1"/>
          <p:nvPr/>
        </p:nvSpPr>
        <p:spPr>
          <a:xfrm>
            <a:off x="3750450" y="16712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매치 취소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1F28F9-CF50-002E-29C2-B498B2920359}"/>
              </a:ext>
            </a:extLst>
          </p:cNvPr>
          <p:cNvSpPr/>
          <p:nvPr/>
        </p:nvSpPr>
        <p:spPr>
          <a:xfrm>
            <a:off x="7872293" y="2019368"/>
            <a:ext cx="1344621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매치메이킹</a:t>
            </a:r>
            <a:r>
              <a:rPr lang="ko-KR" altLang="en-US" dirty="0"/>
              <a:t> 서버</a:t>
            </a:r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C638E7EF-F1A2-869B-D391-3B96FBF34AD6}"/>
              </a:ext>
            </a:extLst>
          </p:cNvPr>
          <p:cNvCxnSpPr>
            <a:cxnSpLocks/>
            <a:stCxn id="46" idx="0"/>
            <a:endCxn id="55" idx="2"/>
          </p:cNvCxnSpPr>
          <p:nvPr/>
        </p:nvCxnSpPr>
        <p:spPr>
          <a:xfrm flipH="1" flipV="1">
            <a:off x="8530023" y="1671289"/>
            <a:ext cx="14581" cy="3480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1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19C1BB-1DE4-D7AE-351B-5B888F1A2866}"/>
              </a:ext>
            </a:extLst>
          </p:cNvPr>
          <p:cNvSpPr/>
          <p:nvPr/>
        </p:nvSpPr>
        <p:spPr>
          <a:xfrm>
            <a:off x="2350157" y="251670"/>
            <a:ext cx="3857934" cy="2921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B80C05-1374-46E8-A294-F8C77AE20DD1}"/>
              </a:ext>
            </a:extLst>
          </p:cNvPr>
          <p:cNvSpPr/>
          <p:nvPr/>
        </p:nvSpPr>
        <p:spPr>
          <a:xfrm>
            <a:off x="4521666" y="1690933"/>
            <a:ext cx="1438276" cy="95163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ADF975-9C4C-E372-9894-09F9874491D5}"/>
              </a:ext>
            </a:extLst>
          </p:cNvPr>
          <p:cNvSpPr/>
          <p:nvPr/>
        </p:nvSpPr>
        <p:spPr>
          <a:xfrm>
            <a:off x="6105587" y="3773191"/>
            <a:ext cx="5156262" cy="26676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C1FA8A-14CB-F881-98D7-814C619417F2}"/>
              </a:ext>
            </a:extLst>
          </p:cNvPr>
          <p:cNvSpPr/>
          <p:nvPr/>
        </p:nvSpPr>
        <p:spPr>
          <a:xfrm>
            <a:off x="6820250" y="251669"/>
            <a:ext cx="5268286" cy="3000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52DDDA-B88D-726C-06D5-EFC1C50755F4}"/>
              </a:ext>
            </a:extLst>
          </p:cNvPr>
          <p:cNvSpPr/>
          <p:nvPr/>
        </p:nvSpPr>
        <p:spPr>
          <a:xfrm>
            <a:off x="293615" y="3387548"/>
            <a:ext cx="5379236" cy="3080333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38DE8-7703-7BE4-6272-F79D51D1D2E3}"/>
              </a:ext>
            </a:extLst>
          </p:cNvPr>
          <p:cNvSpPr/>
          <p:nvPr/>
        </p:nvSpPr>
        <p:spPr>
          <a:xfrm>
            <a:off x="232152" y="251670"/>
            <a:ext cx="1729639" cy="6216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DC422EC1-93EB-0726-F22A-A13BA1F71D38}"/>
              </a:ext>
            </a:extLst>
          </p:cNvPr>
          <p:cNvCxnSpPr>
            <a:cxnSpLocks/>
          </p:cNvCxnSpPr>
          <p:nvPr/>
        </p:nvCxnSpPr>
        <p:spPr>
          <a:xfrm>
            <a:off x="5809833" y="1274054"/>
            <a:ext cx="131976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048">
            <a:extLst>
              <a:ext uri="{FF2B5EF4-FFF2-40B4-BE49-F238E27FC236}">
                <a16:creationId xmlns:a16="http://schemas.microsoft.com/office/drawing/2014/main" id="{DB580C12-E73C-06BC-F71D-05B5213B9F88}"/>
              </a:ext>
            </a:extLst>
          </p:cNvPr>
          <p:cNvCxnSpPr>
            <a:cxnSpLocks/>
          </p:cNvCxnSpPr>
          <p:nvPr/>
        </p:nvCxnSpPr>
        <p:spPr>
          <a:xfrm flipH="1">
            <a:off x="5780015" y="1901023"/>
            <a:ext cx="13495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1297E048-FCA8-5D5E-B188-0A9B7496B1A7}"/>
              </a:ext>
            </a:extLst>
          </p:cNvPr>
          <p:cNvGrpSpPr/>
          <p:nvPr/>
        </p:nvGrpSpPr>
        <p:grpSpPr>
          <a:xfrm>
            <a:off x="8893452" y="4058144"/>
            <a:ext cx="2017152" cy="1509753"/>
            <a:chOff x="8893452" y="4058144"/>
            <a:chExt cx="2017152" cy="1509753"/>
          </a:xfrm>
        </p:grpSpPr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D9E80578-881E-4F45-B54D-AAE5E4EE4160}"/>
                </a:ext>
              </a:extLst>
            </p:cNvPr>
            <p:cNvSpPr/>
            <p:nvPr/>
          </p:nvSpPr>
          <p:spPr>
            <a:xfrm>
              <a:off x="8893452" y="4058144"/>
              <a:ext cx="2017152" cy="15097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DB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1068" name="Picture 2" descr="MySQL - 나무위키">
              <a:extLst>
                <a:ext uri="{FF2B5EF4-FFF2-40B4-BE49-F238E27FC236}">
                  <a16:creationId xmlns:a16="http://schemas.microsoft.com/office/drawing/2014/main" id="{6A6F7042-598A-F051-4AAC-E0D2115BD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9595" y="4300602"/>
              <a:ext cx="1304866" cy="903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99E4A6F-670B-BDA0-E6E2-F26A433548E6}"/>
              </a:ext>
            </a:extLst>
          </p:cNvPr>
          <p:cNvGrpSpPr/>
          <p:nvPr/>
        </p:nvGrpSpPr>
        <p:grpSpPr>
          <a:xfrm>
            <a:off x="2646906" y="412499"/>
            <a:ext cx="1111361" cy="2151205"/>
            <a:chOff x="1489795" y="622141"/>
            <a:chExt cx="1563718" cy="2134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0CD2A9-2872-EF23-9C5D-E438DF1A568F}"/>
                </a:ext>
              </a:extLst>
            </p:cNvPr>
            <p:cNvSpPr/>
            <p:nvPr/>
          </p:nvSpPr>
          <p:spPr>
            <a:xfrm>
              <a:off x="1489795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로비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9D19890C-C10D-14EB-3E0F-6D5EB4EED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987" y="1369948"/>
              <a:ext cx="13466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E34D8C-E3CE-C09F-639A-867825102AC5}"/>
              </a:ext>
            </a:extLst>
          </p:cNvPr>
          <p:cNvGrpSpPr/>
          <p:nvPr/>
        </p:nvGrpSpPr>
        <p:grpSpPr>
          <a:xfrm>
            <a:off x="461234" y="4001082"/>
            <a:ext cx="4328225" cy="2114665"/>
            <a:chOff x="671613" y="3755690"/>
            <a:chExt cx="4328225" cy="211466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7F243BF-895E-0568-304F-083C98414D09}"/>
                </a:ext>
              </a:extLst>
            </p:cNvPr>
            <p:cNvGrpSpPr/>
            <p:nvPr/>
          </p:nvGrpSpPr>
          <p:grpSpPr>
            <a:xfrm>
              <a:off x="671613" y="3755690"/>
              <a:ext cx="4328225" cy="2114665"/>
              <a:chOff x="671613" y="3755690"/>
              <a:chExt cx="4328225" cy="2114665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0AD0847C-272B-A853-E6BD-7A8846B4F513}"/>
                  </a:ext>
                </a:extLst>
              </p:cNvPr>
              <p:cNvSpPr/>
              <p:nvPr/>
            </p:nvSpPr>
            <p:spPr>
              <a:xfrm>
                <a:off x="671613" y="3755690"/>
                <a:ext cx="4328225" cy="2114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플랫폼 서버</a:t>
                </a:r>
              </a:p>
            </p:txBody>
          </p:sp>
          <p:pic>
            <p:nvPicPr>
              <p:cNvPr id="1028" name="Picture 4" descr="Flask를 알아 보자] 1. Flask란?, Flask 설치 방법">
                <a:extLst>
                  <a:ext uri="{FF2B5EF4-FFF2-40B4-BE49-F238E27FC236}">
                    <a16:creationId xmlns:a16="http://schemas.microsoft.com/office/drawing/2014/main" id="{CD088E14-D583-D6E3-D756-B9FC64FE7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5287" y="5379300"/>
                <a:ext cx="935027" cy="464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CF235-2AC0-7FEF-78BC-55E7838E6889}"/>
                </a:ext>
              </a:extLst>
            </p:cNvPr>
            <p:cNvSpPr/>
            <p:nvPr/>
          </p:nvSpPr>
          <p:spPr>
            <a:xfrm>
              <a:off x="885502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인증서버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686026-74C0-0CAA-6ADB-9AA76421DF39}"/>
                </a:ext>
              </a:extLst>
            </p:cNvPr>
            <p:cNvSpPr/>
            <p:nvPr/>
          </p:nvSpPr>
          <p:spPr>
            <a:xfrm>
              <a:off x="2337529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로비서버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0CFA5D-4409-E2A4-73EC-E3EFCD11E7DC}"/>
                </a:ext>
              </a:extLst>
            </p:cNvPr>
            <p:cNvSpPr/>
            <p:nvPr/>
          </p:nvSpPr>
          <p:spPr>
            <a:xfrm>
              <a:off x="3661493" y="4591796"/>
              <a:ext cx="1133677" cy="651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C1C3BF0-D62D-3243-97DD-CAFB0DF8357C}"/>
              </a:ext>
            </a:extLst>
          </p:cNvPr>
          <p:cNvCxnSpPr>
            <a:cxnSpLocks/>
            <a:stCxn id="1118" idx="3"/>
            <a:endCxn id="40" idx="1"/>
          </p:cNvCxnSpPr>
          <p:nvPr/>
        </p:nvCxnSpPr>
        <p:spPr>
          <a:xfrm flipV="1">
            <a:off x="4789459" y="4813022"/>
            <a:ext cx="1737176" cy="245393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CE0616-D65D-CC04-4681-21CD5C8F50CC}"/>
              </a:ext>
            </a:extLst>
          </p:cNvPr>
          <p:cNvGrpSpPr/>
          <p:nvPr/>
        </p:nvGrpSpPr>
        <p:grpSpPr>
          <a:xfrm>
            <a:off x="6526635" y="4001352"/>
            <a:ext cx="1682548" cy="1623340"/>
            <a:chOff x="6538664" y="4015815"/>
            <a:chExt cx="1521902" cy="140297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A86B9F2-D1FE-8DD3-C640-3B72A30B300E}"/>
                </a:ext>
              </a:extLst>
            </p:cNvPr>
            <p:cNvSpPr/>
            <p:nvPr/>
          </p:nvSpPr>
          <p:spPr>
            <a:xfrm>
              <a:off x="6538664" y="4015815"/>
              <a:ext cx="1521902" cy="14029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b="1" u="sng" dirty="0">
                  <a:solidFill>
                    <a:schemeClr val="tx1"/>
                  </a:solidFill>
                </a:rPr>
                <a:t>Cache server</a:t>
              </a:r>
              <a:endParaRPr lang="ko-KR" altLang="en-US" b="1" u="sng" dirty="0">
                <a:solidFill>
                  <a:schemeClr val="tx1"/>
                </a:solidFill>
              </a:endParaRPr>
            </a:p>
          </p:txBody>
        </p:sp>
        <p:pic>
          <p:nvPicPr>
            <p:cNvPr id="30" name="Picture 6" descr="Redis - Wikipedia">
              <a:extLst>
                <a:ext uri="{FF2B5EF4-FFF2-40B4-BE49-F238E27FC236}">
                  <a16:creationId xmlns:a16="http://schemas.microsoft.com/office/drawing/2014/main" id="{4BD89C0C-F919-1B77-ED9A-5AEABDA09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3810" y="4421170"/>
              <a:ext cx="1143282" cy="487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5EAC4199-A99E-BABB-B862-F307B41BA8E4}"/>
              </a:ext>
            </a:extLst>
          </p:cNvPr>
          <p:cNvGrpSpPr/>
          <p:nvPr/>
        </p:nvGrpSpPr>
        <p:grpSpPr>
          <a:xfrm>
            <a:off x="7136938" y="445159"/>
            <a:ext cx="4741872" cy="2411487"/>
            <a:chOff x="7303900" y="445160"/>
            <a:chExt cx="4574910" cy="2134272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46D212D3-9E97-CBDB-467D-1B6624551BF5}"/>
                </a:ext>
              </a:extLst>
            </p:cNvPr>
            <p:cNvGrpSpPr/>
            <p:nvPr/>
          </p:nvGrpSpPr>
          <p:grpSpPr>
            <a:xfrm>
              <a:off x="7303900" y="445160"/>
              <a:ext cx="4574910" cy="2134272"/>
              <a:chOff x="3667028" y="2887744"/>
              <a:chExt cx="2171375" cy="2583808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94C77788-4A84-31D4-A81B-3D921F7F3AAD}"/>
                  </a:ext>
                </a:extLst>
              </p:cNvPr>
              <p:cNvSpPr/>
              <p:nvPr/>
            </p:nvSpPr>
            <p:spPr>
              <a:xfrm>
                <a:off x="3667028" y="2887744"/>
                <a:ext cx="2171375" cy="25838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b="1" dirty="0">
                    <a:solidFill>
                      <a:schemeClr val="tx1"/>
                    </a:solidFill>
                  </a:rPr>
                  <a:t>게임 서버</a:t>
                </a:r>
              </a:p>
            </p:txBody>
          </p:sp>
          <p:pic>
            <p:nvPicPr>
              <p:cNvPr id="1042" name="Picture 4" descr="C++ - 위키백과, 우리 모두의 백과사전">
                <a:extLst>
                  <a:ext uri="{FF2B5EF4-FFF2-40B4-BE49-F238E27FC236}">
                    <a16:creationId xmlns:a16="http://schemas.microsoft.com/office/drawing/2014/main" id="{0EF332A4-F5B2-074B-1DBC-59064B0A23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888" y="2915176"/>
                <a:ext cx="288726" cy="824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951C13-376D-56E2-25AE-B80C95315FB2}"/>
                </a:ext>
              </a:extLst>
            </p:cNvPr>
            <p:cNvSpPr/>
            <p:nvPr/>
          </p:nvSpPr>
          <p:spPr>
            <a:xfrm>
              <a:off x="8013363" y="1045199"/>
              <a:ext cx="1269142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709303F-9F38-D038-2872-B228A0474A85}"/>
                </a:ext>
              </a:extLst>
            </p:cNvPr>
            <p:cNvSpPr/>
            <p:nvPr/>
          </p:nvSpPr>
          <p:spPr>
            <a:xfrm>
              <a:off x="10220492" y="1039294"/>
              <a:ext cx="1295559" cy="485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NPC </a:t>
              </a:r>
              <a:r>
                <a:rPr lang="ko-KR" altLang="en-US" dirty="0"/>
                <a:t>서버</a:t>
              </a:r>
            </a:p>
          </p:txBody>
        </p:sp>
      </p:grpSp>
      <p:sp>
        <p:nvSpPr>
          <p:cNvPr id="63" name="구름 62">
            <a:extLst>
              <a:ext uri="{FF2B5EF4-FFF2-40B4-BE49-F238E27FC236}">
                <a16:creationId xmlns:a16="http://schemas.microsoft.com/office/drawing/2014/main" id="{E962B09C-7F8F-6026-CA0F-CA4483B252C6}"/>
              </a:ext>
            </a:extLst>
          </p:cNvPr>
          <p:cNvSpPr/>
          <p:nvPr/>
        </p:nvSpPr>
        <p:spPr>
          <a:xfrm>
            <a:off x="5970687" y="1181556"/>
            <a:ext cx="1005397" cy="8112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200" b="1" dirty="0" err="1">
                <a:solidFill>
                  <a:schemeClr val="tx1"/>
                </a:solidFill>
                <a:latin typeface="+mj-ea"/>
                <a:ea typeface="+mj-ea"/>
              </a:rPr>
              <a:t>gRPC</a:t>
            </a:r>
            <a:b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(TCP/</a:t>
            </a:r>
          </a:p>
          <a:p>
            <a:pPr algn="ctr"/>
            <a:r>
              <a:rPr kumimoji="1" lang="en-US" altLang="en-US" sz="1200" b="1" dirty="0">
                <a:solidFill>
                  <a:schemeClr val="tx1"/>
                </a:solidFill>
                <a:latin typeface="+mj-ea"/>
                <a:ea typeface="+mj-ea"/>
              </a:rPr>
              <a:t>IP)</a:t>
            </a:r>
            <a:endParaRPr kumimoji="1" lang="ko-Kore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4AE58CCE-B6CB-A958-B1E3-5F68F2DAC6F3}"/>
              </a:ext>
            </a:extLst>
          </p:cNvPr>
          <p:cNvCxnSpPr>
            <a:cxnSpLocks/>
            <a:endCxn id="1058" idx="2"/>
          </p:cNvCxnSpPr>
          <p:nvPr/>
        </p:nvCxnSpPr>
        <p:spPr>
          <a:xfrm>
            <a:off x="4789459" y="5345366"/>
            <a:ext cx="5112569" cy="222531"/>
          </a:xfrm>
          <a:prstGeom prst="bentConnector4">
            <a:avLst>
              <a:gd name="adj1" fmla="val 27020"/>
              <a:gd name="adj2" fmla="val 20272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C3BF77B-743A-1AC2-CB63-97FE71CCB49E}"/>
              </a:ext>
            </a:extLst>
          </p:cNvPr>
          <p:cNvCxnSpPr>
            <a:cxnSpLocks/>
          </p:cNvCxnSpPr>
          <p:nvPr/>
        </p:nvCxnSpPr>
        <p:spPr>
          <a:xfrm flipV="1">
            <a:off x="1478019" y="2572784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371B43E-7F51-E29C-04D4-9A2015F54AD9}"/>
              </a:ext>
            </a:extLst>
          </p:cNvPr>
          <p:cNvCxnSpPr>
            <a:cxnSpLocks/>
          </p:cNvCxnSpPr>
          <p:nvPr/>
        </p:nvCxnSpPr>
        <p:spPr>
          <a:xfrm>
            <a:off x="984229" y="2564920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6CF108-954A-8B46-6FB2-EF63CF98337C}"/>
              </a:ext>
            </a:extLst>
          </p:cNvPr>
          <p:cNvSpPr/>
          <p:nvPr/>
        </p:nvSpPr>
        <p:spPr>
          <a:xfrm>
            <a:off x="731818" y="456557"/>
            <a:ext cx="911008" cy="21228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Web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B4390D7-CA3C-795E-96E9-2C96E78E4F70}"/>
              </a:ext>
            </a:extLst>
          </p:cNvPr>
          <p:cNvCxnSpPr>
            <a:cxnSpLocks/>
          </p:cNvCxnSpPr>
          <p:nvPr/>
        </p:nvCxnSpPr>
        <p:spPr>
          <a:xfrm>
            <a:off x="1220693" y="3999526"/>
            <a:ext cx="0" cy="8376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구름 18">
            <a:extLst>
              <a:ext uri="{FF2B5EF4-FFF2-40B4-BE49-F238E27FC236}">
                <a16:creationId xmlns:a16="http://schemas.microsoft.com/office/drawing/2014/main" id="{7BB4B339-5D5E-1260-0BC1-DA38975C3408}"/>
              </a:ext>
            </a:extLst>
          </p:cNvPr>
          <p:cNvSpPr/>
          <p:nvPr/>
        </p:nvSpPr>
        <p:spPr>
          <a:xfrm>
            <a:off x="551493" y="2880482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DAC99-E468-B5A3-6AD5-F8599904E7C3}"/>
              </a:ext>
            </a:extLst>
          </p:cNvPr>
          <p:cNvSpPr txBox="1"/>
          <p:nvPr/>
        </p:nvSpPr>
        <p:spPr>
          <a:xfrm>
            <a:off x="754109" y="1321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프론트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68A35E-B4AD-C84E-9035-5823B3867F16}"/>
              </a:ext>
            </a:extLst>
          </p:cNvPr>
          <p:cNvCxnSpPr>
            <a:cxnSpLocks/>
          </p:cNvCxnSpPr>
          <p:nvPr/>
        </p:nvCxnSpPr>
        <p:spPr>
          <a:xfrm flipV="1">
            <a:off x="1658341" y="1268140"/>
            <a:ext cx="982520" cy="118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9A524D-88B7-6075-34A8-450434BF8248}"/>
              </a:ext>
            </a:extLst>
          </p:cNvPr>
          <p:cNvGrpSpPr/>
          <p:nvPr/>
        </p:nvGrpSpPr>
        <p:grpSpPr>
          <a:xfrm>
            <a:off x="4675776" y="411457"/>
            <a:ext cx="1111361" cy="2151205"/>
            <a:chOff x="1607834" y="622141"/>
            <a:chExt cx="1563718" cy="213483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CF8438E-777C-01C8-CEDB-DE1B413242DB}"/>
                </a:ext>
              </a:extLst>
            </p:cNvPr>
            <p:cNvSpPr/>
            <p:nvPr/>
          </p:nvSpPr>
          <p:spPr>
            <a:xfrm>
              <a:off x="1607834" y="622141"/>
              <a:ext cx="1563718" cy="213483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인게임</a:t>
              </a:r>
              <a:r>
                <a:rPr lang="en-US" altLang="ko-KR" b="1" dirty="0">
                  <a:solidFill>
                    <a:schemeClr val="tx1"/>
                  </a:solidFill>
                </a:rPr>
                <a:t>Client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Picture 2" descr="Unity 실시간 개발 플랫폼 | 3D, 2D VR 및 AR 엔진">
              <a:extLst>
                <a:ext uri="{FF2B5EF4-FFF2-40B4-BE49-F238E27FC236}">
                  <a16:creationId xmlns:a16="http://schemas.microsoft.com/office/drawing/2014/main" id="{B5005F07-43FF-6EF5-3730-FB23F566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309" y="1376667"/>
              <a:ext cx="1402858" cy="73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3616E6C-B571-DBA9-260F-E3229CB92CD1}"/>
              </a:ext>
            </a:extLst>
          </p:cNvPr>
          <p:cNvCxnSpPr>
            <a:cxnSpLocks/>
          </p:cNvCxnSpPr>
          <p:nvPr/>
        </p:nvCxnSpPr>
        <p:spPr>
          <a:xfrm>
            <a:off x="3758267" y="1310857"/>
            <a:ext cx="92895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B0DD11-378F-F8F6-6692-785F441216F7}"/>
              </a:ext>
            </a:extLst>
          </p:cNvPr>
          <p:cNvCxnSpPr>
            <a:cxnSpLocks/>
          </p:cNvCxnSpPr>
          <p:nvPr/>
        </p:nvCxnSpPr>
        <p:spPr>
          <a:xfrm flipH="1">
            <a:off x="3758267" y="1655227"/>
            <a:ext cx="91750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C902951-93B7-5264-F6B5-B24CE46F2645}"/>
              </a:ext>
            </a:extLst>
          </p:cNvPr>
          <p:cNvSpPr txBox="1"/>
          <p:nvPr/>
        </p:nvSpPr>
        <p:spPr>
          <a:xfrm>
            <a:off x="3739967" y="9741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/>
              <a:t>매치메이킹</a:t>
            </a:r>
            <a:endParaRPr lang="ko-KR" altLang="en-US" sz="1200" b="1" dirty="0"/>
          </a:p>
        </p:txBody>
      </p: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C6FB02C7-992C-A1B2-A0E8-F0A1668B9202}"/>
              </a:ext>
            </a:extLst>
          </p:cNvPr>
          <p:cNvCxnSpPr>
            <a:cxnSpLocks/>
          </p:cNvCxnSpPr>
          <p:nvPr/>
        </p:nvCxnSpPr>
        <p:spPr>
          <a:xfrm flipV="1">
            <a:off x="3436982" y="2579433"/>
            <a:ext cx="0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34ECB2A7-84C4-4F86-0FE4-E769EAD64A16}"/>
              </a:ext>
            </a:extLst>
          </p:cNvPr>
          <p:cNvCxnSpPr>
            <a:cxnSpLocks/>
          </p:cNvCxnSpPr>
          <p:nvPr/>
        </p:nvCxnSpPr>
        <p:spPr>
          <a:xfrm>
            <a:off x="2943192" y="2571569"/>
            <a:ext cx="10745" cy="1427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73B9DB86-361A-0070-3E37-A5C79C243C9E}"/>
              </a:ext>
            </a:extLst>
          </p:cNvPr>
          <p:cNvCxnSpPr>
            <a:cxnSpLocks/>
          </p:cNvCxnSpPr>
          <p:nvPr/>
        </p:nvCxnSpPr>
        <p:spPr>
          <a:xfrm>
            <a:off x="1963686" y="3990705"/>
            <a:ext cx="11721" cy="2135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구름 1050">
            <a:extLst>
              <a:ext uri="{FF2B5EF4-FFF2-40B4-BE49-F238E27FC236}">
                <a16:creationId xmlns:a16="http://schemas.microsoft.com/office/drawing/2014/main" id="{07C7DB42-0F4F-8DC7-C6CF-10BAA57A80F0}"/>
              </a:ext>
            </a:extLst>
          </p:cNvPr>
          <p:cNvSpPr/>
          <p:nvPr/>
        </p:nvSpPr>
        <p:spPr>
          <a:xfrm>
            <a:off x="2458452" y="2864628"/>
            <a:ext cx="1356456" cy="82515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+mj-ea"/>
                <a:ea typeface="+mj-ea"/>
              </a:rPr>
              <a:t>HTTP</a:t>
            </a:r>
            <a:endParaRPr kumimoji="1" lang="ko-Kore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7BFA356-EA3A-1ED8-42FF-AD7D144E19C2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>
          <a:xfrm rot="5400000">
            <a:off x="7291085" y="2747832"/>
            <a:ext cx="1330345" cy="117669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D96204A-87BB-0E9D-1952-A20D228C276A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9187753" y="1390541"/>
            <a:ext cx="972218" cy="667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EBB22E9-A5F6-3CBD-815D-A1814CDDC367}"/>
              </a:ext>
            </a:extLst>
          </p:cNvPr>
          <p:cNvCxnSpPr>
            <a:cxnSpLocks/>
            <a:stCxn id="56" idx="2"/>
            <a:endCxn id="1058" idx="0"/>
          </p:cNvCxnSpPr>
          <p:nvPr/>
        </p:nvCxnSpPr>
        <p:spPr>
          <a:xfrm rot="5400000">
            <a:off x="9169947" y="2396699"/>
            <a:ext cx="2393526" cy="929364"/>
          </a:xfrm>
          <a:prstGeom prst="bentConnector3">
            <a:avLst>
              <a:gd name="adj1" fmla="val 412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29ECDF-BF76-8F3C-8ED5-B369B547D3C3}"/>
              </a:ext>
            </a:extLst>
          </p:cNvPr>
          <p:cNvSpPr txBox="1"/>
          <p:nvPr/>
        </p:nvSpPr>
        <p:spPr>
          <a:xfrm flipH="1">
            <a:off x="7300623" y="3367081"/>
            <a:ext cx="1367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유저 정보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421F2-8328-809C-878E-FBCE814687F4}"/>
              </a:ext>
            </a:extLst>
          </p:cNvPr>
          <p:cNvSpPr txBox="1"/>
          <p:nvPr/>
        </p:nvSpPr>
        <p:spPr>
          <a:xfrm flipH="1">
            <a:off x="9902028" y="3251746"/>
            <a:ext cx="1233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장애물 정보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5E1783-DADA-FB46-9AB2-307413D28BCC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796804" y="2345188"/>
            <a:ext cx="3075489" cy="16455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120CE6-BDE3-00A4-0473-96663A328876}"/>
              </a:ext>
            </a:extLst>
          </p:cNvPr>
          <p:cNvSpPr txBox="1"/>
          <p:nvPr/>
        </p:nvSpPr>
        <p:spPr>
          <a:xfrm rot="19912067">
            <a:off x="5207212" y="3384028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매치 메이킹 정보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23563F-7CFA-B39C-EC48-B7E96CAC04D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7102597" y="1397212"/>
            <a:ext cx="769696" cy="133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DD5534-ADD7-3030-5829-02CD2392E8F4}"/>
              </a:ext>
            </a:extLst>
          </p:cNvPr>
          <p:cNvCxnSpPr>
            <a:cxnSpLocks/>
          </p:cNvCxnSpPr>
          <p:nvPr/>
        </p:nvCxnSpPr>
        <p:spPr>
          <a:xfrm flipH="1">
            <a:off x="1642826" y="1690932"/>
            <a:ext cx="98252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0E05ED-549D-28F0-0740-FFF36F004E32}"/>
              </a:ext>
            </a:extLst>
          </p:cNvPr>
          <p:cNvSpPr txBox="1"/>
          <p:nvPr/>
        </p:nvSpPr>
        <p:spPr>
          <a:xfrm>
            <a:off x="1826435" y="97298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C67DB-ADEA-D3D0-25F9-5CDC9D272987}"/>
              </a:ext>
            </a:extLst>
          </p:cNvPr>
          <p:cNvSpPr txBox="1"/>
          <p:nvPr/>
        </p:nvSpPr>
        <p:spPr>
          <a:xfrm>
            <a:off x="1640266" y="1733713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로그아웃</a:t>
            </a:r>
            <a:br>
              <a:rPr lang="en-US" altLang="ko-KR" sz="1200" b="1" dirty="0"/>
            </a:br>
            <a:r>
              <a:rPr lang="en-US" altLang="ko-KR" sz="1200" b="1" dirty="0"/>
              <a:t>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Timeout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413AC-692D-404F-701C-D8CAAA28B142}"/>
              </a:ext>
            </a:extLst>
          </p:cNvPr>
          <p:cNvSpPr txBox="1"/>
          <p:nvPr/>
        </p:nvSpPr>
        <p:spPr>
          <a:xfrm>
            <a:off x="3750450" y="167128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매치 취소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1F28F9-CF50-002E-29C2-B498B2920359}"/>
              </a:ext>
            </a:extLst>
          </p:cNvPr>
          <p:cNvSpPr/>
          <p:nvPr/>
        </p:nvSpPr>
        <p:spPr>
          <a:xfrm>
            <a:off x="7872293" y="2019368"/>
            <a:ext cx="1344621" cy="65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매치메이킹</a:t>
            </a:r>
            <a:r>
              <a:rPr lang="ko-KR" altLang="en-US" dirty="0"/>
              <a:t> 서버</a:t>
            </a:r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C638E7EF-F1A2-869B-D391-3B96FBF34AD6}"/>
              </a:ext>
            </a:extLst>
          </p:cNvPr>
          <p:cNvCxnSpPr>
            <a:cxnSpLocks/>
            <a:stCxn id="46" idx="0"/>
            <a:endCxn id="55" idx="2"/>
          </p:cNvCxnSpPr>
          <p:nvPr/>
        </p:nvCxnSpPr>
        <p:spPr>
          <a:xfrm flipH="1" flipV="1">
            <a:off x="8530023" y="1671289"/>
            <a:ext cx="14581" cy="3480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(Unity, 2021.3.16f1)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690688"/>
            <a:ext cx="11217676" cy="4351338"/>
          </a:xfrm>
        </p:spPr>
        <p:txBody>
          <a:bodyPr/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ko-KR" altLang="en-US" dirty="0"/>
              <a:t>다양한 </a:t>
            </a:r>
            <a:r>
              <a:rPr lang="en-US" altLang="ko-KR" dirty="0"/>
              <a:t>Asset</a:t>
            </a:r>
            <a:r>
              <a:rPr lang="ko-KR" altLang="en-US" dirty="0"/>
              <a:t>이 제공되고</a:t>
            </a:r>
            <a:r>
              <a:rPr lang="en-US" altLang="ko-KR" dirty="0"/>
              <a:t>, </a:t>
            </a:r>
            <a:r>
              <a:rPr lang="ko-KR" altLang="en-US" dirty="0"/>
              <a:t>참고할 수 있는</a:t>
            </a:r>
            <a:r>
              <a:rPr lang="en-US" altLang="ko-KR" dirty="0"/>
              <a:t> Reference </a:t>
            </a:r>
            <a:r>
              <a:rPr lang="ko-KR" altLang="en-US" dirty="0"/>
              <a:t>자료가 풍부하다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Unreal Engine</a:t>
            </a:r>
            <a:r>
              <a:rPr lang="ko-KR" altLang="en-US" dirty="0"/>
              <a:t>에 비해 가볍고</a:t>
            </a:r>
            <a:r>
              <a:rPr lang="en-US" altLang="ko-KR" dirty="0"/>
              <a:t>, </a:t>
            </a:r>
            <a:r>
              <a:rPr lang="ko-KR" altLang="en-US" dirty="0"/>
              <a:t>난이도가 낮다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/>
              <a:t>로비와 </a:t>
            </a:r>
            <a:r>
              <a:rPr lang="en-US" altLang="ko-KR" dirty="0"/>
              <a:t>In-Game</a:t>
            </a:r>
            <a:r>
              <a:rPr lang="ko-KR" altLang="en-US" dirty="0"/>
              <a:t>의</a:t>
            </a:r>
            <a:r>
              <a:rPr lang="en-US" altLang="ko-KR" dirty="0"/>
              <a:t> Scene </a:t>
            </a:r>
            <a:r>
              <a:rPr lang="ko-KR" altLang="en-US" dirty="0"/>
              <a:t>제작에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8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(Python Flask)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690688"/>
            <a:ext cx="11217676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 </a:t>
            </a:r>
          </a:p>
          <a:p>
            <a:pPr marL="0" indent="0">
              <a:buNone/>
            </a:pPr>
            <a:r>
              <a:rPr lang="ko-KR" altLang="en-US" dirty="0"/>
              <a:t>커뮤니티가 활성화 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을 통한 개발 접근성이 높다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로비</a:t>
            </a:r>
            <a:r>
              <a:rPr lang="en-US" altLang="ko-KR" dirty="0"/>
              <a:t>, </a:t>
            </a:r>
            <a:r>
              <a:rPr lang="ko-KR" altLang="en-US" dirty="0"/>
              <a:t>채팅 서버에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게임 서버와 </a:t>
            </a:r>
            <a:r>
              <a:rPr lang="ko-KR" altLang="en-US" dirty="0" err="1">
                <a:solidFill>
                  <a:srgbClr val="FF0000"/>
                </a:solidFill>
              </a:rPr>
              <a:t>매치메이킹</a:t>
            </a:r>
            <a:r>
              <a:rPr lang="ko-KR" altLang="en-US" dirty="0"/>
              <a:t> 정보를 주고 받는다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DB </a:t>
            </a:r>
            <a:r>
              <a:rPr lang="ko-KR" altLang="en-US" dirty="0"/>
              <a:t>서버와 </a:t>
            </a:r>
            <a:r>
              <a:rPr lang="ko-KR" altLang="en-US" dirty="0">
                <a:solidFill>
                  <a:srgbClr val="FF0000"/>
                </a:solidFill>
              </a:rPr>
              <a:t>로그인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채팅</a:t>
            </a:r>
            <a:r>
              <a:rPr lang="en-US" altLang="ko-KR" dirty="0"/>
              <a:t> </a:t>
            </a:r>
            <a:r>
              <a:rPr lang="ko-KR" altLang="en-US" dirty="0"/>
              <a:t>정보를 주고 받는다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44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(C++ IOCP)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1690688"/>
            <a:ext cx="11501762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ko-KR" altLang="en-US" dirty="0"/>
              <a:t>대규모 멀티플레이 서버에 많이 사용되는 형태이다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멀티 스레드에 적합한 서버의 형태이다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 err="1"/>
              <a:t>매치메이킹</a:t>
            </a:r>
            <a:r>
              <a:rPr lang="en-US" altLang="ko-KR" dirty="0"/>
              <a:t>, </a:t>
            </a:r>
            <a:r>
              <a:rPr lang="ko-KR" altLang="en-US" dirty="0"/>
              <a:t>게임 로직</a:t>
            </a:r>
            <a:r>
              <a:rPr lang="en-US" altLang="ko-KR" dirty="0"/>
              <a:t>, NPC(</a:t>
            </a:r>
            <a:r>
              <a:rPr lang="ko-KR" altLang="en-US" dirty="0"/>
              <a:t>장애물</a:t>
            </a:r>
            <a:r>
              <a:rPr lang="en-US" altLang="ko-KR" dirty="0"/>
              <a:t>) </a:t>
            </a:r>
            <a:r>
              <a:rPr lang="ko-KR" altLang="en-US" dirty="0"/>
              <a:t>서버에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Unity Client</a:t>
            </a:r>
            <a:r>
              <a:rPr lang="ko-KR" altLang="en-US" dirty="0"/>
              <a:t>와 연동하여 멀티플레이 환경을 구축한다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DB</a:t>
            </a:r>
            <a:r>
              <a:rPr lang="ko-KR" altLang="en-US" dirty="0"/>
              <a:t>와 연동하여 </a:t>
            </a:r>
            <a:r>
              <a:rPr lang="ko-KR" altLang="en-US" dirty="0">
                <a:solidFill>
                  <a:srgbClr val="FF0000"/>
                </a:solidFill>
              </a:rPr>
              <a:t>맵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유저 </a:t>
            </a:r>
            <a:r>
              <a:rPr lang="ko-KR" altLang="en-US" dirty="0"/>
              <a:t>정보를 주고 받는다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3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</a:t>
            </a:r>
            <a:r>
              <a:rPr lang="en-US" altLang="ko-KR" dirty="0" err="1"/>
              <a:t>redis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9" y="1690688"/>
            <a:ext cx="11421863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en-US" altLang="ko-KR" dirty="0"/>
              <a:t>In-Memory</a:t>
            </a:r>
            <a:r>
              <a:rPr lang="ko-KR" altLang="en-US" dirty="0"/>
              <a:t> 기반의 빠른 입출력을 위해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다른 </a:t>
            </a:r>
            <a:r>
              <a:rPr lang="en-US" altLang="ko-KR" dirty="0"/>
              <a:t>Cache DB</a:t>
            </a:r>
            <a:r>
              <a:rPr lang="ko-KR" altLang="en-US" dirty="0"/>
              <a:t>에 비해 </a:t>
            </a:r>
            <a:r>
              <a:rPr lang="en-US" altLang="ko-KR" dirty="0"/>
              <a:t>Reference </a:t>
            </a:r>
            <a:r>
              <a:rPr lang="ko-KR" altLang="en-US" dirty="0"/>
              <a:t>자료가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ko-KR" altLang="en-US" dirty="0"/>
              <a:t>게임 서버와의 유저 정보를 </a:t>
            </a:r>
            <a:r>
              <a:rPr lang="ko-KR" altLang="en-US" b="1" dirty="0"/>
              <a:t>실시간</a:t>
            </a:r>
            <a:r>
              <a:rPr lang="ko-KR" altLang="en-US" dirty="0"/>
              <a:t>으로 주고 받기 위해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로그인 서버 구현에도 활용할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44598-A5B3-3C49-2AC9-9B6C80E9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4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기술 스택</a:t>
            </a:r>
            <a:r>
              <a:rPr lang="en-US" altLang="ko-KR" dirty="0"/>
              <a:t> (MySQL)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BE4F-D287-0E11-15B3-3EAA6B0D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9" y="1690688"/>
            <a:ext cx="11421863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Why?</a:t>
            </a:r>
          </a:p>
          <a:p>
            <a:pPr marL="0" indent="0">
              <a:buNone/>
            </a:pPr>
            <a:r>
              <a:rPr lang="ko-KR" altLang="en-US" dirty="0"/>
              <a:t>대용량 로그 및 정적인 데이터를 저장하기 위해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서로 다른 프레임워크 간의 연동이 용이하다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Where?</a:t>
            </a:r>
          </a:p>
          <a:p>
            <a:pPr marL="0" indent="0">
              <a:buNone/>
            </a:pPr>
            <a:r>
              <a:rPr lang="en-US" altLang="ko-KR" dirty="0"/>
              <a:t>Redis</a:t>
            </a:r>
            <a:r>
              <a:rPr lang="ko-KR" altLang="en-US" dirty="0"/>
              <a:t>에서 처리하기 힘든 대용량 데이터를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대부분의 데이터를 저장할 메인 </a:t>
            </a:r>
            <a:r>
              <a:rPr lang="en-US" altLang="ko-KR" dirty="0"/>
              <a:t>DB</a:t>
            </a:r>
            <a:r>
              <a:rPr lang="ko-KR" altLang="en-US" dirty="0"/>
              <a:t>로써 활용한다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2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3F01D-3AC8-4EC0-800E-5141CE34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DB </a:t>
            </a:r>
            <a:r>
              <a:rPr lang="ko-KR" altLang="en-US" b="1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DCC64-A1A7-30CD-EE3C-F179F8EE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92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769</Words>
  <Application>Microsoft Office PowerPoint</Application>
  <PresentationFormat>와이드스크린</PresentationFormat>
  <Paragraphs>193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아키텍처 설계</vt:lpstr>
      <vt:lpstr>PowerPoint 프레젠테이션</vt:lpstr>
      <vt:lpstr>PowerPoint 프레젠테이션</vt:lpstr>
      <vt:lpstr>기술 스택 (Unity, 2021.3.16f1)</vt:lpstr>
      <vt:lpstr>기술 스택 (Python Flask)</vt:lpstr>
      <vt:lpstr>기술 스택 (C++ IOCP)</vt:lpstr>
      <vt:lpstr>기술 스택 (redis)</vt:lpstr>
      <vt:lpstr>기술 스택 (MySQL)</vt:lpstr>
      <vt:lpstr>DB 설계</vt:lpstr>
      <vt:lpstr>패킷 설계(매치메이킹)</vt:lpstr>
      <vt:lpstr>패킷 설계(인게임) - 헤더</vt:lpstr>
      <vt:lpstr>패킷 설계(인게임) - 데이터</vt:lpstr>
      <vt:lpstr>폴더 형태 설계</vt:lpstr>
      <vt:lpstr>협업 툴</vt:lpstr>
      <vt:lpstr>오픈 소스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홍지현</dc:creator>
  <cp:lastModifiedBy>홍지현</cp:lastModifiedBy>
  <cp:revision>65</cp:revision>
  <dcterms:created xsi:type="dcterms:W3CDTF">2023-01-06T06:57:35Z</dcterms:created>
  <dcterms:modified xsi:type="dcterms:W3CDTF">2023-01-09T14:55:11Z</dcterms:modified>
</cp:coreProperties>
</file>