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69" r:id="rId5"/>
    <p:sldId id="267" r:id="rId6"/>
    <p:sldId id="271" r:id="rId7"/>
    <p:sldId id="272" r:id="rId8"/>
    <p:sldId id="273" r:id="rId9"/>
    <p:sldId id="259" r:id="rId10"/>
    <p:sldId id="274" r:id="rId11"/>
    <p:sldId id="353" r:id="rId12"/>
    <p:sldId id="275" r:id="rId13"/>
    <p:sldId id="352" r:id="rId14"/>
    <p:sldId id="270" r:id="rId15"/>
    <p:sldId id="264" r:id="rId16"/>
    <p:sldId id="280" r:id="rId17"/>
    <p:sldId id="305" r:id="rId18"/>
    <p:sldId id="304" r:id="rId19"/>
    <p:sldId id="312" r:id="rId20"/>
    <p:sldId id="318" r:id="rId21"/>
    <p:sldId id="319" r:id="rId22"/>
    <p:sldId id="320" r:id="rId23"/>
    <p:sldId id="313" r:id="rId24"/>
    <p:sldId id="314" r:id="rId25"/>
    <p:sldId id="315" r:id="rId26"/>
    <p:sldId id="316" r:id="rId27"/>
    <p:sldId id="321" r:id="rId28"/>
    <p:sldId id="329" r:id="rId29"/>
    <p:sldId id="322" r:id="rId30"/>
    <p:sldId id="344" r:id="rId31"/>
    <p:sldId id="351" r:id="rId32"/>
    <p:sldId id="331" r:id="rId33"/>
    <p:sldId id="332" r:id="rId34"/>
    <p:sldId id="333" r:id="rId35"/>
    <p:sldId id="334" r:id="rId36"/>
    <p:sldId id="335" r:id="rId37"/>
    <p:sldId id="345" r:id="rId38"/>
    <p:sldId id="288" r:id="rId39"/>
    <p:sldId id="290" r:id="rId40"/>
    <p:sldId id="291" r:id="rId41"/>
    <p:sldId id="292" r:id="rId42"/>
    <p:sldId id="293" r:id="rId43"/>
    <p:sldId id="295" r:id="rId44"/>
    <p:sldId id="296" r:id="rId45"/>
    <p:sldId id="328" r:id="rId46"/>
    <p:sldId id="326" r:id="rId47"/>
    <p:sldId id="327" r:id="rId48"/>
    <p:sldId id="343" r:id="rId49"/>
    <p:sldId id="325" r:id="rId50"/>
    <p:sldId id="289" r:id="rId51"/>
    <p:sldId id="297" r:id="rId52"/>
    <p:sldId id="300" r:id="rId53"/>
    <p:sldId id="301" r:id="rId54"/>
    <p:sldId id="302" r:id="rId55"/>
    <p:sldId id="336" r:id="rId56"/>
    <p:sldId id="348" r:id="rId57"/>
    <p:sldId id="349" r:id="rId58"/>
    <p:sldId id="350" r:id="rId59"/>
    <p:sldId id="346" r:id="rId60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109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MISC\data\diffusion_number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MISC\fctc\members_year.txt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diffusion_numbers!$B$26</c:f>
              <c:strCache>
                <c:ptCount val="1"/>
                <c:pt idx="0">
                  <c:v>MI</c:v>
                </c:pt>
              </c:strCache>
            </c:strRef>
          </c:tx>
          <c:spPr>
            <a:ln w="57150">
              <a:solidFill>
                <a:srgbClr val="1F497D">
                  <a:lumMod val="40000"/>
                  <a:lumOff val="60000"/>
                </a:srgbClr>
              </a:solidFill>
            </a:ln>
          </c:spPr>
          <c:marker>
            <c:symbol val="none"/>
          </c:marker>
          <c:val>
            <c:numRef>
              <c:f>diffusion_numbers!$B$27:$B$45</c:f>
              <c:numCache>
                <c:formatCode>General</c:formatCode>
                <c:ptCount val="19"/>
                <c:pt idx="0">
                  <c:v>8.7999999999999995E-2</c:v>
                </c:pt>
                <c:pt idx="1">
                  <c:v>0.15999999999999998</c:v>
                </c:pt>
                <c:pt idx="2">
                  <c:v>0.23199999999999998</c:v>
                </c:pt>
                <c:pt idx="3">
                  <c:v>0.31999999999999995</c:v>
                </c:pt>
                <c:pt idx="4">
                  <c:v>0.40799999999999992</c:v>
                </c:pt>
                <c:pt idx="5">
                  <c:v>0.49599999999999989</c:v>
                </c:pt>
                <c:pt idx="6">
                  <c:v>0.59999999999999987</c:v>
                </c:pt>
                <c:pt idx="7">
                  <c:v>0.65599999999999992</c:v>
                </c:pt>
                <c:pt idx="8">
                  <c:v>0.68799999999999994</c:v>
                </c:pt>
                <c:pt idx="9">
                  <c:v>0.69599999999999995</c:v>
                </c:pt>
                <c:pt idx="10">
                  <c:v>0.73599999999999999</c:v>
                </c:pt>
                <c:pt idx="11">
                  <c:v>0.76</c:v>
                </c:pt>
                <c:pt idx="12">
                  <c:v>0.78400000000000003</c:v>
                </c:pt>
                <c:pt idx="13">
                  <c:v>0.81600000000000006</c:v>
                </c:pt>
                <c:pt idx="14">
                  <c:v>0.84800000000000009</c:v>
                </c:pt>
                <c:pt idx="15">
                  <c:v>0.8640000000000001</c:v>
                </c:pt>
                <c:pt idx="16">
                  <c:v>0.87200000000000011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diffusion_numbers!$C$26</c:f>
              <c:strCache>
                <c:ptCount val="1"/>
                <c:pt idx="0">
                  <c:v>BF</c:v>
                </c:pt>
              </c:strCache>
            </c:strRef>
          </c:tx>
          <c:spPr>
            <a:ln w="57150">
              <a:solidFill>
                <a:srgbClr val="C0504D">
                  <a:lumMod val="60000"/>
                  <a:lumOff val="40000"/>
                </a:srgbClr>
              </a:solidFill>
            </a:ln>
          </c:spPr>
          <c:marker>
            <c:symbol val="none"/>
          </c:marker>
          <c:val>
            <c:numRef>
              <c:f>diffusion_numbers!$C$27:$C$45</c:f>
              <c:numCache>
                <c:formatCode>General</c:formatCode>
                <c:ptCount val="19"/>
                <c:pt idx="0">
                  <c:v>8.670520231213872E-3</c:v>
                </c:pt>
                <c:pt idx="1">
                  <c:v>1.1560693641618497E-2</c:v>
                </c:pt>
                <c:pt idx="2">
                  <c:v>1.7341040462427744E-2</c:v>
                </c:pt>
                <c:pt idx="3">
                  <c:v>2.6011560693641616E-2</c:v>
                </c:pt>
                <c:pt idx="4">
                  <c:v>7.2254335260115599E-2</c:v>
                </c:pt>
                <c:pt idx="5">
                  <c:v>7.6589595375722533E-2</c:v>
                </c:pt>
                <c:pt idx="6">
                  <c:v>8.0924855491329467E-2</c:v>
                </c:pt>
                <c:pt idx="7">
                  <c:v>0.10115606936416184</c:v>
                </c:pt>
                <c:pt idx="8">
                  <c:v>0.10549132947976878</c:v>
                </c:pt>
                <c:pt idx="9">
                  <c:v>0.23554913294797686</c:v>
                </c:pt>
                <c:pt idx="10">
                  <c:v>0.24421965317919073</c:v>
                </c:pt>
                <c:pt idx="11">
                  <c:v>0.30491329479768781</c:v>
                </c:pt>
                <c:pt idx="12">
                  <c:v>0.32947976878612711</c:v>
                </c:pt>
                <c:pt idx="13">
                  <c:v>0.3887283236994219</c:v>
                </c:pt>
                <c:pt idx="14">
                  <c:v>0.48121387283236988</c:v>
                </c:pt>
                <c:pt idx="15">
                  <c:v>0.56069364161849711</c:v>
                </c:pt>
                <c:pt idx="16">
                  <c:v>0.65317919075144504</c:v>
                </c:pt>
                <c:pt idx="17">
                  <c:v>0.71820809248554907</c:v>
                </c:pt>
                <c:pt idx="18">
                  <c:v>0.78034682080924844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diffusion_numbers!$D$26</c:f>
              <c:strCache>
                <c:ptCount val="1"/>
                <c:pt idx="0">
                  <c:v>KFP</c:v>
                </c:pt>
              </c:strCache>
            </c:strRef>
          </c:tx>
          <c:spPr>
            <a:ln w="57150"/>
          </c:spPr>
          <c:marker>
            <c:symbol val="none"/>
          </c:marker>
          <c:val>
            <c:numRef>
              <c:f>diffusion_numbers!$D$27:$D$45</c:f>
              <c:numCache>
                <c:formatCode>General</c:formatCode>
                <c:ptCount val="19"/>
                <c:pt idx="0">
                  <c:v>6.5902578796561598E-2</c:v>
                </c:pt>
                <c:pt idx="1">
                  <c:v>0.1556829035339064</c:v>
                </c:pt>
                <c:pt idx="2">
                  <c:v>0.23304680038204395</c:v>
                </c:pt>
                <c:pt idx="3">
                  <c:v>0.31518624641833815</c:v>
                </c:pt>
                <c:pt idx="4">
                  <c:v>0.37726838586437444</c:v>
                </c:pt>
                <c:pt idx="5">
                  <c:v>0.43648519579751677</c:v>
                </c:pt>
                <c:pt idx="6">
                  <c:v>0.4871060171919771</c:v>
                </c:pt>
                <c:pt idx="7">
                  <c:v>0.53772683858643744</c:v>
                </c:pt>
                <c:pt idx="8">
                  <c:v>0.60744985673352436</c:v>
                </c:pt>
                <c:pt idx="9">
                  <c:v>0.64278892072588345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diffusion_numbers!$E$26</c:f>
              <c:strCache>
                <c:ptCount val="1"/>
                <c:pt idx="0">
                  <c:v>Random</c:v>
                </c:pt>
              </c:strCache>
            </c:strRef>
          </c:tx>
          <c:marker>
            <c:symbol val="none"/>
          </c:marker>
          <c:val>
            <c:numRef>
              <c:f>diffusion_numbers!$E$27:$E$45</c:f>
              <c:numCache>
                <c:formatCode>General</c:formatCode>
                <c:ptCount val="19"/>
                <c:pt idx="0">
                  <c:v>0.05</c:v>
                </c:pt>
                <c:pt idx="1">
                  <c:v>7.3800000000000004E-2</c:v>
                </c:pt>
                <c:pt idx="2">
                  <c:v>0.1079</c:v>
                </c:pt>
                <c:pt idx="3">
                  <c:v>0.156</c:v>
                </c:pt>
                <c:pt idx="4">
                  <c:v>0.22189999999999999</c:v>
                </c:pt>
                <c:pt idx="5">
                  <c:v>0.30819999999999997</c:v>
                </c:pt>
                <c:pt idx="6">
                  <c:v>0.4148</c:v>
                </c:pt>
                <c:pt idx="7">
                  <c:v>0.53620000000000001</c:v>
                </c:pt>
                <c:pt idx="8">
                  <c:v>0.66049999999999998</c:v>
                </c:pt>
                <c:pt idx="9">
                  <c:v>0.77259999999999995</c:v>
                </c:pt>
                <c:pt idx="10">
                  <c:v>0.86050000000000004</c:v>
                </c:pt>
                <c:pt idx="11">
                  <c:v>0.92049999999999998</c:v>
                </c:pt>
                <c:pt idx="12">
                  <c:v>0.95709999999999995</c:v>
                </c:pt>
                <c:pt idx="13">
                  <c:v>0.97760000000000002</c:v>
                </c:pt>
                <c:pt idx="14">
                  <c:v>0.98860000000000003</c:v>
                </c:pt>
                <c:pt idx="15">
                  <c:v>0.99419999999999997</c:v>
                </c:pt>
                <c:pt idx="16">
                  <c:v>0.99709999999999999</c:v>
                </c:pt>
                <c:pt idx="17">
                  <c:v>0.99850000000000005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547072"/>
        <c:axId val="56360256"/>
      </c:lineChart>
      <c:catAx>
        <c:axId val="1725470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1560000"/>
          <a:lstStyle/>
          <a:p>
            <a:pPr>
              <a:defRPr/>
            </a:pPr>
            <a:endParaRPr lang="en-US"/>
          </a:p>
        </c:txPr>
        <c:crossAx val="56360256"/>
        <c:crosses val="autoZero"/>
        <c:auto val="1"/>
        <c:lblAlgn val="ctr"/>
        <c:lblOffset val="100"/>
        <c:noMultiLvlLbl val="0"/>
      </c:catAx>
      <c:valAx>
        <c:axId val="56360256"/>
        <c:scaling>
          <c:orientation val="minMax"/>
          <c:max val="1"/>
        </c:scaling>
        <c:delete val="0"/>
        <c:axPos val="l"/>
        <c:numFmt formatCode="General" sourceLinked="1"/>
        <c:majorTickMark val="out"/>
        <c:minorTickMark val="none"/>
        <c:tickLblPos val="nextTo"/>
        <c:crossAx val="1725470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749278215223104"/>
          <c:y val="0.4127933508311461"/>
          <c:w val="0.14667388451443569"/>
          <c:h val="0.2499688538932633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1"/>
          <c:order val="0"/>
          <c:spPr>
            <a:ln w="53975">
              <a:solidFill>
                <a:schemeClr val="tx1"/>
              </a:solidFill>
            </a:ln>
          </c:spPr>
          <c:marker>
            <c:symbol val="none"/>
          </c:marker>
          <c:cat>
            <c:numRef>
              <c:f>members_year!$A$1:$A$19</c:f>
              <c:numCache>
                <c:formatCode>General</c:formatCode>
                <c:ptCount val="19"/>
                <c:pt idx="0">
                  <c:v>94</c:v>
                </c:pt>
                <c:pt idx="1">
                  <c:v>95</c:v>
                </c:pt>
                <c:pt idx="2">
                  <c:v>96</c:v>
                </c:pt>
                <c:pt idx="3">
                  <c:v>97</c:v>
                </c:pt>
                <c:pt idx="4">
                  <c:v>98</c:v>
                </c:pt>
                <c:pt idx="5">
                  <c:v>99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7</c:v>
                </c:pt>
                <c:pt idx="14">
                  <c:v>8</c:v>
                </c:pt>
                <c:pt idx="15">
                  <c:v>9</c:v>
                </c:pt>
                <c:pt idx="16">
                  <c:v>10</c:v>
                </c:pt>
                <c:pt idx="17">
                  <c:v>11</c:v>
                </c:pt>
                <c:pt idx="18">
                  <c:v>12</c:v>
                </c:pt>
              </c:numCache>
            </c:numRef>
          </c:cat>
          <c:val>
            <c:numRef>
              <c:f>members_year!$B$1:$B$19</c:f>
              <c:numCache>
                <c:formatCode>0.00</c:formatCode>
                <c:ptCount val="19"/>
                <c:pt idx="0">
                  <c:v>0.24083769999999999</c:v>
                </c:pt>
                <c:pt idx="1">
                  <c:v>0.27748689999999998</c:v>
                </c:pt>
                <c:pt idx="2">
                  <c:v>0.52356020000000003</c:v>
                </c:pt>
                <c:pt idx="3">
                  <c:v>2.1256539999999999</c:v>
                </c:pt>
                <c:pt idx="4">
                  <c:v>3.6701570000000001</c:v>
                </c:pt>
                <c:pt idx="5">
                  <c:v>5.9162299999999997</c:v>
                </c:pt>
                <c:pt idx="6">
                  <c:v>8.4869109999999992</c:v>
                </c:pt>
                <c:pt idx="7">
                  <c:v>10.86387</c:v>
                </c:pt>
                <c:pt idx="8">
                  <c:v>13.905760000000001</c:v>
                </c:pt>
                <c:pt idx="9">
                  <c:v>17.780100000000001</c:v>
                </c:pt>
                <c:pt idx="10">
                  <c:v>21.005240000000001</c:v>
                </c:pt>
                <c:pt idx="11">
                  <c:v>24.638739999999999</c:v>
                </c:pt>
                <c:pt idx="12">
                  <c:v>28.392669999999999</c:v>
                </c:pt>
                <c:pt idx="13">
                  <c:v>30.581150000000001</c:v>
                </c:pt>
                <c:pt idx="14">
                  <c:v>33.05236</c:v>
                </c:pt>
                <c:pt idx="15">
                  <c:v>34.87435</c:v>
                </c:pt>
                <c:pt idx="16">
                  <c:v>36.45026</c:v>
                </c:pt>
                <c:pt idx="17">
                  <c:v>37.916229999999999</c:v>
                </c:pt>
                <c:pt idx="18">
                  <c:v>38.308900000000001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2351744"/>
        <c:axId val="786671296"/>
      </c:lineChart>
      <c:catAx>
        <c:axId val="232351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86671296"/>
        <c:crosses val="autoZero"/>
        <c:auto val="1"/>
        <c:lblAlgn val="ctr"/>
        <c:lblOffset val="100"/>
        <c:noMultiLvlLbl val="0"/>
      </c:catAx>
      <c:valAx>
        <c:axId val="786671296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2323517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600" baseline="0"/>
      </a:pPr>
      <a:endParaRPr lang="en-US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3FC11-36EB-41CA-92DA-E5CD1EFE5AC4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3787C-8CDD-4B27-B47B-3A750672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73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CE80C479-2AB2-45FA-B0ED-DD644BC73D34}" type="datetimeFigureOut">
              <a:rPr lang="en-US" smtClean="0"/>
              <a:t>3/19/2016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B447E06B-41B5-4439-9558-990D9A6FC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 txBox="1">
            <a:spLocks noGrp="1" noChangeArrowheads="1"/>
          </p:cNvSpPr>
          <p:nvPr/>
        </p:nvSpPr>
        <p:spPr bwMode="auto">
          <a:xfrm>
            <a:off x="3935886" y="8773020"/>
            <a:ext cx="3012634" cy="46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56" tIns="45378" rIns="90756" bIns="45378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35EDDD8D-B6CA-45C6-BE3B-17ED9962EF3E}" type="slidenum">
              <a:rPr lang="en-US" altLang="en-US" b="0"/>
              <a:pPr algn="r">
                <a:spcBef>
                  <a:spcPct val="0"/>
                </a:spcBef>
              </a:pPr>
              <a:t>7</a:t>
            </a:fld>
            <a:endParaRPr lang="en-US" altLang="en-US" b="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2150"/>
            <a:ext cx="4618037" cy="3463925"/>
          </a:xfrm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756" tIns="45378" rIns="90756" bIns="45378"/>
          <a:lstStyle/>
          <a:p>
            <a:endParaRPr lang="fr-FR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49" tIns="46125" rIns="92249" bIns="46125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3525B903-6042-4FD8-B372-98CE9FCE83D3}" type="slidenum">
              <a:rPr lang="en-US" altLang="en-US"/>
              <a:pPr algn="r"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5325"/>
            <a:ext cx="4610100" cy="3459163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738" y="4387850"/>
            <a:ext cx="5562600" cy="4152900"/>
          </a:xfrm>
          <a:noFill/>
        </p:spPr>
        <p:txBody>
          <a:bodyPr lIns="92249" tIns="46125" rIns="92249" bIns="46125"/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44" tIns="46323" rIns="92644" bIns="46323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9FB8223A-1B75-4E54-B75F-04721B0C5773}" type="slidenum">
              <a:rPr lang="en-US" altLang="en-US" b="0"/>
              <a:pPr algn="r">
                <a:spcBef>
                  <a:spcPct val="0"/>
                </a:spcBef>
              </a:pPr>
              <a:t>39</a:t>
            </a:fld>
            <a:endParaRPr lang="en-US" altLang="en-US" b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692150"/>
            <a:ext cx="4619625" cy="3463925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937000" y="8772525"/>
            <a:ext cx="3011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644" tIns="46323" rIns="92644" bIns="46323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3F639D85-63BB-4086-B2B6-2ACCA42ABB2E}" type="slidenum">
              <a:rPr lang="en-US" altLang="en-US" b="0"/>
              <a:pPr algn="r">
                <a:spcBef>
                  <a:spcPct val="0"/>
                </a:spcBef>
              </a:pPr>
              <a:t>41</a:t>
            </a:fld>
            <a:endParaRPr lang="en-US" altLang="en-US" b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5225" y="692150"/>
            <a:ext cx="4619625" cy="3463925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8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8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27" indent="-28574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965" indent="-2285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151" indent="-2285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336" indent="-2285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522" indent="-22859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707" indent="-22859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893" indent="-22859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079" indent="-22859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F3599E6-F5C0-47A7-91A2-8CE99458FE1D}" type="slidenum">
              <a:rPr lang="en-US" altLang="en-US" smtClean="0"/>
              <a:pPr eaLnBrk="1" hangingPunct="1">
                <a:spcBef>
                  <a:spcPct val="0"/>
                </a:spcBef>
              </a:pPr>
              <a:t>52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9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9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27" indent="-28574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965" indent="-2285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151" indent="-2285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336" indent="-22859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522" indent="-22859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707" indent="-22859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893" indent="-22859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079" indent="-22859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6E9335-1ABD-474A-80BC-13F975FA0A36}" type="slidenum">
              <a:rPr lang="en-US" altLang="en-US" smtClean="0"/>
              <a:pPr eaLnBrk="1" hangingPunct="1">
                <a:spcBef>
                  <a:spcPct val="0"/>
                </a:spcBef>
              </a:pPr>
              <a:t>53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8400" y="693738"/>
            <a:ext cx="4613275" cy="3460750"/>
          </a:xfrm>
          <a:ln/>
        </p:spPr>
      </p:sp>
      <p:sp>
        <p:nvSpPr>
          <p:cNvPr id="374787" name="Notes Placeholder 2"/>
          <p:cNvSpPr>
            <a:spLocks noGrp="1"/>
          </p:cNvSpPr>
          <p:nvPr>
            <p:ph type="body" idx="1"/>
          </p:nvPr>
        </p:nvSpPr>
        <p:spPr>
          <a:xfrm>
            <a:off x="927101" y="4386264"/>
            <a:ext cx="509587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2" tIns="46036" rIns="92072" bIns="46036"/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4788" name="Slide Number Placeholder 3"/>
          <p:cNvSpPr txBox="1">
            <a:spLocks noGrp="1"/>
          </p:cNvSpPr>
          <p:nvPr/>
        </p:nvSpPr>
        <p:spPr bwMode="auto">
          <a:xfrm>
            <a:off x="3938589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2" tIns="46036" rIns="92072" bIns="46036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00A5AA7F-C620-4182-A0A3-9F5925CE9FED}" type="slidenum">
              <a:rPr lang="en-US" altLang="en-US">
                <a:latin typeface="Times New Roman" pitchFamily="18" charset="0"/>
              </a:rPr>
              <a:pPr algn="r">
                <a:spcBef>
                  <a:spcPct val="0"/>
                </a:spcBef>
              </a:pPr>
              <a:t>8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0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27" indent="-285741" defTabSz="92230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2965" indent="-228593" defTabSz="92230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151" indent="-228593" defTabSz="92230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336" indent="-228593" defTabSz="92230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522" indent="-228593" defTabSz="92230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707" indent="-228593" defTabSz="92230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8893" indent="-228593" defTabSz="92230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079" indent="-228593" defTabSz="922309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D9ED7A1-6D1F-4FC3-8A73-03DF180E8078}" type="slidenum">
              <a:rPr lang="en-US" altLang="en-US" smtClean="0">
                <a:latin typeface="Times New Roman" pitchFamily="18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90" tIns="46646" rIns="93290" bIns="46646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E25BFEF-6B0D-4843-BDBA-0F443EC94F92}" type="slidenum">
              <a:rPr lang="en-US" altLang="en-US" b="0"/>
              <a:pPr algn="r" eaLnBrk="1" hangingPunct="1">
                <a:spcBef>
                  <a:spcPct val="0"/>
                </a:spcBef>
              </a:pPr>
              <a:t>17</a:t>
            </a:fld>
            <a:endParaRPr lang="en-US" altLang="en-US" b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5325"/>
            <a:ext cx="4610100" cy="3457575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738" y="4386263"/>
            <a:ext cx="5562600" cy="4154487"/>
          </a:xfrm>
          <a:noFill/>
        </p:spPr>
        <p:txBody>
          <a:bodyPr lIns="93290" tIns="46646" rIns="93290" bIns="46646"/>
          <a:lstStyle/>
          <a:p>
            <a:r>
              <a:rPr lang="en-US" altLang="en-US" smtClean="0"/>
              <a:t>Valente, T.W.</a:t>
            </a:r>
            <a:r>
              <a:rPr lang="en-US" altLang="en-US" b="1" smtClean="0"/>
              <a:t> </a:t>
            </a:r>
            <a:r>
              <a:rPr lang="en-US" altLang="en-US" smtClean="0"/>
              <a:t>(1995).  </a:t>
            </a:r>
            <a:r>
              <a:rPr lang="en-US" altLang="en-US" u="sng" smtClean="0"/>
              <a:t>Network models of the diffusion of innovations</a:t>
            </a:r>
            <a:r>
              <a:rPr lang="en-US" altLang="en-US" smtClean="0"/>
              <a:t>. Cresskill, NJ: Hampton Press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 txBox="1">
            <a:spLocks noGrp="1" noChangeArrowheads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90" tIns="46646" rIns="93290" bIns="46646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646971E-34C6-4F1B-89C3-3A8FDA459DEC}" type="slidenum">
              <a:rPr lang="en-US" altLang="en-US" b="0"/>
              <a:pPr algn="r" eaLnBrk="1" hangingPunct="1">
                <a:spcBef>
                  <a:spcPct val="0"/>
                </a:spcBef>
              </a:pPr>
              <a:t>18</a:t>
            </a:fld>
            <a:endParaRPr lang="en-US" altLang="en-US" b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5325"/>
            <a:ext cx="4610100" cy="3457575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738" y="4386263"/>
            <a:ext cx="5562600" cy="4154487"/>
          </a:xfrm>
          <a:noFill/>
        </p:spPr>
        <p:txBody>
          <a:bodyPr lIns="93290" tIns="46646" rIns="93290" bIns="46646"/>
          <a:lstStyle/>
          <a:p>
            <a:r>
              <a:rPr lang="en-US" altLang="en-US" smtClean="0"/>
              <a:t>Valente, T.W.</a:t>
            </a:r>
            <a:r>
              <a:rPr lang="en-US" altLang="en-US" b="1" smtClean="0"/>
              <a:t> </a:t>
            </a:r>
            <a:r>
              <a:rPr lang="en-US" altLang="en-US" smtClean="0"/>
              <a:t>(1995).  </a:t>
            </a:r>
            <a:r>
              <a:rPr lang="en-US" altLang="en-US" u="sng" smtClean="0"/>
              <a:t>Network models of the diffusion of innovations</a:t>
            </a:r>
            <a:r>
              <a:rPr lang="en-US" altLang="en-US" smtClean="0"/>
              <a:t>. Cresskill, NJ: Hampton Press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1363" indent="-284163" defTabSz="8953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1413" indent="-227013" defTabSz="8953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98613" indent="-227013" defTabSz="8953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5813" indent="-227013" defTabSz="8953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3013" indent="-227013" defTabSz="8953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0213" indent="-227013" defTabSz="8953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7413" indent="-227013" defTabSz="8953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4613" indent="-227013" defTabSz="8953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FB7CF2B9-802D-47C3-8128-103B9BAAB88F}" type="slidenum">
              <a:rPr lang="en-US" altLang="en-US" sz="1600" smtClean="0">
                <a:cs typeface="Arial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z="1600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 txBox="1">
            <a:spLocks noGrp="1" noChangeArrowheads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49" tIns="46125" rIns="92249" bIns="46125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B4CA10CC-86DA-44F8-9FC0-7D2A392B4C27}" type="slidenum">
              <a:rPr lang="en-US" altLang="en-US"/>
              <a:pPr algn="r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4450" y="695325"/>
            <a:ext cx="4321175" cy="3459163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738" y="4387850"/>
            <a:ext cx="5562600" cy="4152900"/>
          </a:xfrm>
          <a:noFill/>
        </p:spPr>
        <p:txBody>
          <a:bodyPr lIns="92249" tIns="46125" rIns="92249" bIns="46125"/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 txBox="1">
            <a:spLocks noGrp="1" noChangeArrowheads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49" tIns="46125" rIns="92249" bIns="46125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471DCE92-4D15-4CFB-88E0-AB38C22668B8}" type="slidenum">
              <a:rPr lang="en-US" altLang="en-US"/>
              <a:pPr algn="r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4450" y="695325"/>
            <a:ext cx="4321175" cy="3459163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738" y="4387850"/>
            <a:ext cx="5562600" cy="4152900"/>
          </a:xfrm>
          <a:noFill/>
        </p:spPr>
        <p:txBody>
          <a:bodyPr lIns="92249" tIns="46125" rIns="92249" bIns="46125"/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 txBox="1">
            <a:spLocks noGrp="1" noChangeArrowheads="1"/>
          </p:cNvSpPr>
          <p:nvPr/>
        </p:nvSpPr>
        <p:spPr bwMode="auto">
          <a:xfrm>
            <a:off x="3938588" y="8774113"/>
            <a:ext cx="3011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49" tIns="46125" rIns="92249" bIns="46125"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1427AC5-0A0D-44E1-8883-04B33F033152}" type="slidenum">
              <a:rPr lang="en-US" altLang="en-US"/>
              <a:pPr algn="r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5325"/>
            <a:ext cx="4610100" cy="3459163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738" y="4387850"/>
            <a:ext cx="5562600" cy="4152900"/>
          </a:xfrm>
          <a:noFill/>
        </p:spPr>
        <p:txBody>
          <a:bodyPr lIns="92249" tIns="46125" rIns="92249" bIns="46125"/>
          <a:lstStyle/>
          <a:p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943D-4A91-442C-904B-398743F2ACF4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28B1-1876-41E0-9D2D-85DB978DF3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943D-4A91-442C-904B-398743F2ACF4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28B1-1876-41E0-9D2D-85DB978DF3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943D-4A91-442C-904B-398743F2ACF4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28B1-1876-41E0-9D2D-85DB978DF3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372AE-F910-4859-9AB2-BB13F6BAA1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9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9EA61-0C7E-46C5-B6D5-C120A819697E}" type="datetimeFigureOut">
              <a:rPr lang="en-US"/>
              <a:pPr>
                <a:defRPr/>
              </a:pPr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D1A56-BEBB-48BA-AFEF-1DF69A515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2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943D-4A91-442C-904B-398743F2ACF4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28B1-1876-41E0-9D2D-85DB978DF3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943D-4A91-442C-904B-398743F2ACF4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28B1-1876-41E0-9D2D-85DB978DF3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943D-4A91-442C-904B-398743F2ACF4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28B1-1876-41E0-9D2D-85DB978DF3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943D-4A91-442C-904B-398743F2ACF4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28B1-1876-41E0-9D2D-85DB978DF3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943D-4A91-442C-904B-398743F2ACF4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28B1-1876-41E0-9D2D-85DB978DF3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943D-4A91-442C-904B-398743F2ACF4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28B1-1876-41E0-9D2D-85DB978DF3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943D-4A91-442C-904B-398743F2ACF4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628B1-1876-41E0-9D2D-85DB978DF3A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943D-4A91-442C-904B-398743F2ACF4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7628B1-1876-41E0-9D2D-85DB978DF3A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67628B1-1876-41E0-9D2D-85DB978DF3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2A9943D-4A91-442C-904B-398743F2ACF4}" type="datetimeFigureOut">
              <a:rPr lang="en-US" smtClean="0"/>
              <a:t>3/17/2016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Chart1.xls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543800" cy="1371600"/>
          </a:xfrm>
        </p:spPr>
        <p:txBody>
          <a:bodyPr/>
          <a:lstStyle/>
          <a:p>
            <a:r>
              <a:rPr lang="en-US" dirty="0" err="1" smtClean="0"/>
              <a:t>NetdifusseR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An R Package to Estimate Diffusion Network Models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667000"/>
            <a:ext cx="6461760" cy="1066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George Gerald Vega Yon, MA</a:t>
            </a:r>
          </a:p>
          <a:p>
            <a:r>
              <a:rPr lang="en-US" sz="2400" dirty="0" smtClean="0"/>
              <a:t>Thomas W Valente, PhD</a:t>
            </a:r>
          </a:p>
          <a:p>
            <a:endParaRPr lang="en-US" sz="2400" dirty="0"/>
          </a:p>
          <a:p>
            <a:r>
              <a:rPr lang="en-US" sz="2400" dirty="0" smtClean="0"/>
              <a:t>Department of Preventive Medicine</a:t>
            </a:r>
          </a:p>
          <a:p>
            <a:r>
              <a:rPr lang="en-US" sz="2400" dirty="0" smtClean="0"/>
              <a:t>University of Southern California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339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Burt’s article re-invigorated diffusion network study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68961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73921"/>
            <a:ext cx="719560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15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738" y="111622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Structural Equivalence is Associated with Influence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638550" y="2437805"/>
            <a:ext cx="762000" cy="6860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3792538" y="4877099"/>
            <a:ext cx="762000" cy="68609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5994400" y="3574852"/>
            <a:ext cx="762000" cy="686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92275" y="3689450"/>
            <a:ext cx="762000" cy="686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6023" name="TextBox 10"/>
          <p:cNvSpPr txBox="1">
            <a:spLocks noChangeArrowheads="1"/>
          </p:cNvSpPr>
          <p:nvPr/>
        </p:nvSpPr>
        <p:spPr bwMode="auto">
          <a:xfrm>
            <a:off x="6008689" y="3692426"/>
            <a:ext cx="7328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Ego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76488" y="2933403"/>
            <a:ext cx="1103312" cy="7560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757613" y="3708797"/>
            <a:ext cx="762000" cy="6860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/>
              <a:t>B</a:t>
            </a:r>
          </a:p>
        </p:txBody>
      </p:sp>
      <p:sp>
        <p:nvSpPr>
          <p:cNvPr id="86026" name="Rectangle 16"/>
          <p:cNvSpPr>
            <a:spLocks noChangeArrowheads="1"/>
          </p:cNvSpPr>
          <p:nvPr/>
        </p:nvSpPr>
        <p:spPr bwMode="auto">
          <a:xfrm>
            <a:off x="1814231" y="3692426"/>
            <a:ext cx="5180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832350" y="2725044"/>
            <a:ext cx="1162050" cy="7798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699000" y="4260950"/>
            <a:ext cx="1263650" cy="8111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320926" y="4387453"/>
            <a:ext cx="1158875" cy="6846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511425" y="4031755"/>
            <a:ext cx="1125538" cy="193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99000" y="3976688"/>
            <a:ext cx="1143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32" name="TextBox 17"/>
          <p:cNvSpPr txBox="1">
            <a:spLocks noChangeArrowheads="1"/>
          </p:cNvSpPr>
          <p:nvPr/>
        </p:nvSpPr>
        <p:spPr bwMode="auto">
          <a:xfrm>
            <a:off x="228600" y="6096000"/>
            <a:ext cx="82333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Burt, R. (1987) Social contagion and innovation: Cohesion versus structural equivalence.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u="sng"/>
              <a:t>American Journal of Sociology</a:t>
            </a:r>
            <a:r>
              <a:rPr lang="en-US" altLang="en-US" sz="1600"/>
              <a:t>, </a:t>
            </a:r>
            <a:r>
              <a:rPr lang="en-US" altLang="en-US" sz="1600" u="sng"/>
              <a:t>92</a:t>
            </a:r>
            <a:r>
              <a:rPr lang="en-US" altLang="en-US" sz="1600"/>
              <a:t>, 1287-1335. </a:t>
            </a:r>
          </a:p>
        </p:txBody>
      </p:sp>
      <p:sp>
        <p:nvSpPr>
          <p:cNvPr id="5" name="Circular Arrow 4"/>
          <p:cNvSpPr/>
          <p:nvPr/>
        </p:nvSpPr>
        <p:spPr>
          <a:xfrm>
            <a:off x="1419225" y="1244203"/>
            <a:ext cx="5507038" cy="3975200"/>
          </a:xfrm>
          <a:prstGeom prst="circular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4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mpd="dbl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60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E3E7CB-2135-4167-8D04-88398ADAAE30}" type="slidenum">
              <a:rPr lang="en-US" altLang="en-US" sz="1400" smtClean="0">
                <a:cs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05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article discovered network thresholds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65341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670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>
                <a:solidFill>
                  <a:schemeClr val="tx2">
                    <a:satMod val="130000"/>
                  </a:schemeClr>
                </a:solidFill>
              </a:rPr>
              <a:t>Graph of Time of Adoption by Network Threshold for One Korean Family Planning Community</a:t>
            </a:r>
          </a:p>
        </p:txBody>
      </p:sp>
      <p:sp>
        <p:nvSpPr>
          <p:cNvPr id="24579" name="Line 5"/>
          <p:cNvSpPr>
            <a:spLocks noChangeShapeType="1"/>
          </p:cNvSpPr>
          <p:nvPr/>
        </p:nvSpPr>
        <p:spPr bwMode="auto">
          <a:xfrm>
            <a:off x="609600" y="6324600"/>
            <a:ext cx="792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6"/>
          <p:cNvSpPr>
            <a:spLocks noChangeShapeType="1"/>
          </p:cNvSpPr>
          <p:nvPr/>
        </p:nvSpPr>
        <p:spPr bwMode="auto">
          <a:xfrm flipV="1">
            <a:off x="609600" y="1828800"/>
            <a:ext cx="0" cy="449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3413125" y="6399213"/>
            <a:ext cx="858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Time</a:t>
            </a:r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 rot="-5400000">
            <a:off x="-550862" y="3717924"/>
            <a:ext cx="1555750" cy="46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Threshold</a:t>
            </a:r>
          </a:p>
        </p:txBody>
      </p:sp>
      <p:sp>
        <p:nvSpPr>
          <p:cNvPr id="24583" name="Rectangle 9"/>
          <p:cNvSpPr>
            <a:spLocks noChangeArrowheads="1"/>
          </p:cNvSpPr>
          <p:nvPr/>
        </p:nvSpPr>
        <p:spPr bwMode="auto">
          <a:xfrm>
            <a:off x="60325" y="1827213"/>
            <a:ext cx="7096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100%</a:t>
            </a: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136525" y="6094413"/>
            <a:ext cx="482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0%</a:t>
            </a:r>
          </a:p>
        </p:txBody>
      </p:sp>
      <p:sp>
        <p:nvSpPr>
          <p:cNvPr id="24585" name="Rectangle 11"/>
          <p:cNvSpPr>
            <a:spLocks noChangeArrowheads="1"/>
          </p:cNvSpPr>
          <p:nvPr/>
        </p:nvSpPr>
        <p:spPr bwMode="auto">
          <a:xfrm>
            <a:off x="669925" y="6551613"/>
            <a:ext cx="641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1963</a:t>
            </a:r>
          </a:p>
        </p:txBody>
      </p:sp>
      <p:sp>
        <p:nvSpPr>
          <p:cNvPr id="24586" name="Rectangle 12"/>
          <p:cNvSpPr>
            <a:spLocks noChangeArrowheads="1"/>
          </p:cNvSpPr>
          <p:nvPr/>
        </p:nvSpPr>
        <p:spPr bwMode="auto">
          <a:xfrm>
            <a:off x="7756525" y="6477000"/>
            <a:ext cx="641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1973</a:t>
            </a:r>
          </a:p>
        </p:txBody>
      </p:sp>
      <p:pic>
        <p:nvPicPr>
          <p:cNvPr id="24587" name="Picture 2" descr="kfp9_ado_thresh_coor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827213"/>
            <a:ext cx="7839075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BF35394-8885-4E66-9C32-C8CF2897C755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</p:spTree>
    <p:extLst>
      <p:ext uri="{BB962C8B-B14F-4D97-AF65-F5344CB8AC3E}">
        <p14:creationId xmlns:p14="http://schemas.microsoft.com/office/powerpoint/2010/main" val="11522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1995 Reported on the 3 Classic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7620000" cy="4800600"/>
          </a:xfrm>
        </p:spPr>
        <p:txBody>
          <a:bodyPr/>
          <a:lstStyle/>
          <a:p>
            <a:r>
              <a:rPr lang="en-US" dirty="0"/>
              <a:t>3 classic diffusion network datasets</a:t>
            </a:r>
          </a:p>
          <a:p>
            <a:pPr lvl="1"/>
            <a:r>
              <a:rPr lang="en-US" dirty="0"/>
              <a:t>MI: Medical Innovation</a:t>
            </a:r>
          </a:p>
          <a:p>
            <a:pPr lvl="1"/>
            <a:r>
              <a:rPr lang="en-US" dirty="0"/>
              <a:t>BF: Brazilian Farmers</a:t>
            </a:r>
          </a:p>
          <a:p>
            <a:pPr lvl="1"/>
            <a:r>
              <a:rPr lang="en-US" dirty="0"/>
              <a:t>KFP: Korean Family Planning</a:t>
            </a:r>
          </a:p>
          <a:p>
            <a:endParaRPr 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8174"/>
            <a:ext cx="5167312" cy="123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NMDI 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71600"/>
            <a:ext cx="342804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3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/>
          <p:cNvSpPr>
            <a:spLocks noGrp="1"/>
          </p:cNvSpPr>
          <p:nvPr>
            <p:ph type="title"/>
          </p:nvPr>
        </p:nvSpPr>
        <p:spPr>
          <a:xfrm>
            <a:off x="914400" y="22225"/>
            <a:ext cx="7497763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Diffusion Curves for Classic Studies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110734"/>
              </p:ext>
            </p:extLst>
          </p:nvPr>
        </p:nvGraphicFramePr>
        <p:xfrm>
          <a:off x="0" y="1143000"/>
          <a:ext cx="91440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88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</a:t>
            </a:r>
            <a:r>
              <a:rPr lang="en-US" dirty="0" err="1" smtClean="0"/>
              <a:t>NetdifusseR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Build a platform in which:</a:t>
            </a:r>
          </a:p>
          <a:p>
            <a:r>
              <a:rPr lang="en-US" dirty="0" smtClean="0"/>
              <a:t>these, and other, exposure terms can be easily calculated and compared.</a:t>
            </a:r>
          </a:p>
          <a:p>
            <a:r>
              <a:rPr lang="en-US" dirty="0" smtClean="0"/>
              <a:t>multiple dynamic and static networks can be analyzed simultaneously</a:t>
            </a:r>
          </a:p>
          <a:p>
            <a:r>
              <a:rPr lang="en-US" dirty="0" smtClean="0"/>
              <a:t>Graphical displays of diffusion processes can be made</a:t>
            </a:r>
          </a:p>
          <a:p>
            <a:r>
              <a:rPr lang="en-US" dirty="0" smtClean="0"/>
              <a:t>Statistical tests both conventional and new can be conducted</a:t>
            </a:r>
          </a:p>
          <a:p>
            <a:r>
              <a:rPr lang="en-US" dirty="0" smtClean="0"/>
              <a:t>Integrate network diffusion models with other analytic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93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3600" dirty="0" smtClean="0"/>
              <a:t>6 Diffusion Network Studies</a:t>
            </a:r>
            <a:br>
              <a:rPr lang="en-US" altLang="en-US" sz="3600" dirty="0" smtClean="0"/>
            </a:br>
            <a:r>
              <a:rPr lang="en-US" altLang="en-US" sz="3600" dirty="0" smtClean="0"/>
              <a:t>3 </a:t>
            </a:r>
            <a:r>
              <a:rPr lang="en-US" altLang="en-US" sz="3600" dirty="0" smtClean="0"/>
              <a:t>Early Studies Lost </a:t>
            </a:r>
          </a:p>
        </p:txBody>
      </p:sp>
      <p:sp>
        <p:nvSpPr>
          <p:cNvPr id="51203" name="Content Placeholder 1"/>
          <p:cNvSpPr>
            <a:spLocks noGrp="1"/>
          </p:cNvSpPr>
          <p:nvPr>
            <p:ph idx="1"/>
          </p:nvPr>
        </p:nvSpPr>
        <p:spPr>
          <a:xfrm>
            <a:off x="457200" y="2057400"/>
            <a:ext cx="7620000" cy="4343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Rogers’ dissertation on 2-4D Weed Spray</a:t>
            </a:r>
          </a:p>
          <a:p>
            <a:pPr eaLnBrk="1" hangingPunct="1"/>
            <a:r>
              <a:rPr lang="en-US" altLang="en-US" dirty="0" smtClean="0"/>
              <a:t>Rogers’ work in Colombia</a:t>
            </a:r>
          </a:p>
          <a:p>
            <a:pPr eaLnBrk="1" hangingPunct="1"/>
            <a:r>
              <a:rPr lang="en-US" altLang="en-US" dirty="0" smtClean="0"/>
              <a:t>Becker’s study of public health officers in New York, Ohio, and Michigan (compared 2 innovations)</a:t>
            </a:r>
          </a:p>
        </p:txBody>
      </p:sp>
    </p:spTree>
    <p:extLst>
      <p:ext uri="{BB962C8B-B14F-4D97-AF65-F5344CB8AC3E}">
        <p14:creationId xmlns:p14="http://schemas.microsoft.com/office/powerpoint/2010/main" val="14260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7900" y="0"/>
            <a:ext cx="74676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3600" dirty="0" smtClean="0"/>
              <a:t>3 Classic Diffusion Network Studies </a:t>
            </a:r>
          </a:p>
        </p:txBody>
      </p:sp>
      <p:graphicFrame>
        <p:nvGraphicFramePr>
          <p:cNvPr id="56326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540415"/>
              </p:ext>
            </p:extLst>
          </p:nvPr>
        </p:nvGraphicFramePr>
        <p:xfrm>
          <a:off x="26988" y="928688"/>
          <a:ext cx="8991600" cy="5929312"/>
        </p:xfrm>
        <a:graphic>
          <a:graphicData uri="http://schemas.openxmlformats.org/drawingml/2006/table">
            <a:tbl>
              <a:tblPr/>
              <a:tblGrid>
                <a:gridCol w="2247900"/>
                <a:gridCol w="2247900"/>
                <a:gridCol w="2247900"/>
                <a:gridCol w="2247900"/>
              </a:tblGrid>
              <a:tr h="791436"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</a:txBody>
                  <a:tcPr marT="42868" marB="428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Medical Innovation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Korean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Family Planning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Brazilian Farmers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8761"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Country</a:t>
                      </a:r>
                    </a:p>
                  </a:txBody>
                  <a:tcPr marT="42868" marB="428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USA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Korean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Brazil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1971"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# Respondents</a:t>
                      </a:r>
                    </a:p>
                  </a:txBody>
                  <a:tcPr marT="42868" marB="428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125 Doctors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1,047 Women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692 Farmers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1971"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# Communities</a:t>
                      </a:r>
                    </a:p>
                  </a:txBody>
                  <a:tcPr marT="42868" marB="428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4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25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11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8761"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Innovation</a:t>
                      </a:r>
                    </a:p>
                  </a:txBody>
                  <a:tcPr marT="42868" marB="428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Tetracycline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Family Planning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Hybrid Corn Seed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1971"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Time for Diffusion</a:t>
                      </a:r>
                    </a:p>
                  </a:txBody>
                  <a:tcPr marT="42868" marB="428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18 Months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11 Years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20 Years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47335"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Year Data Collected</a:t>
                      </a:r>
                    </a:p>
                  </a:txBody>
                  <a:tcPr marT="42868" marB="428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1955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1973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1966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3577"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Ave. Time to 50%</a:t>
                      </a:r>
                    </a:p>
                  </a:txBody>
                  <a:tcPr marT="42868" marB="428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6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7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16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0367"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Highest Saturation</a:t>
                      </a:r>
                    </a:p>
                  </a:txBody>
                  <a:tcPr marT="42868" marB="428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89 %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83 %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98 %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8761"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Lowest Saturation</a:t>
                      </a:r>
                    </a:p>
                  </a:txBody>
                  <a:tcPr marT="42868" marB="428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81 %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44 %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29 %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724401"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Citation</a:t>
                      </a:r>
                    </a:p>
                  </a:txBody>
                  <a:tcPr marT="42868" marB="428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Coleman et al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(1966)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Rogers &amp; Kincaid (1981)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algn="l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itchFamily="34" charset="0"/>
                        <a:defRPr sz="2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Rogers et al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</a:rPr>
                        <a:t>(1970)</a:t>
                      </a:r>
                    </a:p>
                  </a:txBody>
                  <a:tcPr marT="42868" marB="428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16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28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Reconfigure to Event History Data</a:t>
            </a:r>
          </a:p>
        </p:txBody>
      </p:sp>
      <p:graphicFrame>
        <p:nvGraphicFramePr>
          <p:cNvPr id="51814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643658"/>
              </p:ext>
            </p:extLst>
          </p:nvPr>
        </p:nvGraphicFramePr>
        <p:xfrm>
          <a:off x="220663" y="1214438"/>
          <a:ext cx="8161337" cy="5429257"/>
        </p:xfrm>
        <a:graphic>
          <a:graphicData uri="http://schemas.openxmlformats.org/drawingml/2006/table">
            <a:tbl>
              <a:tblPr/>
              <a:tblGrid>
                <a:gridCol w="1150937"/>
                <a:gridCol w="1219200"/>
                <a:gridCol w="1219200"/>
                <a:gridCol w="1447800"/>
                <a:gridCol w="1066800"/>
                <a:gridCol w="1143000"/>
                <a:gridCol w="914400"/>
              </a:tblGrid>
              <a:tr h="351305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Original Data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Reconfigured Data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622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 No.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Year of Adoption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Observation </a:t>
                      </a: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  <a:endParaRPr kumimoji="0" 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 No.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Adoption Year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Indicator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3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8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/>
              <a:t>NetDiffuseR</a:t>
            </a:r>
            <a:r>
              <a:rPr lang="en-US" dirty="0"/>
              <a:t> was created with the support of grant R01 CA157577 from the National Cancer Institute/National Institutes of Health.  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It has benefited from input provided by participants of the Center for Applied Network Analysis at the University of Southern California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29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20000" cy="1143000"/>
          </a:xfrm>
        </p:spPr>
        <p:txBody>
          <a:bodyPr/>
          <a:lstStyle/>
          <a:p>
            <a:r>
              <a:rPr lang="en-US" dirty="0"/>
              <a:t>Medical Innovation (Coleman, Katz, &amp; Menzel, 1966),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7620000" cy="44958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Data collected from physicians in the 4 cities in Illinois in 1955 (Galesburg, Bloomington, Quincy, &amp; Peoria).  125 MDs interviewed  about the medical practice characteristics: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3 network questions: advice, discussion, and friends.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Adoption data collected by analyzing the prescription records of local pharmacies on the first 3 days of each month.</a:t>
            </a:r>
          </a:p>
        </p:txBody>
      </p:sp>
    </p:spTree>
    <p:extLst>
      <p:ext uri="{BB962C8B-B14F-4D97-AF65-F5344CB8AC3E}">
        <p14:creationId xmlns:p14="http://schemas.microsoft.com/office/powerpoint/2010/main" val="3307673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Brazilian Farmers (Rogers, </a:t>
            </a:r>
            <a:r>
              <a:rPr lang="en-US" dirty="0" err="1"/>
              <a:t>Ascroft</a:t>
            </a:r>
            <a:r>
              <a:rPr lang="en-US" dirty="0"/>
              <a:t>, &amp; </a:t>
            </a:r>
            <a:r>
              <a:rPr lang="en-US" dirty="0" err="1"/>
              <a:t>Röling</a:t>
            </a:r>
            <a:r>
              <a:rPr lang="en-US" dirty="0"/>
              <a:t>, 1970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As part of the USAID funded 3-country study, farmers in selected villages in India, Nigeria, and Brazil were interviewed about their farming practices, use of media, and other personal characteristics.  Networks were measured by asking:</a:t>
            </a:r>
          </a:p>
          <a:p>
            <a:pPr marL="571500" indent="-457200">
              <a:buAutoNum type="arabicParenBoth"/>
            </a:pPr>
            <a:r>
              <a:rPr lang="en-US" dirty="0" smtClean="0"/>
              <a:t>their </a:t>
            </a:r>
            <a:r>
              <a:rPr lang="en-US" dirty="0"/>
              <a:t>three best friends, (2) the three most influential people in their community, (3) the three most influential people regarding various farm innovations, and (4) the best person to organize a cooperative </a:t>
            </a:r>
            <a:r>
              <a:rPr lang="en-US" dirty="0" smtClean="0"/>
              <a:t>project.</a:t>
            </a:r>
          </a:p>
          <a:p>
            <a:pPr marL="571500" indent="-457200">
              <a:buAutoNum type="arabicParenBoth"/>
            </a:pPr>
            <a:r>
              <a:rPr lang="en-US" dirty="0" smtClean="0"/>
              <a:t>Adoption data were collected by asking farmers when they first planted hybrid seed corn</a:t>
            </a:r>
          </a:p>
          <a:p>
            <a:pPr marL="571500" indent="-457200">
              <a:buFont typeface="Arial" pitchFamily="34" charset="0"/>
              <a:buAutoNum type="arabicParenBoth"/>
            </a:pPr>
            <a:r>
              <a:rPr lang="en-US" dirty="0"/>
              <a:t>Korean Family Planning (Rogers &amp; Kincaid, 1981)</a:t>
            </a:r>
          </a:p>
          <a:p>
            <a:pPr marL="571500" indent="-457200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31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457200"/>
            <a:r>
              <a:rPr lang="en-US" dirty="0"/>
              <a:t>Korean Family </a:t>
            </a:r>
            <a:r>
              <a:rPr lang="en-US" dirty="0" smtClean="0"/>
              <a:t>Planning (Rogers </a:t>
            </a:r>
            <a:r>
              <a:rPr lang="en-US" dirty="0"/>
              <a:t>&amp; Kincaid, 1981)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Scholars at Seoul National University's School of Public Health collected data on the adoption of family planning methods among all married women of child-bearing age in 25 Korean villages in 1973 (N=1,047</a:t>
            </a:r>
            <a:r>
              <a:rPr lang="en-US" dirty="0" smtClean="0"/>
              <a:t>). Networks </a:t>
            </a:r>
            <a:r>
              <a:rPr lang="en-US" dirty="0"/>
              <a:t> Network data were obtained by asking respondents to name five people from whom 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they </a:t>
            </a:r>
            <a:r>
              <a:rPr lang="en-US" dirty="0"/>
              <a:t>sought advice about (1) family planning, (2) general information, (3) abortion, (4) health, (5) the purchase of consumer goods, and (6) children's education.  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Adoption </a:t>
            </a:r>
            <a:r>
              <a:rPr lang="en-US" dirty="0"/>
              <a:t>data were obtained by asking respondents to state the year they first used a modern family planning method.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33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3299" name="Group 3"/>
          <p:cNvGraphicFramePr>
            <a:graphicFrameLocks noGrp="1"/>
          </p:cNvGraphicFramePr>
          <p:nvPr/>
        </p:nvGraphicFramePr>
        <p:xfrm>
          <a:off x="-23813" y="189012"/>
          <a:ext cx="8991600" cy="6615412"/>
        </p:xfrm>
        <a:graphic>
          <a:graphicData uri="http://schemas.openxmlformats.org/drawingml/2006/table">
            <a:tbl>
              <a:tblPr/>
              <a:tblGrid>
                <a:gridCol w="2658386"/>
                <a:gridCol w="2183245"/>
                <a:gridCol w="2161442"/>
                <a:gridCol w="1988527"/>
              </a:tblGrid>
              <a:tr h="614807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Likelihood of Adoption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8769" marB="48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8769" marB="48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8769" marB="48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83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Medical Innovation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N=868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Korean Fam. Planning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N=6,356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Brazilian Farmers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N=10,085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1.27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1.15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 . .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2.71**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10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2.00**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 . .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17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18.1**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18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16.9**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8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19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22.26**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2743200" y="1604367"/>
            <a:ext cx="2057400" cy="4643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0" y="2214562"/>
            <a:ext cx="2942152" cy="1569660"/>
          </a:xfrm>
          <a:prstGeom prst="rect">
            <a:avLst/>
          </a:prstGeom>
          <a:solidFill>
            <a:schemeClr val="accent1">
              <a:alpha val="8588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solidFill>
                  <a:schemeClr val="bg1"/>
                </a:solidFill>
                <a:latin typeface="Times New Roman" pitchFamily="18" charset="0"/>
              </a:rPr>
              <a:t>No Time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solidFill>
                  <a:schemeClr val="bg1"/>
                </a:solidFill>
                <a:latin typeface="Times New Roman" pitchFamily="18" charset="0"/>
              </a:rPr>
              <a:t>Tendencies</a:t>
            </a:r>
          </a:p>
        </p:txBody>
      </p:sp>
    </p:spTree>
    <p:extLst>
      <p:ext uri="{BB962C8B-B14F-4D97-AF65-F5344CB8AC3E}">
        <p14:creationId xmlns:p14="http://schemas.microsoft.com/office/powerpoint/2010/main" val="275939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3299" name="Group 3"/>
          <p:cNvGraphicFramePr>
            <a:graphicFrameLocks noGrp="1"/>
          </p:cNvGraphicFramePr>
          <p:nvPr/>
        </p:nvGraphicFramePr>
        <p:xfrm>
          <a:off x="23813" y="224731"/>
          <a:ext cx="8991600" cy="6615412"/>
        </p:xfrm>
        <a:graphic>
          <a:graphicData uri="http://schemas.openxmlformats.org/drawingml/2006/table">
            <a:tbl>
              <a:tblPr/>
              <a:tblGrid>
                <a:gridCol w="2658386"/>
                <a:gridCol w="2183245"/>
                <a:gridCol w="2161442"/>
                <a:gridCol w="1988527"/>
              </a:tblGrid>
              <a:tr h="614807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Likelihood of Adoption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8769" marB="48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8769" marB="48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8769" marB="48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83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Medical Innovation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N=868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Korean Fam. Planning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N=6,356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Brazilian Farmers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N=10,085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1.27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1.15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 . .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2.71**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10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2.00**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 . .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17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18.1**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18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16.9**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8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19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22.26**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4953000" y="1525489"/>
            <a:ext cx="2057400" cy="4643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09800" y="2135685"/>
            <a:ext cx="2510624" cy="2308324"/>
          </a:xfrm>
          <a:prstGeom prst="rect">
            <a:avLst/>
          </a:prstGeom>
          <a:solidFill>
            <a:schemeClr val="accent1">
              <a:alpha val="8588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solidFill>
                  <a:schemeClr val="bg1"/>
                </a:solidFill>
                <a:latin typeface="Times New Roman" pitchFamily="18" charset="0"/>
              </a:rPr>
              <a:t>Adoption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solidFill>
                  <a:schemeClr val="bg1"/>
                </a:solidFill>
                <a:latin typeface="Times New Roman" pitchFamily="18" charset="0"/>
              </a:rPr>
              <a:t>Occurs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>
                <a:solidFill>
                  <a:schemeClr val="bg1"/>
                </a:solidFill>
                <a:latin typeface="Times New Roman" pitchFamily="18" charset="0"/>
              </a:rPr>
              <a:t>Late</a:t>
            </a:r>
          </a:p>
        </p:txBody>
      </p:sp>
    </p:spTree>
    <p:extLst>
      <p:ext uri="{BB962C8B-B14F-4D97-AF65-F5344CB8AC3E}">
        <p14:creationId xmlns:p14="http://schemas.microsoft.com/office/powerpoint/2010/main" val="425618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329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536076"/>
              </p:ext>
            </p:extLst>
          </p:nvPr>
        </p:nvGraphicFramePr>
        <p:xfrm>
          <a:off x="0" y="90785"/>
          <a:ext cx="8153400" cy="6615412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  <a:gridCol w="2286000"/>
                <a:gridCol w="1905000"/>
              </a:tblGrid>
              <a:tr h="614807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Likelihood of Adoption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8769" marB="48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8769" marB="48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8769" marB="48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83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Medical Innovation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N=868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Korean Fam. Planning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N=6,356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Brazilian Farmers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N=10,085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2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1.27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3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1.31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0.10*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4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1.61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1.15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0.59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 . .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2.71**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10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2.00**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 . .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17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18.1**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18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16.9**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8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Time 19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22.26**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248400" y="1600200"/>
            <a:ext cx="2057400" cy="5113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429000" y="1981200"/>
            <a:ext cx="2567049" cy="4524315"/>
          </a:xfrm>
          <a:prstGeom prst="rect">
            <a:avLst/>
          </a:prstGeom>
          <a:solidFill>
            <a:schemeClr val="accent1">
              <a:alpha val="8588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solidFill>
                  <a:schemeClr val="bg1"/>
                </a:solidFill>
                <a:latin typeface="Times New Roman" pitchFamily="18" charset="0"/>
              </a:rPr>
              <a:t>Negative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solidFill>
                  <a:schemeClr val="bg1"/>
                </a:solidFill>
                <a:latin typeface="Times New Roman" pitchFamily="18" charset="0"/>
              </a:rPr>
              <a:t>Tendency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solidFill>
                  <a:schemeClr val="bg1"/>
                </a:solidFill>
                <a:latin typeface="Times New Roman" pitchFamily="18" charset="0"/>
              </a:rPr>
              <a:t>Early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solidFill>
                  <a:schemeClr val="bg1"/>
                </a:solidFill>
                <a:latin typeface="Times New Roman" pitchFamily="18" charset="0"/>
              </a:rPr>
              <a:t>Shifts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solidFill>
                  <a:schemeClr val="bg1"/>
                </a:solidFill>
                <a:latin typeface="Times New Roman" pitchFamily="18" charset="0"/>
              </a:rPr>
              <a:t>Positive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dirty="0">
                <a:solidFill>
                  <a:schemeClr val="bg1"/>
                </a:solidFill>
                <a:latin typeface="Times New Roman" pitchFamily="18" charset="0"/>
              </a:rPr>
              <a:t>Later</a:t>
            </a:r>
          </a:p>
        </p:txBody>
      </p:sp>
    </p:spTree>
    <p:extLst>
      <p:ext uri="{BB962C8B-B14F-4D97-AF65-F5344CB8AC3E}">
        <p14:creationId xmlns:p14="http://schemas.microsoft.com/office/powerpoint/2010/main" val="80973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3299" name="Group 3"/>
          <p:cNvGraphicFramePr>
            <a:graphicFrameLocks noGrp="1"/>
          </p:cNvGraphicFramePr>
          <p:nvPr/>
        </p:nvGraphicFramePr>
        <p:xfrm>
          <a:off x="133350" y="141387"/>
          <a:ext cx="8991600" cy="6560343"/>
        </p:xfrm>
        <a:graphic>
          <a:graphicData uri="http://schemas.openxmlformats.org/drawingml/2006/table">
            <a:tbl>
              <a:tblPr/>
              <a:tblGrid>
                <a:gridCol w="3078206"/>
                <a:gridCol w="2106141"/>
                <a:gridCol w="2025135"/>
                <a:gridCol w="1782118"/>
              </a:tblGrid>
              <a:tr h="654497"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Likelihood of Adoption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8769" marB="48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8769" marB="48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8769" marB="48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67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Medical Innovation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N=868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Korean Fam. Planning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N=6,356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Brazilian Farmers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N=10,085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970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Detail Agents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1.27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30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Science Orientation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0.60**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3083">
                <a:tc>
                  <a:txBody>
                    <a:bodyPr/>
                    <a:lstStyle/>
                    <a:p>
                      <a:r>
                        <a:rPr lang="en-US" sz="1900" b="1" dirty="0" smtClean="0"/>
                        <a:t>Journals Subs.</a:t>
                      </a:r>
                      <a:endParaRPr lang="en-US" sz="1900" b="1" dirty="0"/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 smtClean="0"/>
                        <a:t>1.63*</a:t>
                      </a:r>
                      <a:endParaRPr lang="en-US" sz="1900" b="1" dirty="0"/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30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# Sons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1.43**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40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Media Camp. Exp.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1.10**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30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Income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1.18**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30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Visits to City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30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Out Degree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0.96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0.98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630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 Degree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1.06**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1.02*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40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Exposure (Cohesion)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0.94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1.16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2.16**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6098381"/>
            <a:ext cx="8991600" cy="607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5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Code: “Classics Run V6”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944562"/>
          </a:xfrm>
        </p:spPr>
        <p:txBody>
          <a:bodyPr/>
          <a:lstStyle/>
          <a:p>
            <a:r>
              <a:rPr lang="en-US" dirty="0" smtClean="0"/>
              <a:t>Plots for BF Diffusion Data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" y="1371600"/>
            <a:ext cx="835486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16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Simulating Diffusion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 is important to explore </a:t>
            </a:r>
            <a:r>
              <a:rPr lang="en-US" dirty="0"/>
              <a:t>theoretical dimensions of diffusion </a:t>
            </a:r>
            <a:r>
              <a:rPr lang="en-US" dirty="0" smtClean="0"/>
              <a:t>networks:</a:t>
            </a:r>
          </a:p>
          <a:p>
            <a:pPr marL="114300" indent="0">
              <a:buNone/>
            </a:pPr>
            <a:endParaRPr lang="en-US" dirty="0" smtClean="0"/>
          </a:p>
          <a:p>
            <a:pPr lvl="1"/>
            <a:r>
              <a:rPr lang="en-US" dirty="0"/>
              <a:t>Seed nodes (comparing OL, random, and marginal)</a:t>
            </a:r>
          </a:p>
          <a:p>
            <a:pPr lvl="1"/>
            <a:r>
              <a:rPr lang="en-US" dirty="0" smtClean="0"/>
              <a:t>Network </a:t>
            </a:r>
            <a:r>
              <a:rPr lang="en-US" dirty="0"/>
              <a:t>structure (comparing scale-free, </a:t>
            </a:r>
            <a:r>
              <a:rPr lang="en-US" dirty="0" err="1"/>
              <a:t>Bournoulli</a:t>
            </a:r>
            <a:r>
              <a:rPr lang="en-US" dirty="0"/>
              <a:t>, Small world)</a:t>
            </a:r>
          </a:p>
          <a:p>
            <a:pPr lvl="1"/>
            <a:r>
              <a:rPr lang="en-US" dirty="0" smtClean="0"/>
              <a:t>Threshold </a:t>
            </a:r>
            <a:r>
              <a:rPr lang="en-US" dirty="0"/>
              <a:t>levels/distribution (increase variance)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9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800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dirty="0" smtClean="0"/>
              <a:t>Background (15 mins)</a:t>
            </a:r>
          </a:p>
          <a:p>
            <a:r>
              <a:rPr lang="en-US" sz="1800" dirty="0" smtClean="0"/>
              <a:t>Introduction to Diffusion Networks</a:t>
            </a:r>
          </a:p>
          <a:p>
            <a:r>
              <a:rPr lang="en-US" sz="1800" dirty="0" smtClean="0"/>
              <a:t>Motivation for </a:t>
            </a:r>
            <a:r>
              <a:rPr lang="en-US" sz="1800" dirty="0" err="1" smtClean="0"/>
              <a:t>NetdiffuseR</a:t>
            </a:r>
            <a:endParaRPr lang="en-US" sz="1800" dirty="0" smtClean="0"/>
          </a:p>
          <a:p>
            <a:pPr marL="114300" indent="0">
              <a:buNone/>
            </a:pPr>
            <a:r>
              <a:rPr lang="en-US" sz="1800" dirty="0" smtClean="0"/>
              <a:t>Empirical Showcases (30 mins)</a:t>
            </a:r>
          </a:p>
          <a:p>
            <a:r>
              <a:rPr lang="en-US" sz="1800" dirty="0" smtClean="0"/>
              <a:t>Analyze the 3 classic network diffusion datasets</a:t>
            </a:r>
          </a:p>
          <a:p>
            <a:r>
              <a:rPr lang="en-US" sz="1800" dirty="0" smtClean="0"/>
              <a:t>They come with the package</a:t>
            </a:r>
          </a:p>
          <a:p>
            <a:r>
              <a:rPr lang="en-US" sz="1800" dirty="0" smtClean="0"/>
              <a:t>Event History Analysis/Survival Analysis</a:t>
            </a:r>
          </a:p>
          <a:p>
            <a:r>
              <a:rPr lang="en-US" sz="1800" dirty="0" smtClean="0"/>
              <a:t>Survival Analysis</a:t>
            </a:r>
          </a:p>
          <a:p>
            <a:r>
              <a:rPr lang="en-US" sz="1800" dirty="0" smtClean="0"/>
              <a:t>Structural test</a:t>
            </a:r>
          </a:p>
          <a:p>
            <a:pPr marL="114300" indent="0">
              <a:buNone/>
            </a:pPr>
            <a:r>
              <a:rPr lang="en-US" sz="1800" dirty="0"/>
              <a:t>Simulating Diffusion Network Objects (15 mins)</a:t>
            </a:r>
          </a:p>
          <a:p>
            <a:r>
              <a:rPr lang="en-US" sz="1800" dirty="0"/>
              <a:t>How to simulate objects</a:t>
            </a:r>
          </a:p>
          <a:p>
            <a:r>
              <a:rPr lang="en-US" sz="1800" dirty="0"/>
              <a:t>Demonstrate </a:t>
            </a:r>
            <a:r>
              <a:rPr lang="en-US" sz="1800" dirty="0" err="1"/>
              <a:t>NetdiffuseR</a:t>
            </a:r>
            <a:r>
              <a:rPr lang="en-US" sz="1800" dirty="0"/>
              <a:t> core functions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19128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457435"/>
              </p:ext>
            </p:extLst>
          </p:nvPr>
        </p:nvGraphicFramePr>
        <p:xfrm>
          <a:off x="228600" y="1981200"/>
          <a:ext cx="78486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150"/>
                <a:gridCol w="1962150"/>
                <a:gridCol w="1962150"/>
                <a:gridCol w="1962150"/>
              </a:tblGrid>
              <a:tr h="594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4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</a:t>
                      </a:r>
                      <a:endParaRPr lang="en-US" dirty="0"/>
                    </a:p>
                  </a:txBody>
                  <a:tcPr/>
                </a:tc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Bournouli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 smtClean="0"/>
                        <a:t>Small-world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 smtClean="0"/>
                        <a:t>Scale-free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346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Influence &amp; Susceptibility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70122"/>
            <a:ext cx="7696200" cy="557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963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Reading Data </a:t>
            </a:r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620000" cy="4419600"/>
          </a:xfrm>
        </p:spPr>
        <p:txBody>
          <a:bodyPr/>
          <a:lstStyle/>
          <a:p>
            <a:r>
              <a:rPr lang="en-US" dirty="0"/>
              <a:t>Merging attribute and network data</a:t>
            </a:r>
          </a:p>
          <a:p>
            <a:pPr lvl="1"/>
            <a:r>
              <a:rPr lang="en-US" dirty="0"/>
              <a:t>Nominated but no attribute data</a:t>
            </a:r>
          </a:p>
          <a:p>
            <a:pPr lvl="1"/>
            <a:r>
              <a:rPr lang="en-US" dirty="0"/>
              <a:t>Attribute data no network data</a:t>
            </a:r>
          </a:p>
          <a:p>
            <a:r>
              <a:rPr lang="en-US" dirty="0"/>
              <a:t>Data file formats</a:t>
            </a:r>
          </a:p>
          <a:p>
            <a:pPr lvl="1"/>
            <a:r>
              <a:rPr lang="en-US" dirty="0"/>
              <a:t>Single flat file</a:t>
            </a:r>
          </a:p>
          <a:p>
            <a:pPr lvl="1"/>
            <a:r>
              <a:rPr lang="en-US" dirty="0"/>
              <a:t>2 files: </a:t>
            </a:r>
            <a:r>
              <a:rPr lang="en-US" dirty="0" err="1"/>
              <a:t>edgelist</a:t>
            </a:r>
            <a:r>
              <a:rPr lang="en-US" dirty="0"/>
              <a:t> and attribute file (flat)</a:t>
            </a:r>
          </a:p>
          <a:p>
            <a:pPr lvl="1"/>
            <a:r>
              <a:rPr lang="en-US" dirty="0"/>
              <a:t>Cohort studies: 1 file separate waves of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05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Formats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7620000" cy="4724400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Survey Data (static &amp; dynamic)</a:t>
            </a:r>
          </a:p>
          <a:p>
            <a:pPr lvl="1"/>
            <a:r>
              <a:rPr lang="en-US" sz="2400" dirty="0" smtClean="0"/>
              <a:t>Edge-list and Attribute data</a:t>
            </a:r>
          </a:p>
          <a:p>
            <a:pPr lvl="1"/>
            <a:r>
              <a:rPr lang="en-US" sz="2400" dirty="0" smtClean="0"/>
              <a:t>Panel Data</a:t>
            </a:r>
          </a:p>
          <a:p>
            <a:pPr lvl="1"/>
            <a:r>
              <a:rPr lang="en-US" sz="2400" dirty="0" smtClean="0"/>
              <a:t>STATNET, </a:t>
            </a:r>
            <a:r>
              <a:rPr lang="en-US" sz="2400" dirty="0" err="1" smtClean="0"/>
              <a:t>Igraph</a:t>
            </a:r>
            <a:r>
              <a:rPr lang="en-US" sz="2400" dirty="0" smtClean="0"/>
              <a:t>, ….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7132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Input Types: Single Flat 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895600"/>
            <a:ext cx="35814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1447800"/>
            <a:ext cx="9323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Flat File with IDs, </a:t>
            </a:r>
            <a:r>
              <a:rPr lang="en-US" sz="2400" dirty="0" err="1" smtClean="0"/>
              <a:t>Nodelist</a:t>
            </a:r>
            <a:r>
              <a:rPr lang="en-US" sz="2400" dirty="0" smtClean="0"/>
              <a:t>, and Time of Adoption</a:t>
            </a:r>
          </a:p>
          <a:p>
            <a:r>
              <a:rPr lang="en-US" sz="2400" dirty="0" smtClean="0"/>
              <a:t>Typically a retrospective study</a:t>
            </a:r>
          </a:p>
          <a:p>
            <a:r>
              <a:rPr lang="en-US" sz="2400" dirty="0" smtClean="0"/>
              <a:t>Examples, Medical Innovation, Korean Family Planning; Brazilian Farmers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9379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Input Types: Double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209800"/>
            <a:ext cx="1447800" cy="426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1588532"/>
            <a:ext cx="353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Edgelist</a:t>
            </a:r>
            <a:r>
              <a:rPr lang="en-US" dirty="0" smtClean="0"/>
              <a:t>                                Attributes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0" y="2230582"/>
            <a:ext cx="2362200" cy="1350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90800" y="3881735"/>
            <a:ext cx="61066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Files will have mostly matching IDs </a:t>
            </a:r>
          </a:p>
          <a:p>
            <a:r>
              <a:rPr lang="en-US" sz="2400" dirty="0" smtClean="0"/>
              <a:t>One or both files may contain time information</a:t>
            </a:r>
          </a:p>
          <a:p>
            <a:r>
              <a:rPr lang="en-US" sz="2400" dirty="0" err="1" smtClean="0"/>
              <a:t>Edgelist</a:t>
            </a:r>
            <a:r>
              <a:rPr lang="en-US" sz="2400" dirty="0" smtClean="0"/>
              <a:t> may also, potentially, contain values or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spell information</a:t>
            </a:r>
          </a:p>
        </p:txBody>
      </p:sp>
    </p:spTree>
    <p:extLst>
      <p:ext uri="{BB962C8B-B14F-4D97-AF65-F5344CB8AC3E}">
        <p14:creationId xmlns:p14="http://schemas.microsoft.com/office/powerpoint/2010/main" val="2421869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7091" y="152400"/>
            <a:ext cx="8534400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Input Types: Classic Cohort/Longitudinal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3291" y="2438400"/>
            <a:ext cx="35814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399" y="1219200"/>
            <a:ext cx="84089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Nodelist</a:t>
            </a:r>
            <a:r>
              <a:rPr lang="en-US" dirty="0" smtClean="0"/>
              <a:t> Network data </a:t>
            </a:r>
          </a:p>
          <a:p>
            <a:r>
              <a:rPr lang="en-US" dirty="0" smtClean="0"/>
              <a:t>Behavior is typically binary (e.g., ever smoked) or potentially valued (e.g., # of cigarettes</a:t>
            </a:r>
          </a:p>
          <a:p>
            <a:r>
              <a:rPr lang="en-US" dirty="0" smtClean="0"/>
              <a:t>Examples SNS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5691" y="2590800"/>
            <a:ext cx="35814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8091" y="2743200"/>
            <a:ext cx="35814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0491" y="2895600"/>
            <a:ext cx="35814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2891" y="3048000"/>
            <a:ext cx="35814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15291" y="3200400"/>
            <a:ext cx="35814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43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Rather the event history approach, some recommend survival models</a:t>
            </a:r>
          </a:p>
          <a:p>
            <a:r>
              <a:rPr lang="en-US" dirty="0" smtClean="0"/>
              <a:t>Buyer Beware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97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FCTC Diffusion Study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networks (6 in this analysis)</a:t>
            </a:r>
          </a:p>
          <a:p>
            <a:r>
              <a:rPr lang="en-US" dirty="0" smtClean="0"/>
              <a:t>Static and dynamic networks</a:t>
            </a:r>
          </a:p>
          <a:p>
            <a:r>
              <a:rPr lang="en-US" dirty="0" smtClean="0"/>
              <a:t>Incorporate static and dynamic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32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14313"/>
            <a:ext cx="7924800" cy="91380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FCTC (Framework Convention on Tobacco Control)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342900" indent="-342900" eaLnBrk="1" hangingPunct="1">
              <a:buFont typeface="Wingdings 2" pitchFamily="18" charset="2"/>
              <a:buNone/>
            </a:pPr>
            <a:r>
              <a:rPr lang="en-US" altLang="en-US" sz="2400" dirty="0" smtClean="0"/>
              <a:t>In May 2003, the 56th World Health Assembly unanimously adopted the WHO Framework Convention on Tobacco Control (FCTC)</a:t>
            </a:r>
          </a:p>
          <a:p>
            <a:pPr marL="342900" indent="-342900" eaLnBrk="1" hangingPunct="1"/>
            <a:r>
              <a:rPr lang="en-US" altLang="en-US" sz="2400" dirty="0" smtClean="0"/>
              <a:t>Limits tobacco marketing and advertising</a:t>
            </a:r>
          </a:p>
          <a:p>
            <a:pPr marL="342900" indent="-342900" eaLnBrk="1" hangingPunct="1"/>
            <a:r>
              <a:rPr lang="en-US" altLang="en-US" sz="2400" dirty="0" smtClean="0"/>
              <a:t>Imposes warning labels on packaging (30%+)</a:t>
            </a:r>
          </a:p>
          <a:p>
            <a:pPr marL="342900" indent="-342900" eaLnBrk="1" hangingPunct="1"/>
            <a:r>
              <a:rPr lang="en-US" altLang="en-US" sz="2400" dirty="0" smtClean="0"/>
              <a:t>Encourages smoke-free workplaces</a:t>
            </a:r>
          </a:p>
          <a:p>
            <a:pPr marL="342900" indent="-342900" eaLnBrk="1" hangingPunct="1"/>
            <a:r>
              <a:rPr lang="en-US" altLang="en-US" sz="2400" dirty="0" smtClean="0"/>
              <a:t>Addresses tobacco smugglings and increased tobacco taxes</a:t>
            </a:r>
          </a:p>
          <a:p>
            <a:pPr marL="342900" indent="-342900" eaLnBrk="1" hangingPunct="1"/>
            <a:r>
              <a:rPr lang="en-US" altLang="en-US" sz="2400" dirty="0" smtClean="0"/>
              <a:t>As of January 2012, 163 member states had ratified the FCTC (85</a:t>
            </a:r>
            <a:r>
              <a:rPr lang="en-US" altLang="en-US" sz="2400" dirty="0" smtClean="0"/>
              <a:t>%) [today- 180]</a:t>
            </a:r>
            <a:endParaRPr lang="en-US" altLang="en-US" sz="2400" dirty="0" smtClean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8382001" y="6215062"/>
            <a:ext cx="688975" cy="567036"/>
          </a:xfrm>
          <a:prstGeom prst="rect">
            <a:avLst/>
          </a:prstGeom>
          <a:noFill/>
        </p:spPr>
        <p:txBody>
          <a:bodyPr anchor="b"/>
          <a:lstStyle/>
          <a:p>
            <a:pPr algn="ctr">
              <a:defRPr/>
            </a:pPr>
            <a:fld id="{512091F4-60B9-48E0-852C-24704F1CDA69}" type="slidenum">
              <a:rPr lang="en-US" sz="1200">
                <a:solidFill>
                  <a:schemeClr val="bg2">
                    <a:shade val="50000"/>
                    <a:satMod val="200000"/>
                  </a:schemeClr>
                </a:solidFill>
                <a:cs typeface="+mn-cs"/>
              </a:rPr>
              <a:pPr algn="ctr">
                <a:defRPr/>
              </a:pPr>
              <a:t>39</a:t>
            </a:fld>
            <a:endParaRPr lang="en-US" sz="1200" dirty="0">
              <a:solidFill>
                <a:schemeClr val="bg2">
                  <a:shade val="50000"/>
                  <a:satMod val="200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41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61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61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419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800" dirty="0"/>
              <a:t>Reading Data (30 mins)</a:t>
            </a:r>
          </a:p>
          <a:p>
            <a:r>
              <a:rPr lang="en-US" sz="1800" dirty="0"/>
              <a:t>Data format Types</a:t>
            </a:r>
          </a:p>
          <a:p>
            <a:pPr marL="114300" indent="0">
              <a:buNone/>
            </a:pPr>
            <a:r>
              <a:rPr lang="en-US" sz="1800" dirty="0" smtClean="0"/>
              <a:t>Break (10 mins)</a:t>
            </a:r>
          </a:p>
          <a:p>
            <a:pPr marL="114300" indent="0">
              <a:buNone/>
            </a:pPr>
            <a:r>
              <a:rPr lang="en-US" sz="1800" dirty="0" smtClean="0"/>
              <a:t>FCTC diffusion network data (30 </a:t>
            </a:r>
            <a:r>
              <a:rPr lang="en-US" sz="1800" dirty="0"/>
              <a:t>mins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Background</a:t>
            </a:r>
          </a:p>
          <a:p>
            <a:r>
              <a:rPr lang="en-US" sz="1800" dirty="0"/>
              <a:t>Reading Data</a:t>
            </a:r>
          </a:p>
          <a:p>
            <a:r>
              <a:rPr lang="en-US" sz="1800" dirty="0" smtClean="0"/>
              <a:t>Conducting Analyses</a:t>
            </a:r>
          </a:p>
          <a:p>
            <a:pPr marL="114300" indent="0">
              <a:buNone/>
            </a:pPr>
            <a:r>
              <a:rPr lang="en-US" sz="1800" dirty="0" smtClean="0"/>
              <a:t>Social Networks and Networking Study (30 mins)</a:t>
            </a:r>
          </a:p>
          <a:p>
            <a:r>
              <a:rPr lang="en-US" sz="1800" dirty="0" smtClean="0"/>
              <a:t>Background</a:t>
            </a:r>
            <a:endParaRPr lang="en-US" sz="1800" dirty="0"/>
          </a:p>
          <a:p>
            <a:r>
              <a:rPr lang="en-US" sz="1800" dirty="0"/>
              <a:t>Reading Data</a:t>
            </a:r>
          </a:p>
          <a:p>
            <a:r>
              <a:rPr lang="en-US" sz="1800" dirty="0" smtClean="0"/>
              <a:t>Conducting </a:t>
            </a:r>
            <a:r>
              <a:rPr lang="en-US" sz="1800" dirty="0"/>
              <a:t>Analyses</a:t>
            </a:r>
          </a:p>
          <a:p>
            <a:pPr marL="114300" indent="0">
              <a:buNone/>
            </a:pPr>
            <a:r>
              <a:rPr lang="en-US" sz="1800" dirty="0" smtClean="0"/>
              <a:t>Q&amp;A New Data (20 mins)</a:t>
            </a:r>
          </a:p>
        </p:txBody>
      </p:sp>
    </p:spTree>
    <p:extLst>
      <p:ext uri="{BB962C8B-B14F-4D97-AF65-F5344CB8AC3E}">
        <p14:creationId xmlns:p14="http://schemas.microsoft.com/office/powerpoint/2010/main" val="1728911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6" y="1"/>
            <a:ext cx="9109075" cy="685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8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1" y="214313"/>
            <a:ext cx="8423275" cy="913805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0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GlobalLink</a:t>
            </a:r>
            <a: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(GL)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25451" y="1415354"/>
            <a:ext cx="7956550" cy="4799708"/>
          </a:xfrm>
        </p:spPr>
        <p:txBody>
          <a:bodyPr/>
          <a:lstStyle/>
          <a:p>
            <a:pPr marL="342900" indent="-342900" eaLnBrk="1" hangingPunct="1"/>
            <a:r>
              <a:rPr lang="en-US" altLang="en-US" sz="2800" dirty="0" smtClean="0"/>
              <a:t>Online forum and exchange related to tobacco control policies and procedures</a:t>
            </a:r>
          </a:p>
          <a:p>
            <a:pPr marL="342900" indent="-342900" eaLnBrk="1" hangingPunct="1"/>
            <a:r>
              <a:rPr lang="en-US" altLang="en-US" sz="2800" dirty="0" smtClean="0"/>
              <a:t>Sponsored by the International Union for Cancer Control (IUCC)</a:t>
            </a:r>
          </a:p>
          <a:p>
            <a:pPr marL="342900" indent="-342900" eaLnBrk="1" hangingPunct="1"/>
            <a:r>
              <a:rPr lang="en-US" altLang="en-US" sz="2800" dirty="0" smtClean="0"/>
              <a:t>Initially created in 1992</a:t>
            </a:r>
          </a:p>
          <a:p>
            <a:pPr marL="342900" indent="-342900" eaLnBrk="1" hangingPunct="1"/>
            <a:r>
              <a:rPr lang="en-US" altLang="en-US" sz="2800" dirty="0" smtClean="0"/>
              <a:t>Members have to be recommended by at least 2 people </a:t>
            </a:r>
          </a:p>
          <a:p>
            <a:pPr marL="342900" indent="-342900" eaLnBrk="1" hangingPunct="1"/>
            <a:r>
              <a:rPr lang="en-US" altLang="en-US" sz="2800" dirty="0" smtClean="0"/>
              <a:t>System was moved to another host and re-started as of January 1, 2012.</a:t>
            </a:r>
          </a:p>
          <a:p>
            <a:pPr marL="342900" indent="-342900" eaLnBrk="1" hangingPunct="1"/>
            <a:r>
              <a:rPr lang="en-US" altLang="en-US" sz="2800" dirty="0" smtClean="0"/>
              <a:t>At that time had about 7,300 members</a:t>
            </a:r>
          </a:p>
          <a:p>
            <a:pPr marL="342900" indent="-342900" eaLnBrk="1" hangingPunct="1">
              <a:buFont typeface="Wingdings 2" pitchFamily="18" charset="2"/>
              <a:buNone/>
            </a:pPr>
            <a:endParaRPr lang="en-US" altLang="en-US" sz="2800" dirty="0" smtClean="0"/>
          </a:p>
          <a:p>
            <a:pPr marL="342900" indent="-342900" eaLnBrk="1" hangingPunct="1"/>
            <a:endParaRPr lang="en-US" altLang="en-US" sz="2800" dirty="0" smtClean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8382001" y="6215062"/>
            <a:ext cx="688975" cy="567036"/>
          </a:xfrm>
          <a:prstGeom prst="rect">
            <a:avLst/>
          </a:prstGeom>
          <a:noFill/>
        </p:spPr>
        <p:txBody>
          <a:bodyPr anchor="b"/>
          <a:lstStyle/>
          <a:p>
            <a:pPr algn="ctr">
              <a:defRPr/>
            </a:pPr>
            <a:fld id="{D0F55705-523C-4B02-AD0E-EF32A3A5E21F}" type="slidenum">
              <a:rPr lang="en-US" sz="1200">
                <a:solidFill>
                  <a:schemeClr val="bg2">
                    <a:shade val="50000"/>
                    <a:satMod val="200000"/>
                  </a:schemeClr>
                </a:solidFill>
                <a:cs typeface="+mn-cs"/>
              </a:rPr>
              <a:pPr algn="ctr">
                <a:defRPr/>
              </a:pPr>
              <a:t>41</a:t>
            </a:fld>
            <a:endParaRPr lang="en-US" sz="1200" dirty="0">
              <a:solidFill>
                <a:schemeClr val="bg2">
                  <a:shade val="50000"/>
                  <a:satMod val="200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41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1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61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61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61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0"/>
            <a:ext cx="7356475" cy="91231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Average Number of Members per Country per 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930FEFA-25CE-4953-B38B-1AEFD548EF9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aphicFrame>
        <p:nvGraphicFramePr>
          <p:cNvPr id="5" name="SmartArt Placeholder 4"/>
          <p:cNvGraphicFramePr>
            <a:graphicFrameLocks noGrp="1"/>
          </p:cNvGraphicFramePr>
          <p:nvPr>
            <p:ph type="dgm" idx="1"/>
          </p:nvPr>
        </p:nvGraphicFramePr>
        <p:xfrm>
          <a:off x="304800" y="1500188"/>
          <a:ext cx="8421688" cy="4444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193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Exposure to treaty ratifications by countries who subscribed to the same groups/services on </a:t>
            </a:r>
            <a:r>
              <a:rPr lang="en-US" altLang="en-US" dirty="0" err="1" smtClean="0"/>
              <a:t>GlobaLink</a:t>
            </a:r>
            <a:r>
              <a:rPr lang="en-US" altLang="en-US" dirty="0" smtClean="0"/>
              <a:t> was Associated with Ratification</a:t>
            </a:r>
            <a:endParaRPr lang="en-US" alt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ffectLst/>
              </a:rPr>
              <a:t>Earlier Results on Treaty Ratification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7E3153-F529-4DF5-AAEA-00EF98CECCC0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854B4F-BB84-4794-8912-447FE0D3A2B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285876"/>
            <a:ext cx="9124950" cy="396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11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2"/>
          <p:cNvSpPr>
            <a:spLocks noGrp="1"/>
          </p:cNvSpPr>
          <p:nvPr>
            <p:ph type="title"/>
          </p:nvPr>
        </p:nvSpPr>
        <p:spPr>
          <a:xfrm>
            <a:off x="381000" y="275333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Timing of Treaty Ratification Depends on:</a:t>
            </a:r>
          </a:p>
        </p:txBody>
      </p:sp>
      <p:sp>
        <p:nvSpPr>
          <p:cNvPr id="109571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Country attributes (population, tobacco production, income, etc.)</a:t>
            </a:r>
          </a:p>
          <a:p>
            <a:pPr eaLnBrk="1" hangingPunct="1"/>
            <a:r>
              <a:rPr lang="en-US" altLang="en-US" smtClean="0"/>
              <a:t>Exposure to treaty ratification via networks:</a:t>
            </a:r>
          </a:p>
          <a:p>
            <a:pPr lvl="1" eaLnBrk="1" hangingPunct="1"/>
            <a:r>
              <a:rPr lang="en-US" altLang="en-US" smtClean="0"/>
              <a:t>Distance (Recoded as Closeness)</a:t>
            </a:r>
          </a:p>
          <a:p>
            <a:pPr lvl="1" eaLnBrk="1" hangingPunct="1"/>
            <a:r>
              <a:rPr lang="en-US" altLang="en-US" smtClean="0"/>
              <a:t>General Trade</a:t>
            </a:r>
          </a:p>
          <a:p>
            <a:pPr lvl="1" eaLnBrk="1" hangingPunct="1"/>
            <a:r>
              <a:rPr lang="en-US" altLang="en-US" smtClean="0"/>
              <a:t>Tobacco Trade</a:t>
            </a:r>
          </a:p>
          <a:p>
            <a:pPr lvl="1" eaLnBrk="1" hangingPunct="1"/>
            <a:r>
              <a:rPr lang="en-US" altLang="en-US" smtClean="0"/>
              <a:t>GLOBALink Referrals</a:t>
            </a:r>
          </a:p>
          <a:p>
            <a:pPr lvl="1" eaLnBrk="1" hangingPunct="1"/>
            <a:r>
              <a:rPr lang="en-US" altLang="en-US" smtClean="0"/>
              <a:t>GLOBALink Posts</a:t>
            </a:r>
          </a:p>
          <a:p>
            <a:pPr lvl="1" eaLnBrk="1" hangingPunct="1"/>
            <a:r>
              <a:rPr lang="en-US" altLang="en-US" smtClean="0"/>
              <a:t>GLOBALink Co-Subscriptions</a:t>
            </a:r>
          </a:p>
        </p:txBody>
      </p:sp>
    </p:spTree>
    <p:extLst>
      <p:ext uri="{BB962C8B-B14F-4D97-AF65-F5344CB8AC3E}">
        <p14:creationId xmlns:p14="http://schemas.microsoft.com/office/powerpoint/2010/main" val="27729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3"/>
          <p:cNvSpPr>
            <a:spLocks noGrp="1"/>
          </p:cNvSpPr>
          <p:nvPr>
            <p:ph type="title"/>
          </p:nvPr>
        </p:nvSpPr>
        <p:spPr>
          <a:xfrm>
            <a:off x="152400" y="2977"/>
            <a:ext cx="8553450" cy="939106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Predictors of FCTC Adoption: </a:t>
            </a:r>
            <a:r>
              <a:rPr lang="en-US" altLang="en-US" sz="3600" b="1" u="sng" smtClean="0"/>
              <a:t>Time</a:t>
            </a:r>
            <a:r>
              <a:rPr lang="en-US" altLang="en-US" sz="3600" b="1" smtClean="0"/>
              <a:t/>
            </a:r>
            <a:br>
              <a:rPr lang="en-US" altLang="en-US" sz="3600" b="1" smtClean="0"/>
            </a:br>
            <a:endParaRPr lang="en-US" altLang="en-US" sz="3600" b="1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0" y="500063"/>
          <a:ext cx="8991600" cy="6307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9179"/>
                <a:gridCol w="4732421"/>
              </a:tblGrid>
              <a:tr h="1563438">
                <a:tc>
                  <a:txBody>
                    <a:bodyPr/>
                    <a:lstStyle/>
                    <a:p>
                      <a:pPr algn="l" fontAlgn="b"/>
                      <a:r>
                        <a:rPr lang="en-US" sz="3400" b="1" u="none" strike="noStrike" dirty="0">
                          <a:effectLst/>
                        </a:rPr>
                        <a:t> </a:t>
                      </a:r>
                      <a:endParaRPr lang="en-US" sz="3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400" b="1" u="none" strike="noStrike" dirty="0" smtClean="0">
                          <a:effectLst/>
                        </a:rPr>
                        <a:t>Adoption</a:t>
                      </a:r>
                    </a:p>
                    <a:p>
                      <a:pPr algn="ctr" fontAlgn="b"/>
                      <a:r>
                        <a:rPr lang="en-US" sz="3400" b="1" u="none" strike="noStrike" dirty="0" smtClean="0">
                          <a:effectLst/>
                        </a:rPr>
                        <a:t>(</a:t>
                      </a:r>
                      <a:r>
                        <a:rPr lang="en-US" sz="3400" b="1" u="none" strike="noStrike" dirty="0">
                          <a:effectLst/>
                        </a:rPr>
                        <a:t>N=754</a:t>
                      </a:r>
                      <a:r>
                        <a:rPr lang="en-US" sz="3400" b="1" u="none" strike="noStrike" dirty="0" smtClean="0">
                          <a:effectLst/>
                        </a:rPr>
                        <a:t>)</a:t>
                      </a:r>
                    </a:p>
                    <a:p>
                      <a:pPr algn="ctr" fontAlgn="b"/>
                      <a:r>
                        <a:rPr lang="en-US" sz="3400" b="1" u="none" strike="noStrike" dirty="0" smtClean="0">
                          <a:effectLst/>
                        </a:rPr>
                        <a:t>AORs</a:t>
                      </a:r>
                      <a:endParaRPr lang="en-US" sz="3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930" marB="0" anchor="b"/>
                </a:tc>
              </a:tr>
              <a:tr h="527100">
                <a:tc>
                  <a:txBody>
                    <a:bodyPr/>
                    <a:lstStyle/>
                    <a:p>
                      <a:pPr algn="l" fontAlgn="b"/>
                      <a:r>
                        <a:rPr lang="en-US" sz="3400" b="1" u="none" strike="noStrike">
                          <a:effectLst/>
                        </a:rPr>
                        <a:t>Constant</a:t>
                      </a:r>
                      <a:endParaRPr lang="en-US" sz="3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400" b="1" u="none" strike="noStrike" dirty="0">
                          <a:effectLst/>
                        </a:rPr>
                        <a:t>0.005**</a:t>
                      </a:r>
                      <a:endParaRPr lang="en-US" sz="3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930" marB="0" anchor="b"/>
                </a:tc>
              </a:tr>
              <a:tr h="527100">
                <a:tc>
                  <a:txBody>
                    <a:bodyPr/>
                    <a:lstStyle/>
                    <a:p>
                      <a:pPr algn="l" fontAlgn="b"/>
                      <a:r>
                        <a:rPr lang="en-US" sz="3400" b="1" u="none" strike="noStrike">
                          <a:effectLst/>
                        </a:rPr>
                        <a:t>Year</a:t>
                      </a:r>
                      <a:endParaRPr lang="en-US" sz="3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400" b="1" u="none" strike="noStrike" dirty="0">
                          <a:effectLst/>
                        </a:rPr>
                        <a:t> </a:t>
                      </a:r>
                      <a:endParaRPr lang="en-US" sz="3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930" marB="0" anchor="b"/>
                </a:tc>
              </a:tr>
              <a:tr h="527100">
                <a:tc>
                  <a:txBody>
                    <a:bodyPr/>
                    <a:lstStyle/>
                    <a:p>
                      <a:pPr algn="r" fontAlgn="b"/>
                      <a:r>
                        <a:rPr lang="en-US" sz="3400" b="1" u="none" strike="noStrike">
                          <a:effectLst/>
                        </a:rPr>
                        <a:t>2004</a:t>
                      </a:r>
                      <a:endParaRPr lang="en-US" sz="3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400" b="1" u="none" strike="noStrike" dirty="0">
                          <a:effectLst/>
                        </a:rPr>
                        <a:t>13.2**</a:t>
                      </a:r>
                      <a:endParaRPr lang="en-US" sz="3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930" marB="0" anchor="b"/>
                </a:tc>
              </a:tr>
              <a:tr h="527100">
                <a:tc>
                  <a:txBody>
                    <a:bodyPr/>
                    <a:lstStyle/>
                    <a:p>
                      <a:pPr algn="r" fontAlgn="b"/>
                      <a:r>
                        <a:rPr lang="en-US" sz="3400" b="1" u="none" strike="noStrike">
                          <a:effectLst/>
                        </a:rPr>
                        <a:t>2005</a:t>
                      </a:r>
                      <a:endParaRPr lang="en-US" sz="3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400" b="1" u="none" strike="noStrike" dirty="0">
                          <a:effectLst/>
                        </a:rPr>
                        <a:t>38.5**</a:t>
                      </a:r>
                      <a:endParaRPr lang="en-US" sz="3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930" marB="0" anchor="b"/>
                </a:tc>
              </a:tr>
              <a:tr h="527100">
                <a:tc>
                  <a:txBody>
                    <a:bodyPr/>
                    <a:lstStyle/>
                    <a:p>
                      <a:pPr algn="r" fontAlgn="b"/>
                      <a:r>
                        <a:rPr lang="en-US" sz="3400" b="1" u="none" strike="noStrike">
                          <a:effectLst/>
                        </a:rPr>
                        <a:t>2006</a:t>
                      </a:r>
                      <a:endParaRPr lang="en-US" sz="3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400" b="1" u="none" strike="noStrike">
                          <a:effectLst/>
                        </a:rPr>
                        <a:t>25.3*</a:t>
                      </a:r>
                      <a:endParaRPr lang="en-US" sz="3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930" marB="0" anchor="b"/>
                </a:tc>
              </a:tr>
              <a:tr h="527100">
                <a:tc>
                  <a:txBody>
                    <a:bodyPr/>
                    <a:lstStyle/>
                    <a:p>
                      <a:pPr algn="r" fontAlgn="b"/>
                      <a:r>
                        <a:rPr lang="en-US" sz="3400" b="1" u="none" strike="noStrike">
                          <a:effectLst/>
                        </a:rPr>
                        <a:t>2007</a:t>
                      </a:r>
                      <a:endParaRPr lang="en-US" sz="3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400" b="1" u="none" strike="noStrike" dirty="0">
                          <a:effectLst/>
                        </a:rPr>
                        <a:t>13.7</a:t>
                      </a:r>
                      <a:endParaRPr lang="en-US" sz="3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930" marB="0" anchor="b"/>
                </a:tc>
              </a:tr>
              <a:tr h="527100">
                <a:tc>
                  <a:txBody>
                    <a:bodyPr/>
                    <a:lstStyle/>
                    <a:p>
                      <a:pPr algn="r" fontAlgn="b"/>
                      <a:r>
                        <a:rPr lang="en-US" sz="3400" b="1" u="none" strike="noStrike">
                          <a:effectLst/>
                        </a:rPr>
                        <a:t>2008</a:t>
                      </a:r>
                      <a:endParaRPr lang="en-US" sz="3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400" b="1" u="none" strike="noStrike" dirty="0">
                          <a:effectLst/>
                        </a:rPr>
                        <a:t>19</a:t>
                      </a:r>
                      <a:endParaRPr lang="en-US" sz="3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930" marB="0" anchor="b"/>
                </a:tc>
              </a:tr>
              <a:tr h="527100">
                <a:tc>
                  <a:txBody>
                    <a:bodyPr/>
                    <a:lstStyle/>
                    <a:p>
                      <a:pPr algn="r" fontAlgn="b"/>
                      <a:r>
                        <a:rPr lang="en-US" sz="3400" b="1" u="none" strike="noStrike">
                          <a:effectLst/>
                        </a:rPr>
                        <a:t>2009</a:t>
                      </a:r>
                      <a:endParaRPr lang="en-US" sz="3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400" b="1" u="none" strike="noStrike" dirty="0">
                          <a:effectLst/>
                        </a:rPr>
                        <a:t>10.1</a:t>
                      </a:r>
                      <a:endParaRPr lang="en-US" sz="3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930" marB="0" anchor="b"/>
                </a:tc>
              </a:tr>
              <a:tr h="527100">
                <a:tc>
                  <a:txBody>
                    <a:bodyPr/>
                    <a:lstStyle/>
                    <a:p>
                      <a:pPr algn="r" fontAlgn="b"/>
                      <a:r>
                        <a:rPr lang="en-US" sz="3400" b="1" u="none" strike="noStrike">
                          <a:effectLst/>
                        </a:rPr>
                        <a:t>2010</a:t>
                      </a:r>
                      <a:endParaRPr lang="en-US" sz="3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93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400" b="1" u="none" strike="noStrike" dirty="0">
                          <a:effectLst/>
                        </a:rPr>
                        <a:t>7.88</a:t>
                      </a:r>
                      <a:endParaRPr lang="en-US" sz="3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930" marB="0" anchor="b"/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5486400" y="2428875"/>
            <a:ext cx="2438400" cy="45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1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3"/>
          <p:cNvSpPr>
            <a:spLocks noGrp="1"/>
          </p:cNvSpPr>
          <p:nvPr>
            <p:ph type="title"/>
          </p:nvPr>
        </p:nvSpPr>
        <p:spPr>
          <a:xfrm>
            <a:off x="0" y="142875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Predictors of FCTC Adoption: </a:t>
            </a:r>
            <a:r>
              <a:rPr lang="en-US" altLang="en-US" sz="3600" b="1" u="sng" smtClean="0"/>
              <a:t>Exposure</a:t>
            </a:r>
            <a:r>
              <a:rPr lang="en-US" altLang="en-US" sz="3600" b="1" smtClean="0">
                <a:solidFill>
                  <a:srgbClr val="000000"/>
                </a:solidFill>
              </a:rPr>
              <a:t/>
            </a:r>
            <a:br>
              <a:rPr lang="en-US" altLang="en-US" sz="3600" b="1" smtClean="0">
                <a:solidFill>
                  <a:srgbClr val="000000"/>
                </a:solidFill>
              </a:rPr>
            </a:br>
            <a:endParaRPr lang="en-US" altLang="en-US" sz="3600" b="1" smtClean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73025" y="1000125"/>
          <a:ext cx="9067800" cy="5725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59014"/>
                <a:gridCol w="3508786"/>
              </a:tblGrid>
              <a:tr h="1563212">
                <a:tc>
                  <a:txBody>
                    <a:bodyPr/>
                    <a:lstStyle/>
                    <a:p>
                      <a:pPr algn="l" fontAlgn="b"/>
                      <a:r>
                        <a:rPr lang="en-US" sz="3400" b="1" u="none" strike="noStrike" dirty="0">
                          <a:effectLst/>
                        </a:rPr>
                        <a:t> </a:t>
                      </a:r>
                      <a:endParaRPr lang="en-US" sz="3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9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400" b="1" u="none" strike="noStrike" dirty="0" smtClean="0">
                          <a:effectLst/>
                        </a:rPr>
                        <a:t>Adoption</a:t>
                      </a:r>
                    </a:p>
                    <a:p>
                      <a:pPr algn="ctr" fontAlgn="b"/>
                      <a:r>
                        <a:rPr lang="en-US" sz="3400" b="1" u="none" strike="noStrike" dirty="0" smtClean="0">
                          <a:effectLst/>
                        </a:rPr>
                        <a:t>(</a:t>
                      </a:r>
                      <a:r>
                        <a:rPr lang="en-US" sz="3400" b="1" u="none" strike="noStrike" dirty="0">
                          <a:effectLst/>
                        </a:rPr>
                        <a:t>N=754</a:t>
                      </a:r>
                      <a:r>
                        <a:rPr lang="en-US" sz="3400" b="1" u="none" strike="noStrike" dirty="0" smtClean="0">
                          <a:effectLst/>
                        </a:rPr>
                        <a:t>)</a:t>
                      </a:r>
                    </a:p>
                    <a:p>
                      <a:pPr algn="ctr" fontAlgn="b"/>
                      <a:r>
                        <a:rPr lang="en-US" sz="3400" b="1" u="none" strike="noStrike" dirty="0" smtClean="0">
                          <a:effectLst/>
                        </a:rPr>
                        <a:t>AORs</a:t>
                      </a:r>
                      <a:endParaRPr lang="en-US" sz="3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929" marB="0" anchor="b"/>
                </a:tc>
              </a:tr>
              <a:tr h="599486">
                <a:tc>
                  <a:txBody>
                    <a:bodyPr/>
                    <a:lstStyle/>
                    <a:p>
                      <a:pPr algn="l" fontAlgn="b"/>
                      <a:r>
                        <a:rPr lang="en-US" sz="34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Network Exposures</a:t>
                      </a:r>
                    </a:p>
                  </a:txBody>
                  <a:tcPr marL="9525" marR="9525" marT="89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8929" marB="0" anchor="b"/>
                </a:tc>
              </a:tr>
              <a:tr h="599486">
                <a:tc>
                  <a:txBody>
                    <a:bodyPr/>
                    <a:lstStyle/>
                    <a:p>
                      <a:pPr algn="l" fontAlgn="b"/>
                      <a:r>
                        <a:rPr lang="en-US" sz="3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Geographic distance</a:t>
                      </a:r>
                    </a:p>
                  </a:txBody>
                  <a:tcPr marL="9525" marR="9525" marT="89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1.56</a:t>
                      </a:r>
                    </a:p>
                  </a:txBody>
                  <a:tcPr marL="9525" marR="9525" marT="8929" marB="0" anchor="b"/>
                </a:tc>
              </a:tr>
              <a:tr h="599486">
                <a:tc>
                  <a:txBody>
                    <a:bodyPr/>
                    <a:lstStyle/>
                    <a:p>
                      <a:pPr algn="l" fontAlgn="b"/>
                      <a:r>
                        <a:rPr lang="en-US" sz="3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General trade</a:t>
                      </a:r>
                    </a:p>
                  </a:txBody>
                  <a:tcPr marL="9525" marR="9525" marT="89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9525" marR="9525" marT="8929" marB="0" anchor="b"/>
                </a:tc>
              </a:tr>
              <a:tr h="599486">
                <a:tc>
                  <a:txBody>
                    <a:bodyPr/>
                    <a:lstStyle/>
                    <a:p>
                      <a:pPr algn="l" fontAlgn="b"/>
                      <a:r>
                        <a:rPr lang="en-US" sz="3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Tobacco trade</a:t>
                      </a:r>
                    </a:p>
                  </a:txBody>
                  <a:tcPr marL="9525" marR="9525" marT="89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9525" marR="9525" marT="8929" marB="0" anchor="b"/>
                </a:tc>
              </a:tr>
              <a:tr h="599486">
                <a:tc>
                  <a:txBody>
                    <a:bodyPr/>
                    <a:lstStyle/>
                    <a:p>
                      <a:pPr algn="l" fontAlgn="b"/>
                      <a:r>
                        <a:rPr lang="en-US" sz="3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 referrals - </a:t>
                      </a:r>
                    </a:p>
                  </a:txBody>
                  <a:tcPr marL="9525" marR="9525" marT="89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9525" marR="9525" marT="8929" marB="0" anchor="b"/>
                </a:tc>
              </a:tr>
              <a:tr h="599486">
                <a:tc>
                  <a:txBody>
                    <a:bodyPr/>
                    <a:lstStyle/>
                    <a:p>
                      <a:pPr algn="l" fontAlgn="b"/>
                      <a:r>
                        <a:rPr lang="en-US" sz="3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 posts </a:t>
                      </a:r>
                    </a:p>
                  </a:txBody>
                  <a:tcPr marL="9525" marR="9525" marT="89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</a:t>
                      </a:r>
                    </a:p>
                  </a:txBody>
                  <a:tcPr marL="9525" marR="9525" marT="8929" marB="0" anchor="b"/>
                </a:tc>
              </a:tr>
              <a:tr h="565290">
                <a:tc>
                  <a:txBody>
                    <a:bodyPr/>
                    <a:lstStyle/>
                    <a:p>
                      <a:pPr algn="l" fontAlgn="b"/>
                      <a:r>
                        <a:rPr lang="en-US" sz="3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Subscription co-membership</a:t>
                      </a:r>
                      <a:endParaRPr lang="en-US" sz="3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89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4.76**</a:t>
                      </a:r>
                    </a:p>
                  </a:txBody>
                  <a:tcPr marL="9525" marR="9525" marT="8929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6215062"/>
            <a:ext cx="9144000" cy="6429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Threshold Graphs for FCTC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1794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415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code: “</a:t>
            </a:r>
            <a:r>
              <a:rPr lang="en-US" dirty="0" err="1" smtClean="0"/>
              <a:t>fctc</a:t>
            </a:r>
            <a:r>
              <a:rPr lang="en-US" dirty="0" smtClean="0"/>
              <a:t> run 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7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Unique set of studies that combine social network data with behavioral data</a:t>
            </a:r>
          </a:p>
          <a:p>
            <a:pPr lvl="1"/>
            <a:r>
              <a:rPr lang="en-US" dirty="0" smtClean="0"/>
              <a:t>Typically have data from zero or low prevalence to saturation or high prevalence.</a:t>
            </a:r>
          </a:p>
          <a:p>
            <a:pPr lvl="1"/>
            <a:r>
              <a:rPr lang="en-US" dirty="0" smtClean="0"/>
              <a:t>Multiple time points presents unique opportunities and challenges.</a:t>
            </a:r>
          </a:p>
          <a:p>
            <a:pPr lvl="1"/>
            <a:r>
              <a:rPr lang="en-US" dirty="0" smtClean="0"/>
              <a:t>Models often do not include dis-adoption but can.</a:t>
            </a:r>
          </a:p>
          <a:p>
            <a:r>
              <a:rPr lang="en-US" dirty="0" smtClean="0"/>
              <a:t>Network data may be static or dynamic.</a:t>
            </a:r>
          </a:p>
          <a:p>
            <a:r>
              <a:rPr lang="en-US" dirty="0" smtClean="0"/>
              <a:t>Can have one or multiple networks</a:t>
            </a:r>
          </a:p>
          <a:p>
            <a:r>
              <a:rPr lang="en-US" dirty="0" smtClean="0"/>
              <a:t>We do not yet address multiple behaviors (e.g., tobacco &amp; alcohol, awareness &amp; adoption, VHS &amp; Betamax)</a:t>
            </a:r>
          </a:p>
          <a:p>
            <a:r>
              <a:rPr lang="en-US" dirty="0" smtClean="0"/>
              <a:t>Because we combine networks and behavior</a:t>
            </a:r>
          </a:p>
          <a:p>
            <a:pPr lvl="1"/>
            <a:r>
              <a:rPr lang="en-US" dirty="0" smtClean="0"/>
              <a:t>Can have people in the network with no adoption data</a:t>
            </a:r>
          </a:p>
          <a:p>
            <a:pPr lvl="1"/>
            <a:r>
              <a:rPr lang="en-US" dirty="0" smtClean="0"/>
              <a:t>People with adoption data but not in the network</a:t>
            </a:r>
          </a:p>
        </p:txBody>
      </p:sp>
    </p:spTree>
    <p:extLst>
      <p:ext uri="{BB962C8B-B14F-4D97-AF65-F5344CB8AC3E}">
        <p14:creationId xmlns:p14="http://schemas.microsoft.com/office/powerpoint/2010/main" val="1663286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SNS Behavior Change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14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9582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515302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2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grpSp>
        <p:nvGrpSpPr>
          <p:cNvPr id="37891" name="Group 5"/>
          <p:cNvGrpSpPr>
            <a:grpSpLocks/>
          </p:cNvGrpSpPr>
          <p:nvPr/>
        </p:nvGrpSpPr>
        <p:grpSpPr bwMode="auto">
          <a:xfrm>
            <a:off x="0" y="1284288"/>
            <a:ext cx="9144000" cy="5562600"/>
            <a:chOff x="0" y="685800"/>
            <a:chExt cx="9144000" cy="5562600"/>
          </a:xfrm>
        </p:grpSpPr>
        <p:pic>
          <p:nvPicPr>
            <p:cNvPr id="3789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6" t="21501" r="7928" b="13103"/>
            <a:stretch>
              <a:fillRect/>
            </a:stretch>
          </p:blipFill>
          <p:spPr bwMode="auto">
            <a:xfrm>
              <a:off x="0" y="685800"/>
              <a:ext cx="9144000" cy="556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0" y="1295400"/>
              <a:ext cx="2286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457200" y="228600"/>
            <a:ext cx="8686800" cy="137160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spc="-10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Grade-level friendship nominations</a:t>
            </a:r>
          </a:p>
        </p:txBody>
      </p:sp>
    </p:spTree>
    <p:extLst>
      <p:ext uri="{BB962C8B-B14F-4D97-AF65-F5344CB8AC3E}">
        <p14:creationId xmlns:p14="http://schemas.microsoft.com/office/powerpoint/2010/main" val="914396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" t="27174" r="8611" b="13480"/>
          <a:stretch>
            <a:fillRect/>
          </a:stretch>
        </p:blipFill>
        <p:spPr bwMode="auto">
          <a:xfrm>
            <a:off x="0" y="1447800"/>
            <a:ext cx="9144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686800" cy="914400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spc="-100" dirty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rPr>
              <a:t>Four additional networks:</a:t>
            </a:r>
          </a:p>
          <a:p>
            <a:pPr fontAlgn="auto">
              <a:spcAft>
                <a:spcPts val="0"/>
              </a:spcAft>
              <a:defRPr/>
            </a:pPr>
            <a:endParaRPr lang="en-US" sz="3600" spc="-100" dirty="0">
              <a:solidFill>
                <a:schemeClr val="tx2">
                  <a:satMod val="200000"/>
                </a:schemeClr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defRPr/>
            </a:pPr>
            <a:endParaRPr lang="en-US" sz="3600" spc="-100" dirty="0">
              <a:solidFill>
                <a:schemeClr val="tx2">
                  <a:satMod val="20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172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sns_net2: no isolates</a:t>
            </a: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9" t="8859" r="20888" b="12898"/>
          <a:stretch>
            <a:fillRect/>
          </a:stretch>
        </p:blipFill>
        <p:spPr bwMode="auto">
          <a:xfrm>
            <a:off x="1187450" y="1196975"/>
            <a:ext cx="6132513" cy="525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95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Features: Extending Exposure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620000" cy="4572000"/>
          </a:xfrm>
        </p:spPr>
        <p:txBody>
          <a:bodyPr/>
          <a:lstStyle/>
          <a:p>
            <a:r>
              <a:rPr lang="en-US" dirty="0" smtClean="0"/>
              <a:t>Thresholds</a:t>
            </a:r>
          </a:p>
          <a:p>
            <a:r>
              <a:rPr lang="en-US" dirty="0" smtClean="0"/>
              <a:t>Indirect exposures</a:t>
            </a:r>
          </a:p>
          <a:p>
            <a:r>
              <a:rPr lang="en-US" dirty="0" smtClean="0"/>
              <a:t>Attribute weighted</a:t>
            </a:r>
          </a:p>
          <a:p>
            <a:r>
              <a:rPr lang="en-US" dirty="0" smtClean="0"/>
              <a:t>Network weighted (i.e., centrality)</a:t>
            </a:r>
          </a:p>
          <a:p>
            <a:r>
              <a:rPr lang="en-US" dirty="0" smtClean="0"/>
              <a:t>Infectiousness</a:t>
            </a:r>
          </a:p>
          <a:p>
            <a:r>
              <a:rPr lang="en-US" dirty="0" smtClean="0"/>
              <a:t>Susceptibility</a:t>
            </a:r>
          </a:p>
          <a:p>
            <a:r>
              <a:rPr lang="en-US" dirty="0" smtClean="0"/>
              <a:t>Ego-alter table</a:t>
            </a:r>
          </a:p>
          <a:p>
            <a:r>
              <a:rPr lang="en-US" dirty="0" smtClean="0"/>
              <a:t>Graphing!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432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12700" y="151805"/>
            <a:ext cx="8686800" cy="842367"/>
          </a:xfrm>
        </p:spPr>
        <p:txBody>
          <a:bodyPr/>
          <a:lstStyle/>
          <a:p>
            <a:r>
              <a:rPr lang="en-US" altLang="en-US" sz="4000" smtClean="0"/>
              <a:t>Indirect Exposures Matter</a:t>
            </a:r>
          </a:p>
        </p:txBody>
      </p:sp>
      <p:sp>
        <p:nvSpPr>
          <p:cNvPr id="4" name="Oval 3"/>
          <p:cNvSpPr/>
          <p:nvPr/>
        </p:nvSpPr>
        <p:spPr>
          <a:xfrm>
            <a:off x="3017838" y="1311177"/>
            <a:ext cx="762000" cy="68609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191250" y="2592586"/>
            <a:ext cx="762000" cy="6860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771650" y="2668489"/>
            <a:ext cx="762000" cy="68609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0238" y="3990083"/>
            <a:ext cx="762000" cy="6846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26013" y="3990083"/>
            <a:ext cx="762000" cy="6846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713" y="3104555"/>
            <a:ext cx="762000" cy="686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5001" name="TextBox 10"/>
          <p:cNvSpPr txBox="1">
            <a:spLocks noChangeArrowheads="1"/>
          </p:cNvSpPr>
          <p:nvPr/>
        </p:nvSpPr>
        <p:spPr bwMode="auto">
          <a:xfrm>
            <a:off x="4035426" y="2668489"/>
            <a:ext cx="7328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Ego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24388" y="1997274"/>
            <a:ext cx="423862" cy="5819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957763" y="1284388"/>
            <a:ext cx="762000" cy="68609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/>
              <a:t>B</a:t>
            </a:r>
          </a:p>
        </p:txBody>
      </p:sp>
      <p:sp>
        <p:nvSpPr>
          <p:cNvPr id="85004" name="Rectangle 16"/>
          <p:cNvSpPr>
            <a:spLocks noChangeArrowheads="1"/>
          </p:cNvSpPr>
          <p:nvPr/>
        </p:nvSpPr>
        <p:spPr bwMode="auto">
          <a:xfrm>
            <a:off x="5047968" y="3987106"/>
            <a:ext cx="5180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D</a:t>
            </a:r>
          </a:p>
        </p:txBody>
      </p:sp>
      <p:sp>
        <p:nvSpPr>
          <p:cNvPr id="85005" name="Rectangle 17"/>
          <p:cNvSpPr>
            <a:spLocks noChangeArrowheads="1"/>
          </p:cNvSpPr>
          <p:nvPr/>
        </p:nvSpPr>
        <p:spPr bwMode="auto">
          <a:xfrm>
            <a:off x="3278030" y="3987106"/>
            <a:ext cx="4924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E</a:t>
            </a:r>
          </a:p>
        </p:txBody>
      </p:sp>
      <p:sp>
        <p:nvSpPr>
          <p:cNvPr id="85006" name="Rectangle 18"/>
          <p:cNvSpPr>
            <a:spLocks noChangeArrowheads="1"/>
          </p:cNvSpPr>
          <p:nvPr/>
        </p:nvSpPr>
        <p:spPr bwMode="auto">
          <a:xfrm>
            <a:off x="1919255" y="2668489"/>
            <a:ext cx="4667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551239" y="1997274"/>
            <a:ext cx="484187" cy="5819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686051" y="2922984"/>
            <a:ext cx="111442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800476" y="3341192"/>
            <a:ext cx="404813" cy="6459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40263" y="3281661"/>
            <a:ext cx="423862" cy="6846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837114" y="2934891"/>
            <a:ext cx="1125537" cy="193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791450" y="2668489"/>
            <a:ext cx="762000" cy="68609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/>
              <a:t>H</a:t>
            </a:r>
          </a:p>
        </p:txBody>
      </p:sp>
      <p:sp>
        <p:nvSpPr>
          <p:cNvPr id="26" name="Oval 25"/>
          <p:cNvSpPr/>
          <p:nvPr/>
        </p:nvSpPr>
        <p:spPr>
          <a:xfrm>
            <a:off x="7639050" y="1589484"/>
            <a:ext cx="762000" cy="6860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/>
              <a:t>G</a:t>
            </a:r>
          </a:p>
        </p:txBody>
      </p:sp>
      <p:sp>
        <p:nvSpPr>
          <p:cNvPr id="28" name="Oval 27"/>
          <p:cNvSpPr/>
          <p:nvPr/>
        </p:nvSpPr>
        <p:spPr>
          <a:xfrm>
            <a:off x="4213225" y="5323583"/>
            <a:ext cx="762000" cy="6846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/>
              <a:t>J</a:t>
            </a:r>
          </a:p>
        </p:txBody>
      </p:sp>
      <p:sp>
        <p:nvSpPr>
          <p:cNvPr id="29" name="Oval 28"/>
          <p:cNvSpPr/>
          <p:nvPr/>
        </p:nvSpPr>
        <p:spPr>
          <a:xfrm>
            <a:off x="7410450" y="3799583"/>
            <a:ext cx="762000" cy="6846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/>
              <a:t>I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914401" y="3045023"/>
            <a:ext cx="688975" cy="2336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048500" y="2922984"/>
            <a:ext cx="666750" cy="193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894514" y="3259336"/>
            <a:ext cx="561975" cy="5402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850064" y="2122289"/>
            <a:ext cx="788987" cy="4569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810250" y="5356325"/>
            <a:ext cx="762000" cy="68609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/>
              <a:t>K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737100" y="4680645"/>
            <a:ext cx="311150" cy="5328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545138" y="4680645"/>
            <a:ext cx="417512" cy="6429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024" name="Rectangle 4"/>
          <p:cNvSpPr>
            <a:spLocks noChangeArrowheads="1"/>
          </p:cNvSpPr>
          <p:nvPr/>
        </p:nvSpPr>
        <p:spPr bwMode="auto">
          <a:xfrm>
            <a:off x="273140" y="3144739"/>
            <a:ext cx="441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L</a:t>
            </a:r>
          </a:p>
        </p:txBody>
      </p:sp>
      <p:sp>
        <p:nvSpPr>
          <p:cNvPr id="38" name="Oval 37"/>
          <p:cNvSpPr/>
          <p:nvPr/>
        </p:nvSpPr>
        <p:spPr>
          <a:xfrm>
            <a:off x="3963988" y="2556867"/>
            <a:ext cx="762000" cy="686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502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57B45A-D2FB-4A8D-9142-C64A4306CEC3}" type="slidenum">
              <a:rPr lang="en-US" altLang="en-US" sz="1400" smtClean="0">
                <a:cs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3387725" y="1704827"/>
            <a:ext cx="914400" cy="8379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101203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Alter Attributes May Affect Influence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63688" y="1925092"/>
            <a:ext cx="762000" cy="6860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315913" y="3282405"/>
            <a:ext cx="762000" cy="6860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16088" y="4602511"/>
            <a:ext cx="762000" cy="6846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02025" y="4608464"/>
            <a:ext cx="762000" cy="686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9363" y="3191620"/>
            <a:ext cx="762000" cy="686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169" name="TextBox 10"/>
          <p:cNvSpPr txBox="1">
            <a:spLocks noChangeArrowheads="1"/>
          </p:cNvSpPr>
          <p:nvPr/>
        </p:nvSpPr>
        <p:spPr bwMode="auto">
          <a:xfrm>
            <a:off x="2579689" y="3282405"/>
            <a:ext cx="7328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Ego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70239" y="2611191"/>
            <a:ext cx="422275" cy="5804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71" name="Rectangle 16"/>
          <p:cNvSpPr>
            <a:spLocks noChangeArrowheads="1"/>
          </p:cNvSpPr>
          <p:nvPr/>
        </p:nvSpPr>
        <p:spPr bwMode="auto">
          <a:xfrm>
            <a:off x="3624773" y="4608464"/>
            <a:ext cx="5180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D</a:t>
            </a:r>
          </a:p>
        </p:txBody>
      </p:sp>
      <p:sp>
        <p:nvSpPr>
          <p:cNvPr id="92172" name="Rectangle 17"/>
          <p:cNvSpPr>
            <a:spLocks noChangeArrowheads="1"/>
          </p:cNvSpPr>
          <p:nvPr/>
        </p:nvSpPr>
        <p:spPr bwMode="auto">
          <a:xfrm>
            <a:off x="1822292" y="4601022"/>
            <a:ext cx="4924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E</a:t>
            </a:r>
          </a:p>
        </p:txBody>
      </p:sp>
      <p:sp>
        <p:nvSpPr>
          <p:cNvPr id="92173" name="Rectangle 18"/>
          <p:cNvSpPr>
            <a:spLocks noChangeArrowheads="1"/>
          </p:cNvSpPr>
          <p:nvPr/>
        </p:nvSpPr>
        <p:spPr bwMode="auto">
          <a:xfrm>
            <a:off x="463517" y="3282405"/>
            <a:ext cx="4667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097088" y="2611191"/>
            <a:ext cx="482600" cy="5804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230313" y="3535412"/>
            <a:ext cx="11160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346326" y="3953620"/>
            <a:ext cx="403225" cy="6474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70239" y="3916413"/>
            <a:ext cx="422275" cy="6846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381375" y="3548808"/>
            <a:ext cx="1125538" cy="193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79" name="Rectangle 4"/>
          <p:cNvSpPr>
            <a:spLocks noChangeArrowheads="1"/>
          </p:cNvSpPr>
          <p:nvPr/>
        </p:nvSpPr>
        <p:spPr bwMode="auto">
          <a:xfrm>
            <a:off x="3616961" y="1896815"/>
            <a:ext cx="4924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92180" name="Rectangle 11"/>
          <p:cNvSpPr>
            <a:spLocks noChangeArrowheads="1"/>
          </p:cNvSpPr>
          <p:nvPr/>
        </p:nvSpPr>
        <p:spPr bwMode="auto">
          <a:xfrm>
            <a:off x="5079730" y="3617269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" name="Isosceles Triangle 13"/>
          <p:cNvSpPr/>
          <p:nvPr/>
        </p:nvSpPr>
        <p:spPr>
          <a:xfrm>
            <a:off x="4729163" y="2901404"/>
            <a:ext cx="844550" cy="10239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182" name="TextBox 15"/>
          <p:cNvSpPr txBox="1">
            <a:spLocks noChangeArrowheads="1"/>
          </p:cNvSpPr>
          <p:nvPr/>
        </p:nvSpPr>
        <p:spPr bwMode="auto">
          <a:xfrm>
            <a:off x="4886326" y="3270499"/>
            <a:ext cx="5180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5838553" y="1561635"/>
            <a:ext cx="762000" cy="686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184" name="TextBox 25"/>
          <p:cNvSpPr txBox="1">
            <a:spLocks noChangeArrowheads="1"/>
          </p:cNvSpPr>
          <p:nvPr/>
        </p:nvSpPr>
        <p:spPr bwMode="auto">
          <a:xfrm>
            <a:off x="6740938" y="1573649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/>
              <a:t>Male</a:t>
            </a:r>
          </a:p>
        </p:txBody>
      </p:sp>
      <p:sp>
        <p:nvSpPr>
          <p:cNvPr id="27" name="Isosceles Triangle 26"/>
          <p:cNvSpPr/>
          <p:nvPr/>
        </p:nvSpPr>
        <p:spPr>
          <a:xfrm>
            <a:off x="5807760" y="2373809"/>
            <a:ext cx="844550" cy="102542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186" name="TextBox 27"/>
          <p:cNvSpPr txBox="1">
            <a:spLocks noChangeArrowheads="1"/>
          </p:cNvSpPr>
          <p:nvPr/>
        </p:nvSpPr>
        <p:spPr bwMode="auto">
          <a:xfrm>
            <a:off x="6652310" y="2644676"/>
            <a:ext cx="17235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/>
              <a:t>Female</a:t>
            </a:r>
          </a:p>
        </p:txBody>
      </p:sp>
      <p:sp>
        <p:nvSpPr>
          <p:cNvPr id="92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78E50AE-6156-4445-9CC9-E40349023340}" type="slidenum">
              <a:rPr lang="en-US" altLang="en-US" sz="1400" smtClean="0">
                <a:cs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Centrality Weighted Exposures</a:t>
            </a:r>
          </a:p>
        </p:txBody>
      </p:sp>
      <p:sp>
        <p:nvSpPr>
          <p:cNvPr id="4" name="Oval 3"/>
          <p:cNvSpPr/>
          <p:nvPr/>
        </p:nvSpPr>
        <p:spPr>
          <a:xfrm>
            <a:off x="2922588" y="1931789"/>
            <a:ext cx="762000" cy="6860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096000" y="3214688"/>
            <a:ext cx="762000" cy="6860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676400" y="3290591"/>
            <a:ext cx="762000" cy="68609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74988" y="4610696"/>
            <a:ext cx="762000" cy="6846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62513" y="4616649"/>
            <a:ext cx="762000" cy="686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79850" y="3199805"/>
            <a:ext cx="762000" cy="6860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049" name="TextBox 10"/>
          <p:cNvSpPr txBox="1">
            <a:spLocks noChangeArrowheads="1"/>
          </p:cNvSpPr>
          <p:nvPr/>
        </p:nvSpPr>
        <p:spPr bwMode="auto">
          <a:xfrm>
            <a:off x="3940176" y="3290591"/>
            <a:ext cx="7328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Ego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529138" y="2617887"/>
            <a:ext cx="423862" cy="5819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862513" y="1905000"/>
            <a:ext cx="762000" cy="68609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/>
              <a:t>B</a:t>
            </a:r>
          </a:p>
        </p:txBody>
      </p:sp>
      <p:sp>
        <p:nvSpPr>
          <p:cNvPr id="87052" name="Rectangle 16"/>
          <p:cNvSpPr>
            <a:spLocks noChangeArrowheads="1"/>
          </p:cNvSpPr>
          <p:nvPr/>
        </p:nvSpPr>
        <p:spPr bwMode="auto">
          <a:xfrm>
            <a:off x="4984468" y="4616649"/>
            <a:ext cx="5180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D</a:t>
            </a:r>
          </a:p>
        </p:txBody>
      </p:sp>
      <p:sp>
        <p:nvSpPr>
          <p:cNvPr id="87053" name="Rectangle 17"/>
          <p:cNvSpPr>
            <a:spLocks noChangeArrowheads="1"/>
          </p:cNvSpPr>
          <p:nvPr/>
        </p:nvSpPr>
        <p:spPr bwMode="auto">
          <a:xfrm>
            <a:off x="3182780" y="4609208"/>
            <a:ext cx="4924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E</a:t>
            </a:r>
          </a:p>
        </p:txBody>
      </p:sp>
      <p:sp>
        <p:nvSpPr>
          <p:cNvPr id="87054" name="Rectangle 18"/>
          <p:cNvSpPr>
            <a:spLocks noChangeArrowheads="1"/>
          </p:cNvSpPr>
          <p:nvPr/>
        </p:nvSpPr>
        <p:spPr bwMode="auto">
          <a:xfrm>
            <a:off x="1824005" y="3290590"/>
            <a:ext cx="4667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455989" y="2617887"/>
            <a:ext cx="484187" cy="5819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90801" y="3543598"/>
            <a:ext cx="111601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706814" y="3961805"/>
            <a:ext cx="403225" cy="6474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29138" y="3924598"/>
            <a:ext cx="423862" cy="6846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741864" y="3556992"/>
            <a:ext cx="1125537" cy="193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745164" y="1623715"/>
            <a:ext cx="1112837" cy="5595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735764" y="1980903"/>
            <a:ext cx="701675" cy="12189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951664" y="2361903"/>
            <a:ext cx="973137" cy="9852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027864" y="2915543"/>
            <a:ext cx="1049337" cy="5581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7040564" y="3658195"/>
            <a:ext cx="1189037" cy="952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888164" y="3924598"/>
            <a:ext cx="1341437" cy="4985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583364" y="3976687"/>
            <a:ext cx="1050925" cy="9822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858964" y="1623715"/>
            <a:ext cx="852487" cy="3571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719264" y="2283023"/>
            <a:ext cx="992187" cy="10269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7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77E4EE-F6D8-4928-BD73-9F6C0E46194E}" type="slidenum">
              <a:rPr lang="en-US" altLang="en-US" sz="1400" smtClean="0">
                <a:cs typeface="Arial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40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0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Ego-Alter Behavior Table</a:t>
            </a:r>
            <a:endParaRPr lang="en-US" dirty="0"/>
          </a:p>
        </p:txBody>
      </p:sp>
      <p:graphicFrame>
        <p:nvGraphicFramePr>
          <p:cNvPr id="4" name="SmartArt Placeholder 3"/>
          <p:cNvGraphicFramePr>
            <a:graphicFrameLocks noGrp="1"/>
          </p:cNvGraphicFramePr>
          <p:nvPr>
            <p:ph type="dgm" idx="1"/>
            <p:extLst>
              <p:ext uri="{D42A27DB-BD31-4B8C-83A1-F6EECF244321}">
                <p14:modId xmlns:p14="http://schemas.microsoft.com/office/powerpoint/2010/main" val="3082914815"/>
              </p:ext>
            </p:extLst>
          </p:nvPr>
        </p:nvGraphicFramePr>
        <p:xfrm>
          <a:off x="152402" y="1600202"/>
          <a:ext cx="8229599" cy="53001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6257"/>
                <a:gridCol w="616257"/>
                <a:gridCol w="1399417"/>
                <a:gridCol w="1399417"/>
                <a:gridCol w="1399417"/>
                <a:gridCol w="1399417"/>
                <a:gridCol w="1399417"/>
              </a:tblGrid>
              <a:tr h="541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Alter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1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sz="1600" u="none" strike="noStrike" dirty="0" err="1" smtClean="0">
                          <a:effectLst/>
                        </a:rPr>
                        <a:t>Behav</a:t>
                      </a:r>
                      <a:endParaRPr lang="en-US" sz="16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US" sz="1600" b="0" i="0" u="none" strike="noStrike" dirty="0" smtClean="0">
                          <a:effectLst/>
                          <a:latin typeface="Arial"/>
                        </a:rPr>
                        <a:t>T1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Yes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6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effectLst/>
                        </a:rPr>
                        <a:t>Behavior T2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No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No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04806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Ego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No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No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Constant Homophily </a:t>
                      </a:r>
                      <a:endParaRPr lang="en-US" sz="16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Non-use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Alter Created Heterophily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Alter</a:t>
                      </a:r>
                    </a:p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Influenced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Constant </a:t>
                      </a:r>
                      <a:r>
                        <a:rPr lang="en-US" sz="1600" u="none" strike="noStrike" dirty="0" err="1">
                          <a:effectLst/>
                        </a:rPr>
                        <a:t>Heterophily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1528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Ego </a:t>
                      </a:r>
                      <a:endParaRPr lang="en-US" sz="16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Created </a:t>
                      </a:r>
                      <a:r>
                        <a:rPr lang="en-US" sz="1600" u="none" strike="noStrike" dirty="0" err="1">
                          <a:effectLst/>
                        </a:rPr>
                        <a:t>Heterophily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Simultaneity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Divergence: Changing Heterogeneity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Ego Selection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6987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No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Selection on  Quiting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Alter</a:t>
                      </a:r>
                    </a:p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</a:rPr>
                        <a:t>Changes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Simultaneous Quiting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Alter Not Effected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6987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Yes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Constant Heterophily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Alter </a:t>
                      </a:r>
                      <a:endParaRPr lang="en-US" sz="16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Selection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Alter Quits</a:t>
                      </a:r>
                      <a:endParaRPr lang="en-US" sz="16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Constant Homophily </a:t>
                      </a:r>
                      <a:endParaRPr lang="en-US" sz="16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Use</a:t>
                      </a:r>
                      <a:endParaRPr lang="en-US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53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of Innovations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Explains how new ideas and practices spread within and between communities.</a:t>
            </a:r>
          </a:p>
          <a:p>
            <a:r>
              <a:rPr lang="en-US" dirty="0" smtClean="0"/>
              <a:t>One of the oldest and richest social science theories.</a:t>
            </a:r>
          </a:p>
          <a:p>
            <a:r>
              <a:rPr lang="en-US" dirty="0" smtClean="0"/>
              <a:t>Many factors have been shown to influence diffusion</a:t>
            </a:r>
          </a:p>
          <a:p>
            <a:pPr lvl="1"/>
            <a:r>
              <a:rPr lang="en-US" dirty="0" smtClean="0"/>
              <a:t>Spatial</a:t>
            </a:r>
          </a:p>
          <a:p>
            <a:pPr lvl="1"/>
            <a:r>
              <a:rPr lang="en-US" dirty="0" smtClean="0"/>
              <a:t>Economic </a:t>
            </a:r>
          </a:p>
          <a:p>
            <a:pPr lvl="1"/>
            <a:r>
              <a:rPr lang="en-US" dirty="0" smtClean="0"/>
              <a:t>Cultural</a:t>
            </a:r>
          </a:p>
          <a:p>
            <a:pPr lvl="1"/>
            <a:r>
              <a:rPr lang="en-US" dirty="0" smtClean="0"/>
              <a:t>Developmental</a:t>
            </a:r>
          </a:p>
          <a:p>
            <a:pPr lvl="1"/>
            <a:r>
              <a:rPr lang="en-US" dirty="0" smtClean="0"/>
              <a:t>Biological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One of the most significant is social networks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6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 descr="fig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3762"/>
            <a:ext cx="9144000" cy="695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613775" y="6305848"/>
            <a:ext cx="457200" cy="476250"/>
          </a:xfrm>
          <a:prstGeom prst="rect">
            <a:avLst/>
          </a:prstGeom>
          <a:noFill/>
        </p:spPr>
        <p:txBody>
          <a:bodyPr anchor="b"/>
          <a:lstStyle/>
          <a:p>
            <a:pPr algn="ctr">
              <a:defRPr/>
            </a:pPr>
            <a:fld id="{FE43FE8F-76DC-4434-BF82-FD042568766F}" type="slidenum">
              <a:rPr lang="en-US" sz="1200">
                <a:solidFill>
                  <a:schemeClr val="bg2">
                    <a:shade val="50000"/>
                    <a:satMod val="200000"/>
                  </a:schemeClr>
                </a:solidFill>
                <a:cs typeface="+mn-cs"/>
              </a:rPr>
              <a:pPr algn="ctr">
                <a:defRPr/>
              </a:pPr>
              <a:t>7</a:t>
            </a:fld>
            <a:endParaRPr lang="en-US" sz="1200">
              <a:solidFill>
                <a:schemeClr val="bg2">
                  <a:shade val="50000"/>
                  <a:satMod val="200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9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 lIns="92075" tIns="46038" rIns="92075" bIns="46038"/>
          <a:lstStyle/>
          <a:p>
            <a:r>
              <a:rPr lang="en-US" altLang="en-US" smtClean="0"/>
              <a:t>Number of Diffusion Publications Over Time</a:t>
            </a:r>
          </a:p>
        </p:txBody>
      </p:sp>
      <p:graphicFrame>
        <p:nvGraphicFramePr>
          <p:cNvPr id="102403" name="Object 3"/>
          <p:cNvGraphicFramePr>
            <a:graphicFrameLocks noGrp="1"/>
          </p:cNvGraphicFramePr>
          <p:nvPr>
            <p:ph type="chart" idx="4294967295"/>
          </p:nvPr>
        </p:nvGraphicFramePr>
        <p:xfrm>
          <a:off x="584200" y="1733550"/>
          <a:ext cx="7897813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Chart" r:id="rId4" imgW="3838511" imgH="2114758" progId="Excel.Chart.8">
                  <p:embed followColorScheme="full"/>
                </p:oleObj>
              </mc:Choice>
              <mc:Fallback>
                <p:oleObj name="Chart" r:id="rId4" imgW="3838511" imgH="2114758" progId="Excel.Chart.8">
                  <p:embed followColorScheme="full"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733550"/>
                        <a:ext cx="7897813" cy="461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BF911F9-762C-4A51-9562-65F616CAE748}" type="slidenum">
              <a:rPr lang="en-US" altLang="en-US" sz="1400">
                <a:solidFill>
                  <a:srgbClr val="000000"/>
                </a:solidFill>
                <a:latin typeface="Times New Roman" pitchFamily="18" charset="0"/>
              </a:rPr>
              <a:pPr algn="r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3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Diffusion Networks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922588" y="1931988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096000" y="3214688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1676400" y="3290888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74988" y="4610100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62513" y="4616450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879850" y="3200400"/>
            <a:ext cx="7620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940175" y="3290888"/>
            <a:ext cx="6397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Ego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529138" y="2617788"/>
            <a:ext cx="423862" cy="582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862513" y="1905000"/>
            <a:ext cx="762000" cy="6858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/>
              <a:t>B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5005388" y="4616450"/>
            <a:ext cx="4762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D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224213" y="4608513"/>
            <a:ext cx="409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/>
              <a:t>E</a:t>
            </a: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858963" y="3290888"/>
            <a:ext cx="396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455988" y="2617788"/>
            <a:ext cx="484187" cy="582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590800" y="3543300"/>
            <a:ext cx="111601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706813" y="3962400"/>
            <a:ext cx="403225" cy="6461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29138" y="3924300"/>
            <a:ext cx="423862" cy="6842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41863" y="3557588"/>
            <a:ext cx="1125537" cy="190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21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_rels/themeOverr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  <a:fontScheme name="14_Solstice">
    <a:majorFont>
      <a:latin typeface=""/>
      <a:ea typeface=""/>
      <a:cs typeface=""/>
    </a:majorFont>
    <a:minorFont>
      <a:latin typeface=""/>
      <a:ea typeface=""/>
      <a:cs typeface=""/>
    </a:minorFont>
  </a:fontScheme>
  <a:fmtScheme name="Solstice">
    <a:fillStyleLst>
      <a:solidFill>
        <a:schemeClr val="phClr"/>
      </a:solidFill>
      <a:gradFill rotWithShape="1">
        <a:gsLst>
          <a:gs pos="0">
            <a:schemeClr val="phClr">
              <a:tint val="35000"/>
              <a:satMod val="253000"/>
            </a:schemeClr>
          </a:gs>
          <a:gs pos="50000">
            <a:schemeClr val="phClr">
              <a:tint val="42000"/>
              <a:satMod val="255000"/>
            </a:schemeClr>
          </a:gs>
          <a:gs pos="97000">
            <a:schemeClr val="phClr">
              <a:tint val="53000"/>
              <a:satMod val="260000"/>
            </a:schemeClr>
          </a:gs>
          <a:gs pos="100000">
            <a:schemeClr val="phClr">
              <a:tint val="56000"/>
              <a:satMod val="275000"/>
            </a:schemeClr>
          </a:gs>
        </a:gsLst>
        <a:path path="circle">
          <a:fillToRect l="50000" t="50000" r="50000" b="50000"/>
        </a:path>
      </a:gradFill>
      <a:gradFill rotWithShape="1">
        <a:gsLst>
          <a:gs pos="0">
            <a:schemeClr val="phClr">
              <a:tint val="92000"/>
              <a:satMod val="170000"/>
            </a:schemeClr>
          </a:gs>
          <a:gs pos="15000">
            <a:schemeClr val="phClr">
              <a:tint val="92000"/>
              <a:shade val="99000"/>
              <a:satMod val="170000"/>
            </a:schemeClr>
          </a:gs>
          <a:gs pos="62000">
            <a:schemeClr val="phClr">
              <a:tint val="96000"/>
              <a:shade val="80000"/>
              <a:satMod val="170000"/>
            </a:schemeClr>
          </a:gs>
          <a:gs pos="97000">
            <a:schemeClr val="phClr">
              <a:tint val="98000"/>
              <a:shade val="63000"/>
              <a:satMod val="170000"/>
            </a:schemeClr>
          </a:gs>
          <a:gs pos="100000">
            <a:schemeClr val="phClr">
              <a:shade val="62000"/>
              <a:satMod val="170000"/>
            </a:schemeClr>
          </a:gs>
        </a:gsLst>
        <a:path path="circle">
          <a:fillToRect l="50000" t="50000" r="50000" b="5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</a:effectStyle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phClr">
              <a:shade val="80000"/>
            </a:schemeClr>
          </a:contourClr>
        </a:sp3d>
      </a:effectStyle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60000"/>
              <a:satMod val="355000"/>
            </a:schemeClr>
          </a:gs>
          <a:gs pos="40000">
            <a:schemeClr val="phClr">
              <a:tint val="85000"/>
              <a:satMod val="320000"/>
            </a:schemeClr>
          </a:gs>
          <a:gs pos="100000">
            <a:schemeClr val="phClr">
              <a:shade val="55000"/>
              <a:satMod val="300000"/>
            </a:schemeClr>
          </a:gs>
        </a:gsLst>
        <a:path path="circle">
          <a:fillToRect l="-24500" t="-20000" r="124500" b="120000"/>
        </a:path>
      </a:gradFill>
      <a:blipFill>
        <a:blip xmlns:r="http://schemas.openxmlformats.org/officeDocument/2006/relationships" r:embed="rId1">
          <a:duotone>
            <a:schemeClr val="phClr">
              <a:shade val="9000"/>
              <a:satMod val="300000"/>
            </a:schemeClr>
            <a:schemeClr val="phClr">
              <a:tint val="90000"/>
              <a:satMod val="225000"/>
            </a:schemeClr>
          </a:duotone>
        </a:blip>
        <a:tile tx="0" ty="0" sx="90000" sy="90000" flip="xy" algn="tl"/>
      </a:blipFill>
    </a:bgFillStyleLst>
  </a:fmtScheme>
</a:themeOverride>
</file>

<file path=ppt/theme/themeOverride2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  <a:fontScheme name="Solstice">
    <a:maj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휴먼매직체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Gill Sans MT"/>
      <a:ea typeface=""/>
      <a:cs typeface=""/>
      <a:font script="Grek" typeface="Corbel"/>
      <a:font script="Cyrl" typeface="Corbel"/>
      <a:font script="Jpan" typeface="HGｺﾞｼｯｸE"/>
      <a:font script="Hang" typeface="HY엽서L"/>
      <a:font script="Hans" typeface="华文中宋"/>
      <a:font script="Hant" typeface="微軟正黑體"/>
      <a:font script="Arab" typeface="Majalla UI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inorFont>
  </a:fontScheme>
  <a:fmtScheme name="Solstice">
    <a:fillStyleLst>
      <a:solidFill>
        <a:schemeClr val="phClr"/>
      </a:solidFill>
      <a:gradFill rotWithShape="1">
        <a:gsLst>
          <a:gs pos="0">
            <a:schemeClr val="phClr">
              <a:tint val="35000"/>
              <a:satMod val="253000"/>
            </a:schemeClr>
          </a:gs>
          <a:gs pos="50000">
            <a:schemeClr val="phClr">
              <a:tint val="42000"/>
              <a:satMod val="255000"/>
            </a:schemeClr>
          </a:gs>
          <a:gs pos="97000">
            <a:schemeClr val="phClr">
              <a:tint val="53000"/>
              <a:satMod val="260000"/>
            </a:schemeClr>
          </a:gs>
          <a:gs pos="100000">
            <a:schemeClr val="phClr">
              <a:tint val="56000"/>
              <a:satMod val="275000"/>
            </a:schemeClr>
          </a:gs>
        </a:gsLst>
        <a:path path="circle">
          <a:fillToRect l="50000" t="50000" r="50000" b="50000"/>
        </a:path>
      </a:gradFill>
      <a:gradFill rotWithShape="1">
        <a:gsLst>
          <a:gs pos="0">
            <a:schemeClr val="phClr">
              <a:tint val="92000"/>
              <a:satMod val="170000"/>
            </a:schemeClr>
          </a:gs>
          <a:gs pos="15000">
            <a:schemeClr val="phClr">
              <a:tint val="92000"/>
              <a:shade val="99000"/>
              <a:satMod val="170000"/>
            </a:schemeClr>
          </a:gs>
          <a:gs pos="62000">
            <a:schemeClr val="phClr">
              <a:tint val="96000"/>
              <a:shade val="80000"/>
              <a:satMod val="170000"/>
            </a:schemeClr>
          </a:gs>
          <a:gs pos="97000">
            <a:schemeClr val="phClr">
              <a:tint val="98000"/>
              <a:shade val="63000"/>
              <a:satMod val="170000"/>
            </a:schemeClr>
          </a:gs>
          <a:gs pos="100000">
            <a:schemeClr val="phClr">
              <a:shade val="62000"/>
              <a:satMod val="170000"/>
            </a:schemeClr>
          </a:gs>
        </a:gsLst>
        <a:path path="circle">
          <a:fillToRect l="50000" t="50000" r="50000" b="5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</a:effectStyle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contourW="12700">
          <a:bevelT w="0" h="0"/>
          <a:contourClr>
            <a:schemeClr val="phClr">
              <a:shade val="80000"/>
            </a:schemeClr>
          </a:contourClr>
        </a:sp3d>
      </a:effectStyle>
      <a:effectStyle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 fov="0">
            <a:rot lat="0" lon="0" rev="0"/>
          </a:camera>
          <a:lightRig rig="brightRoom" dir="tl">
            <a:rot lat="0" lon="0" rev="5400000"/>
          </a:lightRig>
        </a:scene3d>
        <a:sp3d contourW="12700">
          <a:bevelT w="25400" h="50800" prst="angle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60000"/>
              <a:satMod val="355000"/>
            </a:schemeClr>
          </a:gs>
          <a:gs pos="40000">
            <a:schemeClr val="phClr">
              <a:tint val="85000"/>
              <a:satMod val="320000"/>
            </a:schemeClr>
          </a:gs>
          <a:gs pos="100000">
            <a:schemeClr val="phClr">
              <a:shade val="55000"/>
              <a:satMod val="300000"/>
            </a:schemeClr>
          </a:gs>
        </a:gsLst>
        <a:path path="circle">
          <a:fillToRect l="-24500" t="-20000" r="124500" b="120000"/>
        </a:path>
      </a:gradFill>
      <a:blipFill>
        <a:blip xmlns:r="http://schemas.openxmlformats.org/officeDocument/2006/relationships" r:embed="rId1">
          <a:duotone>
            <a:schemeClr val="phClr">
              <a:shade val="9000"/>
              <a:satMod val="300000"/>
            </a:schemeClr>
            <a:schemeClr val="phClr">
              <a:tint val="90000"/>
              <a:satMod val="225000"/>
            </a:schemeClr>
          </a:duotone>
        </a:blip>
        <a:tile tx="0" ty="0" sx="90000" sy="90000" flip="xy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25707</TotalTime>
  <Words>1996</Words>
  <Application>Microsoft Office PowerPoint</Application>
  <PresentationFormat>On-screen Show (4:3)</PresentationFormat>
  <Paragraphs>612</Paragraphs>
  <Slides>59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Adjacency</vt:lpstr>
      <vt:lpstr>Chart</vt:lpstr>
      <vt:lpstr>NetdifusseR An R Package to Estimate Diffusion Network Models</vt:lpstr>
      <vt:lpstr>Acknowledgements</vt:lpstr>
      <vt:lpstr>Outline</vt:lpstr>
      <vt:lpstr>Outline (2)</vt:lpstr>
      <vt:lpstr>Diffusion Networks </vt:lpstr>
      <vt:lpstr>Diffusion of Innovations</vt:lpstr>
      <vt:lpstr>PowerPoint Presentation</vt:lpstr>
      <vt:lpstr>Number of Diffusion Publications Over Time</vt:lpstr>
      <vt:lpstr>Diffusion Networks</vt:lpstr>
      <vt:lpstr>Burt’s article re-invigorated diffusion network study</vt:lpstr>
      <vt:lpstr>Structural Equivalence is Associated with Influence</vt:lpstr>
      <vt:lpstr>My article discovered network thresholds</vt:lpstr>
      <vt:lpstr>Graph of Time of Adoption by Network Threshold for One Korean Family Planning Community</vt:lpstr>
      <vt:lpstr>1995 Reported on the 3 Classic Studies</vt:lpstr>
      <vt:lpstr>Diffusion Curves for Classic Studies</vt:lpstr>
      <vt:lpstr>Motivation for NetdifusseR</vt:lpstr>
      <vt:lpstr>6 Diffusion Network Studies 3 Early Studies Lost </vt:lpstr>
      <vt:lpstr>3 Classic Diffusion Network Studies </vt:lpstr>
      <vt:lpstr>Reconfigure to Event History Data</vt:lpstr>
      <vt:lpstr>Medical Innovation (Coleman, Katz, &amp; Menzel, 1966),  </vt:lpstr>
      <vt:lpstr>Brazilian Farmers (Rogers, Ascroft, &amp; Röling, 1970)</vt:lpstr>
      <vt:lpstr>Korean Family Planning (Rogers &amp; Kincaid, 1981)</vt:lpstr>
      <vt:lpstr>PowerPoint Presentation</vt:lpstr>
      <vt:lpstr>PowerPoint Presentation</vt:lpstr>
      <vt:lpstr>PowerPoint Presentation</vt:lpstr>
      <vt:lpstr>PowerPoint Presentation</vt:lpstr>
      <vt:lpstr>R Code: “Classics Run V6”</vt:lpstr>
      <vt:lpstr>Plots for BF Diffusion Data</vt:lpstr>
      <vt:lpstr>Simulating Diffusion</vt:lpstr>
      <vt:lpstr>Conditions</vt:lpstr>
      <vt:lpstr>Influence &amp; Susceptibility</vt:lpstr>
      <vt:lpstr>Reading Data Challenges</vt:lpstr>
      <vt:lpstr>Formats</vt:lpstr>
      <vt:lpstr>Input Types: Single Flat File</vt:lpstr>
      <vt:lpstr>Input Types: Double Files</vt:lpstr>
      <vt:lpstr>Input Types: Classic Cohort/Longitudinal</vt:lpstr>
      <vt:lpstr>Survival Analysis</vt:lpstr>
      <vt:lpstr>FCTC Diffusion Study</vt:lpstr>
      <vt:lpstr>FCTC (Framework Convention on Tobacco Control)</vt:lpstr>
      <vt:lpstr>PowerPoint Presentation</vt:lpstr>
      <vt:lpstr>GlobalLink (GL)</vt:lpstr>
      <vt:lpstr>Average Number of Members per Country per Year</vt:lpstr>
      <vt:lpstr>Earlier Results on Treaty Ratification</vt:lpstr>
      <vt:lpstr>PowerPoint Presentation</vt:lpstr>
      <vt:lpstr>Timing of Treaty Ratification Depends on:</vt:lpstr>
      <vt:lpstr>Predictors of FCTC Adoption: Time </vt:lpstr>
      <vt:lpstr>Predictors of FCTC Adoption: Exposure </vt:lpstr>
      <vt:lpstr>Threshold Graphs for FCTC</vt:lpstr>
      <vt:lpstr>R code: “fctc run v6</vt:lpstr>
      <vt:lpstr>SNS Behavior Change Study</vt:lpstr>
      <vt:lpstr>PowerPoint Presentation</vt:lpstr>
      <vt:lpstr>PowerPoint Presentation</vt:lpstr>
      <vt:lpstr>PowerPoint Presentation</vt:lpstr>
      <vt:lpstr>sns_net2: no isolates</vt:lpstr>
      <vt:lpstr>Other Features: Extending Exposure</vt:lpstr>
      <vt:lpstr>Indirect Exposures Matter</vt:lpstr>
      <vt:lpstr>Alter Attributes May Affect Influence</vt:lpstr>
      <vt:lpstr>Centrality Weighted Exposures</vt:lpstr>
      <vt:lpstr>Ego-Alter Behavior Table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NetdifusseR An R Package to Estimate Diffusion Network Models</dc:title>
  <dc:creator>tvalente</dc:creator>
  <cp:lastModifiedBy>tvalente</cp:lastModifiedBy>
  <cp:revision>37</cp:revision>
  <cp:lastPrinted>2016-04-01T16:34:07Z</cp:lastPrinted>
  <dcterms:created xsi:type="dcterms:W3CDTF">2016-03-18T01:47:10Z</dcterms:created>
  <dcterms:modified xsi:type="dcterms:W3CDTF">2016-04-04T22:14:12Z</dcterms:modified>
</cp:coreProperties>
</file>