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68" r:id="rId3"/>
    <p:sldId id="261" r:id="rId4"/>
    <p:sldId id="258" r:id="rId5"/>
    <p:sldId id="259" r:id="rId6"/>
    <p:sldId id="262" r:id="rId7"/>
    <p:sldId id="263" r:id="rId8"/>
    <p:sldId id="267" r:id="rId9"/>
    <p:sldId id="266" r:id="rId10"/>
    <p:sldId id="260" r:id="rId11"/>
    <p:sldId id="264" r:id="rId12"/>
    <p:sldId id="257" r:id="rId13"/>
    <p:sldId id="265" r:id="rId14"/>
    <p:sldId id="269" r:id="rId15"/>
  </p:sldIdLst>
  <p:sldSz cx="12192000" cy="6858000"/>
  <p:notesSz cx="6858000" cy="9144000"/>
  <p:embeddedFontLst>
    <p:embeddedFont>
      <p:font typeface="BM DoHyeon OTF" panose="020B0600000101010101" pitchFamily="34" charset="-127"/>
      <p:regular r:id="rId16"/>
    </p:embeddedFont>
    <p:embeddedFont>
      <p:font typeface="BM JUA OTF" panose="02020603020101020101" pitchFamily="18" charset="-127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9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5"/>
    <p:restoredTop sz="94689"/>
  </p:normalViewPr>
  <p:slideViewPr>
    <p:cSldViewPr snapToGrid="0" snapToObjects="1">
      <p:cViewPr varScale="1">
        <p:scale>
          <a:sx n="64" d="100"/>
          <a:sy n="64" d="100"/>
        </p:scale>
        <p:origin x="168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A7033-FFA8-8543-95B8-4900015D4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6E473E-B87A-3449-9BDD-82AB51E10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5749B-A5A3-8F49-AB42-B4E97FB2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EA35-0060-604A-BCAF-96F4185E25B9}" type="datetimeFigureOut">
              <a:rPr kumimoji="1" lang="ko-Kore-KR" altLang="en-US" smtClean="0"/>
              <a:t>2021. 7. 6.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BC3DC-685A-3246-BA34-CF0F1C64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0C7D8-2524-D342-BEE5-30B58F34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F4E4-67E5-1947-B7B3-B32A362B3E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293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BFD6D-4536-C044-963F-0C7AA8E1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4C6F2F-8794-D947-86FB-8715E1405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2AEE0-D037-D040-A27E-9A6546FE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EA35-0060-604A-BCAF-96F4185E25B9}" type="datetimeFigureOut">
              <a:rPr kumimoji="1" lang="ko-Kore-KR" altLang="en-US" smtClean="0"/>
              <a:t>2021. 7. 6.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F85BD-8EE1-7144-939E-02E3F626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F2B44-DCFA-8143-8342-41B4BBFA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F4E4-67E5-1947-B7B3-B32A362B3E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851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F0F225-E069-284E-B873-2F0D5E467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70A8A1-8435-D04C-B701-FA23FE3FD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27EAA-55F9-A34B-B49F-28640103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EA35-0060-604A-BCAF-96F4185E25B9}" type="datetimeFigureOut">
              <a:rPr kumimoji="1" lang="ko-Kore-KR" altLang="en-US" smtClean="0"/>
              <a:t>2021. 7. 6.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4FF19-CD0D-E148-8069-C4BA9B37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4830B-0A8B-9849-886E-85139632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F4E4-67E5-1947-B7B3-B32A362B3E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592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F4576-69E9-6746-8075-AEDE7F96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E0F9F5-B2F1-F140-A846-4E1E35449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BA770-1B19-B44F-A15F-CF8C8565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EA35-0060-604A-BCAF-96F4185E25B9}" type="datetimeFigureOut">
              <a:rPr kumimoji="1" lang="ko-Kore-KR" altLang="en-US" smtClean="0"/>
              <a:t>2021. 7. 6.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D49FC-23FC-7841-88B9-B25E0C47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E4F6E-20E3-394A-BA45-AC05801F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F4E4-67E5-1947-B7B3-B32A362B3E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45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15715-0C28-BA4A-ACC4-97C7B7D9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C53620-9B36-E74E-A623-F8A6E4DEA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A4C8B6-169F-1D46-BA4A-23345123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EA35-0060-604A-BCAF-96F4185E25B9}" type="datetimeFigureOut">
              <a:rPr kumimoji="1" lang="ko-Kore-KR" altLang="en-US" smtClean="0"/>
              <a:t>2021. 7. 6.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B9EF90-9305-174E-9F23-D4C0FF13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B3AEE-BD3E-1040-96D2-606D0742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F4E4-67E5-1947-B7B3-B32A362B3E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156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FD929-B9EF-5847-B5B2-FACFD28A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64065-B621-294C-B9BF-E63E6FFB0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EC4964-8CFD-264A-B3B6-AB2043D68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2FAB02-55B5-FC46-B9B9-145548B7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EA35-0060-604A-BCAF-96F4185E25B9}" type="datetimeFigureOut">
              <a:rPr kumimoji="1" lang="ko-Kore-KR" altLang="en-US" smtClean="0"/>
              <a:t>2021. 7. 6.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E32C3-FA46-C14F-8CB4-23D33D3A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080BBA-AAF5-9E4F-9194-94E1CA3B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F4E4-67E5-1947-B7B3-B32A362B3E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448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3253D-E508-1D41-BF5E-AFB72621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B53F77-419F-D648-AAE9-BA8F639AD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560681-7249-B84E-9FDF-CAF555C76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C5F3C8-292B-0545-ACF0-92629D680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37CA97-C353-0542-9B93-AC74CD381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F62F3F-1609-034F-B5BD-39A3AEAB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EA35-0060-604A-BCAF-96F4185E25B9}" type="datetimeFigureOut">
              <a:rPr kumimoji="1" lang="ko-Kore-KR" altLang="en-US" smtClean="0"/>
              <a:t>2021. 7. 6.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86352A-94E5-904C-8A69-1F30162D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A29FD1-0F55-3B46-B1E2-399C8446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F4E4-67E5-1947-B7B3-B32A362B3E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657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EC33F-BA5A-6842-A696-24EB2689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858956-9A59-9E44-9A47-040FEF51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EA35-0060-604A-BCAF-96F4185E25B9}" type="datetimeFigureOut">
              <a:rPr kumimoji="1" lang="ko-Kore-KR" altLang="en-US" smtClean="0"/>
              <a:t>2021. 7. 6.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45FA5-687F-D741-ABF4-1C89BBEA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139324-E6CA-FB48-8F15-1CA30559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F4E4-67E5-1947-B7B3-B32A362B3E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348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4758F0-4193-CB4E-8AC7-26DD7FA3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EA35-0060-604A-BCAF-96F4185E25B9}" type="datetimeFigureOut">
              <a:rPr kumimoji="1" lang="ko-Kore-KR" altLang="en-US" smtClean="0"/>
              <a:t>2021. 7. 6.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F8D511-86A8-0046-929F-E72316DD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CB2BB3-091D-DD41-9694-91BAF3E4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F4E4-67E5-1947-B7B3-B32A362B3E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760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34DF8-B5B9-8345-A998-CD74A459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FDA83-4C4A-924C-AD53-38D1F2322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28CB2B-5D56-A642-A378-2FB11A142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A6243-5B66-AF43-B2D6-6F163CD4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EA35-0060-604A-BCAF-96F4185E25B9}" type="datetimeFigureOut">
              <a:rPr kumimoji="1" lang="ko-Kore-KR" altLang="en-US" smtClean="0"/>
              <a:t>2021. 7. 6.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360DEB-1F5E-764E-B3B6-58AF93C2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783F4-EC44-9E4D-98AF-093AF704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F4E4-67E5-1947-B7B3-B32A362B3E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728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0B1E3-EF8E-544D-9F33-82E31C4B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9C8AAC-636B-A14D-8AC1-9EBA4BA46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2AB76C-6CE1-064A-AD20-E32B8BA54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8CD2BC-EBD3-3B4F-95DD-3CD1DC97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EA35-0060-604A-BCAF-96F4185E25B9}" type="datetimeFigureOut">
              <a:rPr kumimoji="1" lang="ko-Kore-KR" altLang="en-US" smtClean="0"/>
              <a:t>2021. 7. 6.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0464B7-5712-ED4E-B247-1442A87C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09BD1-DFF6-3042-8A64-BA53DEE5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F4E4-67E5-1947-B7B3-B32A362B3E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970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04036C-AB69-8945-B295-AF864F4E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D0597E-87AC-C94B-A918-0FBE55C0E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6D046-4705-5D44-9CAB-1C402C68F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7EA35-0060-604A-BCAF-96F4185E25B9}" type="datetimeFigureOut">
              <a:rPr kumimoji="1" lang="ko-Kore-KR" altLang="en-US" smtClean="0"/>
              <a:t>2021. 7. 6.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B6441-255F-E747-AA93-5B91837EB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E66F7E-1394-F24B-82F1-B5595A56D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F4E4-67E5-1947-B7B3-B32A362B3E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260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A32FD1F-4A27-3645-B742-4501D3576301}"/>
              </a:ext>
            </a:extLst>
          </p:cNvPr>
          <p:cNvSpPr/>
          <p:nvPr/>
        </p:nvSpPr>
        <p:spPr>
          <a:xfrm>
            <a:off x="226142" y="213851"/>
            <a:ext cx="11739716" cy="6430297"/>
          </a:xfrm>
          <a:prstGeom prst="rect">
            <a:avLst/>
          </a:prstGeom>
          <a:noFill/>
          <a:ln w="101600" cap="rnd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ACC3D3-8805-0542-9511-6FC769820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255" y="396834"/>
            <a:ext cx="5785487" cy="5138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6DB3FE-F75B-7345-B52E-7966A5B1F6B4}"/>
              </a:ext>
            </a:extLst>
          </p:cNvPr>
          <p:cNvSpPr txBox="1"/>
          <p:nvPr/>
        </p:nvSpPr>
        <p:spPr>
          <a:xfrm>
            <a:off x="4872433" y="5535606"/>
            <a:ext cx="2447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21900806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홍예지</a:t>
            </a:r>
            <a:endParaRPr kumimoji="1" lang="ko-Kore-KR" altLang="en-US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1141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A32FD1F-4A27-3645-B742-4501D3576301}"/>
              </a:ext>
            </a:extLst>
          </p:cNvPr>
          <p:cNvSpPr/>
          <p:nvPr/>
        </p:nvSpPr>
        <p:spPr>
          <a:xfrm>
            <a:off x="226142" y="213851"/>
            <a:ext cx="11739716" cy="6430297"/>
          </a:xfrm>
          <a:prstGeom prst="rect">
            <a:avLst/>
          </a:prstGeom>
          <a:noFill/>
          <a:ln w="101600" cap="rnd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ACC3D3-8805-0542-9511-6FC769820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2512"/>
          <a:stretch/>
        </p:blipFill>
        <p:spPr>
          <a:xfrm>
            <a:off x="10708640" y="291230"/>
            <a:ext cx="1196258" cy="10364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6DB3FE-F75B-7345-B52E-7966A5B1F6B4}"/>
              </a:ext>
            </a:extLst>
          </p:cNvPr>
          <p:cNvSpPr txBox="1"/>
          <p:nvPr/>
        </p:nvSpPr>
        <p:spPr>
          <a:xfrm>
            <a:off x="442673" y="485917"/>
            <a:ext cx="658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</a:rPr>
              <a:t>04</a:t>
            </a:r>
            <a:r>
              <a:rPr kumimoji="1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Docker</a:t>
            </a:r>
            <a:r>
              <a:rPr kumimoji="1" lang="ko-KR" altLang="en-US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Image?</a:t>
            </a:r>
            <a:endParaRPr kumimoji="1" lang="ko-Kore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4AB71-AB21-2543-9F3D-50C7A112D09F}"/>
              </a:ext>
            </a:extLst>
          </p:cNvPr>
          <p:cNvSpPr txBox="1"/>
          <p:nvPr/>
        </p:nvSpPr>
        <p:spPr>
          <a:xfrm>
            <a:off x="1481169" y="1654762"/>
            <a:ext cx="952210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[</a:t>
            </a:r>
            <a:r>
              <a:rPr kumimoji="1" lang="en-US" altLang="ko-Kore-KR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Docker Image</a:t>
            </a:r>
            <a:r>
              <a:rPr kumimoji="1" lang="en-US" altLang="ko-KR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]</a:t>
            </a:r>
            <a:r>
              <a:rPr kumimoji="1" lang="en-US" altLang="ko-Kore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: 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컨테이너 실행에 필요한 파일과 설정 값 등을 포함하고 있는 것으로 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 코드 런타임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시스템 도구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라이브러리 등 응용프로그램을 실행하는데 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 필요한 모든 것을 포함하여 </a:t>
            </a:r>
            <a:r>
              <a:rPr kumimoji="1" lang="ko-KR" altLang="en-US" sz="2800" dirty="0">
                <a:solidFill>
                  <a:schemeClr val="accent5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독립적으로 실행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가능한 소프트웨어 패키지</a:t>
            </a:r>
            <a:r>
              <a:rPr kumimoji="1" lang="en-US" altLang="ko-Kore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379536E5-A172-4C45-97A9-18B6B0BC415D}"/>
              </a:ext>
            </a:extLst>
          </p:cNvPr>
          <p:cNvSpPr/>
          <p:nvPr/>
        </p:nvSpPr>
        <p:spPr>
          <a:xfrm>
            <a:off x="1036973" y="4086086"/>
            <a:ext cx="10118049" cy="210622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D7A90-C9CF-2745-9E3C-8AC2A40ED2A7}"/>
              </a:ext>
            </a:extLst>
          </p:cNvPr>
          <p:cNvSpPr txBox="1"/>
          <p:nvPr/>
        </p:nvSpPr>
        <p:spPr>
          <a:xfrm>
            <a:off x="1188717" y="4344108"/>
            <a:ext cx="9814560" cy="1590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400"/>
              </a:spcBef>
              <a:spcAft>
                <a:spcPts val="400"/>
              </a:spcAft>
              <a:defRPr/>
            </a:pPr>
            <a:r>
              <a:rPr kumimoji="1" lang="en-US" altLang="ko-KR" sz="2800" dirty="0">
                <a:solidFill>
                  <a:schemeClr val="accent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Docker</a:t>
            </a:r>
            <a:r>
              <a:rPr kumimoji="1" lang="ko-KR" altLang="en-US" sz="2800" dirty="0">
                <a:solidFill>
                  <a:schemeClr val="accent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2800" dirty="0">
                <a:solidFill>
                  <a:schemeClr val="accent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Image</a:t>
            </a:r>
            <a:r>
              <a:rPr kumimoji="1" lang="ko-KR" altLang="en-US" sz="28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는 프로그램 실행에 필요한 모든 종속성을 </a:t>
            </a:r>
            <a:endParaRPr kumimoji="1" lang="en-US" altLang="ko-KR" sz="2800" dirty="0">
              <a:solidFill>
                <a:prstClr val="black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0" algn="ctr">
              <a:spcBef>
                <a:spcPts val="400"/>
              </a:spcBef>
              <a:spcAft>
                <a:spcPts val="400"/>
              </a:spcAft>
              <a:defRPr/>
            </a:pPr>
            <a:r>
              <a:rPr kumimoji="1" lang="ko-KR" altLang="en-US" sz="28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가지고 있으며</a:t>
            </a:r>
            <a:r>
              <a:rPr kumimoji="1" lang="en-US" altLang="ko-KR" sz="28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8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이미지를 사용해서 컨테이너를 생성함</a:t>
            </a:r>
            <a:endParaRPr kumimoji="1" lang="en-US" altLang="ko-KR" sz="2800" dirty="0">
              <a:solidFill>
                <a:prstClr val="black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0" algn="ctr">
              <a:spcBef>
                <a:spcPts val="400"/>
              </a:spcBef>
              <a:spcAft>
                <a:spcPts val="400"/>
              </a:spcAft>
              <a:defRPr/>
            </a:pPr>
            <a:r>
              <a:rPr kumimoji="1" lang="ko-KR" altLang="en-US" sz="28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이렇게 생성한 </a:t>
            </a:r>
            <a:r>
              <a:rPr kumimoji="1" lang="ko-KR" altLang="en-US" sz="2800" dirty="0" err="1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도커</a:t>
            </a:r>
            <a:r>
              <a:rPr kumimoji="1" lang="ko-KR" altLang="en-US" sz="28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컨테이너를 통해 프로그램을 실행할 수 있다</a:t>
            </a:r>
            <a:r>
              <a:rPr kumimoji="1" lang="en-US" altLang="ko-KR" sz="28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endParaRPr kumimoji="1" lang="ko-Kore-KR" altLang="en-US" sz="2800" dirty="0">
              <a:solidFill>
                <a:prstClr val="black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375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A32FD1F-4A27-3645-B742-4501D3576301}"/>
              </a:ext>
            </a:extLst>
          </p:cNvPr>
          <p:cNvSpPr/>
          <p:nvPr/>
        </p:nvSpPr>
        <p:spPr>
          <a:xfrm>
            <a:off x="226142" y="213851"/>
            <a:ext cx="11739716" cy="6430297"/>
          </a:xfrm>
          <a:prstGeom prst="rect">
            <a:avLst/>
          </a:prstGeom>
          <a:noFill/>
          <a:ln w="101600" cap="rnd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ACC3D3-8805-0542-9511-6FC769820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2512"/>
          <a:stretch/>
        </p:blipFill>
        <p:spPr>
          <a:xfrm>
            <a:off x="10708640" y="291230"/>
            <a:ext cx="1196258" cy="10364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6DB3FE-F75B-7345-B52E-7966A5B1F6B4}"/>
              </a:ext>
            </a:extLst>
          </p:cNvPr>
          <p:cNvSpPr txBox="1"/>
          <p:nvPr/>
        </p:nvSpPr>
        <p:spPr>
          <a:xfrm>
            <a:off x="442673" y="485917"/>
            <a:ext cx="658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</a:rPr>
              <a:t>04</a:t>
            </a:r>
            <a:r>
              <a:rPr kumimoji="1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Docker</a:t>
            </a:r>
            <a:r>
              <a:rPr kumimoji="1" lang="ko-KR" altLang="en-US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Image?</a:t>
            </a:r>
            <a:endParaRPr kumimoji="1" lang="ko-Kore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4AB71-AB21-2543-9F3D-50C7A112D09F}"/>
              </a:ext>
            </a:extLst>
          </p:cNvPr>
          <p:cNvSpPr txBox="1"/>
          <p:nvPr/>
        </p:nvSpPr>
        <p:spPr>
          <a:xfrm>
            <a:off x="826942" y="1503115"/>
            <a:ext cx="10830559" cy="2934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[</a:t>
            </a:r>
            <a:r>
              <a:rPr kumimoji="1" lang="en-US" altLang="ko-Kore-KR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Docker Image</a:t>
            </a:r>
            <a:r>
              <a:rPr kumimoji="1" lang="ko-KR" altLang="en-US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특성</a:t>
            </a:r>
            <a:r>
              <a:rPr kumimoji="1" lang="en-US" altLang="ko-KR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]</a:t>
            </a:r>
            <a:r>
              <a:rPr kumimoji="1" lang="en-US" altLang="ko-Kore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: Image</a:t>
            </a:r>
            <a:r>
              <a:rPr kumimoji="1" lang="ko-KR" altLang="en-US" sz="28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를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이용하여 여러 개의 같은 컨테이너를 생성할 수도 있음 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컨테이너를 지워도 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Image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는 </a:t>
            </a:r>
            <a:r>
              <a:rPr kumimoji="1" lang="ko-KR" altLang="en-US" sz="2800" dirty="0">
                <a:solidFill>
                  <a:schemeClr val="accent5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불변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한다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Image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들은 실행에 필요한 모든 정보를 가지고 있기 때문에 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 의존성 파일을 컴파일하거나 따로 설치할 필요가 없다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미리 만들어 놓은 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Image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가 있으면 한 서버에 수십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수백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수천 개 실행할 수 있다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379536E5-A172-4C45-97A9-18B6B0BC415D}"/>
              </a:ext>
            </a:extLst>
          </p:cNvPr>
          <p:cNvSpPr/>
          <p:nvPr/>
        </p:nvSpPr>
        <p:spPr>
          <a:xfrm>
            <a:off x="501356" y="4945458"/>
            <a:ext cx="11138914" cy="127176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D7A90-C9CF-2745-9E3C-8AC2A40ED2A7}"/>
              </a:ext>
            </a:extLst>
          </p:cNvPr>
          <p:cNvSpPr txBox="1"/>
          <p:nvPr/>
        </p:nvSpPr>
        <p:spPr>
          <a:xfrm>
            <a:off x="809711" y="5096419"/>
            <a:ext cx="10572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400"/>
              </a:spcBef>
              <a:spcAft>
                <a:spcPts val="400"/>
              </a:spcAft>
              <a:defRPr/>
            </a:pP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Image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는 자신이 직접 만들어 관리할 수도 있고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공개된 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Docker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Image</a:t>
            </a:r>
            <a:r>
              <a:rPr kumimoji="1" lang="ko-KR" altLang="en-US" sz="28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를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오픈소스 사이트인 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Docker hub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에서 다운 받아 사용할 수도 있다</a:t>
            </a:r>
            <a:endParaRPr kumimoji="1" lang="ko-Kore-KR" altLang="en-US" sz="2800" dirty="0">
              <a:solidFill>
                <a:prstClr val="black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72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A32FD1F-4A27-3645-B742-4501D3576301}"/>
              </a:ext>
            </a:extLst>
          </p:cNvPr>
          <p:cNvSpPr/>
          <p:nvPr/>
        </p:nvSpPr>
        <p:spPr>
          <a:xfrm>
            <a:off x="226142" y="213851"/>
            <a:ext cx="11739716" cy="6430297"/>
          </a:xfrm>
          <a:prstGeom prst="rect">
            <a:avLst/>
          </a:prstGeom>
          <a:noFill/>
          <a:ln w="101600" cap="rnd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ACC3D3-8805-0542-9511-6FC769820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2512"/>
          <a:stretch/>
        </p:blipFill>
        <p:spPr>
          <a:xfrm>
            <a:off x="10708640" y="291230"/>
            <a:ext cx="1196258" cy="10364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6DB3FE-F75B-7345-B52E-7966A5B1F6B4}"/>
              </a:ext>
            </a:extLst>
          </p:cNvPr>
          <p:cNvSpPr txBox="1"/>
          <p:nvPr/>
        </p:nvSpPr>
        <p:spPr>
          <a:xfrm>
            <a:off x="442673" y="485917"/>
            <a:ext cx="5450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</a:rPr>
              <a:t>05</a:t>
            </a:r>
            <a:r>
              <a:rPr kumimoji="1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Docker</a:t>
            </a:r>
            <a:r>
              <a:rPr kumimoji="1" lang="ko-KR" altLang="en-US" sz="3600" dirty="0" err="1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를</a:t>
            </a:r>
            <a:r>
              <a:rPr kumimoji="1" lang="ko-KR" altLang="en-US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쓰는 이유</a:t>
            </a:r>
            <a:endParaRPr kumimoji="1" lang="ko-Kore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4AB71-AB21-2543-9F3D-50C7A112D09F}"/>
              </a:ext>
            </a:extLst>
          </p:cNvPr>
          <p:cNvSpPr txBox="1"/>
          <p:nvPr/>
        </p:nvSpPr>
        <p:spPr>
          <a:xfrm>
            <a:off x="617576" y="2151131"/>
            <a:ext cx="10956847" cy="2934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Docker</a:t>
            </a:r>
            <a:r>
              <a:rPr kumimoji="1" lang="ko-Kore-KR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는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도커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파일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1" lang="en-US" altLang="ko-KR" sz="28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Dockerfile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을 통해 </a:t>
            </a:r>
            <a:r>
              <a:rPr kumimoji="1" lang="ko-KR" altLang="en-US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환경 격차를 해결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해주는 장점이 있음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-&gt; 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개발환경이 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Windows 10 OS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인 곳에서 코드를 개발했을 때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     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Docker</a:t>
            </a:r>
            <a:r>
              <a:rPr kumimoji="1" lang="ko-KR" altLang="en-US" sz="28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를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사용하면 실제 운영하는 서버의 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OS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가 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Linux OS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라도 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     개발환경에서 실행했던 코드와 동일하게 실행될 수 있도록 해줌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     </a:t>
            </a: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Docker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컨테이너들은 각각 독립적으로 </a:t>
            </a:r>
            <a:r>
              <a:rPr kumimoji="1" lang="ko-KR" altLang="en-US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분리</a:t>
            </a:r>
            <a:r>
              <a:rPr kumimoji="1" lang="en-US" altLang="ko-KR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격리</a:t>
            </a:r>
            <a:r>
              <a:rPr kumimoji="1" lang="en-US" altLang="ko-KR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(isolation)</a:t>
            </a:r>
            <a:r>
              <a:rPr kumimoji="1" lang="ko-KR" altLang="en-US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되어 있기 때문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174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A32FD1F-4A27-3645-B742-4501D3576301}"/>
              </a:ext>
            </a:extLst>
          </p:cNvPr>
          <p:cNvSpPr/>
          <p:nvPr/>
        </p:nvSpPr>
        <p:spPr>
          <a:xfrm>
            <a:off x="226142" y="213851"/>
            <a:ext cx="11739716" cy="6430297"/>
          </a:xfrm>
          <a:prstGeom prst="rect">
            <a:avLst/>
          </a:prstGeom>
          <a:noFill/>
          <a:ln w="101600" cap="rnd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ACC3D3-8805-0542-9511-6FC769820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2512"/>
          <a:stretch/>
        </p:blipFill>
        <p:spPr>
          <a:xfrm>
            <a:off x="10708640" y="291230"/>
            <a:ext cx="1196258" cy="10364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6DB3FE-F75B-7345-B52E-7966A5B1F6B4}"/>
              </a:ext>
            </a:extLst>
          </p:cNvPr>
          <p:cNvSpPr txBox="1"/>
          <p:nvPr/>
        </p:nvSpPr>
        <p:spPr>
          <a:xfrm>
            <a:off x="442673" y="485917"/>
            <a:ext cx="5450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</a:rPr>
              <a:t>05</a:t>
            </a:r>
            <a:r>
              <a:rPr kumimoji="1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Docker</a:t>
            </a:r>
            <a:r>
              <a:rPr kumimoji="1" lang="ko-KR" altLang="en-US" sz="3600" dirty="0" err="1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를</a:t>
            </a:r>
            <a:r>
              <a:rPr kumimoji="1" lang="ko-KR" altLang="en-US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쓰는 이유</a:t>
            </a:r>
            <a:endParaRPr kumimoji="1" lang="ko-Kore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4AB71-AB21-2543-9F3D-50C7A112D09F}"/>
              </a:ext>
            </a:extLst>
          </p:cNvPr>
          <p:cNvSpPr txBox="1"/>
          <p:nvPr/>
        </p:nvSpPr>
        <p:spPr>
          <a:xfrm>
            <a:off x="1284641" y="1801524"/>
            <a:ext cx="100221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기존에 서버마다 서비스와 기능을 나누어 구성했을 경우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8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도커를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사용하면 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한 개의 서버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한개의 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OS 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위에 </a:t>
            </a:r>
            <a:r>
              <a:rPr kumimoji="1" lang="ko-KR" altLang="en-US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여러 개의 </a:t>
            </a:r>
            <a:r>
              <a:rPr kumimoji="1" lang="ko-KR" altLang="en-US" sz="2800" dirty="0" err="1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도커</a:t>
            </a:r>
            <a:r>
              <a:rPr kumimoji="1" lang="ko-KR" altLang="en-US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컨테이너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를 각각 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독립적으로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서비스와 기능을 구현할 수 있게 된다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환경 격차와 격리의 장점이 있는 </a:t>
            </a:r>
            <a:r>
              <a:rPr kumimoji="1" lang="ko-KR" alt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도커를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사용하면 개발자와 관리자는 </a:t>
            </a:r>
            <a:endParaRPr kumimoji="1" lang="en-US" altLang="ko-K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환경에 구애 받지 않고 애플리케이션을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신속하게 배포 및 확장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할 수 있으며 </a:t>
            </a:r>
            <a:endParaRPr kumimoji="1" lang="en-US" altLang="ko-K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코드가 문제없이 실행되기 때문</a:t>
            </a:r>
            <a:endParaRPr kumimoji="1" lang="en-US" altLang="ko-K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53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A32FD1F-4A27-3645-B742-4501D3576301}"/>
              </a:ext>
            </a:extLst>
          </p:cNvPr>
          <p:cNvSpPr/>
          <p:nvPr/>
        </p:nvSpPr>
        <p:spPr>
          <a:xfrm>
            <a:off x="226142" y="213851"/>
            <a:ext cx="11739716" cy="6430297"/>
          </a:xfrm>
          <a:prstGeom prst="rect">
            <a:avLst/>
          </a:prstGeom>
          <a:noFill/>
          <a:ln w="101600" cap="rnd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ACC3D3-8805-0542-9511-6FC769820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256" y="859613"/>
            <a:ext cx="5785487" cy="513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0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A32FD1F-4A27-3645-B742-4501D3576301}"/>
              </a:ext>
            </a:extLst>
          </p:cNvPr>
          <p:cNvSpPr/>
          <p:nvPr/>
        </p:nvSpPr>
        <p:spPr>
          <a:xfrm>
            <a:off x="226142" y="213851"/>
            <a:ext cx="11739716" cy="6430297"/>
          </a:xfrm>
          <a:prstGeom prst="rect">
            <a:avLst/>
          </a:prstGeom>
          <a:noFill/>
          <a:ln w="101600" cap="rnd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ACC3D3-8805-0542-9511-6FC769820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478114"/>
            <a:ext cx="1206182" cy="1071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A2F758-282E-2243-85B2-46E3386BD8AD}"/>
              </a:ext>
            </a:extLst>
          </p:cNvPr>
          <p:cNvSpPr txBox="1"/>
          <p:nvPr/>
        </p:nvSpPr>
        <p:spPr>
          <a:xfrm>
            <a:off x="1833480" y="629664"/>
            <a:ext cx="160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54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List</a:t>
            </a:r>
            <a:endParaRPr kumimoji="1" lang="ko-Kore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3677ED-840F-8645-9C81-4FCEA1288612}"/>
              </a:ext>
            </a:extLst>
          </p:cNvPr>
          <p:cNvSpPr txBox="1"/>
          <p:nvPr/>
        </p:nvSpPr>
        <p:spPr>
          <a:xfrm>
            <a:off x="426720" y="1691808"/>
            <a:ext cx="11054080" cy="458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kumimoji="1" lang="en-US" altLang="ko-KR" sz="36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01</a:t>
            </a:r>
            <a:r>
              <a:rPr kumimoji="1" lang="ko-KR" altLang="en-US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Docker?</a:t>
            </a: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kumimoji="1" lang="en-US" altLang="ko-KR" sz="36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02</a:t>
            </a:r>
            <a:r>
              <a:rPr kumimoji="1" lang="ko-KR" altLang="en-US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Docker</a:t>
            </a:r>
            <a:r>
              <a:rPr kumimoji="1" lang="ko-KR" altLang="en-US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Container?</a:t>
            </a:r>
            <a:endParaRPr kumimoji="1" lang="ko-Kore-KR" altLang="en-US" sz="3600" dirty="0">
              <a:solidFill>
                <a:prstClr val="black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kumimoji="1" lang="en-US" altLang="ko-KR" sz="36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03</a:t>
            </a:r>
            <a:r>
              <a:rPr kumimoji="1" lang="ko-KR" altLang="en-US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VM(Virtual Machine) vs. Container</a:t>
            </a:r>
            <a:endParaRPr kumimoji="1" lang="ko-Kore-KR" altLang="en-US" sz="3600" dirty="0">
              <a:solidFill>
                <a:prstClr val="black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kumimoji="1" lang="en-US" altLang="ko-KR" sz="36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04</a:t>
            </a:r>
            <a:r>
              <a:rPr kumimoji="1" lang="ko-KR" altLang="en-US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Docker</a:t>
            </a:r>
            <a:r>
              <a:rPr kumimoji="1" lang="ko-KR" altLang="en-US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Image?</a:t>
            </a:r>
            <a:endParaRPr kumimoji="1" lang="ko-Kore-KR" altLang="en-US" sz="3600" dirty="0">
              <a:solidFill>
                <a:prstClr val="black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kumimoji="1" lang="en-US" altLang="ko-KR" sz="36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05</a:t>
            </a:r>
            <a:r>
              <a:rPr kumimoji="1" lang="ko-KR" altLang="en-US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Docker</a:t>
            </a:r>
            <a:r>
              <a:rPr kumimoji="1" lang="ko-KR" altLang="en-US" sz="3600" dirty="0" err="1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를</a:t>
            </a:r>
            <a:r>
              <a:rPr kumimoji="1" lang="ko-KR" altLang="en-US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쓰는 이유</a:t>
            </a:r>
            <a:endParaRPr kumimoji="1" lang="ko-Kore-KR" altLang="en-US" sz="3600" dirty="0">
              <a:solidFill>
                <a:prstClr val="black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97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0E7BA3A0-3327-D947-A643-DCA38ADC6E37}"/>
              </a:ext>
            </a:extLst>
          </p:cNvPr>
          <p:cNvSpPr/>
          <p:nvPr/>
        </p:nvSpPr>
        <p:spPr>
          <a:xfrm>
            <a:off x="1036975" y="4722987"/>
            <a:ext cx="10118049" cy="15240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32FD1F-4A27-3645-B742-4501D3576301}"/>
              </a:ext>
            </a:extLst>
          </p:cNvPr>
          <p:cNvSpPr/>
          <p:nvPr/>
        </p:nvSpPr>
        <p:spPr>
          <a:xfrm>
            <a:off x="226142" y="213851"/>
            <a:ext cx="11739716" cy="6430297"/>
          </a:xfrm>
          <a:prstGeom prst="rect">
            <a:avLst/>
          </a:prstGeom>
          <a:noFill/>
          <a:ln w="101600" cap="rnd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ACC3D3-8805-0542-9511-6FC769820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2512"/>
          <a:stretch/>
        </p:blipFill>
        <p:spPr>
          <a:xfrm>
            <a:off x="10708640" y="291230"/>
            <a:ext cx="1196258" cy="10364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6DB3FE-F75B-7345-B52E-7966A5B1F6B4}"/>
              </a:ext>
            </a:extLst>
          </p:cNvPr>
          <p:cNvSpPr txBox="1"/>
          <p:nvPr/>
        </p:nvSpPr>
        <p:spPr>
          <a:xfrm>
            <a:off x="442673" y="485917"/>
            <a:ext cx="425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</a:rPr>
              <a:t>01</a:t>
            </a:r>
            <a:r>
              <a:rPr kumimoji="1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Docker?</a:t>
            </a:r>
            <a:endParaRPr kumimoji="1" lang="ko-Kore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4AB71-AB21-2543-9F3D-50C7A112D09F}"/>
              </a:ext>
            </a:extLst>
          </p:cNvPr>
          <p:cNvSpPr txBox="1"/>
          <p:nvPr/>
        </p:nvSpPr>
        <p:spPr>
          <a:xfrm>
            <a:off x="980498" y="1350022"/>
            <a:ext cx="10285631" cy="2934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[</a:t>
            </a:r>
            <a:r>
              <a:rPr kumimoji="1" lang="en-US" altLang="ko-Kore-KR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Docker</a:t>
            </a:r>
            <a:r>
              <a:rPr kumimoji="1" lang="en-US" altLang="ko-KR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]</a:t>
            </a:r>
            <a:r>
              <a:rPr kumimoji="1" lang="en-US" altLang="ko-Kore-KR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ko-Kore-KR" sz="2800" dirty="0">
                <a:solidFill>
                  <a:schemeClr val="accent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by  </a:t>
            </a:r>
            <a:r>
              <a:rPr kumimoji="1" lang="ko-KR" altLang="en-US" sz="2800" dirty="0">
                <a:solidFill>
                  <a:schemeClr val="accent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솔로몬 </a:t>
            </a:r>
            <a:r>
              <a:rPr kumimoji="1" lang="ko-KR" altLang="en-US" sz="2800" dirty="0" err="1">
                <a:solidFill>
                  <a:schemeClr val="accent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하익스</a:t>
            </a:r>
            <a:r>
              <a:rPr kumimoji="1" lang="en-US" altLang="ko-KR" sz="2800" dirty="0">
                <a:solidFill>
                  <a:schemeClr val="accent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(Solomon</a:t>
            </a:r>
            <a:r>
              <a:rPr kumimoji="1" lang="ko-KR" altLang="en-US" sz="2800" dirty="0">
                <a:solidFill>
                  <a:schemeClr val="accent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2800" dirty="0" err="1">
                <a:solidFill>
                  <a:schemeClr val="accent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Hykes</a:t>
            </a:r>
            <a:r>
              <a:rPr kumimoji="1" lang="en-US" altLang="ko-KR" sz="2800" dirty="0">
                <a:solidFill>
                  <a:schemeClr val="accent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r>
              <a:rPr kumimoji="1" lang="ko-KR" altLang="en-US" sz="2800" dirty="0">
                <a:solidFill>
                  <a:schemeClr val="accent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2800" dirty="0">
                <a:solidFill>
                  <a:schemeClr val="accent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sz="2800" dirty="0">
                <a:solidFill>
                  <a:schemeClr val="accent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2800" dirty="0">
                <a:solidFill>
                  <a:schemeClr val="accent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(2013</a:t>
            </a:r>
            <a:r>
              <a:rPr kumimoji="1" lang="ko-KR" altLang="en-US" sz="2800" dirty="0">
                <a:solidFill>
                  <a:schemeClr val="accent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 </a:t>
            </a:r>
            <a:r>
              <a:rPr kumimoji="1" lang="en-US" altLang="ko-KR" sz="2800" dirty="0">
                <a:solidFill>
                  <a:schemeClr val="accent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3</a:t>
            </a:r>
            <a:r>
              <a:rPr kumimoji="1" lang="ko-KR" altLang="en-US" sz="2800" dirty="0">
                <a:solidFill>
                  <a:schemeClr val="accent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월</a:t>
            </a:r>
            <a:r>
              <a:rPr kumimoji="1" lang="en-US" altLang="ko-KR" sz="2800" dirty="0">
                <a:solidFill>
                  <a:schemeClr val="accent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kumimoji="1" lang="en-US" altLang="ko-Kore-KR" sz="2800" dirty="0">
              <a:solidFill>
                <a:srgbClr val="FF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l" defTabSz="914400" rtl="0" eaLnBrk="1" fontAlgn="auto" latinLnBrk="0" hangingPunct="1"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: 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애플리케이션을 신속하게 구축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테스트 및 배포할 수 있는 소프트웨어 플랫폼</a:t>
            </a:r>
            <a:endParaRPr kumimoji="1" lang="en-US" altLang="ko-Kore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l" defTabSz="914400" rtl="0" eaLnBrk="1" fontAlgn="auto" latinLnBrk="0" hangingPunct="1"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-&gt;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소프트웨어를 컨테이너라는 표준화된 유닛으로 </a:t>
            </a:r>
            <a:r>
              <a:rPr kumimoji="1" lang="ko-KR" altLang="en-US" sz="28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패키징하는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기술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</a:p>
          <a:p>
            <a:pPr marL="0" marR="0" lvl="0" indent="0" algn="l" defTabSz="914400" rtl="0" eaLnBrk="1" fontAlgn="auto" latinLnBrk="0" hangingPunct="1"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    </a:t>
            </a:r>
            <a:r>
              <a:rPr kumimoji="1" lang="ko-KR" altLang="en-US" sz="2800" dirty="0">
                <a:solidFill>
                  <a:schemeClr val="accent5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컨테이너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에는 라이브러리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시스템 도구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코드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런타임 등 소프트웨어를 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l" defTabSz="914400" rtl="0" eaLnBrk="1" fontAlgn="auto" latinLnBrk="0" hangingPunct="1"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    실행하는데  필요한 모든 것이 포함되어 있음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FBE59-535E-0B49-8080-BAC065C09352}"/>
              </a:ext>
            </a:extLst>
          </p:cNvPr>
          <p:cNvSpPr txBox="1"/>
          <p:nvPr/>
        </p:nvSpPr>
        <p:spPr>
          <a:xfrm>
            <a:off x="1188720" y="4994543"/>
            <a:ext cx="9814560" cy="105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400"/>
              </a:spcBef>
              <a:spcAft>
                <a:spcPts val="400"/>
              </a:spcAft>
              <a:defRPr/>
            </a:pPr>
            <a:r>
              <a:rPr kumimoji="1" lang="en-US" altLang="ko-KR" sz="28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Docker</a:t>
            </a:r>
            <a:r>
              <a:rPr kumimoji="1" lang="ko-KR" altLang="en-US" sz="28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는 환경에 구애 받지 않고 컨테이너를 사용하여 응용프로그램을 </a:t>
            </a:r>
            <a:endParaRPr kumimoji="1" lang="en-US" altLang="ko-KR" sz="2800" dirty="0">
              <a:solidFill>
                <a:prstClr val="black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0" algn="ctr">
              <a:spcBef>
                <a:spcPts val="400"/>
              </a:spcBef>
              <a:spcAft>
                <a:spcPts val="400"/>
              </a:spcAft>
              <a:defRPr/>
            </a:pPr>
            <a:r>
              <a:rPr kumimoji="1" lang="ko-KR" altLang="en-US" sz="28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더 쉽게 만들 수 있도록 설계된 </a:t>
            </a:r>
            <a:r>
              <a:rPr kumimoji="1" lang="ko-KR" altLang="en-US" sz="2800" dirty="0">
                <a:solidFill>
                  <a:schemeClr val="accent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오픈소스 가상화 플랫폼</a:t>
            </a:r>
            <a:endParaRPr kumimoji="1" lang="ko-Kore-KR" altLang="en-US" sz="2800" dirty="0">
              <a:solidFill>
                <a:schemeClr val="accent2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70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A32FD1F-4A27-3645-B742-4501D3576301}"/>
              </a:ext>
            </a:extLst>
          </p:cNvPr>
          <p:cNvSpPr/>
          <p:nvPr/>
        </p:nvSpPr>
        <p:spPr>
          <a:xfrm>
            <a:off x="226142" y="213851"/>
            <a:ext cx="11739716" cy="6430297"/>
          </a:xfrm>
          <a:prstGeom prst="rect">
            <a:avLst/>
          </a:prstGeom>
          <a:noFill/>
          <a:ln w="101600" cap="rnd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ACC3D3-8805-0542-9511-6FC769820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2512"/>
          <a:stretch/>
        </p:blipFill>
        <p:spPr>
          <a:xfrm>
            <a:off x="10708640" y="291230"/>
            <a:ext cx="1196258" cy="10364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6DB3FE-F75B-7345-B52E-7966A5B1F6B4}"/>
              </a:ext>
            </a:extLst>
          </p:cNvPr>
          <p:cNvSpPr txBox="1"/>
          <p:nvPr/>
        </p:nvSpPr>
        <p:spPr>
          <a:xfrm>
            <a:off x="442673" y="485917"/>
            <a:ext cx="425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</a:rPr>
              <a:t>01</a:t>
            </a:r>
            <a:r>
              <a:rPr kumimoji="1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Docker?</a:t>
            </a:r>
            <a:endParaRPr kumimoji="1" lang="ko-Kore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4AB71-AB21-2543-9F3D-50C7A112D09F}"/>
              </a:ext>
            </a:extLst>
          </p:cNvPr>
          <p:cNvSpPr txBox="1"/>
          <p:nvPr/>
        </p:nvSpPr>
        <p:spPr>
          <a:xfrm>
            <a:off x="1264483" y="1180918"/>
            <a:ext cx="9663034" cy="519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[</a:t>
            </a:r>
            <a:r>
              <a:rPr kumimoji="1" lang="en-US" altLang="ko-Kore-KR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Docker</a:t>
            </a:r>
            <a:r>
              <a:rPr kumimoji="1" lang="ko-KR" altLang="en-US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역할</a:t>
            </a:r>
            <a:r>
              <a:rPr kumimoji="1" lang="en-US" altLang="ko-KR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]</a:t>
            </a:r>
          </a:p>
          <a:p>
            <a:pPr marL="0" marR="0" lvl="0" indent="0" algn="l" defTabSz="914400" rtl="0" eaLnBrk="1" fontAlgn="auto" latinLnBrk="0" hangingPunct="1"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8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도커는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리눅스 상에서 </a:t>
            </a:r>
            <a:r>
              <a:rPr kumimoji="1" lang="ko-KR" altLang="en-US" sz="2800" dirty="0">
                <a:solidFill>
                  <a:schemeClr val="accent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컨테이너 방식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으로 프로세스를 격리해서 실행하고 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l" defTabSz="914400" rtl="0" eaLnBrk="1" fontAlgn="auto" latinLnBrk="0" hangingPunct="1"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관리할 수 있도록 도와주며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계층화된 파일 시스템에 기반해 효율적으로 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l" defTabSz="914400" rtl="0" eaLnBrk="1" fontAlgn="auto" latinLnBrk="0" hangingPunct="1"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dirty="0">
                <a:solidFill>
                  <a:schemeClr val="accent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이미지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즉 </a:t>
            </a:r>
            <a:r>
              <a:rPr kumimoji="1" lang="ko-KR" altLang="en-US" sz="2800" dirty="0">
                <a:solidFill>
                  <a:schemeClr val="accent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프로세스 실행 환경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을 구축할 수 있도록 해준다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l" defTabSz="914400" rtl="0" eaLnBrk="1" fontAlgn="auto" latinLnBrk="0" hangingPunct="1"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R="0" lvl="0" algn="l" defTabSz="914400" rtl="0" eaLnBrk="1" fontAlgn="auto" latinLnBrk="0" hangingPunct="1">
              <a:spcBef>
                <a:spcPts val="200"/>
              </a:spcBef>
              <a:spcAft>
                <a:spcPts val="200"/>
              </a:spcAft>
              <a:buClrTx/>
              <a:buSzTx/>
              <a:tabLst/>
              <a:defRPr/>
            </a:pP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8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도커를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사용하면 이미지를 기반으로 컨테이너를 실행할 수 있으며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다시 특정 컨테이너의 상태를 변경해 이미지로 만들 수 있다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R="0" lvl="0" algn="l" defTabSz="914400" rtl="0" eaLnBrk="1" fontAlgn="auto" latinLnBrk="0" hangingPunct="1">
              <a:spcBef>
                <a:spcPts val="200"/>
              </a:spcBef>
              <a:spcAft>
                <a:spcPts val="200"/>
              </a:spcAft>
              <a:buClrTx/>
              <a:buSzTx/>
              <a:tabLst/>
              <a:defRPr/>
            </a:pP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R="0" lvl="0" algn="l" defTabSz="914400" rtl="0" eaLnBrk="1" fontAlgn="auto" latinLnBrk="0" hangingPunct="1">
              <a:spcBef>
                <a:spcPts val="200"/>
              </a:spcBef>
              <a:spcAft>
                <a:spcPts val="200"/>
              </a:spcAft>
              <a:buClrTx/>
              <a:buSzTx/>
              <a:tabLst/>
              <a:defRPr/>
            </a:pP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이렇게 만들어진 이미지는 파일로 보관하거나 원격 저장소를 사용하여 쉽게 공유할 수 있으며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8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도커만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설치되어 있다면 필요할 때 언제 어디서나 컨테이너로 실행하는 것이 가능하다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91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A32FD1F-4A27-3645-B742-4501D3576301}"/>
              </a:ext>
            </a:extLst>
          </p:cNvPr>
          <p:cNvSpPr/>
          <p:nvPr/>
        </p:nvSpPr>
        <p:spPr>
          <a:xfrm>
            <a:off x="226142" y="213851"/>
            <a:ext cx="11739716" cy="6430297"/>
          </a:xfrm>
          <a:prstGeom prst="rect">
            <a:avLst/>
          </a:prstGeom>
          <a:noFill/>
          <a:ln w="101600" cap="rnd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ACC3D3-8805-0542-9511-6FC769820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2512"/>
          <a:stretch/>
        </p:blipFill>
        <p:spPr>
          <a:xfrm>
            <a:off x="10708640" y="291230"/>
            <a:ext cx="1196258" cy="10364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6DB3FE-F75B-7345-B52E-7966A5B1F6B4}"/>
              </a:ext>
            </a:extLst>
          </p:cNvPr>
          <p:cNvSpPr txBox="1"/>
          <p:nvPr/>
        </p:nvSpPr>
        <p:spPr>
          <a:xfrm>
            <a:off x="442673" y="485917"/>
            <a:ext cx="658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</a:rPr>
              <a:t>02</a:t>
            </a:r>
            <a:r>
              <a:rPr kumimoji="1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Docker</a:t>
            </a:r>
            <a:r>
              <a:rPr kumimoji="1" lang="ko-KR" altLang="en-US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Container?</a:t>
            </a:r>
            <a:endParaRPr kumimoji="1" lang="ko-Kore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4AB71-AB21-2543-9F3D-50C7A112D09F}"/>
              </a:ext>
            </a:extLst>
          </p:cNvPr>
          <p:cNvSpPr txBox="1"/>
          <p:nvPr/>
        </p:nvSpPr>
        <p:spPr>
          <a:xfrm>
            <a:off x="790735" y="1366317"/>
            <a:ext cx="1073332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[</a:t>
            </a:r>
            <a:r>
              <a:rPr kumimoji="1" lang="en-US" altLang="ko-Kore-KR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Docker Container</a:t>
            </a:r>
            <a:r>
              <a:rPr kumimoji="1" lang="en-US" altLang="ko-KR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]</a:t>
            </a:r>
            <a:r>
              <a:rPr kumimoji="1" lang="en-US" altLang="ko-Kore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: 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코드와 모든 종속성을 컨테이너에 패키지화하여 응용프로그램이 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다른 컴퓨팅 환경에서도 빠르고 안정적이게 실행되는 소프트웨어 표준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상품을 쉽게 운반하기 위해 사용하는 컨테이너 박스와 비슷한 개념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DE989F-891B-4342-9789-BD633B5A2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35" y="3428999"/>
            <a:ext cx="4207985" cy="3012534"/>
          </a:xfrm>
          <a:prstGeom prst="rect">
            <a:avLst/>
          </a:prstGeom>
          <a:effectLst>
            <a:softEdge rad="121035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803C86-3FA6-F048-823D-DA63EBD7A03B}"/>
              </a:ext>
            </a:extLst>
          </p:cNvPr>
          <p:cNvSpPr txBox="1"/>
          <p:nvPr/>
        </p:nvSpPr>
        <p:spPr>
          <a:xfrm>
            <a:off x="5201485" y="4182225"/>
            <a:ext cx="6322577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dirty="0">
                <a:solidFill>
                  <a:schemeClr val="accent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컨테이너 박스를 </a:t>
            </a:r>
            <a:r>
              <a:rPr kumimoji="1" lang="en-US" altLang="ko-KR" sz="3200" dirty="0">
                <a:solidFill>
                  <a:schemeClr val="accent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Computer</a:t>
            </a:r>
            <a:r>
              <a:rPr kumimoji="1" lang="ko-KR" altLang="en-US" sz="3200" dirty="0">
                <a:solidFill>
                  <a:schemeClr val="accent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3200" dirty="0">
                <a:solidFill>
                  <a:schemeClr val="accent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Science</a:t>
            </a:r>
            <a:r>
              <a:rPr kumimoji="1" lang="ko-KR" altLang="en-US" sz="3200" dirty="0">
                <a:solidFill>
                  <a:schemeClr val="accent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에 </a:t>
            </a:r>
            <a:endParaRPr kumimoji="1" lang="en-US" altLang="ko-KR" sz="3200" dirty="0">
              <a:solidFill>
                <a:schemeClr val="accent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dirty="0">
                <a:solidFill>
                  <a:schemeClr val="accent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그대로 적용한 것이 바로 </a:t>
            </a:r>
            <a:endParaRPr kumimoji="1" lang="en-US" altLang="ko-KR" sz="3200" dirty="0">
              <a:solidFill>
                <a:schemeClr val="accent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Docker Container</a:t>
            </a:r>
            <a:endParaRPr kumimoji="1" lang="en-US" altLang="ko-KR" sz="2800" dirty="0">
              <a:solidFill>
                <a:srgbClr val="FF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34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A32FD1F-4A27-3645-B742-4501D3576301}"/>
              </a:ext>
            </a:extLst>
          </p:cNvPr>
          <p:cNvSpPr/>
          <p:nvPr/>
        </p:nvSpPr>
        <p:spPr>
          <a:xfrm>
            <a:off x="226142" y="213851"/>
            <a:ext cx="11739716" cy="6430297"/>
          </a:xfrm>
          <a:prstGeom prst="rect">
            <a:avLst/>
          </a:prstGeom>
          <a:noFill/>
          <a:ln w="101600" cap="rnd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ACC3D3-8805-0542-9511-6FC769820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2512"/>
          <a:stretch/>
        </p:blipFill>
        <p:spPr>
          <a:xfrm>
            <a:off x="10708640" y="291230"/>
            <a:ext cx="1196258" cy="10364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6DB3FE-F75B-7345-B52E-7966A5B1F6B4}"/>
              </a:ext>
            </a:extLst>
          </p:cNvPr>
          <p:cNvSpPr txBox="1"/>
          <p:nvPr/>
        </p:nvSpPr>
        <p:spPr>
          <a:xfrm>
            <a:off x="442673" y="485917"/>
            <a:ext cx="658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</a:rPr>
              <a:t>02</a:t>
            </a:r>
            <a:r>
              <a:rPr kumimoji="1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Docker</a:t>
            </a:r>
            <a:r>
              <a:rPr kumimoji="1" lang="ko-KR" altLang="en-US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Container?</a:t>
            </a:r>
            <a:endParaRPr kumimoji="1" lang="ko-Kore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4AB71-AB21-2543-9F3D-50C7A112D09F}"/>
              </a:ext>
            </a:extLst>
          </p:cNvPr>
          <p:cNvSpPr txBox="1"/>
          <p:nvPr/>
        </p:nvSpPr>
        <p:spPr>
          <a:xfrm>
            <a:off x="508438" y="1750579"/>
            <a:ext cx="11175123" cy="3898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tabLst/>
              <a:defRPr/>
            </a:pPr>
            <a:r>
              <a:rPr kumimoji="1" lang="en-US" altLang="ko-KR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[</a:t>
            </a:r>
            <a:r>
              <a:rPr kumimoji="1" lang="en-US" altLang="ko-Kore-KR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Container</a:t>
            </a:r>
            <a:r>
              <a:rPr kumimoji="1" lang="ko-KR" altLang="en-US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기술의 특성</a:t>
            </a:r>
            <a:r>
              <a:rPr kumimoji="1" lang="en-US" altLang="ko-KR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]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tabLst/>
              <a:defRPr/>
            </a:pP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1. </a:t>
            </a:r>
            <a:r>
              <a:rPr kumimoji="1" lang="ko-KR" altLang="en-US" sz="2800" dirty="0">
                <a:solidFill>
                  <a:srgbClr val="00B05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유연성</a:t>
            </a:r>
            <a:r>
              <a:rPr kumimoji="1" lang="en-US" altLang="ko-KR" sz="2800" dirty="0">
                <a:solidFill>
                  <a:srgbClr val="00B05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(Flexible)</a:t>
            </a:r>
            <a:r>
              <a:rPr kumimoji="1" lang="en-US" altLang="ko-KR" sz="2800" dirty="0">
                <a:solidFill>
                  <a:srgbClr val="FFC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: 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복잡한 애플리케이션들도 모두 </a:t>
            </a:r>
            <a:r>
              <a:rPr kumimoji="1" lang="ko-KR" altLang="en-US" sz="28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컨테이너화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할 수 있음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tabLst/>
              <a:defRPr/>
            </a:pP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2. </a:t>
            </a:r>
            <a:r>
              <a:rPr kumimoji="1" lang="ko-KR" altLang="en-US" sz="2800" dirty="0">
                <a:solidFill>
                  <a:srgbClr val="00B05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경량화</a:t>
            </a:r>
            <a:r>
              <a:rPr kumimoji="1" lang="en-US" altLang="ko-KR" sz="2800" dirty="0">
                <a:solidFill>
                  <a:srgbClr val="00B05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(Light Weight)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컨테이너는 호스트 커널을 활용하고 공유함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tabLst/>
              <a:defRPr/>
            </a:pP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3. </a:t>
            </a:r>
            <a:r>
              <a:rPr kumimoji="1" lang="ko-KR" altLang="en-US" sz="2800" dirty="0">
                <a:solidFill>
                  <a:srgbClr val="00B05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변화관리 편의성</a:t>
            </a:r>
            <a:r>
              <a:rPr kumimoji="1" lang="en-US" altLang="ko-KR" sz="2800" dirty="0">
                <a:solidFill>
                  <a:srgbClr val="00B05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(</a:t>
            </a:r>
            <a:r>
              <a:rPr kumimoji="1" lang="en-US" altLang="ko-KR" sz="2800" dirty="0" err="1">
                <a:solidFill>
                  <a:srgbClr val="00B05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InterChangeable</a:t>
            </a:r>
            <a:r>
              <a:rPr kumimoji="1" lang="en-US" altLang="ko-KR" sz="2800" dirty="0">
                <a:solidFill>
                  <a:srgbClr val="00B05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r>
              <a:rPr kumimoji="1" lang="ko-KR" altLang="en-US" sz="2800" dirty="0">
                <a:solidFill>
                  <a:srgbClr val="00B05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업데이트 및 업그레이드를 즉시 배포 가능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tabLst/>
              <a:defRPr/>
            </a:pP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4. </a:t>
            </a:r>
            <a:r>
              <a:rPr kumimoji="1" lang="ko-KR" altLang="en-US" sz="2800" dirty="0" err="1">
                <a:solidFill>
                  <a:srgbClr val="00B05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이식성</a:t>
            </a:r>
            <a:r>
              <a:rPr kumimoji="1" lang="en-US" altLang="ko-KR" sz="2800" dirty="0">
                <a:solidFill>
                  <a:srgbClr val="00B05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(Portable)</a:t>
            </a:r>
            <a:r>
              <a:rPr kumimoji="1" lang="ko-KR" altLang="en-US" sz="2800" dirty="0">
                <a:solidFill>
                  <a:srgbClr val="00B05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로컬로 구축하고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8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클라우드와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가상화에도 배치 가능하며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tabLst/>
              <a:defRPr/>
            </a:pP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                                   어디서나 실행이 가능함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tabLst/>
              <a:defRPr/>
            </a:pP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5. </a:t>
            </a:r>
            <a:r>
              <a:rPr kumimoji="1" lang="ko-KR" altLang="en-US" sz="2800" dirty="0">
                <a:solidFill>
                  <a:srgbClr val="00B05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확장성</a:t>
            </a:r>
            <a:r>
              <a:rPr kumimoji="1" lang="en-US" altLang="ko-KR" sz="2800" dirty="0">
                <a:solidFill>
                  <a:srgbClr val="00B05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(Scalable)</a:t>
            </a:r>
            <a:r>
              <a:rPr kumimoji="1" lang="ko-KR" altLang="en-US" sz="2800" dirty="0">
                <a:solidFill>
                  <a:srgbClr val="00B05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컨테이너 </a:t>
            </a:r>
            <a:r>
              <a:rPr kumimoji="1" lang="ko-KR" altLang="en-US" sz="28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복제본을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늘리고 자동으로 배포할 수 있음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tabLst/>
              <a:defRPr/>
            </a:pP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6. </a:t>
            </a:r>
            <a:r>
              <a:rPr kumimoji="1" lang="ko-KR" altLang="en-US" sz="2800" dirty="0" err="1">
                <a:solidFill>
                  <a:srgbClr val="00B05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스택화</a:t>
            </a:r>
            <a:r>
              <a:rPr kumimoji="1" lang="en-US" altLang="ko-Kore-KR" sz="2800" dirty="0">
                <a:solidFill>
                  <a:srgbClr val="00B05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(Stackable)</a:t>
            </a:r>
            <a:r>
              <a:rPr kumimoji="1" lang="ko-KR" altLang="en-US" sz="2800" dirty="0">
                <a:solidFill>
                  <a:srgbClr val="00B05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서비스들에 대한 수직적 또는 수평적 디자인이 매우 용이함</a:t>
            </a:r>
            <a:endParaRPr kumimoji="1" lang="en-US" altLang="ko-Kore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376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A32FD1F-4A27-3645-B742-4501D3576301}"/>
              </a:ext>
            </a:extLst>
          </p:cNvPr>
          <p:cNvSpPr/>
          <p:nvPr/>
        </p:nvSpPr>
        <p:spPr>
          <a:xfrm>
            <a:off x="226142" y="213851"/>
            <a:ext cx="11739716" cy="6430297"/>
          </a:xfrm>
          <a:prstGeom prst="rect">
            <a:avLst/>
          </a:prstGeom>
          <a:noFill/>
          <a:ln w="101600" cap="rnd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ACC3D3-8805-0542-9511-6FC769820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2512"/>
          <a:stretch/>
        </p:blipFill>
        <p:spPr>
          <a:xfrm>
            <a:off x="10708640" y="291230"/>
            <a:ext cx="1196258" cy="10364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6DB3FE-F75B-7345-B52E-7966A5B1F6B4}"/>
              </a:ext>
            </a:extLst>
          </p:cNvPr>
          <p:cNvSpPr txBox="1"/>
          <p:nvPr/>
        </p:nvSpPr>
        <p:spPr>
          <a:xfrm>
            <a:off x="442673" y="485917"/>
            <a:ext cx="658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</a:rPr>
              <a:t>02</a:t>
            </a:r>
            <a:r>
              <a:rPr kumimoji="1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Docker</a:t>
            </a:r>
            <a:r>
              <a:rPr kumimoji="1" lang="ko-KR" altLang="en-US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600" dirty="0"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Container?</a:t>
            </a:r>
            <a:endParaRPr kumimoji="1" lang="ko-Kore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4AB71-AB21-2543-9F3D-50C7A112D09F}"/>
              </a:ext>
            </a:extLst>
          </p:cNvPr>
          <p:cNvSpPr txBox="1"/>
          <p:nvPr/>
        </p:nvSpPr>
        <p:spPr>
          <a:xfrm>
            <a:off x="790735" y="2203022"/>
            <a:ext cx="11114163" cy="2934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tabLst/>
              <a:defRPr/>
            </a:pPr>
            <a:r>
              <a:rPr kumimoji="1" lang="en-US" altLang="ko-KR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[Docker </a:t>
            </a:r>
            <a:r>
              <a:rPr kumimoji="1" lang="en-US" altLang="ko-Kore-KR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Container</a:t>
            </a:r>
            <a:r>
              <a:rPr kumimoji="1" lang="ko-KR" altLang="en-US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의 역할</a:t>
            </a:r>
            <a:r>
              <a:rPr kumimoji="1" lang="en-US" altLang="ko-KR" sz="28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]</a:t>
            </a:r>
          </a:p>
          <a:p>
            <a:pPr lvl="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kumimoji="1" lang="en-US" altLang="ko-KR" sz="28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1)</a:t>
            </a:r>
            <a:r>
              <a:rPr kumimoji="1" lang="ko-KR" altLang="en-US" sz="28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다양한 프로그램</a:t>
            </a:r>
            <a:r>
              <a:rPr kumimoji="1" lang="en-US" altLang="ko-KR" sz="28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8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실행 환경을 </a:t>
            </a:r>
            <a:r>
              <a:rPr kumimoji="1" lang="ko-KR" altLang="en-US" sz="2800" dirty="0">
                <a:solidFill>
                  <a:schemeClr val="accent5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컨테이너</a:t>
            </a:r>
            <a:r>
              <a:rPr kumimoji="1" lang="ko-KR" altLang="en-US" sz="28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로 동일한 인터페이스를 제공하여 </a:t>
            </a:r>
            <a:endParaRPr kumimoji="1" lang="en-US" altLang="ko-KR" sz="2800" dirty="0">
              <a:solidFill>
                <a:prstClr val="black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kumimoji="1" lang="ko-KR" altLang="en-US" sz="28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   프로그램의 배포 및 관리를 단순하게 해줌</a:t>
            </a:r>
            <a:endParaRPr kumimoji="1" lang="en-US" altLang="ko-KR" sz="2800" dirty="0">
              <a:solidFill>
                <a:prstClr val="black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kumimoji="1" lang="en-US" altLang="ko-KR" sz="28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2)</a:t>
            </a:r>
            <a:r>
              <a:rPr kumimoji="1" lang="ko-KR" altLang="en-US" sz="28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800" dirty="0" err="1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백엔드</a:t>
            </a:r>
            <a:r>
              <a:rPr kumimoji="1" lang="ko-KR" altLang="en-US" sz="28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프로그램</a:t>
            </a:r>
            <a:r>
              <a:rPr kumimoji="1" lang="en-US" altLang="ko-KR" sz="28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8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데이터 베이스 서버</a:t>
            </a:r>
            <a:r>
              <a:rPr kumimoji="1" lang="en-US" altLang="ko-KR" sz="28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8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메시지 큐 등 어떤 프로그램도</a:t>
            </a:r>
            <a:r>
              <a:rPr kumimoji="1" lang="en-US" altLang="ko-KR" sz="28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</a:p>
          <a:p>
            <a:pPr lvl="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kumimoji="1" lang="en-US" altLang="ko-KR" sz="28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    </a:t>
            </a:r>
            <a:r>
              <a:rPr kumimoji="1" lang="ko-KR" altLang="en-US" sz="28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컨테이너로</a:t>
            </a:r>
            <a:r>
              <a:rPr kumimoji="1" lang="en-US" altLang="ko-KR" sz="28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8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추상화 할 수 있고 조립</a:t>
            </a:r>
            <a:r>
              <a:rPr kumimoji="1" lang="en-US" altLang="ko-KR" sz="28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PC, Google Cloud, AWS</a:t>
            </a:r>
            <a:r>
              <a:rPr kumimoji="1" lang="ko-KR" altLang="en-US" sz="28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등 </a:t>
            </a:r>
            <a:endParaRPr kumimoji="1" lang="en-US" altLang="ko-KR" sz="2800" dirty="0">
              <a:solidFill>
                <a:prstClr val="black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kumimoji="1" lang="en-US" altLang="ko-KR" sz="28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    </a:t>
            </a:r>
            <a:r>
              <a:rPr kumimoji="1" lang="ko-KR" altLang="en-US" sz="28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어디서든 실행할 수 있도록 해줌</a:t>
            </a:r>
            <a:endParaRPr kumimoji="1" lang="ko-Kore-KR" altLang="en-US" sz="2800" dirty="0">
              <a:solidFill>
                <a:prstClr val="black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20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A32FD1F-4A27-3645-B742-4501D3576301}"/>
              </a:ext>
            </a:extLst>
          </p:cNvPr>
          <p:cNvSpPr/>
          <p:nvPr/>
        </p:nvSpPr>
        <p:spPr>
          <a:xfrm>
            <a:off x="226142" y="213851"/>
            <a:ext cx="11739716" cy="6430297"/>
          </a:xfrm>
          <a:prstGeom prst="rect">
            <a:avLst/>
          </a:prstGeom>
          <a:noFill/>
          <a:ln w="101600" cap="rnd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ACC3D3-8805-0542-9511-6FC769820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2512"/>
          <a:stretch/>
        </p:blipFill>
        <p:spPr>
          <a:xfrm>
            <a:off x="10708640" y="291230"/>
            <a:ext cx="1196258" cy="10364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6DB3FE-F75B-7345-B52E-7966A5B1F6B4}"/>
              </a:ext>
            </a:extLst>
          </p:cNvPr>
          <p:cNvSpPr txBox="1"/>
          <p:nvPr/>
        </p:nvSpPr>
        <p:spPr>
          <a:xfrm>
            <a:off x="442673" y="485917"/>
            <a:ext cx="9757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</a:rPr>
              <a:t>03</a:t>
            </a:r>
            <a:r>
              <a:rPr kumimoji="1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</a:rPr>
              <a:t>VM(Virtual Machine) vs. Container</a:t>
            </a:r>
            <a:endParaRPr kumimoji="1" lang="ko-Kore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4AB71-AB21-2543-9F3D-50C7A112D09F}"/>
              </a:ext>
            </a:extLst>
          </p:cNvPr>
          <p:cNvSpPr txBox="1"/>
          <p:nvPr/>
        </p:nvSpPr>
        <p:spPr>
          <a:xfrm>
            <a:off x="924996" y="4522247"/>
            <a:ext cx="1081996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tabLst/>
              <a:defRPr/>
            </a:pPr>
            <a:r>
              <a:rPr kumimoji="1" lang="en-US" altLang="ko-KR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ore-KR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Window</a:t>
            </a:r>
            <a:r>
              <a:rPr kumimoji="1" lang="ko-KR" altLang="en-US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운영체제를 사용하고 있는데</a:t>
            </a:r>
            <a:r>
              <a:rPr kumimoji="1" lang="en-US" altLang="ko-KR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리눅스 운영체제를 사용하고 싶을 때 </a:t>
            </a:r>
            <a:endParaRPr kumimoji="1" lang="en-US" altLang="ko-KR" sz="2400" dirty="0">
              <a:solidFill>
                <a:prstClr val="black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tabLst/>
              <a:defRPr/>
            </a:pPr>
            <a:r>
              <a:rPr kumimoji="1" lang="ko-KR" altLang="en-US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  주로 </a:t>
            </a:r>
            <a:r>
              <a:rPr kumimoji="1" lang="en-US" altLang="ko-KR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VM</a:t>
            </a:r>
            <a:r>
              <a:rPr kumimoji="1" lang="ko-KR" altLang="en-US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을 사용하여 </a:t>
            </a:r>
            <a:r>
              <a:rPr kumimoji="1" lang="en-US" altLang="ko-KR" sz="24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OS </a:t>
            </a:r>
            <a:r>
              <a:rPr kumimoji="1" lang="ko-KR" altLang="en-US" sz="24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전체를 가상화</a:t>
            </a:r>
            <a:r>
              <a:rPr kumimoji="1" lang="ko-KR" altLang="en-US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하는 방식으로 사용한다</a:t>
            </a:r>
            <a:endParaRPr kumimoji="1" lang="en-US" altLang="ko-KR" sz="2400" dirty="0">
              <a:solidFill>
                <a:prstClr val="black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tabLst/>
              <a:defRPr/>
            </a:pPr>
            <a:r>
              <a:rPr kumimoji="1" lang="en-US" altLang="ko-KR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기존 </a:t>
            </a:r>
            <a:r>
              <a:rPr kumimoji="1" lang="en-US" altLang="ko-KR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OS</a:t>
            </a:r>
            <a:r>
              <a:rPr kumimoji="1" lang="ko-KR" altLang="en-US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인 윈도우와 다른 </a:t>
            </a:r>
            <a:r>
              <a:rPr kumimoji="1" lang="en-US" altLang="ko-KR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OS</a:t>
            </a:r>
            <a:r>
              <a:rPr kumimoji="1" lang="ko-KR" altLang="en-US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인 리눅스는 독립적으로 존재하게 되어 설치해야 할 </a:t>
            </a:r>
            <a:r>
              <a:rPr kumimoji="1" lang="ko-KR" altLang="en-US" sz="24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용량</a:t>
            </a:r>
            <a:r>
              <a:rPr kumimoji="1" lang="ko-KR" altLang="en-US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이 크다</a:t>
            </a:r>
            <a:endParaRPr kumimoji="1" lang="en-US" altLang="ko-KR" sz="2400" dirty="0">
              <a:solidFill>
                <a:prstClr val="black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tabLst/>
              <a:defRPr/>
            </a:pPr>
            <a:r>
              <a:rPr kumimoji="1" lang="en-US" altLang="ko-KR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또한 다른 </a:t>
            </a:r>
            <a:r>
              <a:rPr kumimoji="1" lang="en-US" altLang="ko-KR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OS</a:t>
            </a:r>
            <a:r>
              <a:rPr kumimoji="1" lang="ko-KR" altLang="en-US" sz="2400" dirty="0" err="1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를</a:t>
            </a:r>
            <a:r>
              <a:rPr kumimoji="1" lang="ko-KR" altLang="en-US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사용하기 위해서는 기존 </a:t>
            </a:r>
            <a:r>
              <a:rPr kumimoji="1" lang="en-US" altLang="ko-KR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OS</a:t>
            </a:r>
            <a:r>
              <a:rPr kumimoji="1" lang="ko-KR" altLang="en-US" sz="2400" dirty="0" err="1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를</a:t>
            </a:r>
            <a:r>
              <a:rPr kumimoji="1" lang="ko-KR" altLang="en-US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이용해야 했기 때문에 </a:t>
            </a:r>
            <a:r>
              <a:rPr kumimoji="1" lang="ko-KR" altLang="en-US" sz="24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속도</a:t>
            </a:r>
            <a:r>
              <a:rPr kumimoji="1" lang="ko-KR" altLang="en-US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가 매우 느려진다</a:t>
            </a:r>
            <a:endParaRPr kumimoji="1" lang="en-US" altLang="ko-KR" sz="2400" dirty="0">
              <a:solidFill>
                <a:prstClr val="black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766C27-1336-2249-95A3-8C88C7E72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587" y="1130088"/>
            <a:ext cx="6520182" cy="2987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53CFC1-36C9-164D-A564-0321C7128423}"/>
              </a:ext>
            </a:extLst>
          </p:cNvPr>
          <p:cNvSpPr txBox="1"/>
          <p:nvPr/>
        </p:nvSpPr>
        <p:spPr>
          <a:xfrm>
            <a:off x="3844925" y="3990385"/>
            <a:ext cx="591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VM                       </a:t>
            </a:r>
            <a:r>
              <a:rPr kumimoji="1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                </a:t>
            </a:r>
            <a:r>
              <a:rPr kumimoji="1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                Container</a:t>
            </a:r>
            <a:endParaRPr kumimoji="1" lang="ko-Kore-KR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80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A32FD1F-4A27-3645-B742-4501D3576301}"/>
              </a:ext>
            </a:extLst>
          </p:cNvPr>
          <p:cNvSpPr/>
          <p:nvPr/>
        </p:nvSpPr>
        <p:spPr>
          <a:xfrm>
            <a:off x="226142" y="213851"/>
            <a:ext cx="11739716" cy="6430297"/>
          </a:xfrm>
          <a:prstGeom prst="rect">
            <a:avLst/>
          </a:prstGeom>
          <a:noFill/>
          <a:ln w="101600" cap="rnd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ACC3D3-8805-0542-9511-6FC769820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2512"/>
          <a:stretch/>
        </p:blipFill>
        <p:spPr>
          <a:xfrm>
            <a:off x="10708640" y="291230"/>
            <a:ext cx="1196258" cy="10364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6DB3FE-F75B-7345-B52E-7966A5B1F6B4}"/>
              </a:ext>
            </a:extLst>
          </p:cNvPr>
          <p:cNvSpPr txBox="1"/>
          <p:nvPr/>
        </p:nvSpPr>
        <p:spPr>
          <a:xfrm>
            <a:off x="442673" y="485917"/>
            <a:ext cx="9757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</a:rPr>
              <a:t>03</a:t>
            </a:r>
            <a:r>
              <a:rPr kumimoji="1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</a:rPr>
              <a:t>VM(Virtual Machine) vs. Container</a:t>
            </a:r>
            <a:endParaRPr kumimoji="1" lang="ko-Kore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4AB71-AB21-2543-9F3D-50C7A112D09F}"/>
              </a:ext>
            </a:extLst>
          </p:cNvPr>
          <p:cNvSpPr txBox="1"/>
          <p:nvPr/>
        </p:nvSpPr>
        <p:spPr>
          <a:xfrm>
            <a:off x="442673" y="4369964"/>
            <a:ext cx="11523185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tabLst/>
              <a:defRPr/>
            </a:pPr>
            <a:r>
              <a:rPr kumimoji="1" lang="en-US" altLang="ko-KR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하지만 컨테이너는 </a:t>
            </a:r>
            <a:r>
              <a:rPr kumimoji="1" lang="en-US" altLang="ko-KR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VM</a:t>
            </a:r>
            <a:r>
              <a:rPr kumimoji="1" lang="ko-KR" altLang="en-US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을 사용하지 않고 </a:t>
            </a:r>
            <a:r>
              <a:rPr kumimoji="1" lang="en-US" altLang="ko-KR" sz="2400" dirty="0">
                <a:solidFill>
                  <a:schemeClr val="accent5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Docker Engine</a:t>
            </a:r>
            <a:r>
              <a:rPr kumimoji="1" lang="ko-KR" altLang="en-US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을 사용하여 동작한다</a:t>
            </a:r>
            <a:endParaRPr kumimoji="1" lang="en-US" altLang="ko-KR" sz="2400" dirty="0">
              <a:solidFill>
                <a:prstClr val="black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더이상 가상화 하지 않고 개선된 프로세스 격리 방법을 사용</a:t>
            </a:r>
            <a:endParaRPr kumimoji="1" lang="en-US" altLang="ko-KR" sz="2400" dirty="0">
              <a:solidFill>
                <a:prstClr val="black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tabLst/>
              <a:defRPr/>
            </a:pPr>
            <a:r>
              <a:rPr kumimoji="1" lang="ko-KR" altLang="en-US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   </a:t>
            </a:r>
            <a:r>
              <a:rPr kumimoji="1" lang="en-US" altLang="ko-KR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1" lang="ko-KR" altLang="en-US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-&gt;</a:t>
            </a:r>
            <a:r>
              <a:rPr kumimoji="1" lang="ko-KR" altLang="en-US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별도의 </a:t>
            </a:r>
            <a:r>
              <a:rPr kumimoji="1" lang="en-US" altLang="ko-KR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OS </a:t>
            </a:r>
            <a:r>
              <a:rPr kumimoji="1" lang="ko-KR" altLang="en-US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사용이 필요하지 않게 되어 </a:t>
            </a:r>
            <a:r>
              <a:rPr kumimoji="1" lang="ko-KR" altLang="en-US" sz="24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메모리 용량</a:t>
            </a:r>
            <a:r>
              <a:rPr kumimoji="1" lang="ko-KR" altLang="en-US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이 작아진다</a:t>
            </a:r>
            <a:r>
              <a:rPr kumimoji="1" lang="en-US" altLang="ko-KR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tabLst/>
              <a:defRPr/>
            </a:pPr>
            <a:r>
              <a:rPr kumimoji="1" lang="en-US" altLang="ko-KR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400" dirty="0" err="1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도커의</a:t>
            </a:r>
            <a:r>
              <a:rPr kumimoji="1" lang="ko-KR" altLang="en-US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이미지는 컨테이너를 실행하기 위한 </a:t>
            </a:r>
            <a:r>
              <a:rPr kumimoji="1" lang="ko-KR" altLang="en-US" sz="24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모든 정보</a:t>
            </a:r>
            <a:r>
              <a:rPr kumimoji="1" lang="ko-KR" altLang="en-US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를 가지고 있기 때문에 이것저것 설치할</a:t>
            </a:r>
            <a:endParaRPr kumimoji="1" lang="en-US" altLang="ko-KR" sz="2400" dirty="0">
              <a:solidFill>
                <a:prstClr val="black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tabLst/>
              <a:defRPr/>
            </a:pPr>
            <a:r>
              <a:rPr kumimoji="1" lang="ko-KR" altLang="en-US" sz="2400" dirty="0">
                <a:solidFill>
                  <a:prstClr val="black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  필요 없이 새로운 서버가 생기면 미리 만들어 놓은 이미지만을 다운 받아 컨테이너를 생성하면 된다</a:t>
            </a:r>
            <a:endParaRPr kumimoji="1" lang="en-US" altLang="ko-Kore-KR" sz="2400" dirty="0">
              <a:solidFill>
                <a:prstClr val="black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02A68C-715F-3C4E-A9BF-0B472E15C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587" y="1130088"/>
            <a:ext cx="6520182" cy="2987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51526A-03FF-424A-AAD1-265B4AF8852C}"/>
              </a:ext>
            </a:extLst>
          </p:cNvPr>
          <p:cNvSpPr txBox="1"/>
          <p:nvPr/>
        </p:nvSpPr>
        <p:spPr>
          <a:xfrm>
            <a:off x="3844925" y="3990385"/>
            <a:ext cx="591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VM                       </a:t>
            </a:r>
            <a:r>
              <a:rPr kumimoji="1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                </a:t>
            </a:r>
            <a:r>
              <a:rPr kumimoji="1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                Container</a:t>
            </a:r>
            <a:endParaRPr kumimoji="1" lang="ko-Kore-KR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804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803</Words>
  <Application>Microsoft Macintosh PowerPoint</Application>
  <PresentationFormat>와이드스크린</PresentationFormat>
  <Paragraphs>94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Calibri Light</vt:lpstr>
      <vt:lpstr>BM DoHyeon OTF</vt:lpstr>
      <vt:lpstr>BM JUA OTF</vt:lpstr>
      <vt:lpstr>Calibri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홍예지</dc:creator>
  <cp:lastModifiedBy>홍예지</cp:lastModifiedBy>
  <cp:revision>77</cp:revision>
  <dcterms:created xsi:type="dcterms:W3CDTF">2021-06-29T20:57:09Z</dcterms:created>
  <dcterms:modified xsi:type="dcterms:W3CDTF">2021-07-06T01:40:49Z</dcterms:modified>
</cp:coreProperties>
</file>