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301" r:id="rId5"/>
    <p:sldId id="261" r:id="rId6"/>
    <p:sldId id="274" r:id="rId7"/>
    <p:sldId id="291" r:id="rId8"/>
    <p:sldId id="290" r:id="rId9"/>
    <p:sldId id="302" r:id="rId10"/>
    <p:sldId id="286" r:id="rId11"/>
    <p:sldId id="300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504" y="3795886"/>
            <a:ext cx="4032448" cy="648072"/>
          </a:xfrm>
        </p:spPr>
        <p:txBody>
          <a:bodyPr/>
          <a:lstStyle/>
          <a:p>
            <a:pPr lvl="0"/>
            <a:r>
              <a:rPr lang="ko-KR" altLang="en-US" sz="3000" b="1" dirty="0"/>
              <a:t>약물 투여 속도 조절기</a:t>
            </a:r>
            <a:endParaRPr lang="en-US" altLang="ko-KR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CC90A-29E1-4A90-9C17-8FC1D5FCFCBC}"/>
              </a:ext>
            </a:extLst>
          </p:cNvPr>
          <p:cNvSpPr txBox="1"/>
          <p:nvPr/>
        </p:nvSpPr>
        <p:spPr>
          <a:xfrm>
            <a:off x="1389085" y="429994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오픈 소스 </a:t>
            </a:r>
            <a:r>
              <a:rPr lang="ko-KR" altLang="en-US" sz="1000" dirty="0" err="1">
                <a:solidFill>
                  <a:schemeClr val="bg1"/>
                </a:solidFill>
              </a:rPr>
              <a:t>나반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r>
              <a:rPr lang="ko-KR" altLang="en-US" sz="1000" dirty="0">
                <a:solidFill>
                  <a:schemeClr val="bg1"/>
                </a:solidFill>
              </a:rPr>
              <a:t>조</a:t>
            </a:r>
            <a:r>
              <a:rPr lang="en-US" altLang="ko-KR" sz="1000" dirty="0">
                <a:solidFill>
                  <a:schemeClr val="bg1"/>
                </a:solidFill>
              </a:rPr>
              <a:t> (</a:t>
            </a:r>
            <a:r>
              <a:rPr lang="ko-KR" altLang="en-US" sz="1000" dirty="0" err="1">
                <a:solidFill>
                  <a:schemeClr val="bg1"/>
                </a:solidFill>
              </a:rPr>
              <a:t>홍형준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 err="1">
                <a:solidFill>
                  <a:schemeClr val="bg1"/>
                </a:solidFill>
              </a:rPr>
              <a:t>이호건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 err="1">
                <a:solidFill>
                  <a:schemeClr val="bg1"/>
                </a:solidFill>
              </a:rPr>
              <a:t>한승우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11712" y="2701777"/>
            <a:ext cx="252057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ko-KR" altLang="en-US" sz="1400"/>
              <a:t>스마트시스템소프트웨어학과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F72C3-FBCE-4BD3-A5B4-D616EF7225E4}"/>
              </a:ext>
            </a:extLst>
          </p:cNvPr>
          <p:cNvSpPr txBox="1"/>
          <p:nvPr/>
        </p:nvSpPr>
        <p:spPr>
          <a:xfrm>
            <a:off x="3095836" y="177966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약물 투여 속도 조절기란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983D-F4B6-4572-8FE3-7F1B37AAE8FA}"/>
              </a:ext>
            </a:extLst>
          </p:cNvPr>
          <p:cNvSpPr txBox="1"/>
          <p:nvPr/>
        </p:nvSpPr>
        <p:spPr>
          <a:xfrm>
            <a:off x="3224132" y="2287493"/>
            <a:ext cx="2695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링겔을</a:t>
            </a:r>
            <a:r>
              <a:rPr lang="ko-KR" altLang="en-US" sz="1500" dirty="0"/>
              <a:t> 자신이 원하는 속도로 맞게 해주는 도구</a:t>
            </a:r>
            <a:endParaRPr lang="en-US" altLang="ko-KR" sz="1500" dirty="0"/>
          </a:p>
          <a:p>
            <a:r>
              <a:rPr lang="en-US" altLang="ko-KR" sz="1500" dirty="0"/>
              <a:t>Ex:</a:t>
            </a:r>
            <a:r>
              <a:rPr lang="ko-KR" altLang="en-US" sz="1500" dirty="0" err="1"/>
              <a:t>염화나트륨</a:t>
            </a:r>
            <a:r>
              <a:rPr lang="en-US" altLang="ko-KR" sz="1500" dirty="0"/>
              <a:t> 500ml</a:t>
            </a:r>
            <a:r>
              <a:rPr lang="ko-KR" altLang="en-US" sz="1500" dirty="0"/>
              <a:t>를 </a:t>
            </a:r>
            <a:r>
              <a:rPr lang="en-US" altLang="ko-KR" sz="1500" dirty="0"/>
              <a:t>125ml/</a:t>
            </a:r>
            <a:r>
              <a:rPr lang="en-US" altLang="ko-KR" sz="1500" dirty="0" err="1"/>
              <a:t>hr</a:t>
            </a:r>
            <a:r>
              <a:rPr lang="ko-KR" altLang="en-US" sz="1500" dirty="0"/>
              <a:t>속도로 맞게 </a:t>
            </a:r>
            <a:r>
              <a:rPr lang="ko-KR" altLang="en-US" sz="1500" dirty="0" err="1"/>
              <a:t>해줌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0439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목차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51920" y="1442861"/>
            <a:ext cx="4680520" cy="646331"/>
            <a:chOff x="771458" y="3389362"/>
            <a:chExt cx="2091839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1458" y="3389362"/>
              <a:ext cx="209183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배경과</a:t>
              </a:r>
              <a:r>
                <a: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동기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99859" y="2386362"/>
            <a:ext cx="4751785" cy="523220"/>
            <a:chOff x="739608" y="3450917"/>
            <a:chExt cx="2123689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608" y="3450917"/>
              <a:ext cx="212368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약물 투여 속도 조절기 설계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6105" y="3221089"/>
            <a:ext cx="5302732" cy="1414760"/>
            <a:chOff x="493376" y="3394405"/>
            <a:chExt cx="2369921" cy="1414760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608" y="3394405"/>
              <a:ext cx="212368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약물 투여 속도 조절기 구현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36CE22-5DB6-4F59-ADDE-2E2270AD346D}"/>
                </a:ext>
              </a:extLst>
            </p:cNvPr>
            <p:cNvSpPr txBox="1"/>
            <p:nvPr/>
          </p:nvSpPr>
          <p:spPr>
            <a:xfrm>
              <a:off x="493376" y="4285945"/>
              <a:ext cx="212369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보완해야 할 점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72457"/>
            <a:ext cx="7200800" cy="476086"/>
          </a:xfrm>
        </p:spPr>
        <p:txBody>
          <a:bodyPr/>
          <a:lstStyle/>
          <a:p>
            <a:r>
              <a:rPr lang="ko-KR" altLang="en-US" dirty="0"/>
              <a:t>팀원 역할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홍형준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이호건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한승우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Pie 24">
            <a:extLst>
              <a:ext uri="{FF2B5EF4-FFF2-40B4-BE49-F238E27FC236}">
                <a16:creationId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5FC7F-13E6-4B44-A4BD-EDF31F32FD9D}"/>
              </a:ext>
            </a:extLst>
          </p:cNvPr>
          <p:cNvSpPr/>
          <p:nvPr/>
        </p:nvSpPr>
        <p:spPr>
          <a:xfrm>
            <a:off x="6732240" y="1275606"/>
            <a:ext cx="2088232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CBC37-0839-4087-8F1E-216B50CFCCF7}"/>
              </a:ext>
            </a:extLst>
          </p:cNvPr>
          <p:cNvSpPr txBox="1"/>
          <p:nvPr/>
        </p:nvSpPr>
        <p:spPr>
          <a:xfrm>
            <a:off x="467544" y="1995686"/>
            <a:ext cx="18722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</a:t>
            </a:r>
            <a:r>
              <a:rPr lang="ko-KR" altLang="en-US" sz="1200" dirty="0" err="1"/>
              <a:t>라즈베리파이</a:t>
            </a:r>
            <a:r>
              <a:rPr lang="ko-KR" altLang="en-US" sz="1200" dirty="0"/>
              <a:t> 보드와 키보드</a:t>
            </a:r>
            <a:r>
              <a:rPr lang="en-US" altLang="ko-KR" sz="1200" dirty="0"/>
              <a:t>,LED</a:t>
            </a:r>
            <a:r>
              <a:rPr lang="ko-KR" altLang="en-US" sz="1200" dirty="0"/>
              <a:t>를 연결 및 상호작용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000" dirty="0"/>
              <a:t>-</a:t>
            </a:r>
            <a:r>
              <a:rPr lang="ko-KR" altLang="en-US" sz="1200" dirty="0"/>
              <a:t>입력하는 숫자 출력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코드 오류 작업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레이저와 조도 센서를 통해 얻은 속도 출력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실행 시 생기는 오류 보완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B0EB6-0073-425C-87DE-C413A4186DD9}"/>
              </a:ext>
            </a:extLst>
          </p:cNvPr>
          <p:cNvSpPr txBox="1"/>
          <p:nvPr/>
        </p:nvSpPr>
        <p:spPr>
          <a:xfrm>
            <a:off x="4766806" y="1995686"/>
            <a:ext cx="1872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 err="1"/>
              <a:t>라즈베리파이</a:t>
            </a:r>
            <a:r>
              <a:rPr lang="ko-KR" altLang="en-US" sz="1200" dirty="0"/>
              <a:t> 보드와 키보드</a:t>
            </a:r>
            <a:r>
              <a:rPr lang="en-US" altLang="ko-KR" sz="1200" dirty="0"/>
              <a:t>,LED</a:t>
            </a:r>
            <a:r>
              <a:rPr lang="ko-KR" altLang="en-US" sz="1200" dirty="0"/>
              <a:t>를 연결 및 상호작용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-LED</a:t>
            </a:r>
            <a:r>
              <a:rPr lang="ko-KR" altLang="en-US" sz="1200" dirty="0"/>
              <a:t>에 빗방울 떨어지는 것을 구현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코드 오류 작업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 err="1"/>
              <a:t>디지털아날로그변환기</a:t>
            </a:r>
            <a:r>
              <a:rPr lang="ko-KR" altLang="en-US" sz="1200" dirty="0"/>
              <a:t> 연결 및 사용법 구현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실행 시 생기는 오류 보완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1D1F5-C727-44D3-B3F9-0CBFA4FC43F9}"/>
              </a:ext>
            </a:extLst>
          </p:cNvPr>
          <p:cNvSpPr txBox="1"/>
          <p:nvPr/>
        </p:nvSpPr>
        <p:spPr>
          <a:xfrm>
            <a:off x="2614144" y="1995686"/>
            <a:ext cx="1872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목표 속도와 현재 속도를 비교</a:t>
            </a:r>
            <a:r>
              <a:rPr lang="en-US" altLang="ko-KR" sz="1200" dirty="0"/>
              <a:t>, </a:t>
            </a:r>
            <a:r>
              <a:rPr lang="ko-KR" altLang="en-US" sz="1200" dirty="0"/>
              <a:t>표시하는 알고리즘 구현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레이저 모듈 연결 및 사용법 구현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조도 센서 연결 및 사용법 구현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코드 오류 작업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실행 시 생기는 오류 보완</a:t>
            </a: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20107"/>
            <a:ext cx="7200800" cy="576064"/>
          </a:xfrm>
        </p:spPr>
        <p:txBody>
          <a:bodyPr/>
          <a:lstStyle/>
          <a:p>
            <a:r>
              <a:rPr lang="ko-KR" altLang="en-US" dirty="0"/>
              <a:t>배경과 동기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1472606"/>
            <a:ext cx="31683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전 세계로 퍼지고 있는 코로나를 위해 필요한 것 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2619044"/>
            <a:ext cx="3168352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고생하고 있는 의료인들을 위해 해야 할 것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3765481"/>
            <a:ext cx="3168352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환자들이 맞고 있는 약물 투여 속도를 정확히 하자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01977" y="2347650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246175" y="278805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85603" y="2651212"/>
            <a:ext cx="61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Covid-19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8005" y="3131354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코로나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52800" y="2570302"/>
            <a:ext cx="6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疫病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F093BB-D3CF-45B8-9B89-EC31A4BFF0C1}"/>
              </a:ext>
            </a:extLst>
          </p:cNvPr>
          <p:cNvCxnSpPr/>
          <p:nvPr/>
        </p:nvCxnSpPr>
        <p:spPr>
          <a:xfrm>
            <a:off x="7092280" y="2058443"/>
            <a:ext cx="0" cy="397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9F9411-E1B1-45AC-BD34-B5DC48AD421B}"/>
              </a:ext>
            </a:extLst>
          </p:cNvPr>
          <p:cNvCxnSpPr/>
          <p:nvPr/>
        </p:nvCxnSpPr>
        <p:spPr>
          <a:xfrm>
            <a:off x="7092280" y="3112877"/>
            <a:ext cx="0" cy="394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약물 투여 속도 조절기 설계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3759" y="1710713"/>
            <a:ext cx="2448272" cy="586359"/>
            <a:chOff x="803640" y="3362835"/>
            <a:chExt cx="2059657" cy="586359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레이저 모듈 사용 방법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89089" y="2740593"/>
            <a:ext cx="24482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조도 센서 사용 방법</a:t>
            </a:r>
          </a:p>
        </p:txBody>
      </p: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91539" cy="1009215"/>
            <a:chOff x="767241" y="3362835"/>
            <a:chExt cx="2096056" cy="1009215"/>
          </a:xfrm>
        </p:grpSpPr>
        <p:sp>
          <p:nvSpPr>
            <p:cNvPr id="28" name="TextBox 27"/>
            <p:cNvSpPr txBox="1"/>
            <p:nvPr/>
          </p:nvSpPr>
          <p:spPr>
            <a:xfrm>
              <a:off x="767241" y="3587220"/>
              <a:ext cx="2059657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처음 기본 값을 정한 뒤 키보드를 통해 목표 속도 조절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</a:p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초기 값을 입력 받아 목표 속도 설정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</a:p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목표 속도 입력 방법</a:t>
              </a: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63303"/>
            <a:chOff x="803640" y="3362835"/>
            <a:chExt cx="2059657" cy="663303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95251"/>
              <a:ext cx="2059657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오픈 소스를 활용하여 실제 물 떨어지는 시간 간격을 할 수 있을까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물이 떨어지는 것 표현 방법</a:t>
              </a: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63303"/>
            <a:chOff x="803640" y="3362835"/>
            <a:chExt cx="2059657" cy="663303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95251"/>
              <a:ext cx="2059657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레이저를 이용하여 속도 측정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</a:p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초음파를 이용하여 속도 측정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링겔이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떨어지는 속도 측정 방법</a:t>
              </a: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B9C030-5DD6-42EC-A964-FC75D5701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476086"/>
          </a:xfrm>
        </p:spPr>
        <p:txBody>
          <a:bodyPr/>
          <a:lstStyle/>
          <a:p>
            <a:r>
              <a:rPr lang="ko-KR" altLang="en-US" dirty="0"/>
              <a:t>레이저 모듈과 조도센서 원리</a:t>
            </a:r>
          </a:p>
        </p:txBody>
      </p:sp>
      <p:pic>
        <p:nvPicPr>
          <p:cNvPr id="1026" name="Picture 2" descr="아두이노 코딩">
            <a:extLst>
              <a:ext uri="{FF2B5EF4-FFF2-40B4-BE49-F238E27FC236}">
                <a16:creationId xmlns:a16="http://schemas.microsoft.com/office/drawing/2014/main" id="{E4CA3F34-B6D7-4129-ACFA-1474F1BCC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1661170" cy="16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아두이노 코딩">
            <a:extLst>
              <a:ext uri="{FF2B5EF4-FFF2-40B4-BE49-F238E27FC236}">
                <a16:creationId xmlns:a16="http://schemas.microsoft.com/office/drawing/2014/main" id="{8A4F2924-1202-4A35-B43A-06B0B5D7D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2" y="2859782"/>
            <a:ext cx="1661170" cy="16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조도센서 CDS GL5537 모듈 / 디바이스마트 조도센서 CDS GL5537 모듈">
            <a:extLst>
              <a:ext uri="{FF2B5EF4-FFF2-40B4-BE49-F238E27FC236}">
                <a16:creationId xmlns:a16="http://schemas.microsoft.com/office/drawing/2014/main" id="{F4A9EA95-8960-4804-B3D7-F02E72B0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70" y="2859783"/>
            <a:ext cx="1661169" cy="166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조도센서 CDS GL5537 모듈 / 디바이스마트 조도센서 CDS GL5537 모듈">
            <a:extLst>
              <a:ext uri="{FF2B5EF4-FFF2-40B4-BE49-F238E27FC236}">
                <a16:creationId xmlns:a16="http://schemas.microsoft.com/office/drawing/2014/main" id="{66178BEB-6A93-41FF-9B14-21990104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69" y="1359190"/>
            <a:ext cx="1510469" cy="15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C23C13-C269-44E5-A3D1-777B5DAF4B8D}"/>
              </a:ext>
            </a:extLst>
          </p:cNvPr>
          <p:cNvCxnSpPr/>
          <p:nvPr/>
        </p:nvCxnSpPr>
        <p:spPr>
          <a:xfrm>
            <a:off x="1835696" y="1707654"/>
            <a:ext cx="46805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8423532-9332-4820-BBAA-9256DE6A83AD}"/>
              </a:ext>
            </a:extLst>
          </p:cNvPr>
          <p:cNvCxnSpPr/>
          <p:nvPr/>
        </p:nvCxnSpPr>
        <p:spPr>
          <a:xfrm>
            <a:off x="1691680" y="3219822"/>
            <a:ext cx="244827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B4F73553-2BD0-4DFD-832C-6038E5F4DC58}"/>
              </a:ext>
            </a:extLst>
          </p:cNvPr>
          <p:cNvSpPr/>
          <p:nvPr/>
        </p:nvSpPr>
        <p:spPr>
          <a:xfrm>
            <a:off x="3923928" y="3075806"/>
            <a:ext cx="648072" cy="7920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7A7262-B5C3-41EE-A4F7-03A10D2C3269}"/>
              </a:ext>
            </a:extLst>
          </p:cNvPr>
          <p:cNvCxnSpPr>
            <a:stCxn id="9" idx="7"/>
          </p:cNvCxnSpPr>
          <p:nvPr/>
        </p:nvCxnSpPr>
        <p:spPr>
          <a:xfrm flipV="1">
            <a:off x="4477092" y="2887752"/>
            <a:ext cx="1836877" cy="30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8BA02F-F88F-4C34-AFC1-639631954A3F}"/>
              </a:ext>
            </a:extLst>
          </p:cNvPr>
          <p:cNvCxnSpPr>
            <a:stCxn id="9" idx="6"/>
          </p:cNvCxnSpPr>
          <p:nvPr/>
        </p:nvCxnSpPr>
        <p:spPr>
          <a:xfrm>
            <a:off x="4572000" y="3471850"/>
            <a:ext cx="2295133" cy="872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약물 투여 속도 조절기 구현</a:t>
            </a:r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4" y="1527578"/>
            <a:ext cx="2592289" cy="983896"/>
            <a:chOff x="2113656" y="4283314"/>
            <a:chExt cx="3647461" cy="983896"/>
          </a:xfrm>
        </p:grpSpPr>
        <p:sp>
          <p:nvSpPr>
            <p:cNvPr id="22" name="TextBox 21"/>
            <p:cNvSpPr txBox="1"/>
            <p:nvPr/>
          </p:nvSpPr>
          <p:spPr>
            <a:xfrm>
              <a:off x="2113656" y="4497769"/>
              <a:ext cx="3647459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레이저 센서 모듈과 조도 센서 모듈을 통해 얻은 빗방울 떨어지는 사이 간격 값마다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LED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 방울을 떨어트리는 것을 표현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accent3"/>
                  </a:solidFill>
                  <a:cs typeface="Arial" pitchFamily="34" charset="0"/>
                </a:rPr>
                <a:t>빗방울 떨어지는 부분 출력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6" cy="1022036"/>
            <a:chOff x="2113658" y="4283314"/>
            <a:chExt cx="3647459" cy="1022036"/>
          </a:xfrm>
        </p:grpSpPr>
        <p:sp>
          <p:nvSpPr>
            <p:cNvPr id="28" name="TextBox 27"/>
            <p:cNvSpPr txBox="1"/>
            <p:nvPr/>
          </p:nvSpPr>
          <p:spPr>
            <a:xfrm>
              <a:off x="2113658" y="4520520"/>
              <a:ext cx="3647459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레이저 센서 모듈과 조도 센서 모듈을 통해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드랍챔버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사이에 설치 후 빗방울 떨어지는 사이 간격 값을 받은 후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ml/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hr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단위로 계산하여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LED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 숫자 출력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accent4"/>
                  </a:solidFill>
                  <a:cs typeface="Arial" pitchFamily="34" charset="0"/>
                </a:rPr>
                <a:t>측정 속도 출력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765847"/>
            <a:chOff x="2113657" y="4283314"/>
            <a:chExt cx="3647460" cy="765847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587496"/>
              <a:ext cx="364745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오픈 소스를 통하여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LED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 입력한 숫자 출력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accent5"/>
                  </a:solidFill>
                  <a:cs typeface="Arial" pitchFamily="34" charset="0"/>
                </a:rPr>
                <a:t>목표 속도 출력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613505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약물투여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속도 조절기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2EAC32-C03E-46A1-8F62-4C41F898AF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ko-KR" altLang="en-US" dirty="0"/>
              <a:t>보완해야 할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C59D0-6B66-49CC-AF60-EB629069CB14}"/>
              </a:ext>
            </a:extLst>
          </p:cNvPr>
          <p:cNvSpPr txBox="1"/>
          <p:nvPr/>
        </p:nvSpPr>
        <p:spPr>
          <a:xfrm>
            <a:off x="539552" y="1419622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밝은 곳에 측정이 불가능함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미세한 빛 차이로 인해 오류가 생겨 속도 측정이 힘듦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드랍챔버에</a:t>
            </a:r>
            <a:r>
              <a:rPr lang="ko-KR" altLang="en-US" dirty="0"/>
              <a:t> 레이저 모듈과 조도 센서 모듈 설치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조금의 흔들림이 있으면 레이저 영점 조절이 잘 안되어 속도 측정에 어려움이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속도 측정된 값이 너무 크게 나오면 알 수 없는 오류로 인해 프로그램이 종료됨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789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402</Words>
  <Application>Microsoft Office PowerPoint</Application>
  <PresentationFormat>화면 슬라이드 쇼(16:9)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HYUNG JUN HONG</cp:lastModifiedBy>
  <cp:revision>132</cp:revision>
  <dcterms:created xsi:type="dcterms:W3CDTF">2016-12-05T23:26:54Z</dcterms:created>
  <dcterms:modified xsi:type="dcterms:W3CDTF">2020-12-02T18:24:26Z</dcterms:modified>
</cp:coreProperties>
</file>