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  <p:sldMasterId id="2147483658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6" r:id="rId11"/>
    <p:sldId id="263" r:id="rId12"/>
    <p:sldId id="264" r:id="rId13"/>
    <p:sldId id="268" r:id="rId14"/>
    <p:sldId id="265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04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529">
          <p15:clr>
            <a:srgbClr val="A4A3A4"/>
          </p15:clr>
        </p15:guide>
        <p15:guide id="4" orient="horz" pos="1524">
          <p15:clr>
            <a:srgbClr val="A4A3A4"/>
          </p15:clr>
        </p15:guide>
        <p15:guide id="5" orient="horz" pos="224">
          <p15:clr>
            <a:srgbClr val="A4A3A4"/>
          </p15:clr>
        </p15:guide>
        <p15:guide id="6" pos="226">
          <p15:clr>
            <a:srgbClr val="A4A3A4"/>
          </p15:clr>
        </p15:guide>
        <p15:guide id="7" pos="2880">
          <p15:clr>
            <a:srgbClr val="A4A3A4"/>
          </p15:clr>
        </p15:guide>
        <p15:guide id="8" orient="horz" pos="1904">
          <p15:clr>
            <a:srgbClr val="A4A3A4"/>
          </p15:clr>
        </p15:guide>
        <p15:guide id="9" orient="horz" pos="700">
          <p15:clr>
            <a:srgbClr val="A4A3A4"/>
          </p15:clr>
        </p15:guide>
        <p15:guide id="10" orient="horz" pos="1331">
          <p15:clr>
            <a:srgbClr val="A4A3A4"/>
          </p15:clr>
        </p15:guide>
        <p15:guide id="11" orient="horz" pos="233">
          <p15:clr>
            <a:srgbClr val="A4A3A4"/>
          </p15:clr>
        </p15:guide>
        <p15:guide id="12" orient="horz" pos="1715">
          <p15:clr>
            <a:srgbClr val="A4A3A4"/>
          </p15:clr>
        </p15:guide>
        <p15:guide id="13" orient="horz" pos="203">
          <p15:clr>
            <a:srgbClr val="A4A3A4"/>
          </p15:clr>
        </p15:guide>
        <p15:guide id="14" pos="2733">
          <p15:clr>
            <a:srgbClr val="A4A3A4"/>
          </p15:clr>
        </p15:guide>
        <p15:guide id="15" pos="3437">
          <p15:clr>
            <a:srgbClr val="A4A3A4"/>
          </p15:clr>
        </p15:guide>
        <p15:guide id="16" pos="235">
          <p15:clr>
            <a:srgbClr val="A4A3A4"/>
          </p15:clr>
        </p15:guide>
        <p15:guide id="17" pos="2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E34105-122C-4127-8433-AD0195D7C9B9}">
  <a:tblStyle styleId="{9CE34105-122C-4127-8433-AD0195D7C9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78"/>
      </p:cViewPr>
      <p:guideLst>
        <p:guide orient="horz" pos="1704"/>
        <p:guide orient="horz" pos="2160"/>
        <p:guide orient="horz" pos="529"/>
        <p:guide orient="horz" pos="1524"/>
        <p:guide orient="horz" pos="224"/>
        <p:guide pos="226"/>
        <p:guide pos="2880"/>
        <p:guide orient="horz" pos="1904"/>
        <p:guide orient="horz" pos="700"/>
        <p:guide orient="horz" pos="1331"/>
        <p:guide orient="horz" pos="233"/>
        <p:guide orient="horz" pos="1715"/>
        <p:guide orient="horz" pos="203"/>
        <p:guide pos="2733"/>
        <p:guide pos="3437"/>
        <p:guide pos="235"/>
        <p:guide pos="2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884a928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8884a928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g8884a928c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4290" y="2130425"/>
            <a:ext cx="535224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Narrow"/>
              <a:buNone/>
              <a:defRPr sz="3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74290" y="3613923"/>
            <a:ext cx="5352240" cy="63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1062813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2075476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235833" y="1067464"/>
            <a:ext cx="8229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76654" y="1886857"/>
            <a:ext cx="831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4076885" y="6356350"/>
            <a:ext cx="9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76654" y="197924"/>
            <a:ext cx="8229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276654" y="1111250"/>
            <a:ext cx="831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/>
          <p:nvPr/>
        </p:nvSpPr>
        <p:spPr>
          <a:xfrm>
            <a:off x="4076885" y="6356350"/>
            <a:ext cx="9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/>
        </p:nvSpPr>
        <p:spPr>
          <a:xfrm>
            <a:off x="4076885" y="6356350"/>
            <a:ext cx="9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" name="Google Shape;29;p7"/>
          <p:cNvSpPr txBox="1"/>
          <p:nvPr/>
        </p:nvSpPr>
        <p:spPr>
          <a:xfrm>
            <a:off x="8054834" y="6384730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276654" y="197924"/>
            <a:ext cx="8229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276654" y="111125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4467654" y="111125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/>
          <p:nvPr/>
        </p:nvSpPr>
        <p:spPr>
          <a:xfrm>
            <a:off x="4076885" y="6356350"/>
            <a:ext cx="9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76654" y="197924"/>
            <a:ext cx="8229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ext &amp; diagram">
  <p:cSld name="2_Text &amp; diagram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>
            <a:spLocks noGrp="1"/>
          </p:cNvSpPr>
          <p:nvPr>
            <p:ph type="pic" idx="2"/>
          </p:nvPr>
        </p:nvSpPr>
        <p:spPr>
          <a:xfrm>
            <a:off x="3117291" y="1111250"/>
            <a:ext cx="5511900" cy="47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288213" y="1111250"/>
            <a:ext cx="2484600" cy="47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/>
          <p:nvPr/>
        </p:nvSpPr>
        <p:spPr>
          <a:xfrm>
            <a:off x="4076885" y="6356350"/>
            <a:ext cx="9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76654" y="197924"/>
            <a:ext cx="8229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281817" y="1111250"/>
            <a:ext cx="8288700" cy="48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3" name="Google Shape;43;p10"/>
          <p:cNvSpPr txBox="1"/>
          <p:nvPr/>
        </p:nvSpPr>
        <p:spPr>
          <a:xfrm>
            <a:off x="4076885" y="6356350"/>
            <a:ext cx="9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276654" y="197924"/>
            <a:ext cx="8229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274290" y="2130425"/>
            <a:ext cx="53523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Narrow"/>
              <a:buNone/>
              <a:defRPr sz="3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ubTitle" idx="1"/>
          </p:nvPr>
        </p:nvSpPr>
        <p:spPr>
          <a:xfrm>
            <a:off x="274290" y="3613923"/>
            <a:ext cx="53523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7EEEB5-FE40-4F41-81B2-AF3E8B8FC00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511"/>
            <a:ext cx="9144000" cy="6856977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Monash Malaysia Powerpoint-July-5.jp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9144002" cy="68580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ctrTitle"/>
          </p:nvPr>
        </p:nvSpPr>
        <p:spPr>
          <a:xfrm>
            <a:off x="274327" y="1684338"/>
            <a:ext cx="53523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Narrow"/>
              <a:buNone/>
            </a:pPr>
            <a:r>
              <a:rPr lang="en-MY" dirty="0"/>
              <a:t>GPGPU PROCESSING IN CUDA ARCHITECTURE</a:t>
            </a:r>
            <a:endParaRPr i="1" dirty="0">
              <a:latin typeface="Arial Narrow" panose="020B0606020202030204" pitchFamily="34" charset="0"/>
            </a:endParaRPr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"/>
          </p:nvPr>
        </p:nvSpPr>
        <p:spPr>
          <a:xfrm>
            <a:off x="274290" y="3261800"/>
            <a:ext cx="5352300" cy="22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sz="2000" i="1" dirty="0"/>
              <a:t>Presenter: Kang Hong Bo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3116-B7DE-16D0-D54E-F1F1DF55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18100"/>
            <a:ext cx="8229600" cy="510900"/>
          </a:xfrm>
        </p:spPr>
        <p:txBody>
          <a:bodyPr/>
          <a:lstStyle/>
          <a:p>
            <a:pPr algn="ctr"/>
            <a:r>
              <a:rPr lang="en-US" b="1" dirty="0"/>
              <a:t>Proof of Concept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49586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89EB-B162-8C24-7D56-AA06E681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results and Conclusion</a:t>
            </a:r>
            <a:endParaRPr lang="en-MY" dirty="0"/>
          </a:p>
        </p:txBody>
      </p:sp>
      <p:pic>
        <p:nvPicPr>
          <p:cNvPr id="2050" name="Picture 2" descr="Figure 6. - Performance on dense matrix-matrix multiplication (SGEMM).">
            <a:extLst>
              <a:ext uri="{FF2B5EF4-FFF2-40B4-BE49-F238E27FC236}">
                <a16:creationId xmlns:a16="http://schemas.microsoft.com/office/drawing/2014/main" id="{19D601C9-47A7-F5D1-FE51-93B6B4051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991362"/>
            <a:ext cx="52387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95A04E-1AC7-A5B8-4E34-B9FAD043A661}"/>
              </a:ext>
            </a:extLst>
          </p:cNvPr>
          <p:cNvSpPr txBox="1"/>
          <p:nvPr/>
        </p:nvSpPr>
        <p:spPr>
          <a:xfrm>
            <a:off x="4572000" y="432699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Performance on dense matrix-matrix multiplication (SGEMM).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E65B8-75F8-3554-4311-D03ED7A28551}"/>
              </a:ext>
            </a:extLst>
          </p:cNvPr>
          <p:cNvSpPr txBox="1"/>
          <p:nvPr/>
        </p:nvSpPr>
        <p:spPr>
          <a:xfrm>
            <a:off x="748517" y="5808524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(Reference: </a:t>
            </a:r>
            <a:r>
              <a:rPr lang="en-MY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Garland</a:t>
            </a:r>
            <a:r>
              <a:rPr lang="en-US" dirty="0"/>
              <a:t>, et al. , 2008)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69D2E-084C-3A21-268E-A4B7490F8458}"/>
              </a:ext>
            </a:extLst>
          </p:cNvPr>
          <p:cNvSpPr txBox="1"/>
          <p:nvPr/>
        </p:nvSpPr>
        <p:spPr>
          <a:xfrm>
            <a:off x="279987" y="1636776"/>
            <a:ext cx="29594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GPU has a higher performance on </a:t>
            </a:r>
            <a:b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mathematical problems.</a:t>
            </a:r>
            <a:b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MY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AD921B-99B5-BEAE-FAB1-29D23665D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29874"/>
              </p:ext>
            </p:extLst>
          </p:nvPr>
        </p:nvGraphicFramePr>
        <p:xfrm>
          <a:off x="489458" y="2501202"/>
          <a:ext cx="2208022" cy="1219644"/>
        </p:xfrm>
        <a:graphic>
          <a:graphicData uri="http://schemas.openxmlformats.org/drawingml/2006/table">
            <a:tbl>
              <a:tblPr>
                <a:tableStyleId>{9CE34105-122C-4127-8433-AD0195D7C9B9}</a:tableStyleId>
              </a:tblPr>
              <a:tblGrid>
                <a:gridCol w="1270101">
                  <a:extLst>
                    <a:ext uri="{9D8B030D-6E8A-4147-A177-3AD203B41FA5}">
                      <a16:colId xmlns:a16="http://schemas.microsoft.com/office/drawing/2014/main" val="436404805"/>
                    </a:ext>
                  </a:extLst>
                </a:gridCol>
                <a:gridCol w="937921">
                  <a:extLst>
                    <a:ext uri="{9D8B030D-6E8A-4147-A177-3AD203B41FA5}">
                      <a16:colId xmlns:a16="http://schemas.microsoft.com/office/drawing/2014/main" val="3610467838"/>
                    </a:ext>
                  </a:extLst>
                </a:gridCol>
              </a:tblGrid>
              <a:tr h="212112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 dirty="0">
                          <a:effectLst/>
                        </a:rPr>
                        <a:t>N=1000 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>
                          <a:effectLst/>
                        </a:rPr>
                        <a:t>Time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3439672"/>
                  </a:ext>
                </a:extLst>
              </a:tr>
              <a:tr h="212112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>
                          <a:effectLst/>
                        </a:rPr>
                        <a:t>Serial (CPU)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u="none" strike="noStrike">
                          <a:effectLst/>
                        </a:rPr>
                        <a:t>6.155015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4681083"/>
                  </a:ext>
                </a:extLst>
              </a:tr>
              <a:tr h="39771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 dirty="0">
                          <a:effectLst/>
                        </a:rPr>
                        <a:t>Parallel (CPU)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u="none" strike="noStrike" dirty="0">
                          <a:effectLst/>
                        </a:rPr>
                        <a:t>0.606188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1519335"/>
                  </a:ext>
                </a:extLst>
              </a:tr>
              <a:tr h="39771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>
                          <a:effectLst/>
                        </a:rPr>
                        <a:t>CUDA (GPU)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u="none" strike="noStrike" dirty="0">
                          <a:effectLst/>
                        </a:rPr>
                        <a:t>0.21539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5728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1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3C8A-7901-CFE2-DF4D-4EA9DECA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86" y="2918100"/>
            <a:ext cx="8229600" cy="510900"/>
          </a:xfrm>
        </p:spPr>
        <p:txBody>
          <a:bodyPr/>
          <a:lstStyle/>
          <a:p>
            <a:pPr algn="ctr"/>
            <a:r>
              <a:rPr lang="en-US" sz="4400" b="1" dirty="0"/>
              <a:t>Thank You</a:t>
            </a:r>
            <a:endParaRPr lang="en-MY" sz="4400" b="1" dirty="0"/>
          </a:p>
        </p:txBody>
      </p:sp>
    </p:spTree>
    <p:extLst>
      <p:ext uri="{BB962C8B-B14F-4D97-AF65-F5344CB8AC3E}">
        <p14:creationId xmlns:p14="http://schemas.microsoft.com/office/powerpoint/2010/main" val="127525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57B0-0501-9282-B962-E556117F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B5685-DEAB-CFAE-81E0-23D2386C4205}"/>
              </a:ext>
            </a:extLst>
          </p:cNvPr>
          <p:cNvSpPr txBox="1"/>
          <p:nvPr/>
        </p:nvSpPr>
        <p:spPr>
          <a:xfrm>
            <a:off x="292608" y="1255648"/>
            <a:ext cx="83149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1) </a:t>
            </a:r>
            <a:r>
              <a:rPr lang="en-MY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Ghorpade</a:t>
            </a:r>
            <a:r>
              <a:rPr lang="en-MY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</a:t>
            </a:r>
            <a:r>
              <a:rPr lang="en-MY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Parande</a:t>
            </a:r>
            <a:r>
              <a:rPr lang="en-MY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Kulkarni, M., &amp; </a:t>
            </a:r>
            <a:r>
              <a:rPr lang="en-MY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Bawaskar</a:t>
            </a:r>
            <a:r>
              <a:rPr lang="en-MY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(2012). GPGPU processing in CUDA  architecture. </a:t>
            </a:r>
            <a:r>
              <a:rPr lang="en-MY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MY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arXiv:1202.4347</a:t>
            </a:r>
            <a:r>
              <a:rPr lang="en-MY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MY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MY" dirty="0"/>
              <a:t>2) </a:t>
            </a:r>
            <a:r>
              <a:rPr lang="en-MY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Garland, M., Le Grand, S., </a:t>
            </a:r>
            <a:r>
              <a:rPr lang="en-MY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Nickolls</a:t>
            </a:r>
            <a:r>
              <a:rPr lang="en-MY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Anderson, J., Hardwick, J., Morton, S., ... &amp; Volkov, V. (2008). Parallel computing experiences with CUDA. </a:t>
            </a:r>
            <a:r>
              <a:rPr lang="en-MY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micro</a:t>
            </a:r>
            <a:r>
              <a:rPr lang="en-MY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MY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28</a:t>
            </a:r>
            <a:r>
              <a:rPr lang="en-MY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13-27.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6590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F6386-EA1E-4E88-B2A1-DAE39800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20" y="106918"/>
            <a:ext cx="8229600" cy="510900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5EE264-2AE9-2E53-18E2-65496C40F142}"/>
              </a:ext>
            </a:extLst>
          </p:cNvPr>
          <p:cNvSpPr txBox="1"/>
          <p:nvPr/>
        </p:nvSpPr>
        <p:spPr>
          <a:xfrm>
            <a:off x="336328" y="1420368"/>
            <a:ext cx="5035296" cy="388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Introduction and background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Problem statement and hypothesis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Related work discussion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Methodology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Proof of concept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Analysis of results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Reference</a:t>
            </a:r>
            <a:endParaRPr lang="en-MY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A439-95B7-9A23-87B3-7EA45B3D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Introduction and background</a:t>
            </a:r>
            <a:br>
              <a:rPr lang="en-US" sz="2400" dirty="0"/>
            </a:br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E34E2-6D11-69AB-70C9-3825B361F264}"/>
              </a:ext>
            </a:extLst>
          </p:cNvPr>
          <p:cNvSpPr txBox="1"/>
          <p:nvPr/>
        </p:nvSpPr>
        <p:spPr>
          <a:xfrm>
            <a:off x="803533" y="3429000"/>
            <a:ext cx="2762295" cy="1560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Graphical processing unit (GPU)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- Runs high definitions graphics</a:t>
            </a:r>
          </a:p>
          <a:p>
            <a:pPr>
              <a:lnSpc>
                <a:spcPct val="150000"/>
              </a:lnSpc>
            </a:pPr>
            <a:r>
              <a:rPr lang="en-US" dirty="0"/>
              <a:t>- Compute 3D functions</a:t>
            </a:r>
          </a:p>
          <a:p>
            <a:pPr>
              <a:lnSpc>
                <a:spcPct val="150000"/>
              </a:lnSpc>
            </a:pPr>
            <a:r>
              <a:rPr lang="en-US" dirty="0"/>
              <a:t>- More core compared to CPU</a:t>
            </a:r>
          </a:p>
        </p:txBody>
      </p:sp>
      <p:pic>
        <p:nvPicPr>
          <p:cNvPr id="1026" name="Picture 2" descr="CPU vs GPU architecture (each blue square represents one core) | Download  Scientific Diagram">
            <a:extLst>
              <a:ext uri="{FF2B5EF4-FFF2-40B4-BE49-F238E27FC236}">
                <a16:creationId xmlns:a16="http://schemas.microsoft.com/office/drawing/2014/main" id="{CBB357F9-6C2A-1DEC-751E-14349AED6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173" y="1101798"/>
            <a:ext cx="3289173" cy="247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F81DE1-5C0F-3B89-65AB-AAD722FC2742}"/>
              </a:ext>
            </a:extLst>
          </p:cNvPr>
          <p:cNvSpPr txBox="1"/>
          <p:nvPr/>
        </p:nvSpPr>
        <p:spPr>
          <a:xfrm>
            <a:off x="803533" y="1264920"/>
            <a:ext cx="3217547" cy="1345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Central processing unit (CPU)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- single-chip processor</a:t>
            </a:r>
          </a:p>
          <a:p>
            <a:pPr>
              <a:lnSpc>
                <a:spcPct val="150000"/>
              </a:lnSpc>
            </a:pPr>
            <a:r>
              <a:rPr lang="en-US" dirty="0"/>
              <a:t>- used to handle all of the computation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36B8F-6FDD-013B-82DC-5D581974C3DB}"/>
              </a:ext>
            </a:extLst>
          </p:cNvPr>
          <p:cNvSpPr txBox="1"/>
          <p:nvPr/>
        </p:nvSpPr>
        <p:spPr>
          <a:xfrm>
            <a:off x="748517" y="5808524"/>
            <a:ext cx="6094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(Reference: </a:t>
            </a:r>
            <a:r>
              <a:rPr lang="en-MY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Ghorpade</a:t>
            </a:r>
            <a:r>
              <a:rPr lang="en-MY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</a:t>
            </a:r>
            <a:r>
              <a:rPr lang="en-MY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Parande</a:t>
            </a:r>
            <a:r>
              <a:rPr lang="en-MY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Kulkarni, M., &amp; </a:t>
            </a:r>
            <a:r>
              <a:rPr lang="en-MY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Bawaskar</a:t>
            </a:r>
            <a:r>
              <a:rPr lang="en-MY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dirty="0"/>
              <a:t>2012)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4453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C68A-BA73-9D43-6AEA-17A64732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background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29C0A-AC51-F89B-19FD-074F9CA74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55" y="1525370"/>
            <a:ext cx="6668078" cy="35512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3DBD11-0EAE-0C5D-8D89-40907508ECA9}"/>
              </a:ext>
            </a:extLst>
          </p:cNvPr>
          <p:cNvSpPr txBox="1"/>
          <p:nvPr/>
        </p:nvSpPr>
        <p:spPr>
          <a:xfrm>
            <a:off x="748517" y="5808524"/>
            <a:ext cx="6094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(Reference: </a:t>
            </a:r>
            <a:r>
              <a:rPr lang="en-MY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Ghorpade</a:t>
            </a:r>
            <a:r>
              <a:rPr lang="en-MY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</a:t>
            </a:r>
            <a:r>
              <a:rPr lang="en-MY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Parande</a:t>
            </a:r>
            <a:r>
              <a:rPr lang="en-MY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Kulkarni, M., &amp; </a:t>
            </a:r>
            <a:r>
              <a:rPr lang="en-MY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Bawaskar</a:t>
            </a:r>
            <a:r>
              <a:rPr lang="en-MY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dirty="0"/>
              <a:t>2012)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6384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6A50-E10A-EBA5-9F94-C13533EB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background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F1A6A-BA55-0194-36DB-B489F9578E26}"/>
              </a:ext>
            </a:extLst>
          </p:cNvPr>
          <p:cNvSpPr txBox="1"/>
          <p:nvPr/>
        </p:nvSpPr>
        <p:spPr>
          <a:xfrm>
            <a:off x="512913" y="3429000"/>
            <a:ext cx="4187365" cy="1560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Unified Device Architecture (CUDA)</a:t>
            </a:r>
          </a:p>
          <a:p>
            <a:endParaRPr lang="en-US" dirty="0"/>
          </a:p>
          <a:p>
            <a:endParaRPr lang="en-US" dirty="0"/>
          </a:p>
          <a:p>
            <a:r>
              <a:rPr lang="en-MY" dirty="0"/>
              <a:t>- NVIDIA’s GPU architecture was released in 2007</a:t>
            </a:r>
          </a:p>
          <a:p>
            <a:pPr>
              <a:lnSpc>
                <a:spcPct val="150000"/>
              </a:lnSpc>
            </a:pPr>
            <a:r>
              <a:rPr lang="en-MY" dirty="0"/>
              <a:t>- provides 128 cooperating cores.</a:t>
            </a:r>
          </a:p>
          <a:p>
            <a:pPr>
              <a:lnSpc>
                <a:spcPct val="150000"/>
              </a:lnSpc>
            </a:pPr>
            <a:r>
              <a:rPr lang="en-MY" dirty="0"/>
              <a:t>- advantage in massive computational power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94C66E-7220-46E8-1DAC-F891C211F723}"/>
              </a:ext>
            </a:extLst>
          </p:cNvPr>
          <p:cNvSpPr txBox="1">
            <a:spLocks/>
          </p:cNvSpPr>
          <p:nvPr/>
        </p:nvSpPr>
        <p:spPr>
          <a:xfrm>
            <a:off x="475186" y="1147177"/>
            <a:ext cx="4660250" cy="1345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General Purpose GPU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- Computation for intensive tasks</a:t>
            </a:r>
          </a:p>
          <a:p>
            <a:pPr>
              <a:lnSpc>
                <a:spcPct val="150000"/>
              </a:lnSpc>
            </a:pPr>
            <a:r>
              <a:rPr lang="en-MY" dirty="0"/>
              <a:t>- Performing complex mathematical operations in parallel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C7E0B-15AC-9B3E-4F3C-0D084E78E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679" y="3043591"/>
            <a:ext cx="3977985" cy="26443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B8561-3671-DC69-1DB1-DD54A3C7252A}"/>
              </a:ext>
            </a:extLst>
          </p:cNvPr>
          <p:cNvSpPr txBox="1"/>
          <p:nvPr/>
        </p:nvSpPr>
        <p:spPr>
          <a:xfrm>
            <a:off x="748517" y="5808524"/>
            <a:ext cx="6094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(Reference: </a:t>
            </a:r>
            <a:r>
              <a:rPr lang="en-MY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Ghorpade</a:t>
            </a:r>
            <a:r>
              <a:rPr lang="en-MY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</a:t>
            </a:r>
            <a:r>
              <a:rPr lang="en-MY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Parande</a:t>
            </a:r>
            <a:r>
              <a:rPr lang="en-MY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Kulkarni, M., &amp; </a:t>
            </a:r>
            <a:r>
              <a:rPr lang="en-MY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Bawaskar</a:t>
            </a:r>
            <a:r>
              <a:rPr lang="en-MY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dirty="0"/>
              <a:t>2012)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9545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E82AE71-45A4-D140-9A8D-3BB87DA6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198438"/>
            <a:ext cx="8229600" cy="511175"/>
          </a:xfrm>
        </p:spPr>
        <p:txBody>
          <a:bodyPr/>
          <a:lstStyle/>
          <a:p>
            <a:r>
              <a:rPr lang="en-US" dirty="0"/>
              <a:t>Introduction and background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6A2FF-4F3D-CB14-A75F-5C074ED7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35" y="981336"/>
            <a:ext cx="6086976" cy="4285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A82FDC-4D94-1A3C-6F1F-D764E6BAE095}"/>
              </a:ext>
            </a:extLst>
          </p:cNvPr>
          <p:cNvSpPr txBox="1"/>
          <p:nvPr/>
        </p:nvSpPr>
        <p:spPr>
          <a:xfrm>
            <a:off x="748517" y="5808524"/>
            <a:ext cx="6094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(Reference: </a:t>
            </a:r>
            <a:r>
              <a:rPr lang="en-MY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Ghorpade</a:t>
            </a:r>
            <a:r>
              <a:rPr lang="en-MY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</a:t>
            </a:r>
            <a:r>
              <a:rPr lang="en-MY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Parande</a:t>
            </a:r>
            <a:r>
              <a:rPr lang="en-MY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Kulkarni, M., &amp; </a:t>
            </a:r>
            <a:r>
              <a:rPr lang="en-MY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Bawaskar</a:t>
            </a:r>
            <a:r>
              <a:rPr lang="en-MY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dirty="0"/>
              <a:t>2012)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0870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873D-FC65-8D69-C3E8-CF3C4274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and hypothesis</a:t>
            </a:r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8C3C5-6974-7C35-2C5D-9989973ED5CE}"/>
              </a:ext>
            </a:extLst>
          </p:cNvPr>
          <p:cNvSpPr txBox="1"/>
          <p:nvPr/>
        </p:nvSpPr>
        <p:spPr>
          <a:xfrm>
            <a:off x="276654" y="1577574"/>
            <a:ext cx="8630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the time taken for a computer to calculate a complex mathematical problem be faster by using a GPU?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3ECB5-7291-96DF-A4A1-FEAFE317A5BE}"/>
              </a:ext>
            </a:extLst>
          </p:cNvPr>
          <p:cNvSpPr txBox="1"/>
          <p:nvPr/>
        </p:nvSpPr>
        <p:spPr>
          <a:xfrm>
            <a:off x="276654" y="971936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GPGPU vs CPU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0F12C-9CC1-5F84-1B82-C71DD62289CD}"/>
              </a:ext>
            </a:extLst>
          </p:cNvPr>
          <p:cNvSpPr txBox="1"/>
          <p:nvPr/>
        </p:nvSpPr>
        <p:spPr>
          <a:xfrm>
            <a:off x="276654" y="2173296"/>
            <a:ext cx="2315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much faster will it be?</a:t>
            </a:r>
          </a:p>
        </p:txBody>
      </p:sp>
      <p:pic>
        <p:nvPicPr>
          <p:cNvPr id="1026" name="Picture 2" descr="Thinking Man Question Mark Images – Browse 36,536 Stock Photos, Vectors,  and Video | Adobe Stock">
            <a:extLst>
              <a:ext uri="{FF2B5EF4-FFF2-40B4-BE49-F238E27FC236}">
                <a16:creationId xmlns:a16="http://schemas.microsoft.com/office/drawing/2014/main" id="{BD380938-558C-72BC-8D2A-4184533B8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554" y="2173296"/>
            <a:ext cx="23145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7EB7E8-A409-E6E1-5CA8-3EEEC033896F}"/>
              </a:ext>
            </a:extLst>
          </p:cNvPr>
          <p:cNvSpPr txBox="1"/>
          <p:nvPr/>
        </p:nvSpPr>
        <p:spPr>
          <a:xfrm>
            <a:off x="422958" y="4515449"/>
            <a:ext cx="4355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Hypothesis: GPU should be faster compared to CPU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D185D-335F-E295-BC07-A3157A55CAB6}"/>
              </a:ext>
            </a:extLst>
          </p:cNvPr>
          <p:cNvSpPr txBox="1"/>
          <p:nvPr/>
        </p:nvSpPr>
        <p:spPr>
          <a:xfrm>
            <a:off x="748517" y="5808524"/>
            <a:ext cx="6094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(Reference: </a:t>
            </a:r>
            <a:r>
              <a:rPr lang="en-MY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Ghorpade</a:t>
            </a:r>
            <a:r>
              <a:rPr lang="en-MY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</a:t>
            </a:r>
            <a:r>
              <a:rPr lang="en-MY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Parande</a:t>
            </a:r>
            <a:r>
              <a:rPr lang="en-MY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Kulkarni, M., &amp; </a:t>
            </a:r>
            <a:r>
              <a:rPr lang="en-MY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Bawaskar</a:t>
            </a:r>
            <a:r>
              <a:rPr lang="en-MY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dirty="0"/>
              <a:t>2012)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262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8333-9577-9A4F-2006-EA1D57ED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discussion 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4AADC-E6B4-F55B-1D02-9EC882091B71}"/>
              </a:ext>
            </a:extLst>
          </p:cNvPr>
          <p:cNvSpPr txBox="1"/>
          <p:nvPr/>
        </p:nvSpPr>
        <p:spPr>
          <a:xfrm>
            <a:off x="426720" y="914400"/>
            <a:ext cx="7684008" cy="425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Accelerate numerical electromagnetic method</a:t>
            </a:r>
            <a:br>
              <a:rPr lang="en-US" dirty="0"/>
            </a:br>
            <a:r>
              <a:rPr lang="en-US" dirty="0"/>
              <a:t>- explain how to exploit GPU features by examining how the computational time of the Finite-Difference Time Domain (FDTD) Method can be reduced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Parallel programming on GPUs using CUDA</a:t>
            </a:r>
            <a:br>
              <a:rPr lang="en-US" dirty="0"/>
            </a:br>
            <a:r>
              <a:rPr lang="en-US" dirty="0"/>
              <a:t>- dividing loops into threads, grids, and blocks results in effective implementation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Solve large-size </a:t>
            </a:r>
            <a:r>
              <a:rPr lang="en-MY" dirty="0"/>
              <a:t>optimisation</a:t>
            </a:r>
            <a:r>
              <a:rPr lang="en-US" dirty="0"/>
              <a:t> problems using GPUs</a:t>
            </a:r>
            <a:br>
              <a:rPr lang="en-US" dirty="0"/>
            </a:br>
            <a:r>
              <a:rPr lang="en-US" dirty="0"/>
              <a:t>- examine the shortcomings existing in the current optimization problem-solving methods including limited time budget among other factors.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B8989-12B2-B50F-9543-7BBD5CC02D49}"/>
              </a:ext>
            </a:extLst>
          </p:cNvPr>
          <p:cNvSpPr txBox="1"/>
          <p:nvPr/>
        </p:nvSpPr>
        <p:spPr>
          <a:xfrm>
            <a:off x="748517" y="5808524"/>
            <a:ext cx="6094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(Reference: </a:t>
            </a:r>
            <a:r>
              <a:rPr lang="en-MY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Ghorpade</a:t>
            </a:r>
            <a:r>
              <a:rPr lang="en-MY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</a:t>
            </a:r>
            <a:r>
              <a:rPr lang="en-MY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Parande</a:t>
            </a:r>
            <a:r>
              <a:rPr lang="en-MY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Kulkarni, M., &amp; </a:t>
            </a:r>
            <a:r>
              <a:rPr lang="en-MY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Bawaskar</a:t>
            </a:r>
            <a:r>
              <a:rPr lang="en-MY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dirty="0"/>
              <a:t>2012)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6055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B9B1-AAEB-6A92-E532-5DA7D91B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(Parallel computing with CUDA)</a:t>
            </a:r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0149BD-E6F4-1DD0-D816-949FA0884E06}"/>
              </a:ext>
            </a:extLst>
          </p:cNvPr>
          <p:cNvSpPr txBox="1"/>
          <p:nvPr/>
        </p:nvSpPr>
        <p:spPr>
          <a:xfrm>
            <a:off x="748517" y="5808524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(Reference: </a:t>
            </a:r>
            <a:r>
              <a:rPr lang="en-MY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Garland</a:t>
            </a:r>
            <a:r>
              <a:rPr lang="en-US" dirty="0"/>
              <a:t>, et al. , 2008)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FE93B-374C-13C4-4001-2C20E881C82A}"/>
              </a:ext>
            </a:extLst>
          </p:cNvPr>
          <p:cNvSpPr txBox="1"/>
          <p:nvPr/>
        </p:nvSpPr>
        <p:spPr>
          <a:xfrm>
            <a:off x="390887" y="1060704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Molecular Dynamics</a:t>
            </a:r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A4C28-D001-DBB7-BA66-BC7D6645E373}"/>
              </a:ext>
            </a:extLst>
          </p:cNvPr>
          <p:cNvSpPr txBox="1"/>
          <p:nvPr/>
        </p:nvSpPr>
        <p:spPr>
          <a:xfrm>
            <a:off x="390887" y="2037353"/>
            <a:ext cx="2204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Numerical Linear Algebra</a:t>
            </a:r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B86B7C-A2FF-1266-EE4E-F5BFF67DC822}"/>
              </a:ext>
            </a:extLst>
          </p:cNvPr>
          <p:cNvSpPr txBox="1"/>
          <p:nvPr/>
        </p:nvSpPr>
        <p:spPr>
          <a:xfrm>
            <a:off x="390887" y="2999036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Medical Imaging</a:t>
            </a:r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A7EC6-3AF0-3506-2914-847F13519665}"/>
              </a:ext>
            </a:extLst>
          </p:cNvPr>
          <p:cNvSpPr txBox="1"/>
          <p:nvPr/>
        </p:nvSpPr>
        <p:spPr>
          <a:xfrm>
            <a:off x="390887" y="3697102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Fluid Dynamics</a:t>
            </a:r>
            <a:endParaRPr lang="en-M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3184A-F6FE-4E9F-A476-6693A5787B94}"/>
              </a:ext>
            </a:extLst>
          </p:cNvPr>
          <p:cNvSpPr txBox="1"/>
          <p:nvPr/>
        </p:nvSpPr>
        <p:spPr>
          <a:xfrm>
            <a:off x="379667" y="4470862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Seismic Imaging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E6DCB-D7A7-11E5-B268-C4130770A414}"/>
              </a:ext>
            </a:extLst>
          </p:cNvPr>
          <p:cNvSpPr txBox="1"/>
          <p:nvPr/>
        </p:nvSpPr>
        <p:spPr>
          <a:xfrm>
            <a:off x="532955" y="1399308"/>
            <a:ext cx="8480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 simulation technique widely used in physics, chemistry, biology, and related fields. Its goal is to compute the movement of a number of atoms.</a:t>
            </a:r>
            <a:endParaRPr lang="en-M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6D68DC-A97C-D458-00CF-DFBBF8393D59}"/>
              </a:ext>
            </a:extLst>
          </p:cNvPr>
          <p:cNvSpPr txBox="1"/>
          <p:nvPr/>
        </p:nvSpPr>
        <p:spPr>
          <a:xfrm>
            <a:off x="532955" y="2474398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Matrix multiplication/factorizations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5C9259-9908-0140-91B1-002E287A69B6}"/>
              </a:ext>
            </a:extLst>
          </p:cNvPr>
          <p:cNvSpPr txBox="1"/>
          <p:nvPr/>
        </p:nvSpPr>
        <p:spPr>
          <a:xfrm>
            <a:off x="532955" y="3375470"/>
            <a:ext cx="7544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inverse-scattering algorithms to generate 3D volumetric images of the breast with ultrasound</a:t>
            </a:r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0BBC0F-2B2C-739D-418C-4416034BDFE4}"/>
              </a:ext>
            </a:extLst>
          </p:cNvPr>
          <p:cNvSpPr txBox="1"/>
          <p:nvPr/>
        </p:nvSpPr>
        <p:spPr>
          <a:xfrm>
            <a:off x="532955" y="4059682"/>
            <a:ext cx="786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blocking strategy similar to those used in matrix multiplication and image processing algorithms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5B3475-8C49-05CF-3B1D-AB45356E874A}"/>
              </a:ext>
            </a:extLst>
          </p:cNvPr>
          <p:cNvSpPr txBox="1"/>
          <p:nvPr/>
        </p:nvSpPr>
        <p:spPr>
          <a:xfrm>
            <a:off x="532955" y="4857916"/>
            <a:ext cx="8292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large amount of parallel computation involved in the seismic imaging process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0405268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_1">
  <a:themeElements>
    <a:clrScheme name="Monash Colour Palette">
      <a:dk1>
        <a:srgbClr val="000000"/>
      </a:dk1>
      <a:lt1>
        <a:srgbClr val="FFFFFF"/>
      </a:lt1>
      <a:dk2>
        <a:srgbClr val="006DAE"/>
      </a:dk2>
      <a:lt2>
        <a:srgbClr val="939597"/>
      </a:lt2>
      <a:accent1>
        <a:srgbClr val="E3E5E5"/>
      </a:accent1>
      <a:accent2>
        <a:srgbClr val="ECECEC"/>
      </a:accent2>
      <a:accent3>
        <a:srgbClr val="FF002B"/>
      </a:accent3>
      <a:accent4>
        <a:srgbClr val="00AC3E"/>
      </a:accent4>
      <a:accent5>
        <a:srgbClr val="009FDA"/>
      </a:accent5>
      <a:accent6>
        <a:srgbClr val="8177E7"/>
      </a:accent6>
      <a:hlink>
        <a:srgbClr val="EE64A4"/>
      </a:hlink>
      <a:folHlink>
        <a:srgbClr val="FC622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andard slide">
  <a:themeElements>
    <a:clrScheme name="Monash University">
      <a:dk1>
        <a:srgbClr val="000000"/>
      </a:dk1>
      <a:lt1>
        <a:srgbClr val="FFFFFF"/>
      </a:lt1>
      <a:dk2>
        <a:srgbClr val="006DAE"/>
      </a:dk2>
      <a:lt2>
        <a:srgbClr val="CCCCCC"/>
      </a:lt2>
      <a:accent1>
        <a:srgbClr val="FF002B"/>
      </a:accent1>
      <a:accent2>
        <a:srgbClr val="FC622E"/>
      </a:accent2>
      <a:accent3>
        <a:srgbClr val="829356"/>
      </a:accent3>
      <a:accent4>
        <a:srgbClr val="00AC3E"/>
      </a:accent4>
      <a:accent5>
        <a:srgbClr val="009FDA"/>
      </a:accent5>
      <a:accent6>
        <a:srgbClr val="8177E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626</Words>
  <Application>Microsoft Office PowerPoint</Application>
  <PresentationFormat>On-screen Show (4:3)</PresentationFormat>
  <Paragraphs>79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Noto Sans Symbols</vt:lpstr>
      <vt:lpstr>Arial</vt:lpstr>
      <vt:lpstr>Arial Narrow</vt:lpstr>
      <vt:lpstr>Calibri</vt:lpstr>
      <vt:lpstr>Georgia</vt:lpstr>
      <vt:lpstr>Verdana</vt:lpstr>
      <vt:lpstr>Title slide_1</vt:lpstr>
      <vt:lpstr>1_Standard slide</vt:lpstr>
      <vt:lpstr>GPGPU PROCESSING IN CUDA ARCHITECTURE</vt:lpstr>
      <vt:lpstr>Table of Contents</vt:lpstr>
      <vt:lpstr>Introduction and background </vt:lpstr>
      <vt:lpstr>Introduction and background</vt:lpstr>
      <vt:lpstr>Introduction and background</vt:lpstr>
      <vt:lpstr>Introduction and background</vt:lpstr>
      <vt:lpstr>Problem statement and hypothesis</vt:lpstr>
      <vt:lpstr>Related work discussion </vt:lpstr>
      <vt:lpstr>Methodology (Parallel computing with CUDA)</vt:lpstr>
      <vt:lpstr>Proof of Concept</vt:lpstr>
      <vt:lpstr>Analysis of results and Conclusion</vt:lpstr>
      <vt:lpstr>Thank You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 Monn Baskaran</dc:creator>
  <cp:lastModifiedBy>Hong Kang</cp:lastModifiedBy>
  <cp:revision>8</cp:revision>
  <dcterms:modified xsi:type="dcterms:W3CDTF">2023-10-22T14:55:38Z</dcterms:modified>
</cp:coreProperties>
</file>