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59" r:id="rId4"/>
    <p:sldId id="260" r:id="rId5"/>
    <p:sldId id="262" r:id="rId6"/>
    <p:sldId id="263" r:id="rId7"/>
    <p:sldId id="261" r:id="rId8"/>
    <p:sldId id="264" r:id="rId9"/>
    <p:sldId id="265" r:id="rId10"/>
    <p:sldId id="266" r:id="rId11"/>
    <p:sldId id="25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p:restoredTop sz="95701"/>
  </p:normalViewPr>
  <p:slideViewPr>
    <p:cSldViewPr snapToGrid="0" snapToObjects="1">
      <p:cViewPr>
        <p:scale>
          <a:sx n="102" d="100"/>
          <a:sy n="102"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FBBAA-5A1F-F54B-B60C-5AC9735574DA}" type="datetimeFigureOut">
              <a:rPr lang="en-KH" smtClean="0"/>
              <a:t>5/13/22</a:t>
            </a:fld>
            <a:endParaRPr lang="en-K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27D51-F156-1B4D-A8C1-C07074390C00}" type="slidenum">
              <a:rPr lang="en-KH" smtClean="0"/>
              <a:t>‹#›</a:t>
            </a:fld>
            <a:endParaRPr lang="en-KH"/>
          </a:p>
        </p:txBody>
      </p:sp>
    </p:spTree>
    <p:extLst>
      <p:ext uri="{BB962C8B-B14F-4D97-AF65-F5344CB8AC3E}">
        <p14:creationId xmlns:p14="http://schemas.microsoft.com/office/powerpoint/2010/main" val="263920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 us start our discussions on control signal design with the ALU. What should be its control signals? If we provide a static ALU with combinational logic, as we have designed in Example 3.3 of Chapter 3, then, for the present problem, the only control signal necessary is to indicate whether the ALU has to perform addition or subtraction. As there are two states for each digital signal (1 and 0), only one control input is </a:t>
            </a:r>
            <a:r>
              <a:rPr lang="en-US" sz="1200" b="0" i="0" kern="1200" dirty="0" err="1">
                <a:solidFill>
                  <a:schemeClr val="tx1"/>
                </a:solidFill>
                <a:effectLst/>
                <a:latin typeface="+mn-lt"/>
                <a:ea typeface="+mn-ea"/>
                <a:cs typeface="+mn-cs"/>
              </a:rPr>
              <a:t>suf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cient</a:t>
            </a:r>
            <a:r>
              <a:rPr lang="en-US" sz="1200" b="0" i="0" kern="1200" dirty="0">
                <a:solidFill>
                  <a:schemeClr val="tx1"/>
                </a:solidFill>
                <a:effectLst/>
                <a:latin typeface="+mn-lt"/>
                <a:ea typeface="+mn-ea"/>
                <a:cs typeface="+mn-cs"/>
              </a:rPr>
              <a:t> for the ALU, whose 0 state would denote addition and 1 state would </a:t>
            </a:r>
          </a:p>
          <a:p>
            <a:r>
              <a:rPr lang="en-US" sz="1200" b="0" i="0" kern="1200" dirty="0">
                <a:solidFill>
                  <a:schemeClr val="tx1"/>
                </a:solidFill>
                <a:effectLst/>
                <a:latin typeface="+mn-lt"/>
                <a:ea typeface="+mn-ea"/>
                <a:cs typeface="+mn-cs"/>
              </a:rPr>
              <a:t>indicate subtraction. Let us designate this control signal as S1. Incidentally, it matches with bit 2 of our </a:t>
            </a:r>
          </a:p>
          <a:p>
            <a:r>
              <a:rPr lang="en-US" sz="1200" b="0" i="0" kern="1200" dirty="0">
                <a:solidFill>
                  <a:schemeClr val="tx1"/>
                </a:solidFill>
                <a:effectLst/>
                <a:latin typeface="+mn-lt"/>
                <a:ea typeface="+mn-ea"/>
                <a:cs typeface="+mn-cs"/>
              </a:rPr>
              <a:t>designed opcodes. However, later we shall see that bit 2 of the opcode alone cannot be directly used to </a:t>
            </a:r>
          </a:p>
          <a:p>
            <a:r>
              <a:rPr lang="en-US" sz="1200" b="0" i="0" kern="1200" dirty="0">
                <a:solidFill>
                  <a:schemeClr val="tx1"/>
                </a:solidFill>
                <a:effectLst/>
                <a:latin typeface="+mn-lt"/>
                <a:ea typeface="+mn-ea"/>
                <a:cs typeface="+mn-cs"/>
              </a:rPr>
              <a:t>activate the ALU for distinguishing between addition and subtraction. </a:t>
            </a:r>
          </a:p>
          <a:p>
            <a:r>
              <a:rPr lang="en-US" sz="1200" b="0" i="0" kern="1200" dirty="0">
                <a:solidFill>
                  <a:schemeClr val="tx1"/>
                </a:solidFill>
                <a:effectLst/>
                <a:latin typeface="+mn-lt"/>
                <a:ea typeface="+mn-ea"/>
                <a:cs typeface="+mn-cs"/>
              </a:rPr>
              <a:t>Now let us consider the ALU-result register (Y). In this case, we </a:t>
            </a:r>
            <a:r>
              <a:rPr lang="en-US" sz="1200" b="0" i="0" kern="1200" dirty="0" err="1">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that its major requirement is a </a:t>
            </a:r>
          </a:p>
          <a:p>
            <a:r>
              <a:rPr lang="en-US" sz="1200" b="0" i="0" kern="1200" dirty="0">
                <a:solidFill>
                  <a:schemeClr val="tx1"/>
                </a:solidFill>
                <a:effectLst/>
                <a:latin typeface="+mn-lt"/>
                <a:ea typeface="+mn-ea"/>
                <a:cs typeface="+mn-cs"/>
              </a:rPr>
              <a:t>latching signal to latch the ALU output. Therefore, one control signal, e.g., S2, is necessary for register </a:t>
            </a:r>
          </a:p>
          <a:p>
            <a:r>
              <a:rPr lang="en-US" sz="1200" b="0" i="0" kern="1200" dirty="0">
                <a:solidFill>
                  <a:schemeClr val="tx1"/>
                </a:solidFill>
                <a:effectLst/>
                <a:latin typeface="+mn-lt"/>
                <a:ea typeface="+mn-ea"/>
                <a:cs typeface="+mn-cs"/>
              </a:rPr>
              <a:t>Y and we assume that its falling edge would latch the output from ALU within Y register. There should </a:t>
            </a:r>
          </a:p>
          <a:p>
            <a:r>
              <a:rPr lang="en-US" sz="1200" b="0" i="0" kern="1200" dirty="0">
                <a:solidFill>
                  <a:schemeClr val="tx1"/>
                </a:solidFill>
                <a:effectLst/>
                <a:latin typeface="+mn-lt"/>
                <a:ea typeface="+mn-ea"/>
                <a:cs typeface="+mn-cs"/>
              </a:rPr>
              <a:t>be an enabling signal to make the output from Y to be available in the accumulator. If the output from </a:t>
            </a:r>
          </a:p>
          <a:p>
            <a:r>
              <a:rPr lang="en-US" sz="1200" b="0" i="0" kern="1200" dirty="0">
                <a:solidFill>
                  <a:schemeClr val="tx1"/>
                </a:solidFill>
                <a:effectLst/>
                <a:latin typeface="+mn-lt"/>
                <a:ea typeface="+mn-ea"/>
                <a:cs typeface="+mn-cs"/>
              </a:rPr>
              <a:t>this register (Y) is always available to the accumulator (A), then the latching signal for accumulator may </a:t>
            </a:r>
          </a:p>
          <a:p>
            <a:r>
              <a:rPr lang="en-US" sz="1200" b="0" i="0" kern="1200" dirty="0">
                <a:solidFill>
                  <a:schemeClr val="tx1"/>
                </a:solidFill>
                <a:effectLst/>
                <a:latin typeface="+mn-lt"/>
                <a:ea typeface="+mn-ea"/>
                <a:cs typeface="+mn-cs"/>
              </a:rPr>
              <a:t>not be able to latch the correct input for the accumulator as there is another input from general purpose </a:t>
            </a:r>
          </a:p>
          <a:p>
            <a:r>
              <a:rPr lang="en-US" sz="1200" b="0" i="0" kern="1200" dirty="0">
                <a:solidFill>
                  <a:schemeClr val="tx1"/>
                </a:solidFill>
                <a:effectLst/>
                <a:latin typeface="+mn-lt"/>
                <a:ea typeface="+mn-ea"/>
                <a:cs typeface="+mn-cs"/>
              </a:rPr>
              <a:t>registers (R0 – R3), and there cannot be more than one latching signals for one register. Therefore, we</a:t>
            </a:r>
          </a:p>
          <a:p>
            <a:endParaRPr lang="en-KH" dirty="0"/>
          </a:p>
        </p:txBody>
      </p:sp>
      <p:sp>
        <p:nvSpPr>
          <p:cNvPr id="4" name="Slide Number Placeholder 3"/>
          <p:cNvSpPr>
            <a:spLocks noGrp="1"/>
          </p:cNvSpPr>
          <p:nvPr>
            <p:ph type="sldNum" sz="quarter" idx="5"/>
          </p:nvPr>
        </p:nvSpPr>
        <p:spPr/>
        <p:txBody>
          <a:bodyPr/>
          <a:lstStyle/>
          <a:p>
            <a:fld id="{3EB27D51-F156-1B4D-A8C1-C07074390C00}" type="slidenum">
              <a:rPr lang="en-KH" smtClean="0"/>
              <a:t>16</a:t>
            </a:fld>
            <a:endParaRPr lang="en-KH"/>
          </a:p>
        </p:txBody>
      </p:sp>
    </p:spTree>
    <p:extLst>
      <p:ext uri="{BB962C8B-B14F-4D97-AF65-F5344CB8AC3E}">
        <p14:creationId xmlns:p14="http://schemas.microsoft.com/office/powerpoint/2010/main" val="167920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5/12/22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6622-A79D-8540-91DD-52C19F01675D}"/>
              </a:ext>
            </a:extLst>
          </p:cNvPr>
          <p:cNvSpPr>
            <a:spLocks noGrp="1"/>
          </p:cNvSpPr>
          <p:nvPr>
            <p:ph type="ctrTitle"/>
          </p:nvPr>
        </p:nvSpPr>
        <p:spPr/>
        <p:txBody>
          <a:bodyPr/>
          <a:lstStyle/>
          <a:p>
            <a:r>
              <a:rPr lang="en-KH" dirty="0"/>
              <a:t>The microarchitecture</a:t>
            </a:r>
          </a:p>
        </p:txBody>
      </p:sp>
      <p:sp>
        <p:nvSpPr>
          <p:cNvPr id="3" name="Subtitle 2">
            <a:extLst>
              <a:ext uri="{FF2B5EF4-FFF2-40B4-BE49-F238E27FC236}">
                <a16:creationId xmlns:a16="http://schemas.microsoft.com/office/drawing/2014/main" id="{0A074548-A0B5-CA41-AEFE-2182A2306765}"/>
              </a:ext>
            </a:extLst>
          </p:cNvPr>
          <p:cNvSpPr>
            <a:spLocks noGrp="1"/>
          </p:cNvSpPr>
          <p:nvPr>
            <p:ph type="subTitle" idx="1"/>
          </p:nvPr>
        </p:nvSpPr>
        <p:spPr/>
        <p:txBody>
          <a:bodyPr/>
          <a:lstStyle/>
          <a:p>
            <a:r>
              <a:rPr lang="en-KH" dirty="0"/>
              <a:t>I4GIC</a:t>
            </a:r>
          </a:p>
        </p:txBody>
      </p:sp>
    </p:spTree>
    <p:extLst>
      <p:ext uri="{BB962C8B-B14F-4D97-AF65-F5344CB8AC3E}">
        <p14:creationId xmlns:p14="http://schemas.microsoft.com/office/powerpoint/2010/main" val="220568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1BC279-7FF5-EA42-A9A4-C24D913330C1}"/>
              </a:ext>
            </a:extLst>
          </p:cNvPr>
          <p:cNvPicPr>
            <a:picLocks noChangeAspect="1"/>
          </p:cNvPicPr>
          <p:nvPr/>
        </p:nvPicPr>
        <p:blipFill>
          <a:blip r:embed="rId2"/>
          <a:stretch>
            <a:fillRect/>
          </a:stretch>
        </p:blipFill>
        <p:spPr>
          <a:xfrm>
            <a:off x="1826566" y="615950"/>
            <a:ext cx="8538867" cy="3194050"/>
          </a:xfrm>
          <a:prstGeom prst="rect">
            <a:avLst/>
          </a:prstGeom>
        </p:spPr>
      </p:pic>
      <p:sp>
        <p:nvSpPr>
          <p:cNvPr id="3" name="TextBox 2">
            <a:extLst>
              <a:ext uri="{FF2B5EF4-FFF2-40B4-BE49-F238E27FC236}">
                <a16:creationId xmlns:a16="http://schemas.microsoft.com/office/drawing/2014/main" id="{C3271DDE-8C5A-A849-9D13-CA00FAD63A2A}"/>
              </a:ext>
            </a:extLst>
          </p:cNvPr>
          <p:cNvSpPr txBox="1"/>
          <p:nvPr/>
        </p:nvSpPr>
        <p:spPr>
          <a:xfrm>
            <a:off x="2532905" y="4406900"/>
            <a:ext cx="7126188" cy="646331"/>
          </a:xfrm>
          <a:prstGeom prst="rect">
            <a:avLst/>
          </a:prstGeom>
          <a:noFill/>
        </p:spPr>
        <p:txBody>
          <a:bodyPr wrap="square" rtlCol="0">
            <a:spAutoFit/>
          </a:bodyPr>
          <a:lstStyle/>
          <a:p>
            <a:r>
              <a:rPr lang="en-US" dirty="0"/>
              <a:t>Register field variation for processor with (a) four and (b) sixteen registers </a:t>
            </a:r>
          </a:p>
          <a:p>
            <a:endParaRPr lang="en-KH" dirty="0"/>
          </a:p>
        </p:txBody>
      </p:sp>
    </p:spTree>
    <p:extLst>
      <p:ext uri="{BB962C8B-B14F-4D97-AF65-F5344CB8AC3E}">
        <p14:creationId xmlns:p14="http://schemas.microsoft.com/office/powerpoint/2010/main" val="386876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4C70-F120-034A-9127-E3BCE850BA88}"/>
              </a:ext>
            </a:extLst>
          </p:cNvPr>
          <p:cNvSpPr>
            <a:spLocks noGrp="1"/>
          </p:cNvSpPr>
          <p:nvPr>
            <p:ph type="title"/>
          </p:nvPr>
        </p:nvSpPr>
        <p:spPr/>
        <p:txBody>
          <a:bodyPr>
            <a:normAutofit/>
          </a:bodyPr>
          <a:lstStyle/>
          <a:p>
            <a:r>
              <a:rPr lang="en-KH" sz="4000" dirty="0"/>
              <a:t>Let’s imagine we have the following combination</a:t>
            </a:r>
          </a:p>
        </p:txBody>
      </p:sp>
      <p:pic>
        <p:nvPicPr>
          <p:cNvPr id="4" name="Picture 3">
            <a:extLst>
              <a:ext uri="{FF2B5EF4-FFF2-40B4-BE49-F238E27FC236}">
                <a16:creationId xmlns:a16="http://schemas.microsoft.com/office/drawing/2014/main" id="{62823EB4-59D3-2F47-AF63-1AA30E0BB9B9}"/>
              </a:ext>
            </a:extLst>
          </p:cNvPr>
          <p:cNvPicPr>
            <a:picLocks noChangeAspect="1"/>
          </p:cNvPicPr>
          <p:nvPr/>
        </p:nvPicPr>
        <p:blipFill>
          <a:blip r:embed="rId2"/>
          <a:stretch>
            <a:fillRect/>
          </a:stretch>
        </p:blipFill>
        <p:spPr>
          <a:xfrm>
            <a:off x="1024128" y="1867916"/>
            <a:ext cx="6176772" cy="2540231"/>
          </a:xfrm>
          <a:prstGeom prst="rect">
            <a:avLst/>
          </a:prstGeom>
        </p:spPr>
      </p:pic>
      <p:pic>
        <p:nvPicPr>
          <p:cNvPr id="5" name="Picture 4">
            <a:extLst>
              <a:ext uri="{FF2B5EF4-FFF2-40B4-BE49-F238E27FC236}">
                <a16:creationId xmlns:a16="http://schemas.microsoft.com/office/drawing/2014/main" id="{81ABC3AE-AED2-C84B-8ABB-EB3CBFF2ED29}"/>
              </a:ext>
            </a:extLst>
          </p:cNvPr>
          <p:cNvPicPr>
            <a:picLocks noChangeAspect="1"/>
          </p:cNvPicPr>
          <p:nvPr/>
        </p:nvPicPr>
        <p:blipFill>
          <a:blip r:embed="rId3"/>
          <a:stretch>
            <a:fillRect/>
          </a:stretch>
        </p:blipFill>
        <p:spPr>
          <a:xfrm>
            <a:off x="1175385" y="5244084"/>
            <a:ext cx="9841230" cy="1499616"/>
          </a:xfrm>
          <a:prstGeom prst="rect">
            <a:avLst/>
          </a:prstGeom>
        </p:spPr>
      </p:pic>
      <p:sp>
        <p:nvSpPr>
          <p:cNvPr id="6" name="TextBox 5">
            <a:extLst>
              <a:ext uri="{FF2B5EF4-FFF2-40B4-BE49-F238E27FC236}">
                <a16:creationId xmlns:a16="http://schemas.microsoft.com/office/drawing/2014/main" id="{29D3568E-0048-464D-9B2F-A16B05341C9A}"/>
              </a:ext>
            </a:extLst>
          </p:cNvPr>
          <p:cNvSpPr txBox="1"/>
          <p:nvPr/>
        </p:nvSpPr>
        <p:spPr>
          <a:xfrm>
            <a:off x="1175385" y="4595283"/>
            <a:ext cx="3037306" cy="461665"/>
          </a:xfrm>
          <a:prstGeom prst="rect">
            <a:avLst/>
          </a:prstGeom>
          <a:noFill/>
        </p:spPr>
        <p:txBody>
          <a:bodyPr wrap="none" rtlCol="0">
            <a:spAutoFit/>
          </a:bodyPr>
          <a:lstStyle/>
          <a:p>
            <a:r>
              <a:rPr lang="en-KH" sz="2400" dirty="0">
                <a:solidFill>
                  <a:srgbClr val="C00000"/>
                </a:solidFill>
              </a:rPr>
              <a:t>1. Set your expectation</a:t>
            </a:r>
          </a:p>
        </p:txBody>
      </p:sp>
    </p:spTree>
    <p:extLst>
      <p:ext uri="{BB962C8B-B14F-4D97-AF65-F5344CB8AC3E}">
        <p14:creationId xmlns:p14="http://schemas.microsoft.com/office/powerpoint/2010/main" val="156191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F72CFA-A25C-9F42-86CD-D403A4369710}"/>
              </a:ext>
            </a:extLst>
          </p:cNvPr>
          <p:cNvPicPr>
            <a:picLocks noChangeAspect="1"/>
          </p:cNvPicPr>
          <p:nvPr/>
        </p:nvPicPr>
        <p:blipFill rotWithShape="1">
          <a:blip r:embed="rId2"/>
          <a:srcRect r="54097"/>
          <a:stretch/>
        </p:blipFill>
        <p:spPr>
          <a:xfrm>
            <a:off x="4040677" y="2844800"/>
            <a:ext cx="3168650" cy="3302000"/>
          </a:xfrm>
          <a:prstGeom prst="rect">
            <a:avLst/>
          </a:prstGeom>
        </p:spPr>
      </p:pic>
      <p:sp>
        <p:nvSpPr>
          <p:cNvPr id="3" name="TextBox 2">
            <a:extLst>
              <a:ext uri="{FF2B5EF4-FFF2-40B4-BE49-F238E27FC236}">
                <a16:creationId xmlns:a16="http://schemas.microsoft.com/office/drawing/2014/main" id="{40EBE361-3DAB-314A-89F4-4DCDDBB66C18}"/>
              </a:ext>
            </a:extLst>
          </p:cNvPr>
          <p:cNvSpPr txBox="1"/>
          <p:nvPr/>
        </p:nvSpPr>
        <p:spPr>
          <a:xfrm>
            <a:off x="4452817" y="6231572"/>
            <a:ext cx="2133661" cy="369332"/>
          </a:xfrm>
          <a:prstGeom prst="rect">
            <a:avLst/>
          </a:prstGeom>
          <a:noFill/>
        </p:spPr>
        <p:txBody>
          <a:bodyPr wrap="none" rtlCol="0">
            <a:spAutoFit/>
          </a:bodyPr>
          <a:lstStyle/>
          <a:p>
            <a:r>
              <a:rPr lang="en-US" dirty="0"/>
              <a:t>Register organization</a:t>
            </a:r>
            <a:endParaRPr lang="en-KH" dirty="0"/>
          </a:p>
        </p:txBody>
      </p:sp>
      <p:sp>
        <p:nvSpPr>
          <p:cNvPr id="4" name="TextBox 3">
            <a:extLst>
              <a:ext uri="{FF2B5EF4-FFF2-40B4-BE49-F238E27FC236}">
                <a16:creationId xmlns:a16="http://schemas.microsoft.com/office/drawing/2014/main" id="{F73CF909-E23F-494D-843F-9E5092EA87DE}"/>
              </a:ext>
            </a:extLst>
          </p:cNvPr>
          <p:cNvSpPr txBox="1"/>
          <p:nvPr/>
        </p:nvSpPr>
        <p:spPr>
          <a:xfrm>
            <a:off x="774700" y="518467"/>
            <a:ext cx="4850302" cy="461665"/>
          </a:xfrm>
          <a:prstGeom prst="rect">
            <a:avLst/>
          </a:prstGeom>
          <a:noFill/>
        </p:spPr>
        <p:txBody>
          <a:bodyPr wrap="none" rtlCol="0">
            <a:spAutoFit/>
          </a:bodyPr>
          <a:lstStyle/>
          <a:p>
            <a:r>
              <a:rPr lang="en-US" sz="2400" dirty="0">
                <a:solidFill>
                  <a:srgbClr val="C00000"/>
                </a:solidFill>
              </a:rPr>
              <a:t>2. Visualizing Data-flow and Registers</a:t>
            </a:r>
            <a:endParaRPr lang="en-KH" sz="2400" dirty="0">
              <a:solidFill>
                <a:srgbClr val="C00000"/>
              </a:solidFill>
            </a:endParaRPr>
          </a:p>
        </p:txBody>
      </p:sp>
      <p:sp>
        <p:nvSpPr>
          <p:cNvPr id="5" name="TextBox 4">
            <a:extLst>
              <a:ext uri="{FF2B5EF4-FFF2-40B4-BE49-F238E27FC236}">
                <a16:creationId xmlns:a16="http://schemas.microsoft.com/office/drawing/2014/main" id="{08AC6A91-8456-754B-80CC-F32339FF1CC2}"/>
              </a:ext>
            </a:extLst>
          </p:cNvPr>
          <p:cNvSpPr txBox="1"/>
          <p:nvPr/>
        </p:nvSpPr>
        <p:spPr>
          <a:xfrm>
            <a:off x="774700" y="1244600"/>
            <a:ext cx="10477500" cy="1477328"/>
          </a:xfrm>
          <a:prstGeom prst="rect">
            <a:avLst/>
          </a:prstGeom>
          <a:noFill/>
        </p:spPr>
        <p:txBody>
          <a:bodyPr wrap="square" rtlCol="0">
            <a:spAutoFit/>
          </a:bodyPr>
          <a:lstStyle/>
          <a:p>
            <a:r>
              <a:rPr lang="en-US" dirty="0"/>
              <a:t>Our ALU will have two input registers and one output register. We have designated the </a:t>
            </a:r>
            <a:r>
              <a:rPr lang="en-US" dirty="0">
                <a:solidFill>
                  <a:srgbClr val="C00000"/>
                </a:solidFill>
              </a:rPr>
              <a:t>accumulator</a:t>
            </a:r>
            <a:r>
              <a:rPr lang="en-US" dirty="0"/>
              <a:t> (register A) as one of the two input register for the ALU. Therefore, we shall need one more input register and we designate that register as </a:t>
            </a:r>
            <a:r>
              <a:rPr lang="en-US" dirty="0">
                <a:solidFill>
                  <a:srgbClr val="C00000"/>
                </a:solidFill>
              </a:rPr>
              <a:t>X</a:t>
            </a:r>
            <a:r>
              <a:rPr lang="en-US" dirty="0"/>
              <a:t>, which would be a temporary register. To hold the output from the ALU, we include another register in our design, say register </a:t>
            </a:r>
            <a:r>
              <a:rPr lang="en-US" dirty="0">
                <a:solidFill>
                  <a:srgbClr val="C00000"/>
                </a:solidFill>
              </a:rPr>
              <a:t>Y</a:t>
            </a:r>
            <a:r>
              <a:rPr lang="en-US" dirty="0"/>
              <a:t>. Both X as well as Y would be </a:t>
            </a:r>
            <a:r>
              <a:rPr lang="en-US" dirty="0">
                <a:solidFill>
                  <a:srgbClr val="C00000"/>
                </a:solidFill>
              </a:rPr>
              <a:t>4-bit registers</a:t>
            </a:r>
            <a:r>
              <a:rPr lang="en-US" dirty="0"/>
              <a:t>, like all other registers in our example case</a:t>
            </a:r>
            <a:endParaRPr lang="en-KH" dirty="0"/>
          </a:p>
        </p:txBody>
      </p:sp>
    </p:spTree>
    <p:extLst>
      <p:ext uri="{BB962C8B-B14F-4D97-AF65-F5344CB8AC3E}">
        <p14:creationId xmlns:p14="http://schemas.microsoft.com/office/powerpoint/2010/main" val="111152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259FFB-53D3-034A-AAE9-392B5FFD3F88}"/>
              </a:ext>
            </a:extLst>
          </p:cNvPr>
          <p:cNvSpPr txBox="1"/>
          <p:nvPr/>
        </p:nvSpPr>
        <p:spPr>
          <a:xfrm>
            <a:off x="774700" y="518467"/>
            <a:ext cx="2708562" cy="461665"/>
          </a:xfrm>
          <a:prstGeom prst="rect">
            <a:avLst/>
          </a:prstGeom>
          <a:noFill/>
        </p:spPr>
        <p:txBody>
          <a:bodyPr wrap="none" rtlCol="0">
            <a:spAutoFit/>
          </a:bodyPr>
          <a:lstStyle/>
          <a:p>
            <a:r>
              <a:rPr lang="en-US" sz="2400" dirty="0">
                <a:solidFill>
                  <a:srgbClr val="C00000"/>
                </a:solidFill>
              </a:rPr>
              <a:t>3. Data Path Design </a:t>
            </a:r>
            <a:endParaRPr lang="en-KH" sz="2400" dirty="0">
              <a:solidFill>
                <a:srgbClr val="C00000"/>
              </a:solidFill>
            </a:endParaRPr>
          </a:p>
        </p:txBody>
      </p:sp>
      <p:sp>
        <p:nvSpPr>
          <p:cNvPr id="3" name="TextBox 2">
            <a:extLst>
              <a:ext uri="{FF2B5EF4-FFF2-40B4-BE49-F238E27FC236}">
                <a16:creationId xmlns:a16="http://schemas.microsoft.com/office/drawing/2014/main" id="{2931E804-172F-784B-B3C3-CCDCD2994741}"/>
              </a:ext>
            </a:extLst>
          </p:cNvPr>
          <p:cNvSpPr txBox="1"/>
          <p:nvPr/>
        </p:nvSpPr>
        <p:spPr>
          <a:xfrm>
            <a:off x="774700" y="1104900"/>
            <a:ext cx="10693400" cy="1754326"/>
          </a:xfrm>
          <a:prstGeom prst="rect">
            <a:avLst/>
          </a:prstGeom>
          <a:noFill/>
        </p:spPr>
        <p:txBody>
          <a:bodyPr wrap="square" rtlCol="0">
            <a:spAutoFit/>
          </a:bodyPr>
          <a:lstStyle/>
          <a:p>
            <a:r>
              <a:rPr lang="en-US" dirty="0"/>
              <a:t>The next step is to provide all necessary paths so that the data can ow properly from one register to another as per our requirements.</a:t>
            </a:r>
          </a:p>
          <a:p>
            <a:endParaRPr lang="en-KH" dirty="0"/>
          </a:p>
          <a:p>
            <a:r>
              <a:rPr lang="en-US" dirty="0"/>
              <a:t>Considering first two instructions, we note that we must provide a bidirectional data path between the accumulator and all four registers, so that accumulator may be loaded from any register or may be stored in any register.</a:t>
            </a:r>
          </a:p>
          <a:p>
            <a:endParaRPr lang="en-KH" dirty="0"/>
          </a:p>
        </p:txBody>
      </p:sp>
      <p:pic>
        <p:nvPicPr>
          <p:cNvPr id="4" name="Picture 3">
            <a:extLst>
              <a:ext uri="{FF2B5EF4-FFF2-40B4-BE49-F238E27FC236}">
                <a16:creationId xmlns:a16="http://schemas.microsoft.com/office/drawing/2014/main" id="{90820E4B-9637-C040-9C7B-494ED5A39817}"/>
              </a:ext>
            </a:extLst>
          </p:cNvPr>
          <p:cNvPicPr>
            <a:picLocks noChangeAspect="1"/>
          </p:cNvPicPr>
          <p:nvPr/>
        </p:nvPicPr>
        <p:blipFill>
          <a:blip r:embed="rId2"/>
          <a:stretch>
            <a:fillRect/>
          </a:stretch>
        </p:blipFill>
        <p:spPr>
          <a:xfrm>
            <a:off x="774700" y="2762250"/>
            <a:ext cx="1828800" cy="3213100"/>
          </a:xfrm>
          <a:prstGeom prst="rect">
            <a:avLst/>
          </a:prstGeom>
        </p:spPr>
      </p:pic>
      <p:sp>
        <p:nvSpPr>
          <p:cNvPr id="5" name="TextBox 4">
            <a:extLst>
              <a:ext uri="{FF2B5EF4-FFF2-40B4-BE49-F238E27FC236}">
                <a16:creationId xmlns:a16="http://schemas.microsoft.com/office/drawing/2014/main" id="{B9BEAA40-5F27-CF4A-BABC-7378B9183538}"/>
              </a:ext>
            </a:extLst>
          </p:cNvPr>
          <p:cNvSpPr txBox="1"/>
          <p:nvPr/>
        </p:nvSpPr>
        <p:spPr>
          <a:xfrm>
            <a:off x="774700" y="6154867"/>
            <a:ext cx="3729162" cy="369332"/>
          </a:xfrm>
          <a:prstGeom prst="rect">
            <a:avLst/>
          </a:prstGeom>
          <a:noFill/>
        </p:spPr>
        <p:txBody>
          <a:bodyPr wrap="none" rtlCol="0">
            <a:spAutoFit/>
          </a:bodyPr>
          <a:lstStyle/>
          <a:p>
            <a:r>
              <a:rPr lang="en-KH" dirty="0"/>
              <a:t>Bidirectional data path of accumulator</a:t>
            </a:r>
          </a:p>
        </p:txBody>
      </p:sp>
      <p:sp>
        <p:nvSpPr>
          <p:cNvPr id="6" name="TextBox 5">
            <a:extLst>
              <a:ext uri="{FF2B5EF4-FFF2-40B4-BE49-F238E27FC236}">
                <a16:creationId xmlns:a16="http://schemas.microsoft.com/office/drawing/2014/main" id="{1B016E32-E28B-FC4B-96E8-744F95506D55}"/>
              </a:ext>
            </a:extLst>
          </p:cNvPr>
          <p:cNvSpPr txBox="1"/>
          <p:nvPr/>
        </p:nvSpPr>
        <p:spPr>
          <a:xfrm>
            <a:off x="5664200" y="2898537"/>
            <a:ext cx="5875462" cy="2862322"/>
          </a:xfrm>
          <a:prstGeom prst="rect">
            <a:avLst/>
          </a:prstGeom>
          <a:noFill/>
        </p:spPr>
        <p:txBody>
          <a:bodyPr wrap="square" rtlCol="0">
            <a:spAutoFit/>
          </a:bodyPr>
          <a:lstStyle/>
          <a:p>
            <a:r>
              <a:rPr lang="en-US" dirty="0"/>
              <a:t>For addition and subtraction operations, apart from accumulator, another set of data must be available in the temporary register X, which should be copied from the indicated register as per the instruction. Therefore, there must be another bus connecting the temporary register X with all four registers from R0 to R3. </a:t>
            </a:r>
          </a:p>
          <a:p>
            <a:endParaRPr lang="en-US" dirty="0"/>
          </a:p>
          <a:p>
            <a:r>
              <a:rPr lang="en-US" dirty="0"/>
              <a:t>This data bus would be  unidirectional , from register-set (R0 – R3) to X-register as in no case data would be copied from this temporary register (X) to any other register (R0 – R3).</a:t>
            </a:r>
            <a:endParaRPr lang="en-KH" dirty="0"/>
          </a:p>
        </p:txBody>
      </p:sp>
    </p:spTree>
    <p:extLst>
      <p:ext uri="{BB962C8B-B14F-4D97-AF65-F5344CB8AC3E}">
        <p14:creationId xmlns:p14="http://schemas.microsoft.com/office/powerpoint/2010/main" val="290997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BF9A88-E842-7F4D-8AF2-65644CC15548}"/>
              </a:ext>
            </a:extLst>
          </p:cNvPr>
          <p:cNvPicPr>
            <a:picLocks noChangeAspect="1"/>
          </p:cNvPicPr>
          <p:nvPr/>
        </p:nvPicPr>
        <p:blipFill>
          <a:blip r:embed="rId2"/>
          <a:stretch>
            <a:fillRect/>
          </a:stretch>
        </p:blipFill>
        <p:spPr>
          <a:xfrm>
            <a:off x="508000" y="233998"/>
            <a:ext cx="2139772" cy="3195002"/>
          </a:xfrm>
          <a:prstGeom prst="rect">
            <a:avLst/>
          </a:prstGeom>
        </p:spPr>
      </p:pic>
      <p:sp>
        <p:nvSpPr>
          <p:cNvPr id="3" name="TextBox 2">
            <a:extLst>
              <a:ext uri="{FF2B5EF4-FFF2-40B4-BE49-F238E27FC236}">
                <a16:creationId xmlns:a16="http://schemas.microsoft.com/office/drawing/2014/main" id="{065B4323-878F-1B46-A9EA-47B61BE433D2}"/>
              </a:ext>
            </a:extLst>
          </p:cNvPr>
          <p:cNvSpPr txBox="1"/>
          <p:nvPr/>
        </p:nvSpPr>
        <p:spPr>
          <a:xfrm>
            <a:off x="3022600" y="233998"/>
            <a:ext cx="8534400" cy="3693319"/>
          </a:xfrm>
          <a:prstGeom prst="rect">
            <a:avLst/>
          </a:prstGeom>
          <a:noFill/>
        </p:spPr>
        <p:txBody>
          <a:bodyPr wrap="square" rtlCol="0">
            <a:spAutoFit/>
          </a:bodyPr>
          <a:lstStyle/>
          <a:p>
            <a:r>
              <a:rPr lang="en-US" dirty="0"/>
              <a:t>To start with, note that we have not provided any mechanism of loading any immediate data (using immediate addressing mode) to the accumulator or four other registers (R0 – R3), for the purpose of focusing on essential issues. </a:t>
            </a:r>
          </a:p>
          <a:p>
            <a:endParaRPr lang="en-US" dirty="0"/>
          </a:p>
          <a:p>
            <a:r>
              <a:rPr lang="en-US" dirty="0"/>
              <a:t>Next, we have avoided indicating any flag register, which is considered to be essential for any ALU, for keeping the problem a simple one. Furthermore, the data path, provided by us is not an optimum one, but takes care of all necessary data flow, as per the demand of our initial assumptions regarding the problem. </a:t>
            </a:r>
          </a:p>
          <a:p>
            <a:endParaRPr lang="en-US" dirty="0"/>
          </a:p>
          <a:p>
            <a:r>
              <a:rPr lang="en-US" dirty="0"/>
              <a:t>In total, we have provided six data paths. Only one of these six paths is bidirectional, and the remaining five are unidirectional. Note that the bidirectional data path is also capable of copying the data from any register (R0 – R3) to another register (R0 – R3), which we are not implementing for our present example problem.</a:t>
            </a:r>
            <a:endParaRPr lang="en-KH" dirty="0"/>
          </a:p>
        </p:txBody>
      </p:sp>
      <p:sp>
        <p:nvSpPr>
          <p:cNvPr id="4" name="TextBox 3">
            <a:extLst>
              <a:ext uri="{FF2B5EF4-FFF2-40B4-BE49-F238E27FC236}">
                <a16:creationId xmlns:a16="http://schemas.microsoft.com/office/drawing/2014/main" id="{A9014FD7-0402-2947-8F5E-EDD1219357FE}"/>
              </a:ext>
            </a:extLst>
          </p:cNvPr>
          <p:cNvSpPr txBox="1"/>
          <p:nvPr/>
        </p:nvSpPr>
        <p:spPr>
          <a:xfrm>
            <a:off x="508000" y="4356100"/>
            <a:ext cx="11049000" cy="2308324"/>
          </a:xfrm>
          <a:prstGeom prst="rect">
            <a:avLst/>
          </a:prstGeom>
          <a:noFill/>
        </p:spPr>
        <p:txBody>
          <a:bodyPr wrap="square" rtlCol="0">
            <a:spAutoFit/>
          </a:bodyPr>
          <a:lstStyle/>
          <a:p>
            <a:r>
              <a:rPr lang="en-US" dirty="0"/>
              <a:t>From accumulator, there are three different data paths. One is the bidirectional data path for registers R0 – R3. The second one is from the accumulator to the ALU. The third one is to the accumulator from Y register. These last two paths would be used only during the ALU operations.</a:t>
            </a:r>
          </a:p>
          <a:p>
            <a:endParaRPr lang="en-US" dirty="0"/>
          </a:p>
          <a:p>
            <a:r>
              <a:rPr lang="en-US" dirty="0"/>
              <a:t>From each of the four registers (R0 – R3), there are two data paths, one for communicating with the accumulator and another to move the selected register’s data to X-register. The second path would be necessary before any ALU operations.</a:t>
            </a:r>
          </a:p>
          <a:p>
            <a:endParaRPr lang="en-KH" dirty="0"/>
          </a:p>
        </p:txBody>
      </p:sp>
    </p:spTree>
    <p:extLst>
      <p:ext uri="{BB962C8B-B14F-4D97-AF65-F5344CB8AC3E}">
        <p14:creationId xmlns:p14="http://schemas.microsoft.com/office/powerpoint/2010/main" val="273373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824D74-D085-3945-BB75-D1D36E3E15D1}"/>
              </a:ext>
            </a:extLst>
          </p:cNvPr>
          <p:cNvSpPr txBox="1"/>
          <p:nvPr/>
        </p:nvSpPr>
        <p:spPr>
          <a:xfrm>
            <a:off x="723900" y="698500"/>
            <a:ext cx="10617200" cy="1477328"/>
          </a:xfrm>
          <a:prstGeom prst="rect">
            <a:avLst/>
          </a:prstGeom>
          <a:noFill/>
        </p:spPr>
        <p:txBody>
          <a:bodyPr wrap="square" rtlCol="0">
            <a:spAutoFit/>
          </a:bodyPr>
          <a:lstStyle/>
          <a:p>
            <a:r>
              <a:rPr lang="en-US" dirty="0"/>
              <a:t>For the X-register, two separate data path exists, one to get the data from any one of the four registers R0 – R3. Another one is to load it within the ALU. For Y-register also there are two separate data paths, one to receive the result from ALU and another to send the data to the accumulator. All these ensure that we have provided adequate data paths to maintain the data ow, as per the requirement of the problem statement.</a:t>
            </a:r>
          </a:p>
          <a:p>
            <a:endParaRPr lang="en-KH" dirty="0"/>
          </a:p>
        </p:txBody>
      </p:sp>
      <p:sp>
        <p:nvSpPr>
          <p:cNvPr id="3" name="TextBox 2">
            <a:extLst>
              <a:ext uri="{FF2B5EF4-FFF2-40B4-BE49-F238E27FC236}">
                <a16:creationId xmlns:a16="http://schemas.microsoft.com/office/drawing/2014/main" id="{AFAAC75B-CA85-FD48-8E8F-C4430C805D76}"/>
              </a:ext>
            </a:extLst>
          </p:cNvPr>
          <p:cNvSpPr txBox="1"/>
          <p:nvPr/>
        </p:nvSpPr>
        <p:spPr>
          <a:xfrm>
            <a:off x="723900" y="2175828"/>
            <a:ext cx="3725956" cy="461665"/>
          </a:xfrm>
          <a:prstGeom prst="rect">
            <a:avLst/>
          </a:prstGeom>
          <a:noFill/>
        </p:spPr>
        <p:txBody>
          <a:bodyPr wrap="none" rtlCol="0">
            <a:spAutoFit/>
          </a:bodyPr>
          <a:lstStyle/>
          <a:p>
            <a:r>
              <a:rPr lang="en-US" sz="2400" dirty="0">
                <a:solidFill>
                  <a:srgbClr val="C00000"/>
                </a:solidFill>
              </a:rPr>
              <a:t>4. Control signal requirement</a:t>
            </a:r>
            <a:endParaRPr lang="en-KH" sz="2400" dirty="0">
              <a:solidFill>
                <a:srgbClr val="C00000"/>
              </a:solidFill>
            </a:endParaRPr>
          </a:p>
        </p:txBody>
      </p:sp>
      <p:sp>
        <p:nvSpPr>
          <p:cNvPr id="4" name="TextBox 3">
            <a:extLst>
              <a:ext uri="{FF2B5EF4-FFF2-40B4-BE49-F238E27FC236}">
                <a16:creationId xmlns:a16="http://schemas.microsoft.com/office/drawing/2014/main" id="{764C80C9-61D2-FC4D-A5A0-72DF446B7399}"/>
              </a:ext>
            </a:extLst>
          </p:cNvPr>
          <p:cNvSpPr txBox="1"/>
          <p:nvPr/>
        </p:nvSpPr>
        <p:spPr>
          <a:xfrm>
            <a:off x="876300" y="2844800"/>
            <a:ext cx="10464800" cy="2308324"/>
          </a:xfrm>
          <a:prstGeom prst="rect">
            <a:avLst/>
          </a:prstGeom>
          <a:noFill/>
        </p:spPr>
        <p:txBody>
          <a:bodyPr wrap="square" rtlCol="0">
            <a:spAutoFit/>
          </a:bodyPr>
          <a:lstStyle/>
          <a:p>
            <a:r>
              <a:rPr lang="en-US" dirty="0"/>
              <a:t>To make our unit a working one, we need to design all necessary control signals for data propagation or proper sequential flow of data.</a:t>
            </a:r>
          </a:p>
          <a:p>
            <a:endParaRPr lang="en-US" dirty="0"/>
          </a:p>
          <a:p>
            <a:r>
              <a:rPr lang="en-US" dirty="0"/>
              <a:t>What is a control signal? </a:t>
            </a:r>
          </a:p>
          <a:p>
            <a:endParaRPr lang="en-US" dirty="0"/>
          </a:p>
          <a:p>
            <a:pPr marL="285750" indent="-285750">
              <a:buFont typeface="Wingdings" pitchFamily="2" charset="2"/>
              <a:buChar char="Ø"/>
            </a:pPr>
            <a:r>
              <a:rPr lang="en-US" dirty="0"/>
              <a:t>In this case, control signal indicates those signals whose change of logic level would allow or disallow (enable or disable) the data flow from one point (register etc.) to another.</a:t>
            </a:r>
          </a:p>
          <a:p>
            <a:endParaRPr lang="en-KH" dirty="0"/>
          </a:p>
        </p:txBody>
      </p:sp>
    </p:spTree>
    <p:extLst>
      <p:ext uri="{BB962C8B-B14F-4D97-AF65-F5344CB8AC3E}">
        <p14:creationId xmlns:p14="http://schemas.microsoft.com/office/powerpoint/2010/main" val="748296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02E694-7D03-544E-8779-03B37F5EB27C}"/>
              </a:ext>
            </a:extLst>
          </p:cNvPr>
          <p:cNvPicPr>
            <a:picLocks noChangeAspect="1"/>
          </p:cNvPicPr>
          <p:nvPr/>
        </p:nvPicPr>
        <p:blipFill>
          <a:blip r:embed="rId3"/>
          <a:stretch>
            <a:fillRect/>
          </a:stretch>
        </p:blipFill>
        <p:spPr>
          <a:xfrm>
            <a:off x="762000" y="781049"/>
            <a:ext cx="10896600" cy="4736925"/>
          </a:xfrm>
          <a:prstGeom prst="rect">
            <a:avLst/>
          </a:prstGeom>
        </p:spPr>
      </p:pic>
    </p:spTree>
    <p:extLst>
      <p:ext uri="{BB962C8B-B14F-4D97-AF65-F5344CB8AC3E}">
        <p14:creationId xmlns:p14="http://schemas.microsoft.com/office/powerpoint/2010/main" val="129968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FAF3CB-B2AF-C448-8285-12A5A0C8773F}"/>
              </a:ext>
            </a:extLst>
          </p:cNvPr>
          <p:cNvPicPr>
            <a:picLocks noChangeAspect="1"/>
          </p:cNvPicPr>
          <p:nvPr/>
        </p:nvPicPr>
        <p:blipFill rotWithShape="1">
          <a:blip r:embed="rId2"/>
          <a:srcRect r="21677"/>
          <a:stretch/>
        </p:blipFill>
        <p:spPr>
          <a:xfrm>
            <a:off x="1932432" y="572135"/>
            <a:ext cx="7851648" cy="3641090"/>
          </a:xfrm>
          <a:prstGeom prst="rect">
            <a:avLst/>
          </a:prstGeom>
        </p:spPr>
      </p:pic>
      <p:sp>
        <p:nvSpPr>
          <p:cNvPr id="3" name="TextBox 2">
            <a:extLst>
              <a:ext uri="{FF2B5EF4-FFF2-40B4-BE49-F238E27FC236}">
                <a16:creationId xmlns:a16="http://schemas.microsoft.com/office/drawing/2014/main" id="{2DBFC736-2F84-F942-B8DF-3C1BEFE60621}"/>
              </a:ext>
            </a:extLst>
          </p:cNvPr>
          <p:cNvSpPr txBox="1"/>
          <p:nvPr/>
        </p:nvSpPr>
        <p:spPr>
          <a:xfrm>
            <a:off x="4328160" y="4465320"/>
            <a:ext cx="2720425" cy="369332"/>
          </a:xfrm>
          <a:prstGeom prst="rect">
            <a:avLst/>
          </a:prstGeom>
          <a:noFill/>
        </p:spPr>
        <p:txBody>
          <a:bodyPr wrap="none" rtlCol="0">
            <a:spAutoFit/>
          </a:bodyPr>
          <a:lstStyle/>
          <a:p>
            <a:r>
              <a:rPr lang="en-US" dirty="0"/>
              <a:t>Summary of control signals</a:t>
            </a:r>
            <a:endParaRPr lang="en-KH" dirty="0"/>
          </a:p>
        </p:txBody>
      </p:sp>
      <p:pic>
        <p:nvPicPr>
          <p:cNvPr id="4" name="Picture 3">
            <a:extLst>
              <a:ext uri="{FF2B5EF4-FFF2-40B4-BE49-F238E27FC236}">
                <a16:creationId xmlns:a16="http://schemas.microsoft.com/office/drawing/2014/main" id="{83DB3399-BD16-E74E-A01E-3BB72141FFFE}"/>
              </a:ext>
            </a:extLst>
          </p:cNvPr>
          <p:cNvPicPr>
            <a:picLocks noChangeAspect="1"/>
          </p:cNvPicPr>
          <p:nvPr/>
        </p:nvPicPr>
        <p:blipFill>
          <a:blip r:embed="rId3"/>
          <a:stretch>
            <a:fillRect/>
          </a:stretch>
        </p:blipFill>
        <p:spPr>
          <a:xfrm>
            <a:off x="7993465" y="541655"/>
            <a:ext cx="2132856" cy="3641090"/>
          </a:xfrm>
          <a:prstGeom prst="rect">
            <a:avLst/>
          </a:prstGeom>
        </p:spPr>
      </p:pic>
    </p:spTree>
    <p:extLst>
      <p:ext uri="{BB962C8B-B14F-4D97-AF65-F5344CB8AC3E}">
        <p14:creationId xmlns:p14="http://schemas.microsoft.com/office/powerpoint/2010/main" val="2579496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CD8740-9248-4941-836B-ACBD3AD74E49}"/>
              </a:ext>
            </a:extLst>
          </p:cNvPr>
          <p:cNvSpPr txBox="1"/>
          <p:nvPr/>
        </p:nvSpPr>
        <p:spPr>
          <a:xfrm>
            <a:off x="510540" y="392748"/>
            <a:ext cx="3292889" cy="461665"/>
          </a:xfrm>
          <a:prstGeom prst="rect">
            <a:avLst/>
          </a:prstGeom>
          <a:noFill/>
        </p:spPr>
        <p:txBody>
          <a:bodyPr wrap="none" rtlCol="0">
            <a:spAutoFit/>
          </a:bodyPr>
          <a:lstStyle/>
          <a:p>
            <a:r>
              <a:rPr lang="en-US" sz="2400" dirty="0">
                <a:solidFill>
                  <a:srgbClr val="C00000"/>
                </a:solidFill>
              </a:rPr>
              <a:t>4. Need micro instructions</a:t>
            </a:r>
            <a:endParaRPr lang="en-KH" sz="2400" dirty="0">
              <a:solidFill>
                <a:srgbClr val="C00000"/>
              </a:solidFill>
            </a:endParaRPr>
          </a:p>
        </p:txBody>
      </p:sp>
      <p:sp>
        <p:nvSpPr>
          <p:cNvPr id="3" name="TextBox 2">
            <a:extLst>
              <a:ext uri="{FF2B5EF4-FFF2-40B4-BE49-F238E27FC236}">
                <a16:creationId xmlns:a16="http://schemas.microsoft.com/office/drawing/2014/main" id="{47EBD01B-5ED8-1A43-BD10-C3E49B944613}"/>
              </a:ext>
            </a:extLst>
          </p:cNvPr>
          <p:cNvSpPr txBox="1"/>
          <p:nvPr/>
        </p:nvSpPr>
        <p:spPr>
          <a:xfrm>
            <a:off x="685800" y="1234440"/>
            <a:ext cx="10591800" cy="4801314"/>
          </a:xfrm>
          <a:prstGeom prst="rect">
            <a:avLst/>
          </a:prstGeom>
          <a:noFill/>
        </p:spPr>
        <p:txBody>
          <a:bodyPr wrap="square" rtlCol="0">
            <a:spAutoFit/>
          </a:bodyPr>
          <a:lstStyle/>
          <a:p>
            <a:pPr marL="285750" indent="-285750">
              <a:buFont typeface="Wingdings" pitchFamily="2" charset="2"/>
              <a:buChar char="Ø"/>
            </a:pPr>
            <a:r>
              <a:rPr lang="en-US" dirty="0"/>
              <a:t>What is meant by microinstructions?</a:t>
            </a:r>
          </a:p>
          <a:p>
            <a:endParaRPr lang="en-KH" dirty="0"/>
          </a:p>
          <a:p>
            <a:r>
              <a:rPr lang="en-US" dirty="0"/>
              <a:t>To implement any instruction, several steps would be necessary. These steps are designated as  micro-steps  and the necessary instructions to generate these micro-steps are known as </a:t>
            </a:r>
            <a:r>
              <a:rPr lang="en-US" dirty="0">
                <a:solidFill>
                  <a:srgbClr val="C00000"/>
                </a:solidFill>
              </a:rPr>
              <a:t>microinstructions</a:t>
            </a:r>
            <a:r>
              <a:rPr lang="en-US" dirty="0"/>
              <a:t>.</a:t>
            </a:r>
          </a:p>
          <a:p>
            <a:endParaRPr lang="en-US" dirty="0"/>
          </a:p>
          <a:p>
            <a:r>
              <a:rPr lang="en-US" dirty="0"/>
              <a:t>For example, let us take the first instruction:  </a:t>
            </a:r>
            <a:r>
              <a:rPr lang="en-US" dirty="0">
                <a:solidFill>
                  <a:srgbClr val="0070C0"/>
                </a:solidFill>
              </a:rPr>
              <a:t>Load accumulator by a register  </a:t>
            </a:r>
            <a:r>
              <a:rPr lang="en-US" dirty="0"/>
              <a:t>and assume that the instruction is referring a general purpose register R0. We find that the following micro-steps (and sequence) are necessary to implement the instruction Load accumulator by R0:</a:t>
            </a:r>
          </a:p>
          <a:p>
            <a:endParaRPr lang="en-US" dirty="0"/>
          </a:p>
          <a:p>
            <a:pPr marL="720725" indent="-334963">
              <a:buFont typeface="+mj-lt"/>
              <a:buAutoNum type="arabicPeriod"/>
            </a:pPr>
            <a:r>
              <a:rPr lang="en-US" dirty="0"/>
              <a:t>Make ENA0 as 0 to enable output of R0 to reach accumulator. </a:t>
            </a:r>
          </a:p>
          <a:p>
            <a:pPr marL="720725" indent="-334963">
              <a:buFont typeface="+mj-lt"/>
              <a:buAutoNum type="arabicPeriod"/>
            </a:pPr>
            <a:r>
              <a:rPr lang="en-US" dirty="0"/>
              <a:t>Latch the input from R0 to accumulator by a high to low signal at S5.</a:t>
            </a:r>
          </a:p>
          <a:p>
            <a:pPr marL="342900" indent="-342900">
              <a:buFont typeface="+mj-lt"/>
              <a:buAutoNum type="arabicPeriod"/>
            </a:pPr>
            <a:endParaRPr lang="en-US" dirty="0"/>
          </a:p>
          <a:p>
            <a:r>
              <a:rPr lang="en-US" dirty="0"/>
              <a:t>Note that the sequence is also important in this case. If we activate S5 first and then activate ENA0, we </a:t>
            </a:r>
          </a:p>
          <a:p>
            <a:r>
              <a:rPr lang="en-US" dirty="0"/>
              <a:t>shall not be able to receive the correct data within accumulator.</a:t>
            </a:r>
          </a:p>
          <a:p>
            <a:endParaRPr lang="en-US" dirty="0"/>
          </a:p>
          <a:p>
            <a:endParaRPr lang="en-US" dirty="0"/>
          </a:p>
          <a:p>
            <a:endParaRPr lang="en-US" dirty="0"/>
          </a:p>
        </p:txBody>
      </p:sp>
    </p:spTree>
    <p:extLst>
      <p:ext uri="{BB962C8B-B14F-4D97-AF65-F5344CB8AC3E}">
        <p14:creationId xmlns:p14="http://schemas.microsoft.com/office/powerpoint/2010/main" val="3577467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1096F1-AD2D-A547-BC35-2C68FDF49CE9}"/>
              </a:ext>
            </a:extLst>
          </p:cNvPr>
          <p:cNvPicPr>
            <a:picLocks noChangeAspect="1"/>
          </p:cNvPicPr>
          <p:nvPr/>
        </p:nvPicPr>
        <p:blipFill>
          <a:blip r:embed="rId2"/>
          <a:stretch>
            <a:fillRect/>
          </a:stretch>
        </p:blipFill>
        <p:spPr>
          <a:xfrm>
            <a:off x="332201" y="189195"/>
            <a:ext cx="6667500" cy="2095500"/>
          </a:xfrm>
          <a:prstGeom prst="rect">
            <a:avLst/>
          </a:prstGeom>
        </p:spPr>
      </p:pic>
      <p:pic>
        <p:nvPicPr>
          <p:cNvPr id="3" name="Picture 2">
            <a:extLst>
              <a:ext uri="{FF2B5EF4-FFF2-40B4-BE49-F238E27FC236}">
                <a16:creationId xmlns:a16="http://schemas.microsoft.com/office/drawing/2014/main" id="{19147D69-0DDC-8B45-A853-0226DD924DED}"/>
              </a:ext>
            </a:extLst>
          </p:cNvPr>
          <p:cNvPicPr>
            <a:picLocks noChangeAspect="1"/>
          </p:cNvPicPr>
          <p:nvPr/>
        </p:nvPicPr>
        <p:blipFill>
          <a:blip r:embed="rId3"/>
          <a:stretch>
            <a:fillRect/>
          </a:stretch>
        </p:blipFill>
        <p:spPr>
          <a:xfrm>
            <a:off x="332201" y="2981123"/>
            <a:ext cx="6667500" cy="2131520"/>
          </a:xfrm>
          <a:prstGeom prst="rect">
            <a:avLst/>
          </a:prstGeom>
        </p:spPr>
      </p:pic>
      <p:sp>
        <p:nvSpPr>
          <p:cNvPr id="4" name="TextBox 3">
            <a:extLst>
              <a:ext uri="{FF2B5EF4-FFF2-40B4-BE49-F238E27FC236}">
                <a16:creationId xmlns:a16="http://schemas.microsoft.com/office/drawing/2014/main" id="{C7AD96E5-75CA-DD42-9319-D6F88A73E53C}"/>
              </a:ext>
            </a:extLst>
          </p:cNvPr>
          <p:cNvSpPr txBox="1"/>
          <p:nvPr/>
        </p:nvSpPr>
        <p:spPr>
          <a:xfrm>
            <a:off x="7402882" y="3677551"/>
            <a:ext cx="3471848" cy="369332"/>
          </a:xfrm>
          <a:prstGeom prst="rect">
            <a:avLst/>
          </a:prstGeom>
          <a:noFill/>
        </p:spPr>
        <p:txBody>
          <a:bodyPr wrap="none" rtlCol="0">
            <a:spAutoFit/>
          </a:bodyPr>
          <a:lstStyle/>
          <a:p>
            <a:r>
              <a:rPr lang="en-US" dirty="0"/>
              <a:t>Micro-steps for saving accumulator</a:t>
            </a:r>
            <a:endParaRPr lang="en-KH" dirty="0"/>
          </a:p>
        </p:txBody>
      </p:sp>
      <p:sp>
        <p:nvSpPr>
          <p:cNvPr id="5" name="TextBox 4">
            <a:extLst>
              <a:ext uri="{FF2B5EF4-FFF2-40B4-BE49-F238E27FC236}">
                <a16:creationId xmlns:a16="http://schemas.microsoft.com/office/drawing/2014/main" id="{734A7842-FAEE-9B4D-8910-14DEB0F950E7}"/>
              </a:ext>
            </a:extLst>
          </p:cNvPr>
          <p:cNvSpPr txBox="1"/>
          <p:nvPr/>
        </p:nvSpPr>
        <p:spPr>
          <a:xfrm>
            <a:off x="7402882" y="1118041"/>
            <a:ext cx="3645613" cy="369332"/>
          </a:xfrm>
          <a:prstGeom prst="rect">
            <a:avLst/>
          </a:prstGeom>
          <a:noFill/>
        </p:spPr>
        <p:txBody>
          <a:bodyPr wrap="none" rtlCol="0">
            <a:spAutoFit/>
          </a:bodyPr>
          <a:lstStyle/>
          <a:p>
            <a:r>
              <a:rPr lang="en-US" dirty="0"/>
              <a:t>Micro-steps for Loading Accumulator</a:t>
            </a:r>
            <a:endParaRPr lang="en-KH" dirty="0"/>
          </a:p>
        </p:txBody>
      </p:sp>
    </p:spTree>
    <p:extLst>
      <p:ext uri="{BB962C8B-B14F-4D97-AF65-F5344CB8AC3E}">
        <p14:creationId xmlns:p14="http://schemas.microsoft.com/office/powerpoint/2010/main" val="183673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16565-52E8-1044-99D4-770C2952CA9E}"/>
              </a:ext>
            </a:extLst>
          </p:cNvPr>
          <p:cNvSpPr>
            <a:spLocks noGrp="1"/>
          </p:cNvSpPr>
          <p:nvPr>
            <p:ph type="title"/>
          </p:nvPr>
        </p:nvSpPr>
        <p:spPr/>
        <p:txBody>
          <a:bodyPr>
            <a:normAutofit/>
          </a:bodyPr>
          <a:lstStyle/>
          <a:p>
            <a:r>
              <a:rPr lang="en-US" sz="4400" dirty="0"/>
              <a:t>F</a:t>
            </a:r>
            <a:r>
              <a:rPr lang="en-KH" sz="4400" dirty="0"/>
              <a:t>unctions and characteristics of instructions</a:t>
            </a:r>
          </a:p>
        </p:txBody>
      </p:sp>
      <p:sp>
        <p:nvSpPr>
          <p:cNvPr id="3" name="Content Placeholder 2">
            <a:extLst>
              <a:ext uri="{FF2B5EF4-FFF2-40B4-BE49-F238E27FC236}">
                <a16:creationId xmlns:a16="http://schemas.microsoft.com/office/drawing/2014/main" id="{50CACF59-8AB9-6147-9F62-11DBBF41A5CC}"/>
              </a:ext>
            </a:extLst>
          </p:cNvPr>
          <p:cNvSpPr>
            <a:spLocks noGrp="1"/>
          </p:cNvSpPr>
          <p:nvPr>
            <p:ph idx="1"/>
          </p:nvPr>
        </p:nvSpPr>
        <p:spPr/>
        <p:txBody>
          <a:bodyPr/>
          <a:lstStyle/>
          <a:p>
            <a:r>
              <a:rPr lang="en-US" dirty="0"/>
              <a:t>It was already mentioned that the instructions directly executable by any processor are very primitive in nature. In general, they are as simple as: ‘copy a byte from here to there’ or ‘add contents of these two registers’, or something similar to these. </a:t>
            </a:r>
          </a:p>
          <a:p>
            <a:endParaRPr lang="en-US" dirty="0"/>
          </a:p>
          <a:p>
            <a:r>
              <a:rPr lang="en-US" dirty="0"/>
              <a:t>In general instructions can be placed in 3 categories:</a:t>
            </a:r>
          </a:p>
          <a:p>
            <a:pPr marL="457200" indent="-457200">
              <a:buFont typeface="+mj-lt"/>
              <a:buAutoNum type="arabicPeriod"/>
            </a:pPr>
            <a:r>
              <a:rPr lang="en-US" dirty="0"/>
              <a:t>Data move type instructions </a:t>
            </a:r>
          </a:p>
          <a:p>
            <a:pPr marL="457200" indent="-457200">
              <a:buFont typeface="+mj-lt"/>
              <a:buAutoNum type="arabicPeriod"/>
            </a:pPr>
            <a:r>
              <a:rPr lang="en-US" dirty="0"/>
              <a:t>Arithmetic and logical instructions </a:t>
            </a:r>
          </a:p>
          <a:p>
            <a:pPr marL="457200" indent="-457200">
              <a:buFont typeface="+mj-lt"/>
              <a:buAutoNum type="arabicPeriod"/>
            </a:pPr>
            <a:r>
              <a:rPr lang="en-US" dirty="0"/>
              <a:t>Program   ow control and machine control instructions.</a:t>
            </a:r>
          </a:p>
          <a:p>
            <a:endParaRPr lang="en-KH" dirty="0"/>
          </a:p>
        </p:txBody>
      </p:sp>
    </p:spTree>
    <p:extLst>
      <p:ext uri="{BB962C8B-B14F-4D97-AF65-F5344CB8AC3E}">
        <p14:creationId xmlns:p14="http://schemas.microsoft.com/office/powerpoint/2010/main" val="1688204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244417-49F8-DC4D-ABF4-5615F88D7377}"/>
              </a:ext>
            </a:extLst>
          </p:cNvPr>
          <p:cNvPicPr>
            <a:picLocks noChangeAspect="1"/>
          </p:cNvPicPr>
          <p:nvPr/>
        </p:nvPicPr>
        <p:blipFill>
          <a:blip r:embed="rId2"/>
          <a:stretch>
            <a:fillRect/>
          </a:stretch>
        </p:blipFill>
        <p:spPr>
          <a:xfrm>
            <a:off x="398136" y="108995"/>
            <a:ext cx="8013700" cy="3111500"/>
          </a:xfrm>
          <a:prstGeom prst="rect">
            <a:avLst/>
          </a:prstGeom>
        </p:spPr>
      </p:pic>
      <p:sp>
        <p:nvSpPr>
          <p:cNvPr id="3" name="TextBox 2">
            <a:extLst>
              <a:ext uri="{FF2B5EF4-FFF2-40B4-BE49-F238E27FC236}">
                <a16:creationId xmlns:a16="http://schemas.microsoft.com/office/drawing/2014/main" id="{56C67416-5CEB-394A-91A1-B40AF3CB583D}"/>
              </a:ext>
            </a:extLst>
          </p:cNvPr>
          <p:cNvSpPr txBox="1"/>
          <p:nvPr/>
        </p:nvSpPr>
        <p:spPr>
          <a:xfrm>
            <a:off x="8750039" y="1215025"/>
            <a:ext cx="3043825" cy="646331"/>
          </a:xfrm>
          <a:prstGeom prst="rect">
            <a:avLst/>
          </a:prstGeom>
          <a:noFill/>
        </p:spPr>
        <p:txBody>
          <a:bodyPr wrap="square" rtlCol="0">
            <a:spAutoFit/>
          </a:bodyPr>
          <a:lstStyle/>
          <a:p>
            <a:r>
              <a:rPr lang="en-US" dirty="0"/>
              <a:t>Micro-steps for adding accumulator with a register</a:t>
            </a:r>
            <a:endParaRPr lang="en-KH" dirty="0"/>
          </a:p>
        </p:txBody>
      </p:sp>
      <p:pic>
        <p:nvPicPr>
          <p:cNvPr id="4" name="Picture 3">
            <a:extLst>
              <a:ext uri="{FF2B5EF4-FFF2-40B4-BE49-F238E27FC236}">
                <a16:creationId xmlns:a16="http://schemas.microsoft.com/office/drawing/2014/main" id="{98EA1B21-C400-864D-90B3-8D81D2508A50}"/>
              </a:ext>
            </a:extLst>
          </p:cNvPr>
          <p:cNvPicPr>
            <a:picLocks noChangeAspect="1"/>
          </p:cNvPicPr>
          <p:nvPr/>
        </p:nvPicPr>
        <p:blipFill>
          <a:blip r:embed="rId3"/>
          <a:stretch>
            <a:fillRect/>
          </a:stretch>
        </p:blipFill>
        <p:spPr>
          <a:xfrm>
            <a:off x="398136" y="3429000"/>
            <a:ext cx="8001000" cy="3098800"/>
          </a:xfrm>
          <a:prstGeom prst="rect">
            <a:avLst/>
          </a:prstGeom>
        </p:spPr>
      </p:pic>
      <p:sp>
        <p:nvSpPr>
          <p:cNvPr id="5" name="TextBox 4">
            <a:extLst>
              <a:ext uri="{FF2B5EF4-FFF2-40B4-BE49-F238E27FC236}">
                <a16:creationId xmlns:a16="http://schemas.microsoft.com/office/drawing/2014/main" id="{FE06C653-403F-8046-BD11-041403004552}"/>
              </a:ext>
            </a:extLst>
          </p:cNvPr>
          <p:cNvSpPr txBox="1"/>
          <p:nvPr/>
        </p:nvSpPr>
        <p:spPr>
          <a:xfrm>
            <a:off x="8880953" y="4208745"/>
            <a:ext cx="2912911" cy="646331"/>
          </a:xfrm>
          <a:prstGeom prst="rect">
            <a:avLst/>
          </a:prstGeom>
          <a:noFill/>
        </p:spPr>
        <p:txBody>
          <a:bodyPr wrap="square" rtlCol="0">
            <a:spAutoFit/>
          </a:bodyPr>
          <a:lstStyle/>
          <a:p>
            <a:r>
              <a:rPr lang="en-US" dirty="0"/>
              <a:t>Micro-steps for subtracting a register from accumulator </a:t>
            </a:r>
            <a:endParaRPr lang="en-KH" dirty="0"/>
          </a:p>
        </p:txBody>
      </p:sp>
    </p:spTree>
    <p:extLst>
      <p:ext uri="{BB962C8B-B14F-4D97-AF65-F5344CB8AC3E}">
        <p14:creationId xmlns:p14="http://schemas.microsoft.com/office/powerpoint/2010/main" val="402993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7520-A630-7549-AC85-AB029FBFD27E}"/>
              </a:ext>
            </a:extLst>
          </p:cNvPr>
          <p:cNvSpPr>
            <a:spLocks noGrp="1"/>
          </p:cNvSpPr>
          <p:nvPr>
            <p:ph type="title"/>
          </p:nvPr>
        </p:nvSpPr>
        <p:spPr/>
        <p:txBody>
          <a:bodyPr/>
          <a:lstStyle/>
          <a:p>
            <a:r>
              <a:rPr lang="en-US" dirty="0"/>
              <a:t>D</a:t>
            </a:r>
            <a:r>
              <a:rPr lang="en-KH" dirty="0"/>
              <a:t>ata move type</a:t>
            </a:r>
          </a:p>
        </p:txBody>
      </p:sp>
      <p:sp>
        <p:nvSpPr>
          <p:cNvPr id="3" name="Content Placeholder 2">
            <a:extLst>
              <a:ext uri="{FF2B5EF4-FFF2-40B4-BE49-F238E27FC236}">
                <a16:creationId xmlns:a16="http://schemas.microsoft.com/office/drawing/2014/main" id="{EC879105-FE5E-4048-8DAE-8CDB40B11653}"/>
              </a:ext>
            </a:extLst>
          </p:cNvPr>
          <p:cNvSpPr>
            <a:spLocks noGrp="1"/>
          </p:cNvSpPr>
          <p:nvPr>
            <p:ph idx="1"/>
          </p:nvPr>
        </p:nvSpPr>
        <p:spPr/>
        <p:txBody>
          <a:bodyPr/>
          <a:lstStyle/>
          <a:p>
            <a:r>
              <a:rPr lang="en-US" dirty="0"/>
              <a:t>These instructions are </a:t>
            </a:r>
            <a:r>
              <a:rPr lang="en-US" dirty="0">
                <a:solidFill>
                  <a:srgbClr val="C00000"/>
                </a:solidFill>
              </a:rPr>
              <a:t>most frequently </a:t>
            </a:r>
            <a:r>
              <a:rPr lang="en-US" dirty="0"/>
              <a:t>used to copy data from one place to another. The source and destination of movements may be </a:t>
            </a:r>
            <a:r>
              <a:rPr lang="en-US" dirty="0">
                <a:solidFill>
                  <a:srgbClr val="0070C0"/>
                </a:solidFill>
              </a:rPr>
              <a:t>registers</a:t>
            </a:r>
            <a:r>
              <a:rPr lang="en-US" dirty="0"/>
              <a:t> within the processor or some </a:t>
            </a:r>
            <a:r>
              <a:rPr lang="en-US" dirty="0">
                <a:solidFill>
                  <a:srgbClr val="0070C0"/>
                </a:solidFill>
              </a:rPr>
              <a:t>external memory </a:t>
            </a:r>
            <a:r>
              <a:rPr lang="en-US" dirty="0"/>
              <a:t>locations or a </a:t>
            </a:r>
            <a:r>
              <a:rPr lang="en-US" dirty="0">
                <a:solidFill>
                  <a:srgbClr val="0070C0"/>
                </a:solidFill>
              </a:rPr>
              <a:t>combination of both</a:t>
            </a:r>
            <a:r>
              <a:rPr lang="en-US" dirty="0"/>
              <a:t>. </a:t>
            </a:r>
          </a:p>
          <a:p>
            <a:r>
              <a:rPr lang="en-US" dirty="0">
                <a:solidFill>
                  <a:srgbClr val="0070C0"/>
                </a:solidFill>
              </a:rPr>
              <a:t>Immediate data</a:t>
            </a:r>
            <a:r>
              <a:rPr lang="en-US" dirty="0"/>
              <a:t>, presented as a part of the instruction, may also be loaded to some destination defined by these instructions.</a:t>
            </a:r>
          </a:p>
          <a:p>
            <a:r>
              <a:rPr lang="en-US" dirty="0"/>
              <a:t>Data is passed through the bus and note that internal CPU bus is </a:t>
            </a:r>
            <a:r>
              <a:rPr lang="en-US" dirty="0">
                <a:solidFill>
                  <a:srgbClr val="C00000"/>
                </a:solidFill>
              </a:rPr>
              <a:t>much faster </a:t>
            </a:r>
            <a:r>
              <a:rPr lang="en-US" dirty="0"/>
              <a:t>than external bus. That’s why data movement between registers-registers or between CPU’s components are always recommended.</a:t>
            </a:r>
            <a:endParaRPr lang="en-KH" dirty="0"/>
          </a:p>
        </p:txBody>
      </p:sp>
    </p:spTree>
    <p:extLst>
      <p:ext uri="{BB962C8B-B14F-4D97-AF65-F5344CB8AC3E}">
        <p14:creationId xmlns:p14="http://schemas.microsoft.com/office/powerpoint/2010/main" val="50093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C6F1B3-2273-504C-A490-0864377F11D5}"/>
              </a:ext>
            </a:extLst>
          </p:cNvPr>
          <p:cNvPicPr>
            <a:picLocks noChangeAspect="1"/>
          </p:cNvPicPr>
          <p:nvPr/>
        </p:nvPicPr>
        <p:blipFill>
          <a:blip r:embed="rId2"/>
          <a:stretch>
            <a:fillRect/>
          </a:stretch>
        </p:blipFill>
        <p:spPr>
          <a:xfrm>
            <a:off x="530513" y="743968"/>
            <a:ext cx="10861388" cy="2685032"/>
          </a:xfrm>
          <a:prstGeom prst="rect">
            <a:avLst/>
          </a:prstGeom>
        </p:spPr>
      </p:pic>
      <p:sp>
        <p:nvSpPr>
          <p:cNvPr id="3" name="TextBox 2">
            <a:extLst>
              <a:ext uri="{FF2B5EF4-FFF2-40B4-BE49-F238E27FC236}">
                <a16:creationId xmlns:a16="http://schemas.microsoft.com/office/drawing/2014/main" id="{6639D2F0-1590-C54A-A56F-B91407151B03}"/>
              </a:ext>
            </a:extLst>
          </p:cNvPr>
          <p:cNvSpPr txBox="1"/>
          <p:nvPr/>
        </p:nvSpPr>
        <p:spPr>
          <a:xfrm>
            <a:off x="723901" y="3962400"/>
            <a:ext cx="10861388" cy="1200329"/>
          </a:xfrm>
          <a:prstGeom prst="rect">
            <a:avLst/>
          </a:prstGeom>
          <a:noFill/>
        </p:spPr>
        <p:txBody>
          <a:bodyPr wrap="square" rtlCol="0">
            <a:spAutoFit/>
          </a:bodyPr>
          <a:lstStyle/>
          <a:p>
            <a:r>
              <a:rPr lang="en-KH" dirty="0"/>
              <a:t>To be simple, CPU prefer handling data with the same size ( 8 bits or 16 bits or …) but in real practice it can handle different length of data. 8 bits CPU can normally handle 8 bits data, 4 bits data, 2 bits data and 1 bit data.</a:t>
            </a:r>
          </a:p>
          <a:p>
            <a:endParaRPr lang="en-KH" dirty="0"/>
          </a:p>
          <a:p>
            <a:r>
              <a:rPr lang="en-KH" dirty="0"/>
              <a:t>It is getting more complicated the more data leng</a:t>
            </a:r>
            <a:r>
              <a:rPr lang="en-US" dirty="0" err="1"/>
              <a:t>th</a:t>
            </a:r>
            <a:r>
              <a:rPr lang="en-KH" dirty="0"/>
              <a:t> a CPU can handle but the possibility is there.</a:t>
            </a:r>
          </a:p>
        </p:txBody>
      </p:sp>
    </p:spTree>
    <p:extLst>
      <p:ext uri="{BB962C8B-B14F-4D97-AF65-F5344CB8AC3E}">
        <p14:creationId xmlns:p14="http://schemas.microsoft.com/office/powerpoint/2010/main" val="34741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049D-6C1E-ED4C-AC86-DB51022CA49D}"/>
              </a:ext>
            </a:extLst>
          </p:cNvPr>
          <p:cNvSpPr>
            <a:spLocks noGrp="1"/>
          </p:cNvSpPr>
          <p:nvPr>
            <p:ph type="title"/>
          </p:nvPr>
        </p:nvSpPr>
        <p:spPr/>
        <p:txBody>
          <a:bodyPr/>
          <a:lstStyle/>
          <a:p>
            <a:r>
              <a:rPr lang="en-US" dirty="0"/>
              <a:t>Arithmetic and Logical Type</a:t>
            </a:r>
            <a:endParaRPr lang="en-KH" dirty="0"/>
          </a:p>
        </p:txBody>
      </p:sp>
      <p:sp>
        <p:nvSpPr>
          <p:cNvPr id="3" name="Content Placeholder 2">
            <a:extLst>
              <a:ext uri="{FF2B5EF4-FFF2-40B4-BE49-F238E27FC236}">
                <a16:creationId xmlns:a16="http://schemas.microsoft.com/office/drawing/2014/main" id="{E4D16AC6-D818-0749-9F5D-8C9E4DC982BB}"/>
              </a:ext>
            </a:extLst>
          </p:cNvPr>
          <p:cNvSpPr>
            <a:spLocks noGrp="1"/>
          </p:cNvSpPr>
          <p:nvPr>
            <p:ph idx="1"/>
          </p:nvPr>
        </p:nvSpPr>
        <p:spPr/>
        <p:txBody>
          <a:bodyPr/>
          <a:lstStyle/>
          <a:p>
            <a:r>
              <a:rPr lang="en-US" dirty="0"/>
              <a:t>Most processors offer instructions for </a:t>
            </a:r>
            <a:r>
              <a:rPr lang="en-US" dirty="0">
                <a:solidFill>
                  <a:srgbClr val="C00000"/>
                </a:solidFill>
              </a:rPr>
              <a:t>four</a:t>
            </a:r>
            <a:r>
              <a:rPr lang="en-US" dirty="0"/>
              <a:t> basic arithmetic operations (</a:t>
            </a:r>
            <a:r>
              <a:rPr lang="en-US" dirty="0">
                <a:solidFill>
                  <a:srgbClr val="C00000"/>
                </a:solidFill>
              </a:rPr>
              <a:t>add</a:t>
            </a:r>
            <a:r>
              <a:rPr lang="en-US" dirty="0"/>
              <a:t>, </a:t>
            </a:r>
            <a:r>
              <a:rPr lang="en-US" dirty="0">
                <a:solidFill>
                  <a:srgbClr val="C00000"/>
                </a:solidFill>
              </a:rPr>
              <a:t>subtract</a:t>
            </a:r>
            <a:r>
              <a:rPr lang="en-US" dirty="0"/>
              <a:t>, </a:t>
            </a:r>
            <a:r>
              <a:rPr lang="en-US" dirty="0">
                <a:solidFill>
                  <a:srgbClr val="C00000"/>
                </a:solidFill>
              </a:rPr>
              <a:t>multiply</a:t>
            </a:r>
            <a:r>
              <a:rPr lang="en-US" dirty="0"/>
              <a:t> and </a:t>
            </a:r>
            <a:r>
              <a:rPr lang="en-US" dirty="0">
                <a:solidFill>
                  <a:srgbClr val="C00000"/>
                </a:solidFill>
              </a:rPr>
              <a:t>divide</a:t>
            </a:r>
            <a:r>
              <a:rPr lang="en-US" dirty="0"/>
              <a:t>) with signed and unsigned integers and essential logical operations, e.g., </a:t>
            </a:r>
            <a:r>
              <a:rPr lang="en-US" dirty="0">
                <a:solidFill>
                  <a:srgbClr val="C00000"/>
                </a:solidFill>
              </a:rPr>
              <a:t>AND</a:t>
            </a:r>
            <a:r>
              <a:rPr lang="en-US" dirty="0"/>
              <a:t>, </a:t>
            </a:r>
            <a:r>
              <a:rPr lang="en-US" dirty="0">
                <a:solidFill>
                  <a:srgbClr val="C00000"/>
                </a:solidFill>
              </a:rPr>
              <a:t>OR</a:t>
            </a:r>
            <a:r>
              <a:rPr lang="en-US" dirty="0"/>
              <a:t>, </a:t>
            </a:r>
            <a:r>
              <a:rPr lang="en-US" dirty="0">
                <a:solidFill>
                  <a:srgbClr val="C00000"/>
                </a:solidFill>
              </a:rPr>
              <a:t>XOR</a:t>
            </a:r>
            <a:r>
              <a:rPr lang="en-US" dirty="0"/>
              <a:t>, </a:t>
            </a:r>
            <a:r>
              <a:rPr lang="en-US" dirty="0">
                <a:solidFill>
                  <a:srgbClr val="C00000"/>
                </a:solidFill>
              </a:rPr>
              <a:t>NOT</a:t>
            </a:r>
            <a:r>
              <a:rPr lang="en-US" dirty="0"/>
              <a:t>, with shift and rotate instructions.</a:t>
            </a:r>
          </a:p>
          <a:p>
            <a:r>
              <a:rPr lang="en-KH" dirty="0"/>
              <a:t>These instructions normally required some status flags such as carry, signed, zero, …</a:t>
            </a:r>
          </a:p>
        </p:txBody>
      </p:sp>
    </p:spTree>
    <p:extLst>
      <p:ext uri="{BB962C8B-B14F-4D97-AF65-F5344CB8AC3E}">
        <p14:creationId xmlns:p14="http://schemas.microsoft.com/office/powerpoint/2010/main" val="172598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D9EE-D251-CD4C-86E0-8CBB3AF41E37}"/>
              </a:ext>
            </a:extLst>
          </p:cNvPr>
          <p:cNvSpPr>
            <a:spLocks noGrp="1"/>
          </p:cNvSpPr>
          <p:nvPr>
            <p:ph type="title"/>
          </p:nvPr>
        </p:nvSpPr>
        <p:spPr/>
        <p:txBody>
          <a:bodyPr/>
          <a:lstStyle/>
          <a:p>
            <a:r>
              <a:rPr lang="en-US" dirty="0"/>
              <a:t>Program Flow Control Type</a:t>
            </a:r>
            <a:endParaRPr lang="en-KH" dirty="0"/>
          </a:p>
        </p:txBody>
      </p:sp>
      <p:sp>
        <p:nvSpPr>
          <p:cNvPr id="3" name="Content Placeholder 2">
            <a:extLst>
              <a:ext uri="{FF2B5EF4-FFF2-40B4-BE49-F238E27FC236}">
                <a16:creationId xmlns:a16="http://schemas.microsoft.com/office/drawing/2014/main" id="{064F63C5-67D7-9A42-854B-A5E512360334}"/>
              </a:ext>
            </a:extLst>
          </p:cNvPr>
          <p:cNvSpPr>
            <a:spLocks noGrp="1"/>
          </p:cNvSpPr>
          <p:nvPr>
            <p:ph idx="1"/>
          </p:nvPr>
        </p:nvSpPr>
        <p:spPr/>
        <p:txBody>
          <a:bodyPr/>
          <a:lstStyle/>
          <a:p>
            <a:r>
              <a:rPr lang="en-US" dirty="0"/>
              <a:t>Program flow control instructions form the third major group of processor instructions. </a:t>
            </a:r>
          </a:p>
          <a:p>
            <a:r>
              <a:rPr lang="en-US" dirty="0"/>
              <a:t>Generally, they are sub-divided as </a:t>
            </a:r>
            <a:r>
              <a:rPr lang="en-US" dirty="0">
                <a:solidFill>
                  <a:srgbClr val="C00000"/>
                </a:solidFill>
              </a:rPr>
              <a:t>conditional</a:t>
            </a:r>
            <a:r>
              <a:rPr lang="en-US" dirty="0"/>
              <a:t> and </a:t>
            </a:r>
            <a:r>
              <a:rPr lang="en-US" dirty="0">
                <a:solidFill>
                  <a:srgbClr val="C00000"/>
                </a:solidFill>
              </a:rPr>
              <a:t>unconditional branching</a:t>
            </a:r>
            <a:r>
              <a:rPr lang="en-US" dirty="0"/>
              <a:t> and </a:t>
            </a:r>
            <a:r>
              <a:rPr lang="en-US" dirty="0">
                <a:solidFill>
                  <a:srgbClr val="C00000"/>
                </a:solidFill>
              </a:rPr>
              <a:t>subroutine call</a:t>
            </a:r>
            <a:r>
              <a:rPr lang="en-US" dirty="0"/>
              <a:t> and </a:t>
            </a:r>
            <a:r>
              <a:rPr lang="en-US" dirty="0">
                <a:solidFill>
                  <a:srgbClr val="C00000"/>
                </a:solidFill>
              </a:rPr>
              <a:t>return</a:t>
            </a:r>
            <a:r>
              <a:rPr lang="en-US" dirty="0"/>
              <a:t>. </a:t>
            </a:r>
          </a:p>
          <a:p>
            <a:r>
              <a:rPr lang="en-US" dirty="0"/>
              <a:t>Branching instructions act depend on the status registers (flags)</a:t>
            </a:r>
          </a:p>
          <a:p>
            <a:endParaRPr lang="en-US" dirty="0"/>
          </a:p>
          <a:p>
            <a:r>
              <a:rPr lang="en-US" dirty="0">
                <a:solidFill>
                  <a:srgbClr val="C00000"/>
                </a:solidFill>
              </a:rPr>
              <a:t>Carry</a:t>
            </a:r>
            <a:r>
              <a:rPr lang="en-US" dirty="0"/>
              <a:t> and </a:t>
            </a:r>
            <a:r>
              <a:rPr lang="en-US" dirty="0">
                <a:solidFill>
                  <a:srgbClr val="C00000"/>
                </a:solidFill>
              </a:rPr>
              <a:t>zero</a:t>
            </a:r>
            <a:r>
              <a:rPr lang="en-US" dirty="0"/>
              <a:t> are most widely used branching conditions. Instructions related with branching as per the condition of carry flag or zero condition are offered by all processors</a:t>
            </a:r>
          </a:p>
          <a:p>
            <a:endParaRPr lang="en-US" dirty="0"/>
          </a:p>
          <a:p>
            <a:endParaRPr lang="en-KH" dirty="0"/>
          </a:p>
        </p:txBody>
      </p:sp>
    </p:spTree>
    <p:extLst>
      <p:ext uri="{BB962C8B-B14F-4D97-AF65-F5344CB8AC3E}">
        <p14:creationId xmlns:p14="http://schemas.microsoft.com/office/powerpoint/2010/main" val="300596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FA3D54-7844-384A-BD20-7A83F5006D6A}"/>
              </a:ext>
            </a:extLst>
          </p:cNvPr>
          <p:cNvPicPr>
            <a:picLocks noChangeAspect="1"/>
          </p:cNvPicPr>
          <p:nvPr/>
        </p:nvPicPr>
        <p:blipFill>
          <a:blip r:embed="rId2"/>
          <a:stretch>
            <a:fillRect/>
          </a:stretch>
        </p:blipFill>
        <p:spPr>
          <a:xfrm>
            <a:off x="558800" y="374650"/>
            <a:ext cx="7077977" cy="3054350"/>
          </a:xfrm>
          <a:prstGeom prst="rect">
            <a:avLst/>
          </a:prstGeom>
        </p:spPr>
      </p:pic>
      <p:pic>
        <p:nvPicPr>
          <p:cNvPr id="3" name="Picture 2">
            <a:extLst>
              <a:ext uri="{FF2B5EF4-FFF2-40B4-BE49-F238E27FC236}">
                <a16:creationId xmlns:a16="http://schemas.microsoft.com/office/drawing/2014/main" id="{0E1D0C80-DE56-A14B-9A5E-082B14DC950B}"/>
              </a:ext>
            </a:extLst>
          </p:cNvPr>
          <p:cNvPicPr>
            <a:picLocks noChangeAspect="1"/>
          </p:cNvPicPr>
          <p:nvPr/>
        </p:nvPicPr>
        <p:blipFill>
          <a:blip r:embed="rId3"/>
          <a:stretch>
            <a:fillRect/>
          </a:stretch>
        </p:blipFill>
        <p:spPr>
          <a:xfrm>
            <a:off x="558800" y="3429000"/>
            <a:ext cx="7988300" cy="3213100"/>
          </a:xfrm>
          <a:prstGeom prst="rect">
            <a:avLst/>
          </a:prstGeom>
        </p:spPr>
      </p:pic>
      <p:sp>
        <p:nvSpPr>
          <p:cNvPr id="4" name="TextBox 3">
            <a:extLst>
              <a:ext uri="{FF2B5EF4-FFF2-40B4-BE49-F238E27FC236}">
                <a16:creationId xmlns:a16="http://schemas.microsoft.com/office/drawing/2014/main" id="{43DEB513-A1B4-804F-B527-A7115B49425F}"/>
              </a:ext>
            </a:extLst>
          </p:cNvPr>
          <p:cNvSpPr txBox="1"/>
          <p:nvPr/>
        </p:nvSpPr>
        <p:spPr>
          <a:xfrm>
            <a:off x="8724900" y="1568450"/>
            <a:ext cx="3276600" cy="646331"/>
          </a:xfrm>
          <a:prstGeom prst="rect">
            <a:avLst/>
          </a:prstGeom>
          <a:noFill/>
        </p:spPr>
        <p:txBody>
          <a:bodyPr wrap="square" rtlCol="0">
            <a:spAutoFit/>
          </a:bodyPr>
          <a:lstStyle/>
          <a:p>
            <a:r>
              <a:rPr lang="en-US" dirty="0"/>
              <a:t>Common data transfer type instructions for processors</a:t>
            </a:r>
            <a:endParaRPr lang="en-KH" dirty="0"/>
          </a:p>
        </p:txBody>
      </p:sp>
      <p:sp>
        <p:nvSpPr>
          <p:cNvPr id="5" name="TextBox 4">
            <a:extLst>
              <a:ext uri="{FF2B5EF4-FFF2-40B4-BE49-F238E27FC236}">
                <a16:creationId xmlns:a16="http://schemas.microsoft.com/office/drawing/2014/main" id="{B3108DBA-E02F-1342-89BB-94870B358E54}"/>
              </a:ext>
            </a:extLst>
          </p:cNvPr>
          <p:cNvSpPr txBox="1"/>
          <p:nvPr/>
        </p:nvSpPr>
        <p:spPr>
          <a:xfrm>
            <a:off x="8724900" y="4712384"/>
            <a:ext cx="2755900" cy="646331"/>
          </a:xfrm>
          <a:prstGeom prst="rect">
            <a:avLst/>
          </a:prstGeom>
          <a:noFill/>
        </p:spPr>
        <p:txBody>
          <a:bodyPr wrap="square" rtlCol="0">
            <a:spAutoFit/>
          </a:bodyPr>
          <a:lstStyle/>
          <a:p>
            <a:r>
              <a:rPr lang="en-KH" dirty="0"/>
              <a:t> </a:t>
            </a:r>
            <a:r>
              <a:rPr lang="en-US" dirty="0"/>
              <a:t>Common arithmetic type instructions for processors</a:t>
            </a:r>
            <a:endParaRPr lang="en-KH" dirty="0"/>
          </a:p>
        </p:txBody>
      </p:sp>
    </p:spTree>
    <p:extLst>
      <p:ext uri="{BB962C8B-B14F-4D97-AF65-F5344CB8AC3E}">
        <p14:creationId xmlns:p14="http://schemas.microsoft.com/office/powerpoint/2010/main" val="227819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02FB74-06B1-3245-A8F1-7D74E8B45BB8}"/>
              </a:ext>
            </a:extLst>
          </p:cNvPr>
          <p:cNvPicPr>
            <a:picLocks noChangeAspect="1"/>
          </p:cNvPicPr>
          <p:nvPr/>
        </p:nvPicPr>
        <p:blipFill>
          <a:blip r:embed="rId2"/>
          <a:stretch>
            <a:fillRect/>
          </a:stretch>
        </p:blipFill>
        <p:spPr>
          <a:xfrm>
            <a:off x="425450" y="241300"/>
            <a:ext cx="8089900" cy="3187700"/>
          </a:xfrm>
          <a:prstGeom prst="rect">
            <a:avLst/>
          </a:prstGeom>
        </p:spPr>
      </p:pic>
      <p:pic>
        <p:nvPicPr>
          <p:cNvPr id="3" name="Picture 2">
            <a:extLst>
              <a:ext uri="{FF2B5EF4-FFF2-40B4-BE49-F238E27FC236}">
                <a16:creationId xmlns:a16="http://schemas.microsoft.com/office/drawing/2014/main" id="{1F79E492-08EF-664F-9AEA-102E260344C4}"/>
              </a:ext>
            </a:extLst>
          </p:cNvPr>
          <p:cNvPicPr>
            <a:picLocks noChangeAspect="1"/>
          </p:cNvPicPr>
          <p:nvPr/>
        </p:nvPicPr>
        <p:blipFill>
          <a:blip r:embed="rId3"/>
          <a:stretch>
            <a:fillRect/>
          </a:stretch>
        </p:blipFill>
        <p:spPr>
          <a:xfrm>
            <a:off x="425450" y="3429000"/>
            <a:ext cx="7937500" cy="3251200"/>
          </a:xfrm>
          <a:prstGeom prst="rect">
            <a:avLst/>
          </a:prstGeom>
        </p:spPr>
      </p:pic>
      <p:sp>
        <p:nvSpPr>
          <p:cNvPr id="4" name="TextBox 3">
            <a:extLst>
              <a:ext uri="{FF2B5EF4-FFF2-40B4-BE49-F238E27FC236}">
                <a16:creationId xmlns:a16="http://schemas.microsoft.com/office/drawing/2014/main" id="{9D0710D2-86B6-1B47-BCF6-89B670E82668}"/>
              </a:ext>
            </a:extLst>
          </p:cNvPr>
          <p:cNvSpPr txBox="1"/>
          <p:nvPr/>
        </p:nvSpPr>
        <p:spPr>
          <a:xfrm>
            <a:off x="8674100" y="4521200"/>
            <a:ext cx="3263899" cy="646331"/>
          </a:xfrm>
          <a:prstGeom prst="rect">
            <a:avLst/>
          </a:prstGeom>
          <a:noFill/>
        </p:spPr>
        <p:txBody>
          <a:bodyPr wrap="square" rtlCol="0">
            <a:spAutoFit/>
          </a:bodyPr>
          <a:lstStyle/>
          <a:p>
            <a:r>
              <a:rPr lang="en-US" dirty="0"/>
              <a:t>Common program flow control type instructions for processors</a:t>
            </a:r>
            <a:endParaRPr lang="en-KH" dirty="0"/>
          </a:p>
        </p:txBody>
      </p:sp>
      <p:sp>
        <p:nvSpPr>
          <p:cNvPr id="5" name="TextBox 4">
            <a:extLst>
              <a:ext uri="{FF2B5EF4-FFF2-40B4-BE49-F238E27FC236}">
                <a16:creationId xmlns:a16="http://schemas.microsoft.com/office/drawing/2014/main" id="{E69CDC08-A4F0-A346-B239-E688EDF23C38}"/>
              </a:ext>
            </a:extLst>
          </p:cNvPr>
          <p:cNvSpPr txBox="1"/>
          <p:nvPr/>
        </p:nvSpPr>
        <p:spPr>
          <a:xfrm>
            <a:off x="8718551" y="1625600"/>
            <a:ext cx="3047999" cy="646331"/>
          </a:xfrm>
          <a:prstGeom prst="rect">
            <a:avLst/>
          </a:prstGeom>
          <a:noFill/>
        </p:spPr>
        <p:txBody>
          <a:bodyPr wrap="square" rtlCol="0">
            <a:spAutoFit/>
          </a:bodyPr>
          <a:lstStyle/>
          <a:p>
            <a:r>
              <a:rPr lang="en-US" dirty="0"/>
              <a:t>Common logical type instructions for processor</a:t>
            </a:r>
            <a:endParaRPr lang="en-KH" dirty="0"/>
          </a:p>
        </p:txBody>
      </p:sp>
    </p:spTree>
    <p:extLst>
      <p:ext uri="{BB962C8B-B14F-4D97-AF65-F5344CB8AC3E}">
        <p14:creationId xmlns:p14="http://schemas.microsoft.com/office/powerpoint/2010/main" val="3477500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BBE72-D305-1E43-82AB-1B1FEBDBBA32}"/>
              </a:ext>
            </a:extLst>
          </p:cNvPr>
          <p:cNvPicPr>
            <a:picLocks noChangeAspect="1"/>
          </p:cNvPicPr>
          <p:nvPr/>
        </p:nvPicPr>
        <p:blipFill>
          <a:blip r:embed="rId2"/>
          <a:stretch>
            <a:fillRect/>
          </a:stretch>
        </p:blipFill>
        <p:spPr>
          <a:xfrm>
            <a:off x="1079500" y="609600"/>
            <a:ext cx="7162800" cy="2489200"/>
          </a:xfrm>
          <a:prstGeom prst="rect">
            <a:avLst/>
          </a:prstGeom>
        </p:spPr>
      </p:pic>
      <p:sp>
        <p:nvSpPr>
          <p:cNvPr id="3" name="TextBox 2">
            <a:extLst>
              <a:ext uri="{FF2B5EF4-FFF2-40B4-BE49-F238E27FC236}">
                <a16:creationId xmlns:a16="http://schemas.microsoft.com/office/drawing/2014/main" id="{4D096775-2B1F-B44C-B39B-247FB775728E}"/>
              </a:ext>
            </a:extLst>
          </p:cNvPr>
          <p:cNvSpPr txBox="1"/>
          <p:nvPr/>
        </p:nvSpPr>
        <p:spPr>
          <a:xfrm>
            <a:off x="2514600" y="3244334"/>
            <a:ext cx="4070858" cy="369332"/>
          </a:xfrm>
          <a:prstGeom prst="rect">
            <a:avLst/>
          </a:prstGeom>
          <a:noFill/>
        </p:spPr>
        <p:txBody>
          <a:bodyPr wrap="none" rtlCol="0">
            <a:spAutoFit/>
          </a:bodyPr>
          <a:lstStyle/>
          <a:p>
            <a:r>
              <a:rPr lang="en-US" dirty="0"/>
              <a:t>Schematic of a few formats of instructions </a:t>
            </a:r>
            <a:endParaRPr lang="en-KH" dirty="0"/>
          </a:p>
        </p:txBody>
      </p:sp>
      <p:sp>
        <p:nvSpPr>
          <p:cNvPr id="4" name="TextBox 3">
            <a:extLst>
              <a:ext uri="{FF2B5EF4-FFF2-40B4-BE49-F238E27FC236}">
                <a16:creationId xmlns:a16="http://schemas.microsoft.com/office/drawing/2014/main" id="{8AB3CCEF-1FDC-C941-BC64-1085703BF5E3}"/>
              </a:ext>
            </a:extLst>
          </p:cNvPr>
          <p:cNvSpPr txBox="1"/>
          <p:nvPr/>
        </p:nvSpPr>
        <p:spPr>
          <a:xfrm>
            <a:off x="1257300" y="4064000"/>
            <a:ext cx="10325101" cy="660400"/>
          </a:xfrm>
          <a:prstGeom prst="rect">
            <a:avLst/>
          </a:prstGeom>
          <a:noFill/>
        </p:spPr>
        <p:txBody>
          <a:bodyPr wrap="square" rtlCol="0">
            <a:spAutoFit/>
          </a:bodyPr>
          <a:lstStyle/>
          <a:p>
            <a:r>
              <a:rPr lang="en-KH" dirty="0"/>
              <a:t>In general, an instruction is always transfer</a:t>
            </a:r>
            <a:r>
              <a:rPr lang="en-US" dirty="0"/>
              <a:t>r</a:t>
            </a:r>
            <a:r>
              <a:rPr lang="en-KH" dirty="0"/>
              <a:t>ed or store once together. But it is also possible to do so in different transaction or locations. Anyway, it is going to be complicated so avoid it unless you don’t have the choices.</a:t>
            </a:r>
          </a:p>
        </p:txBody>
      </p:sp>
    </p:spTree>
    <p:extLst>
      <p:ext uri="{BB962C8B-B14F-4D97-AF65-F5344CB8AC3E}">
        <p14:creationId xmlns:p14="http://schemas.microsoft.com/office/powerpoint/2010/main" val="174743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26FB52C7203469C46EE9BFAF55965" ma:contentTypeVersion="12" ma:contentTypeDescription="Create a new document." ma:contentTypeScope="" ma:versionID="6b54eafb031c0d23f75a792ad0721c4e">
  <xsd:schema xmlns:xsd="http://www.w3.org/2001/XMLSchema" xmlns:xs="http://www.w3.org/2001/XMLSchema" xmlns:p="http://schemas.microsoft.com/office/2006/metadata/properties" xmlns:ns2="43f0a929-8229-4c57-8609-7ffe92c79a39" xmlns:ns3="3cece11e-ad26-4853-8159-58207b57ab44" targetNamespace="http://schemas.microsoft.com/office/2006/metadata/properties" ma:root="true" ma:fieldsID="c46c1b2905eef331969d416216dbdd1d" ns2:_="" ns3:_="">
    <xsd:import namespace="43f0a929-8229-4c57-8609-7ffe92c79a39"/>
    <xsd:import namespace="3cece11e-ad26-4853-8159-58207b57ab4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f0a929-8229-4c57-8609-7ffe92c79a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dbbc34c-0b31-4894-8b2b-c621d790f87f"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ece11e-ad26-4853-8159-58207b57ab4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241b8ce-2a87-4880-b01e-c437ad163a09}" ma:internalName="TaxCatchAll" ma:showField="CatchAllData" ma:web="3cece11e-ad26-4853-8159-58207b57ab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3f0a929-8229-4c57-8609-7ffe92c79a39">
      <Terms xmlns="http://schemas.microsoft.com/office/infopath/2007/PartnerControls"/>
    </lcf76f155ced4ddcb4097134ff3c332f>
    <TaxCatchAll xmlns="3cece11e-ad26-4853-8159-58207b57ab44" xsi:nil="true"/>
  </documentManagement>
</p:properties>
</file>

<file path=customXml/itemProps1.xml><?xml version="1.0" encoding="utf-8"?>
<ds:datastoreItem xmlns:ds="http://schemas.openxmlformats.org/officeDocument/2006/customXml" ds:itemID="{F96173DD-70EF-4278-AA3B-5C1D74E9A2D7}"/>
</file>

<file path=customXml/itemProps2.xml><?xml version="1.0" encoding="utf-8"?>
<ds:datastoreItem xmlns:ds="http://schemas.openxmlformats.org/officeDocument/2006/customXml" ds:itemID="{AFCCD7B3-8343-4F75-BAA3-718D9966F773}"/>
</file>

<file path=customXml/itemProps3.xml><?xml version="1.0" encoding="utf-8"?>
<ds:datastoreItem xmlns:ds="http://schemas.openxmlformats.org/officeDocument/2006/customXml" ds:itemID="{4D3B117D-109D-4A20-A525-CF2712DEE866}"/>
</file>

<file path=docProps/app.xml><?xml version="1.0" encoding="utf-8"?>
<Properties xmlns="http://schemas.openxmlformats.org/officeDocument/2006/extended-properties" xmlns:vt="http://schemas.openxmlformats.org/officeDocument/2006/docPropsVTypes">
  <Template>Integral</Template>
  <TotalTime>744</TotalTime>
  <Words>1702</Words>
  <Application>Microsoft Macintosh PowerPoint</Application>
  <PresentationFormat>Widescreen</PresentationFormat>
  <Paragraphs>90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Tw Cen MT</vt:lpstr>
      <vt:lpstr>Tw Cen MT Condensed</vt:lpstr>
      <vt:lpstr>Wingdings</vt:lpstr>
      <vt:lpstr>Wingdings 3</vt:lpstr>
      <vt:lpstr>Integral</vt:lpstr>
      <vt:lpstr>The microarchitecture</vt:lpstr>
      <vt:lpstr>Functions and characteristics of instructions</vt:lpstr>
      <vt:lpstr>Data move type</vt:lpstr>
      <vt:lpstr>PowerPoint Presentation</vt:lpstr>
      <vt:lpstr>Arithmetic and Logical Type</vt:lpstr>
      <vt:lpstr>Program Flow Control Type</vt:lpstr>
      <vt:lpstr>PowerPoint Presentation</vt:lpstr>
      <vt:lpstr>PowerPoint Presentation</vt:lpstr>
      <vt:lpstr>PowerPoint Presentation</vt:lpstr>
      <vt:lpstr>PowerPoint Presentation</vt:lpstr>
      <vt:lpstr>Let’s imagine we have the following combination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microarchitecture</dc:title>
  <dc:creator>thavorac chun</dc:creator>
  <cp:lastModifiedBy>thavorac chun</cp:lastModifiedBy>
  <cp:revision>1</cp:revision>
  <dcterms:created xsi:type="dcterms:W3CDTF">2022-05-12T10:45:56Z</dcterms:created>
  <dcterms:modified xsi:type="dcterms:W3CDTF">2022-05-12T23:10:10Z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0x01010026D26FB52C7203469C46EE9BFAF55965</vt:lpwstr>
  </property>
</Properties>
</file>