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92" r:id="rId2"/>
    <p:sldId id="293" r:id="rId3"/>
    <p:sldId id="317" r:id="rId4"/>
    <p:sldId id="480" r:id="rId5"/>
    <p:sldId id="458" r:id="rId6"/>
    <p:sldId id="479" r:id="rId7"/>
    <p:sldId id="481" r:id="rId8"/>
    <p:sldId id="488" r:id="rId9"/>
    <p:sldId id="448" r:id="rId10"/>
    <p:sldId id="455" r:id="rId11"/>
    <p:sldId id="493" r:id="rId12"/>
    <p:sldId id="490" r:id="rId13"/>
    <p:sldId id="491" r:id="rId14"/>
    <p:sldId id="492" r:id="rId15"/>
    <p:sldId id="495" r:id="rId16"/>
    <p:sldId id="496" r:id="rId17"/>
    <p:sldId id="500" r:id="rId18"/>
    <p:sldId id="501" r:id="rId19"/>
    <p:sldId id="498" r:id="rId20"/>
    <p:sldId id="502" r:id="rId21"/>
    <p:sldId id="503" r:id="rId22"/>
    <p:sldId id="504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324" r:id="rId32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3C"/>
    <a:srgbClr val="83045C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ä¸­åº¦æ ·å¼ 1 - å¼ºè°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699"/>
  </p:normalViewPr>
  <p:slideViewPr>
    <p:cSldViewPr snapToGrid="0" snapToObjects="1" showGuides="1">
      <p:cViewPr varScale="1">
        <p:scale>
          <a:sx n="106" d="100"/>
          <a:sy n="106" d="100"/>
        </p:scale>
        <p:origin x="306" y="102"/>
      </p:cViewPr>
      <p:guideLst>
        <p:guide orient="horz" pos="1162"/>
        <p:guide pos="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8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9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5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7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1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9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1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31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6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7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6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9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6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89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7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5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1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4" y="841922"/>
            <a:ext cx="6858020" cy="179101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4" y="2702009"/>
            <a:ext cx="6858020" cy="12420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2" y="4768111"/>
            <a:ext cx="2057406" cy="273893"/>
          </a:xfrm>
        </p:spPr>
        <p:txBody>
          <a:bodyPr/>
          <a:lstStyle/>
          <a:p>
            <a:r>
              <a:rPr lang="en-US" smtClean="0"/>
              <a:t>2018年深圳大学计算机与软件学院毕业答辩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60" y="4768111"/>
            <a:ext cx="3086110" cy="27389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70" y="4768111"/>
            <a:ext cx="2057406" cy="273893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18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74480" cy="5189220"/>
          </a:xfrm>
          <a:prstGeom prst="rect">
            <a:avLst/>
          </a:prstGeom>
          <a:solidFill>
            <a:srgbClr val="96003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 Box 1"/>
          <p:cNvSpPr txBox="1"/>
          <p:nvPr/>
        </p:nvSpPr>
        <p:spPr>
          <a:xfrm>
            <a:off x="5243830" y="4868545"/>
            <a:ext cx="3957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1200" b="1">
                <a:solidFill>
                  <a:schemeClr val="bg1"/>
                </a:solidFill>
                <a:latin typeface="+mn-ea"/>
              </a:rPr>
              <a:t>2018年深圳大学计算机与软件学院毕业答辩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06145" y="1579880"/>
            <a:ext cx="686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n-ea"/>
              </a:rPr>
              <a:t>基于机器学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习的</a:t>
            </a:r>
            <a:r>
              <a:rPr lang="en-US" altLang="zh-CN" sz="3600" b="1" dirty="0" smtClean="0">
                <a:solidFill>
                  <a:schemeClr val="bg1"/>
                </a:solidFill>
                <a:latin typeface="+mn-ea"/>
              </a:rPr>
              <a:t>SQL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注入检测系统的研究与实现</a:t>
            </a:r>
            <a:endParaRPr lang="x-none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06145" y="3307080"/>
            <a:ext cx="26104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en-US" b="1" dirty="0">
                <a:solidFill>
                  <a:schemeClr val="bg1"/>
                </a:solidFill>
              </a:rPr>
              <a:t>指导老师</a:t>
            </a:r>
            <a:r>
              <a:rPr lang="x-none" altLang="en-US" b="1" dirty="0" smtClean="0">
                <a:solidFill>
                  <a:schemeClr val="bg1"/>
                </a:solidFill>
              </a:rPr>
              <a:t>：</a:t>
            </a:r>
            <a:r>
              <a:rPr lang="zh-CN" altLang="en-US" b="1" dirty="0">
                <a:solidFill>
                  <a:schemeClr val="bg1"/>
                </a:solidFill>
              </a:rPr>
              <a:t>刘刚</a:t>
            </a:r>
            <a:endParaRPr lang="x-none" alt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 flipV="1">
            <a:off x="1069340" y="2989580"/>
            <a:ext cx="102235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06145" y="3850640"/>
            <a:ext cx="48596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en-US" b="1" dirty="0">
                <a:solidFill>
                  <a:schemeClr val="bg1"/>
                </a:solidFill>
              </a:rPr>
              <a:t>答辩人</a:t>
            </a:r>
            <a:r>
              <a:rPr lang="x-none" altLang="en-US" b="1" dirty="0" smtClean="0">
                <a:solidFill>
                  <a:schemeClr val="bg1"/>
                </a:solidFill>
              </a:rPr>
              <a:t>：</a:t>
            </a:r>
            <a:r>
              <a:rPr lang="zh-CN" altLang="en-US" b="1" dirty="0">
                <a:solidFill>
                  <a:schemeClr val="bg1"/>
                </a:solidFill>
              </a:rPr>
              <a:t>洪楚唐</a:t>
            </a:r>
            <a:r>
              <a:rPr lang="x-none" altLang="en-US" b="1" dirty="0" smtClean="0">
                <a:solidFill>
                  <a:schemeClr val="bg1"/>
                </a:solidFill>
              </a:rPr>
              <a:t>-201415019</a:t>
            </a:r>
            <a:r>
              <a:rPr lang="en-US" altLang="en-US" b="1" dirty="0" smtClean="0">
                <a:solidFill>
                  <a:schemeClr val="bg1"/>
                </a:solidFill>
              </a:rPr>
              <a:t>2</a:t>
            </a:r>
            <a:endParaRPr lang="x-none" altLang="en-US" b="1" dirty="0">
              <a:solidFill>
                <a:schemeClr val="bg1"/>
              </a:solidFill>
            </a:endParaRPr>
          </a:p>
        </p:txBody>
      </p:sp>
      <p:pic>
        <p:nvPicPr>
          <p:cNvPr id="29" name="Picture 28" descr="logo4szu_tra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" y="8255"/>
            <a:ext cx="2688590" cy="109474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5528310" y="4799965"/>
            <a:ext cx="3276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10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05644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6003C"/>
                </a:solidFill>
              </a:rPr>
              <a:t>概览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4667" y="1624531"/>
            <a:ext cx="606874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zh-CN" altLang="en-US" kern="100" dirty="0">
                <a:latin typeface="Times New Roman" panose="02020603050405020304" pitchFamily="18" charset="0"/>
              </a:rPr>
              <a:t>模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型训练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	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a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样本收集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    b  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样本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预处理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	c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词法分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析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d  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机器学习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2    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系统构建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a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检测模块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	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b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威胁处理模块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	</a:t>
            </a: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3    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管理员控制台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8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11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 smtClean="0">
                <a:solidFill>
                  <a:srgbClr val="96003C"/>
                </a:solidFill>
              </a:rPr>
              <a:t>1 </a:t>
            </a:r>
            <a:r>
              <a:rPr lang="zh-CN" altLang="en-US" sz="2000" b="1" dirty="0">
                <a:solidFill>
                  <a:srgbClr val="96003C"/>
                </a:solidFill>
              </a:rPr>
              <a:t>模型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训练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3" y="2339219"/>
            <a:ext cx="6155267" cy="10507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60600" y="3614118"/>
            <a:ext cx="4289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模型训练流程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20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12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96003C"/>
                </a:solidFill>
              </a:rPr>
              <a:t>1 </a:t>
            </a:r>
            <a:r>
              <a:rPr lang="zh-CN" altLang="en-US" sz="2000" b="1" dirty="0">
                <a:solidFill>
                  <a:srgbClr val="96003C"/>
                </a:solidFill>
              </a:rPr>
              <a:t>模型训练</a:t>
            </a:r>
            <a:r>
              <a:rPr lang="en-US" altLang="zh-CN" sz="2000" b="1" dirty="0" smtClean="0">
                <a:solidFill>
                  <a:srgbClr val="96003C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样</a:t>
            </a:r>
            <a:r>
              <a:rPr lang="zh-CN" altLang="en-US" sz="2000" b="1" dirty="0">
                <a:solidFill>
                  <a:srgbClr val="96003C"/>
                </a:solidFill>
              </a:rPr>
              <a:t>本收集</a:t>
            </a:r>
            <a:endParaRPr lang="x-none" altLang="en-US" sz="2000" b="1" dirty="0">
              <a:solidFill>
                <a:srgbClr val="96003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0140" y="2050327"/>
            <a:ext cx="59115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</a:rPr>
              <a:t>    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攻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击样本来自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Github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上的项目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libinjection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https://github.com/client9/libinjection/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），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去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除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特别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生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僻和重合部分，筛选出约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5000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条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600" dirty="0" smtClean="0"/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/>
              <a:t>   正</a:t>
            </a:r>
            <a:r>
              <a:rPr lang="zh-CN" altLang="en-US" sz="1600" dirty="0" smtClean="0"/>
              <a:t>常样本</a:t>
            </a:r>
            <a:r>
              <a:rPr lang="zh-CN" altLang="zh-CN" sz="1600" dirty="0" smtClean="0"/>
              <a:t>通</a:t>
            </a:r>
            <a:r>
              <a:rPr lang="zh-CN" altLang="zh-CN" sz="1600" dirty="0"/>
              <a:t>过</a:t>
            </a:r>
            <a:r>
              <a:rPr lang="en-US" altLang="zh-CN" sz="1600" dirty="0" smtClean="0"/>
              <a:t>Firefox</a:t>
            </a:r>
            <a:r>
              <a:rPr lang="zh-CN" altLang="zh-CN" sz="1600" dirty="0" smtClean="0"/>
              <a:t>的</a:t>
            </a:r>
            <a:r>
              <a:rPr lang="en-US" altLang="zh-CN" sz="1600" dirty="0" err="1" smtClean="0"/>
              <a:t>FoxyProxy</a:t>
            </a:r>
            <a:r>
              <a:rPr lang="zh-CN" altLang="zh-CN" sz="1600" dirty="0" smtClean="0"/>
              <a:t>代理</a:t>
            </a:r>
            <a:r>
              <a:rPr lang="zh-CN" altLang="en-US" sz="1600" dirty="0" smtClean="0"/>
              <a:t>插件</a:t>
            </a:r>
            <a:r>
              <a:rPr lang="zh-CN" altLang="zh-CN" sz="1600" dirty="0" smtClean="0"/>
              <a:t>，截取正</a:t>
            </a:r>
            <a:r>
              <a:rPr lang="zh-CN" altLang="zh-CN" sz="1600" dirty="0"/>
              <a:t>常网页访问的流量</a:t>
            </a:r>
            <a:r>
              <a:rPr lang="zh-CN" altLang="zh-CN" sz="1600" dirty="0" smtClean="0"/>
              <a:t>，分</a:t>
            </a:r>
            <a:r>
              <a:rPr lang="zh-CN" altLang="zh-CN" sz="1600" dirty="0"/>
              <a:t>析和提取日志文</a:t>
            </a:r>
            <a:r>
              <a:rPr lang="zh-CN" altLang="zh-CN" sz="1600" dirty="0" smtClean="0"/>
              <a:t>件数据</a:t>
            </a:r>
            <a:r>
              <a:rPr lang="zh-CN" altLang="en-US" sz="1600" dirty="0" smtClean="0"/>
              <a:t>，并去重，筛选出</a:t>
            </a:r>
            <a:r>
              <a:rPr lang="zh-CN" altLang="zh-CN" sz="1600" dirty="0" smtClean="0"/>
              <a:t>约</a:t>
            </a:r>
            <a:r>
              <a:rPr lang="en-US" altLang="zh-CN" sz="1600" dirty="0"/>
              <a:t>15000</a:t>
            </a:r>
            <a:r>
              <a:rPr lang="zh-CN" altLang="zh-CN" sz="1600" dirty="0"/>
              <a:t>条样本</a:t>
            </a:r>
            <a:r>
              <a:rPr lang="zh-CN" altLang="zh-CN" sz="1600" dirty="0" smtClean="0"/>
              <a:t>。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57365"/>
            <a:ext cx="3380291" cy="215909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13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96003C"/>
                </a:solidFill>
              </a:rPr>
              <a:t>1 </a:t>
            </a:r>
            <a:r>
              <a:rPr lang="zh-CN" altLang="en-US" sz="2000" b="1" dirty="0">
                <a:solidFill>
                  <a:srgbClr val="96003C"/>
                </a:solidFill>
              </a:rPr>
              <a:t>模型训练</a:t>
            </a:r>
            <a:r>
              <a:rPr lang="en-US" altLang="zh-CN" sz="2000" b="1" dirty="0" smtClean="0">
                <a:solidFill>
                  <a:srgbClr val="96003C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样</a:t>
            </a:r>
            <a:r>
              <a:rPr lang="zh-CN" altLang="en-US" sz="2000" b="1" dirty="0">
                <a:solidFill>
                  <a:srgbClr val="96003C"/>
                </a:solidFill>
              </a:rPr>
              <a:t>本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预处理</a:t>
            </a:r>
            <a:endParaRPr lang="x-none" altLang="en-US" sz="2000" b="1" dirty="0">
              <a:solidFill>
                <a:srgbClr val="96003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971" y="1868731"/>
            <a:ext cx="47503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）去噪：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dirty="0" smtClean="0"/>
              <a:t>筛</a:t>
            </a:r>
            <a:r>
              <a:rPr lang="zh-CN" altLang="zh-CN" sz="1600" dirty="0"/>
              <a:t>除了包含符合</a:t>
            </a:r>
            <a:r>
              <a:rPr lang="en-US" altLang="zh-CN" sz="1600" dirty="0"/>
              <a:t>GB2312</a:t>
            </a:r>
            <a:r>
              <a:rPr lang="zh-CN" altLang="zh-CN" sz="1600" dirty="0"/>
              <a:t>和</a:t>
            </a:r>
            <a:r>
              <a:rPr lang="en-US" altLang="zh-CN" sz="1600" dirty="0"/>
              <a:t>UTF-8</a:t>
            </a:r>
            <a:r>
              <a:rPr lang="zh-CN" altLang="zh-CN" sz="1600" dirty="0"/>
              <a:t>编码中的中文编码标准的样</a:t>
            </a:r>
            <a:r>
              <a:rPr lang="zh-CN" altLang="zh-CN" sz="1600" dirty="0" smtClean="0"/>
              <a:t>本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）递</a:t>
            </a:r>
            <a:r>
              <a:rPr lang="zh-CN" altLang="en-US" kern="100" dirty="0">
                <a:latin typeface="Times New Roman" panose="02020603050405020304" pitchFamily="18" charset="0"/>
              </a:rPr>
              <a:t>归解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码：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</a:rPr>
              <a:t>对经过编码的用户输入进行递归解码，一直到获得最终应用程序真正接收的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payload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00" y="1000855"/>
            <a:ext cx="2739390" cy="40354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96346" y="4566403"/>
            <a:ext cx="2184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预处理模块工作流程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4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14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96003C"/>
                </a:solidFill>
              </a:rPr>
              <a:t>1 </a:t>
            </a:r>
            <a:r>
              <a:rPr lang="zh-CN" altLang="en-US" sz="2000" b="1" dirty="0">
                <a:solidFill>
                  <a:srgbClr val="96003C"/>
                </a:solidFill>
              </a:rPr>
              <a:t>模型训练</a:t>
            </a:r>
            <a:r>
              <a:rPr lang="en-US" altLang="zh-CN" sz="2000" b="1" dirty="0" smtClean="0">
                <a:solidFill>
                  <a:srgbClr val="96003C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词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法分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析</a:t>
            </a:r>
            <a:endParaRPr lang="x-none" altLang="en-US" sz="2000" b="1" dirty="0">
              <a:solidFill>
                <a:srgbClr val="96003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0139" y="1871554"/>
            <a:ext cx="6859861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</a:rPr>
              <a:t>对预处理模块输出的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payload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根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据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SQL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语句的特征进行词法分析，转化成特征数组，再进一步生成用于机器学习的特征向量。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</a:rPr>
              <a:t>如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payload:</a:t>
            </a:r>
            <a:endParaRPr lang="en-US" altLang="zh-CN" sz="16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</a:rPr>
              <a:t>1' and 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select 0x4f714d68 = 0x62624f77 and 'something'=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'something</a:t>
            </a: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</a:rPr>
              <a:t>经词法分析，生成特征数组：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/>
              <a:t>&lt;</a:t>
            </a:r>
            <a:r>
              <a:rPr lang="en-US" altLang="zh-CN" sz="1600" dirty="0" err="1"/>
              <a:t>normal_num</a:t>
            </a:r>
            <a:r>
              <a:rPr lang="en-US" altLang="zh-CN" sz="1600" dirty="0"/>
              <a:t>&gt; &lt;ascii39&gt; &lt;and(keyword)&gt; &lt;select(keyword)&gt; &lt;16hex&gt; &lt;ascii61&gt; &lt;16hex&gt; &lt;and(keyword)&gt; &lt;ascii39&gt; &lt;</a:t>
            </a:r>
            <a:r>
              <a:rPr lang="en-US" altLang="zh-CN" sz="1600" dirty="0" err="1"/>
              <a:t>normal_word</a:t>
            </a:r>
            <a:r>
              <a:rPr lang="en-US" altLang="zh-CN" sz="1600" dirty="0"/>
              <a:t>&gt; &lt;ascii39&gt; &lt;ascii61&gt; &lt;ascii39&gt; &lt;</a:t>
            </a:r>
            <a:r>
              <a:rPr lang="en-US" altLang="zh-CN" sz="1600" dirty="0" err="1"/>
              <a:t>normal_word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>
                <a:latin typeface="Times New Roman" panose="02020603050405020304" pitchFamily="18" charset="0"/>
              </a:rPr>
              <a:t>再通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过类库进一步转化成特征向量。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15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96003C"/>
                </a:solidFill>
              </a:rPr>
              <a:t>1 </a:t>
            </a:r>
            <a:r>
              <a:rPr lang="zh-CN" altLang="en-US" sz="2000" b="1" dirty="0">
                <a:solidFill>
                  <a:srgbClr val="96003C"/>
                </a:solidFill>
              </a:rPr>
              <a:t>模型训练</a:t>
            </a:r>
            <a:r>
              <a:rPr lang="en-US" altLang="zh-CN" sz="2000" b="1" dirty="0" smtClean="0">
                <a:solidFill>
                  <a:srgbClr val="96003C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机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器学习</a:t>
            </a:r>
            <a:endParaRPr lang="x-none" altLang="en-US" sz="2000" b="1" dirty="0">
              <a:solidFill>
                <a:srgbClr val="96003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0139" y="1871554"/>
            <a:ext cx="68598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</a:rPr>
              <a:t>机器学习模块使用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机器学习框架</a:t>
            </a:r>
            <a:r>
              <a:rPr lang="en-US" altLang="zh-CN" sz="1600" kern="100" dirty="0" err="1" smtClean="0">
                <a:latin typeface="Times New Roman" panose="02020603050405020304" pitchFamily="18" charset="0"/>
              </a:rPr>
              <a:t>Scikit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-Learn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，通过对比三种算法模型在运算效率和分类准确率的表现，筛选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出系统最终的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算法模型。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89" y="2436052"/>
            <a:ext cx="2395511" cy="21643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25225" y="4569670"/>
            <a:ext cx="3838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/>
              <a:t>机器学习模块组成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33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16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6003C"/>
                </a:solidFill>
              </a:rPr>
              <a:t>2</a:t>
            </a:r>
            <a:r>
              <a:rPr lang="en-US" altLang="en-US" sz="2000" b="1" dirty="0" smtClean="0">
                <a:solidFill>
                  <a:srgbClr val="96003C"/>
                </a:solidFill>
              </a:rPr>
              <a:t> </a:t>
            </a:r>
            <a:r>
              <a:rPr lang="zh-CN" altLang="en-US" sz="2000" b="1" dirty="0">
                <a:solidFill>
                  <a:srgbClr val="96003C"/>
                </a:solidFill>
              </a:rPr>
              <a:t>系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统构建</a:t>
            </a:r>
            <a:endParaRPr lang="x-none" altLang="en-US" sz="2000" b="1" dirty="0">
              <a:solidFill>
                <a:srgbClr val="96003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5225" y="4569670"/>
            <a:ext cx="3838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系</a:t>
            </a:r>
            <a:r>
              <a:rPr lang="zh-CN" altLang="en-US" sz="1200" dirty="0" smtClean="0"/>
              <a:t>统整体架构</a:t>
            </a:r>
            <a:endParaRPr lang="zh-CN" altLang="en-US" sz="1200" dirty="0"/>
          </a:p>
        </p:txBody>
      </p:sp>
      <p:pic>
        <p:nvPicPr>
          <p:cNvPr id="15" name="图片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14" y="1726699"/>
            <a:ext cx="5869885" cy="27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17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6003C"/>
                </a:solidFill>
              </a:rPr>
              <a:t>2</a:t>
            </a:r>
            <a:r>
              <a:rPr lang="en-US" altLang="en-US" sz="2000" b="1" dirty="0" smtClean="0">
                <a:solidFill>
                  <a:srgbClr val="96003C"/>
                </a:solidFill>
              </a:rPr>
              <a:t> </a:t>
            </a:r>
            <a:r>
              <a:rPr lang="zh-CN" altLang="en-US" sz="2000" b="1" dirty="0">
                <a:solidFill>
                  <a:srgbClr val="96003C"/>
                </a:solidFill>
              </a:rPr>
              <a:t>系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统构建</a:t>
            </a:r>
            <a:r>
              <a:rPr lang="en-US" altLang="zh-CN" sz="2000" b="1" dirty="0" smtClean="0">
                <a:solidFill>
                  <a:srgbClr val="96003C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检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测模块</a:t>
            </a:r>
            <a:endParaRPr lang="x-none" altLang="en-US" sz="2000" b="1" dirty="0">
              <a:solidFill>
                <a:srgbClr val="96003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342" y="1876161"/>
            <a:ext cx="68421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kern="100" dirty="0" smtClean="0">
                <a:latin typeface="Times New Roman" panose="02020603050405020304" pitchFamily="18" charset="0"/>
              </a:rPr>
              <a:t>检测模块使用模型训练过程最终训练筛选出的模型，检测用户输入。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2460" y="3835561"/>
            <a:ext cx="3957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kern="100" dirty="0">
                <a:latin typeface="Times New Roman" panose="02020603050405020304" pitchFamily="18" charset="0"/>
              </a:rPr>
              <a:t>检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测模块工作流程</a:t>
            </a:r>
            <a:endParaRPr lang="zh-CN" altLang="en-US" sz="1200" dirty="0"/>
          </a:p>
        </p:txBody>
      </p:sp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7" y="2748306"/>
            <a:ext cx="5526915" cy="9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18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6003C"/>
                </a:solidFill>
              </a:rPr>
              <a:t>2</a:t>
            </a:r>
            <a:r>
              <a:rPr lang="en-US" altLang="en-US" sz="2000" b="1" dirty="0" smtClean="0">
                <a:solidFill>
                  <a:srgbClr val="96003C"/>
                </a:solidFill>
              </a:rPr>
              <a:t> </a:t>
            </a:r>
            <a:r>
              <a:rPr lang="zh-CN" altLang="en-US" sz="2000" b="1" dirty="0">
                <a:solidFill>
                  <a:srgbClr val="96003C"/>
                </a:solidFill>
              </a:rPr>
              <a:t>系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统构建</a:t>
            </a:r>
            <a:r>
              <a:rPr lang="en-US" altLang="zh-CN" sz="2000" b="1" dirty="0" smtClean="0">
                <a:solidFill>
                  <a:srgbClr val="96003C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威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胁处理模块</a:t>
            </a:r>
            <a:endParaRPr lang="x-none" altLang="en-US" sz="2000" b="1" dirty="0">
              <a:solidFill>
                <a:srgbClr val="96003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341" y="1876161"/>
            <a:ext cx="803599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/>
              <a:t>包含</a:t>
            </a:r>
            <a:r>
              <a:rPr lang="zh-CN" altLang="zh-CN" sz="1600" dirty="0" smtClean="0"/>
              <a:t>威</a:t>
            </a:r>
            <a:r>
              <a:rPr lang="zh-CN" altLang="zh-CN" sz="1600" dirty="0"/>
              <a:t>胁分级、邮件告警、记录威胁三个过程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/>
              <a:t>威</a:t>
            </a:r>
            <a:r>
              <a:rPr lang="zh-CN" altLang="en-US" sz="1600" dirty="0" smtClean="0"/>
              <a:t>胁</a:t>
            </a:r>
            <a:r>
              <a:rPr lang="zh-CN" altLang="zh-CN" sz="1600" dirty="0" smtClean="0"/>
              <a:t>分级</a:t>
            </a:r>
            <a:r>
              <a:rPr lang="zh-CN" altLang="en-US" sz="1600" dirty="0" smtClean="0"/>
              <a:t>算法</a:t>
            </a:r>
            <a:r>
              <a:rPr lang="zh-CN" altLang="zh-CN" sz="1600" dirty="0" smtClean="0"/>
              <a:t>参考</a:t>
            </a:r>
            <a:r>
              <a:rPr lang="zh-CN" altLang="en-US" sz="1600" dirty="0"/>
              <a:t>前</a:t>
            </a:r>
            <a:r>
              <a:rPr lang="zh-CN" altLang="en-US" sz="1600" dirty="0" smtClean="0"/>
              <a:t>人</a:t>
            </a:r>
            <a:r>
              <a:rPr lang="zh-CN" altLang="zh-CN" sz="1600" dirty="0" smtClean="0"/>
              <a:t>经</a:t>
            </a:r>
            <a:r>
              <a:rPr lang="zh-CN" altLang="zh-CN" sz="1600" dirty="0"/>
              <a:t>验总结和自</a:t>
            </a:r>
            <a:r>
              <a:rPr lang="zh-CN" altLang="zh-CN" sz="1600" dirty="0" smtClean="0"/>
              <a:t>己测试总</a:t>
            </a:r>
            <a:r>
              <a:rPr lang="zh-CN" altLang="zh-CN" sz="1600" dirty="0"/>
              <a:t>结</a:t>
            </a:r>
            <a:r>
              <a:rPr lang="zh-CN" altLang="zh-CN" sz="1600" dirty="0" smtClean="0"/>
              <a:t>的经</a:t>
            </a:r>
            <a:r>
              <a:rPr lang="zh-CN" altLang="zh-CN" sz="1600" dirty="0"/>
              <a:t>验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payload</a:t>
            </a:r>
            <a:r>
              <a:rPr lang="zh-CN" altLang="zh-CN" sz="1600" dirty="0"/>
              <a:t>中的关键特征，如编码类型、</a:t>
            </a:r>
            <a:r>
              <a:rPr lang="en-US" altLang="zh-CN" sz="1600" dirty="0"/>
              <a:t>SQL</a:t>
            </a:r>
            <a:r>
              <a:rPr lang="zh-CN" altLang="zh-CN" sz="1600" dirty="0"/>
              <a:t>语句关键字比例、</a:t>
            </a:r>
            <a:r>
              <a:rPr lang="en-US" altLang="zh-CN" sz="1600" dirty="0"/>
              <a:t>16</a:t>
            </a:r>
            <a:r>
              <a:rPr lang="zh-CN" altLang="zh-CN" sz="1600" dirty="0"/>
              <a:t>进制数</a:t>
            </a:r>
            <a:r>
              <a:rPr lang="zh-CN" altLang="zh-CN" sz="1600" dirty="0" smtClean="0"/>
              <a:t>字</a:t>
            </a:r>
            <a:r>
              <a:rPr lang="zh-CN" altLang="en-US" sz="1600" dirty="0" smtClean="0"/>
              <a:t>个数进行统计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设定阀值</a:t>
            </a:r>
            <a:r>
              <a:rPr lang="zh-CN" altLang="zh-CN" sz="1600" dirty="0" smtClean="0"/>
              <a:t>，分致</a:t>
            </a:r>
            <a:r>
              <a:rPr lang="zh-CN" altLang="zh-CN" sz="1600" dirty="0"/>
              <a:t>命、高危、中危、低危四个级别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>
                <a:latin typeface="Times New Roman" panose="02020603050405020304" pitchFamily="18" charset="0"/>
              </a:rPr>
              <a:t>邮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件告警使用了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python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的类库，向管理员发送简单的告警信息。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 smtClean="0">
                <a:latin typeface="Times New Roman" panose="02020603050405020304" pitchFamily="18" charset="0"/>
              </a:rPr>
              <a:t>记录威胁主要是为控制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台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存储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数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据。</a:t>
            </a:r>
            <a:endParaRPr lang="en-US" altLang="zh-CN" sz="16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9809" y="4728502"/>
            <a:ext cx="3945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kern="100" dirty="0">
                <a:latin typeface="Times New Roman" panose="02020603050405020304" pitchFamily="18" charset="0"/>
              </a:rPr>
              <a:t>威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胁处理模块工作流程</a:t>
            </a:r>
            <a:endParaRPr lang="zh-CN" altLang="en-US" sz="1200" dirty="0"/>
          </a:p>
        </p:txBody>
      </p:sp>
      <p:pic>
        <p:nvPicPr>
          <p:cNvPr id="20" name="图片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68" y="3835400"/>
            <a:ext cx="4627054" cy="8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19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96003C"/>
                </a:solidFill>
              </a:rPr>
              <a:t>3</a:t>
            </a:r>
            <a:r>
              <a:rPr lang="en-US" altLang="en-US" sz="2000" b="1" dirty="0" smtClean="0">
                <a:solidFill>
                  <a:srgbClr val="96003C"/>
                </a:solidFill>
              </a:rPr>
              <a:t> </a:t>
            </a:r>
            <a:r>
              <a:rPr lang="zh-CN" altLang="en-US" sz="2000" b="1" dirty="0">
                <a:solidFill>
                  <a:srgbClr val="96003C"/>
                </a:solidFill>
              </a:rPr>
              <a:t>管理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员控制台</a:t>
            </a:r>
            <a:endParaRPr lang="x-none" altLang="en-US" sz="2000" b="1" dirty="0">
              <a:solidFill>
                <a:srgbClr val="96003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050" y="4665133"/>
            <a:ext cx="3838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管</a:t>
            </a:r>
            <a:r>
              <a:rPr lang="zh-CN" altLang="en-US" sz="1200" dirty="0" smtClean="0"/>
              <a:t>理员控制台结构示意图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555894" y="1920190"/>
            <a:ext cx="73435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/>
              <a:t>控</a:t>
            </a:r>
            <a:r>
              <a:rPr lang="zh-CN" altLang="en-US" sz="1600" dirty="0" smtClean="0"/>
              <a:t>制</a:t>
            </a:r>
            <a:r>
              <a:rPr lang="zh-CN" altLang="en-US" sz="1600" dirty="0"/>
              <a:t>台</a:t>
            </a:r>
            <a:r>
              <a:rPr lang="zh-CN" altLang="en-US" sz="1600" dirty="0" smtClean="0"/>
              <a:t>可</a:t>
            </a:r>
            <a:r>
              <a:rPr lang="zh-CN" altLang="en-US" sz="1600" dirty="0" smtClean="0"/>
              <a:t>以查看系统检测拦截的威胁流量详</a:t>
            </a:r>
            <a:r>
              <a:rPr lang="zh-CN" altLang="en-US" sz="1600" dirty="0" smtClean="0"/>
              <a:t>情信息，</a:t>
            </a:r>
            <a:r>
              <a:rPr lang="zh-CN" altLang="en-US" sz="1600" dirty="0" smtClean="0"/>
              <a:t>并提供人工判断和重新训练算法的接口。结构如图：</a:t>
            </a:r>
            <a:endParaRPr lang="en-US" altLang="zh-CN" sz="16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98" y="2282670"/>
            <a:ext cx="4170469" cy="238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-3175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805"/>
            <a:ext cx="464820" cy="462915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6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3" name="Text Box 92"/>
          <p:cNvSpPr txBox="1"/>
          <p:nvPr/>
        </p:nvSpPr>
        <p:spPr>
          <a:xfrm>
            <a:off x="1234440" y="1892935"/>
            <a:ext cx="79438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en-US" sz="4800" b="1">
                <a:solidFill>
                  <a:srgbClr val="96003C"/>
                </a:solidFill>
              </a:rPr>
              <a:t>目录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741295" y="974725"/>
            <a:ext cx="36000" cy="374400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116"/>
          <p:cNvSpPr txBox="1"/>
          <p:nvPr/>
        </p:nvSpPr>
        <p:spPr>
          <a:xfrm>
            <a:off x="0" y="1350645"/>
            <a:ext cx="914400" cy="3053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4800" b="1">
                <a:solidFill>
                  <a:srgbClr val="96003C"/>
                </a:solidFill>
              </a:rPr>
              <a:t>CONTENTS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96229"/>
              </p:ext>
            </p:extLst>
          </p:nvPr>
        </p:nvGraphicFramePr>
        <p:xfrm>
          <a:off x="3855720" y="1395393"/>
          <a:ext cx="3611402" cy="3374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402"/>
              </a:tblGrid>
              <a:tr h="72949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96003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第一部分</a:t>
                      </a:r>
                      <a:r>
                        <a:rPr lang="zh-CN" altLang="en-US" sz="2000" b="0" dirty="0" smtClean="0">
                          <a:solidFill>
                            <a:srgbClr val="96003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：</a:t>
                      </a:r>
                      <a:r>
                        <a:rPr lang="zh-CN" altLang="en-US" sz="2000" b="1" kern="1200" dirty="0" smtClean="0">
                          <a:solidFill>
                            <a:srgbClr val="96003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  <a:sym typeface="+mn-ea"/>
                        </a:rPr>
                        <a:t>课题研究意义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726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en-US" sz="2000" b="1" kern="1200" dirty="0" smtClean="0">
                          <a:solidFill>
                            <a:srgbClr val="96003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  <a:sym typeface="+mn-ea"/>
                        </a:rPr>
                        <a:t>第</a:t>
                      </a:r>
                      <a:r>
                        <a:rPr lang="zh-CN" altLang="en-US" sz="2000" b="1" kern="1200" dirty="0" smtClean="0">
                          <a:solidFill>
                            <a:srgbClr val="96003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  <a:sym typeface="+mn-ea"/>
                        </a:rPr>
                        <a:t>二</a:t>
                      </a:r>
                      <a:r>
                        <a:rPr lang="x-none" altLang="en-US" sz="2000" b="1" kern="1200" dirty="0" smtClean="0">
                          <a:solidFill>
                            <a:srgbClr val="96003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  <a:sym typeface="+mn-ea"/>
                        </a:rPr>
                        <a:t>部分：</a:t>
                      </a:r>
                      <a:r>
                        <a:rPr lang="zh-CN" altLang="en-US" sz="2000" b="1" kern="1200" dirty="0" smtClean="0">
                          <a:solidFill>
                            <a:srgbClr val="96003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  <a:sym typeface="+mn-ea"/>
                        </a:rPr>
                        <a:t>系统实现主要工作</a:t>
                      </a:r>
                      <a:endParaRPr lang="en-US" altLang="zh-CN" sz="2000" b="1" kern="1200" dirty="0" smtClean="0">
                        <a:solidFill>
                          <a:srgbClr val="96003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kern="1200" dirty="0" smtClean="0">
                        <a:solidFill>
                          <a:srgbClr val="96003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228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rgbClr val="96003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  <a:sym typeface="+mn-ea"/>
                        </a:rPr>
                        <a:t>第三部分：结果测试与展示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kern="1200" dirty="0" smtClean="0">
                        <a:solidFill>
                          <a:srgbClr val="96003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3228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rgbClr val="96003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  <a:sym typeface="+mn-ea"/>
                        </a:rPr>
                        <a:t>第四部分：课题总结</a:t>
                      </a:r>
                    </a:p>
                    <a:p>
                      <a:pPr marL="0" algn="l" defTabSz="685800" rtl="0" eaLnBrk="1" latinLnBrk="0" hangingPunct="1">
                        <a:buNone/>
                      </a:pPr>
                      <a:endParaRPr lang="zh-CN" altLang="en-US" sz="2000" b="1" kern="1200" dirty="0" smtClean="0">
                        <a:solidFill>
                          <a:srgbClr val="96003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070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kern="1200" dirty="0" smtClean="0">
                        <a:solidFill>
                          <a:srgbClr val="96003C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6540" cy="5142865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525780" cy="51435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20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28876" y="2389103"/>
            <a:ext cx="559791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第三</a:t>
            </a:r>
            <a:r>
              <a:rPr lang="x-none" altLang="en-US" sz="3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部分：</a:t>
            </a:r>
            <a:r>
              <a:rPr lang="zh-CN" altLang="en-US" sz="32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结</a:t>
            </a:r>
            <a:r>
              <a:rPr lang="zh-CN" altLang="en-US" sz="3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果测试与展示 </a:t>
            </a:r>
            <a:endParaRPr lang="x-none" altLang="en-US" sz="32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16612" y="2071873"/>
            <a:ext cx="43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6612" y="3362137"/>
            <a:ext cx="43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2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21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23664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6003C"/>
                </a:solidFill>
              </a:rPr>
              <a:t>概览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4667" y="1624531"/>
            <a:ext cx="606874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zh-CN" altLang="en-US" kern="100" dirty="0" smtClean="0">
                <a:latin typeface="Times New Roman" panose="02020603050405020304" pitchFamily="18" charset="0"/>
              </a:rPr>
              <a:t>子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模块测试评估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a  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预处理模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块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     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	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机器学习模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块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2    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系统整体测试评估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		</a:t>
            </a:r>
          </a:p>
          <a:p>
            <a:pPr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</a:rPr>
              <a:t>3    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展</a:t>
            </a:r>
            <a:r>
              <a:rPr lang="zh-CN" altLang="en-US" kern="100" dirty="0">
                <a:latin typeface="Times New Roman" panose="02020603050405020304" pitchFamily="18" charset="0"/>
              </a:rPr>
              <a:t>示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22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 Box 24"/>
          <p:cNvSpPr txBox="1"/>
          <p:nvPr/>
        </p:nvSpPr>
        <p:spPr>
          <a:xfrm>
            <a:off x="498971" y="1424476"/>
            <a:ext cx="54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96003C"/>
                </a:solidFill>
              </a:rPr>
              <a:t>1 </a:t>
            </a:r>
            <a:r>
              <a:rPr lang="zh-CN" altLang="en-US" b="1" dirty="0" smtClean="0">
                <a:solidFill>
                  <a:srgbClr val="96003C"/>
                </a:solidFill>
              </a:rPr>
              <a:t>子</a:t>
            </a:r>
            <a:r>
              <a:rPr lang="zh-CN" altLang="en-US" b="1" dirty="0" smtClean="0">
                <a:solidFill>
                  <a:srgbClr val="96003C"/>
                </a:solidFill>
              </a:rPr>
              <a:t>模块测试评估</a:t>
            </a:r>
            <a:r>
              <a:rPr lang="en-US" altLang="zh-CN" b="1" dirty="0" smtClean="0">
                <a:solidFill>
                  <a:srgbClr val="96003C"/>
                </a:solidFill>
              </a:rPr>
              <a:t>——</a:t>
            </a:r>
            <a:r>
              <a:rPr lang="zh-CN" altLang="en-US" b="1" dirty="0" smtClean="0">
                <a:solidFill>
                  <a:srgbClr val="96003C"/>
                </a:solidFill>
              </a:rPr>
              <a:t>预</a:t>
            </a:r>
            <a:r>
              <a:rPr lang="zh-CN" altLang="en-US" b="1" dirty="0" smtClean="0">
                <a:solidFill>
                  <a:srgbClr val="96003C"/>
                </a:solidFill>
              </a:rPr>
              <a:t>处理模</a:t>
            </a:r>
            <a:r>
              <a:rPr lang="zh-CN" altLang="en-US" b="1" dirty="0" smtClean="0">
                <a:solidFill>
                  <a:srgbClr val="96003C"/>
                </a:solidFill>
              </a:rPr>
              <a:t>块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29409"/>
              </p:ext>
            </p:extLst>
          </p:nvPr>
        </p:nvGraphicFramePr>
        <p:xfrm>
          <a:off x="498971" y="1958196"/>
          <a:ext cx="397143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810"/>
                <a:gridCol w="1323810"/>
                <a:gridCol w="1323810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编码次数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百分比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2.74%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3535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79.44%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724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16.27%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1.06%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小计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4450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99.51%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00520" y="3702984"/>
            <a:ext cx="21451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kern="100" dirty="0">
                <a:latin typeface="Times New Roman" panose="02020603050405020304" pitchFamily="18" charset="0"/>
              </a:rPr>
              <a:t>SQL</a:t>
            </a:r>
            <a:r>
              <a:rPr lang="zh-CN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注入攻击样本编码次数统</a:t>
            </a:r>
            <a:r>
              <a:rPr lang="zh-CN" altLang="zh-CN" sz="11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endParaRPr lang="zh-CN" altLang="en-US" sz="11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00076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51253"/>
              </p:ext>
            </p:extLst>
          </p:nvPr>
        </p:nvGraphicFramePr>
        <p:xfrm>
          <a:off x="5003801" y="1958196"/>
          <a:ext cx="3696546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460"/>
                <a:gridCol w="1230460"/>
                <a:gridCol w="1235626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编码次数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百分比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13246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65.44%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4368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21.58%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2254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11.14%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198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0.98%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小计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20240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99.64%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19384" y="3702984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/>
              <a:t>所有样本数据编码次数统</a:t>
            </a:r>
            <a:r>
              <a:rPr lang="zh-CN" altLang="zh-CN" sz="1200" dirty="0" smtClean="0"/>
              <a:t>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2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23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 Box 24"/>
          <p:cNvSpPr txBox="1"/>
          <p:nvPr/>
        </p:nvSpPr>
        <p:spPr>
          <a:xfrm>
            <a:off x="498971" y="1424476"/>
            <a:ext cx="54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96003C"/>
                </a:solidFill>
              </a:rPr>
              <a:t>1 </a:t>
            </a:r>
            <a:r>
              <a:rPr lang="zh-CN" altLang="en-US" b="1" dirty="0" smtClean="0">
                <a:solidFill>
                  <a:srgbClr val="96003C"/>
                </a:solidFill>
              </a:rPr>
              <a:t>子</a:t>
            </a:r>
            <a:r>
              <a:rPr lang="zh-CN" altLang="en-US" b="1" dirty="0" smtClean="0">
                <a:solidFill>
                  <a:srgbClr val="96003C"/>
                </a:solidFill>
              </a:rPr>
              <a:t>模块测试评估</a:t>
            </a:r>
            <a:r>
              <a:rPr lang="en-US" altLang="zh-CN" b="1" dirty="0" smtClean="0">
                <a:solidFill>
                  <a:srgbClr val="96003C"/>
                </a:solidFill>
              </a:rPr>
              <a:t>——</a:t>
            </a:r>
            <a:r>
              <a:rPr lang="zh-CN" altLang="en-US" b="1" dirty="0" smtClean="0">
                <a:solidFill>
                  <a:srgbClr val="96003C"/>
                </a:solidFill>
              </a:rPr>
              <a:t>预</a:t>
            </a:r>
            <a:r>
              <a:rPr lang="zh-CN" altLang="en-US" b="1" dirty="0" smtClean="0">
                <a:solidFill>
                  <a:srgbClr val="96003C"/>
                </a:solidFill>
              </a:rPr>
              <a:t>处理模</a:t>
            </a:r>
            <a:r>
              <a:rPr lang="zh-CN" altLang="en-US" b="1" dirty="0" smtClean="0">
                <a:solidFill>
                  <a:srgbClr val="96003C"/>
                </a:solidFill>
              </a:rPr>
              <a:t>块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9059" y="4023246"/>
            <a:ext cx="25741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100" dirty="0"/>
              <a:t>所有样本数据编码类型统计结果表</a:t>
            </a:r>
            <a:endParaRPr lang="zh-CN" altLang="en-US" sz="11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76050"/>
              </p:ext>
            </p:extLst>
          </p:nvPr>
        </p:nvGraphicFramePr>
        <p:xfrm>
          <a:off x="1605642" y="2508428"/>
          <a:ext cx="5226958" cy="1373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877"/>
                <a:gridCol w="1738877"/>
                <a:gridCol w="1749204"/>
              </a:tblGrid>
              <a:tr h="34333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编码次数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数量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百分比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33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json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1034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5.11%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33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querystring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6231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30.79%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333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urlencode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11072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54.70%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00076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1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24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 Box 24"/>
          <p:cNvSpPr txBox="1"/>
          <p:nvPr/>
        </p:nvSpPr>
        <p:spPr>
          <a:xfrm>
            <a:off x="498971" y="1424476"/>
            <a:ext cx="54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96003C"/>
                </a:solidFill>
              </a:rPr>
              <a:t>1 </a:t>
            </a:r>
            <a:r>
              <a:rPr lang="zh-CN" altLang="en-US" b="1" dirty="0" smtClean="0">
                <a:solidFill>
                  <a:srgbClr val="96003C"/>
                </a:solidFill>
              </a:rPr>
              <a:t>子</a:t>
            </a:r>
            <a:r>
              <a:rPr lang="zh-CN" altLang="en-US" b="1" dirty="0" smtClean="0">
                <a:solidFill>
                  <a:srgbClr val="96003C"/>
                </a:solidFill>
              </a:rPr>
              <a:t>模块测试评估</a:t>
            </a:r>
            <a:r>
              <a:rPr lang="en-US" altLang="zh-CN" b="1" dirty="0" smtClean="0">
                <a:solidFill>
                  <a:srgbClr val="96003C"/>
                </a:solidFill>
              </a:rPr>
              <a:t>——</a:t>
            </a:r>
            <a:r>
              <a:rPr lang="zh-CN" altLang="en-US" b="1" dirty="0" smtClean="0">
                <a:solidFill>
                  <a:srgbClr val="96003C"/>
                </a:solidFill>
              </a:rPr>
              <a:t>机</a:t>
            </a:r>
            <a:r>
              <a:rPr lang="zh-CN" altLang="en-US" b="1" dirty="0" smtClean="0">
                <a:solidFill>
                  <a:srgbClr val="96003C"/>
                </a:solidFill>
              </a:rPr>
              <a:t>器学习模块评估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6876" y="4328213"/>
            <a:ext cx="28365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100" dirty="0"/>
              <a:t>不同算法训练效果对</a:t>
            </a:r>
            <a:r>
              <a:rPr lang="zh-CN" altLang="zh-CN" sz="1100" dirty="0" smtClean="0"/>
              <a:t>比</a:t>
            </a:r>
            <a:endParaRPr lang="zh-CN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644794" y="1881693"/>
            <a:ext cx="71530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系统使用了三种算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法进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10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倍交叉验证，对比它们在准确率和运算效率上的差异，最终选择最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佳算法最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终使用的算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法。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结果如下表：</a:t>
            </a:r>
            <a:endParaRPr lang="zh-CN" altLang="en-US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00243"/>
              </p:ext>
            </p:extLst>
          </p:nvPr>
        </p:nvGraphicFramePr>
        <p:xfrm>
          <a:off x="1612398" y="2957379"/>
          <a:ext cx="5217795" cy="1246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9265"/>
                <a:gridCol w="1739265"/>
                <a:gridCol w="1739265"/>
              </a:tblGrid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算法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训练时间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</a:t>
                      </a:r>
                      <a:r>
                        <a:rPr lang="zh-CN" sz="1050" kern="0">
                          <a:effectLst/>
                        </a:rPr>
                        <a:t>倍交叉验证精确度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86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KNN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207s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90.72%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75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Naïve Bayes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16s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99.02%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86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SVM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73s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96.84%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00076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1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25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 Box 24"/>
          <p:cNvSpPr txBox="1"/>
          <p:nvPr/>
        </p:nvSpPr>
        <p:spPr>
          <a:xfrm>
            <a:off x="498971" y="1424476"/>
            <a:ext cx="54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96003C"/>
                </a:solidFill>
              </a:rPr>
              <a:t>1 </a:t>
            </a:r>
            <a:r>
              <a:rPr lang="zh-CN" altLang="en-US" b="1" dirty="0" smtClean="0">
                <a:solidFill>
                  <a:srgbClr val="96003C"/>
                </a:solidFill>
              </a:rPr>
              <a:t>各子模块测试评估</a:t>
            </a:r>
            <a:r>
              <a:rPr lang="en-US" altLang="zh-CN" b="1" dirty="0" smtClean="0">
                <a:solidFill>
                  <a:srgbClr val="96003C"/>
                </a:solidFill>
              </a:rPr>
              <a:t>——</a:t>
            </a:r>
            <a:r>
              <a:rPr lang="zh-CN" altLang="en-US" b="1" dirty="0" smtClean="0">
                <a:solidFill>
                  <a:srgbClr val="96003C"/>
                </a:solidFill>
              </a:rPr>
              <a:t>机</a:t>
            </a:r>
            <a:r>
              <a:rPr lang="zh-CN" altLang="en-US" b="1" dirty="0" smtClean="0">
                <a:solidFill>
                  <a:srgbClr val="96003C"/>
                </a:solidFill>
              </a:rPr>
              <a:t>器学习模块评估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4731724" y="2192863"/>
            <a:ext cx="3338150" cy="22275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0399" y="1854228"/>
            <a:ext cx="3759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KNN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算法原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理，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取不同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能会有不同的效果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所以对</a:t>
            </a:r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单独实验，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K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值，对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KNN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算法进行准确度测试，其效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果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5461000" y="4420456"/>
            <a:ext cx="2324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KNN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分类精确度与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K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值关系</a:t>
            </a:r>
            <a:endParaRPr lang="zh-CN" altLang="en-US" sz="12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00076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4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26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 Box 24"/>
          <p:cNvSpPr txBox="1"/>
          <p:nvPr/>
        </p:nvSpPr>
        <p:spPr>
          <a:xfrm>
            <a:off x="498971" y="1424476"/>
            <a:ext cx="54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96003C"/>
                </a:solidFill>
              </a:rPr>
              <a:t>1 </a:t>
            </a:r>
            <a:r>
              <a:rPr lang="zh-CN" altLang="en-US" b="1" dirty="0" smtClean="0">
                <a:solidFill>
                  <a:srgbClr val="96003C"/>
                </a:solidFill>
              </a:rPr>
              <a:t>各子模块测试评估</a:t>
            </a:r>
            <a:r>
              <a:rPr lang="en-US" altLang="zh-CN" b="1" dirty="0" smtClean="0">
                <a:solidFill>
                  <a:srgbClr val="96003C"/>
                </a:solidFill>
              </a:rPr>
              <a:t>——</a:t>
            </a:r>
            <a:r>
              <a:rPr lang="zh-CN" altLang="en-US" b="1" dirty="0" smtClean="0">
                <a:solidFill>
                  <a:srgbClr val="96003C"/>
                </a:solidFill>
              </a:rPr>
              <a:t>机</a:t>
            </a:r>
            <a:r>
              <a:rPr lang="zh-CN" altLang="en-US" b="1" dirty="0" smtClean="0">
                <a:solidFill>
                  <a:srgbClr val="96003C"/>
                </a:solidFill>
              </a:rPr>
              <a:t>器学习模块评估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746" y="1793808"/>
            <a:ext cx="809074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 smtClean="0">
                <a:latin typeface="Times New Roman" panose="02020603050405020304" pitchFamily="18" charset="0"/>
              </a:rPr>
              <a:t>KNN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对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K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值选择敏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感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，选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取合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适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K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值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，分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类精确度可以非常接近百分之百。但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KNN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算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法运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算数据量巨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大，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因此在效率上效果并不理想。</a:t>
            </a: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SVM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算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法优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势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在当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数据量很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大，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模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型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特征集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为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词袋模型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时分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类效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率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较好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，而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本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系统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选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择了词集模型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，原因外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来流量是否具有危险性，与其所携带的特征字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符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的个数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没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有直接关系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，所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以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SVM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在此次训练中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效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率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中等，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准确率不是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最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优。</a:t>
            </a: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kern="100" dirty="0">
                <a:latin typeface="Times New Roman" panose="02020603050405020304" pitchFamily="18" charset="0"/>
              </a:rPr>
              <a:t>Naïve 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Bayes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表现出色，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在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训练效率方面，该算法训练时间最短，仅为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16s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，而在训练精度方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面最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高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，达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99%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以上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kern="100" dirty="0" smtClean="0">
                <a:latin typeface="Times New Roman" panose="02020603050405020304" pitchFamily="18" charset="0"/>
              </a:rPr>
              <a:t>因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此经分析总结，选取朴素贝叶斯算法作为本文提出的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SQL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注入检测系统最终的检测算法。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00076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5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27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 Box 24"/>
          <p:cNvSpPr txBox="1"/>
          <p:nvPr/>
        </p:nvSpPr>
        <p:spPr>
          <a:xfrm>
            <a:off x="498971" y="1424476"/>
            <a:ext cx="54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96003C"/>
                </a:solidFill>
              </a:rPr>
              <a:t>2 </a:t>
            </a:r>
            <a:r>
              <a:rPr lang="zh-CN" altLang="en-US" b="1" dirty="0" smtClean="0">
                <a:solidFill>
                  <a:srgbClr val="96003C"/>
                </a:solidFill>
              </a:rPr>
              <a:t>系统整体测试评估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747" y="1793808"/>
            <a:ext cx="681905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dirty="0"/>
              <a:t>使用</a:t>
            </a:r>
            <a:r>
              <a:rPr lang="en-US" altLang="zh-CN" sz="1600" dirty="0"/>
              <a:t>SQLMAP</a:t>
            </a:r>
            <a:r>
              <a:rPr lang="zh-CN" altLang="zh-CN" sz="1600" dirty="0"/>
              <a:t>工具进行自动化的</a:t>
            </a:r>
            <a:r>
              <a:rPr lang="en-US" altLang="zh-CN" sz="1600" dirty="0"/>
              <a:t>SQL</a:t>
            </a:r>
            <a:r>
              <a:rPr lang="zh-CN" altLang="zh-CN" sz="1600" dirty="0"/>
              <a:t>注入攻</a:t>
            </a:r>
            <a:r>
              <a:rPr lang="zh-CN" altLang="zh-CN" sz="1600" dirty="0" smtClean="0"/>
              <a:t>击</a:t>
            </a:r>
            <a:r>
              <a:rPr lang="zh-CN" altLang="en-US" sz="1600" dirty="0" smtClean="0"/>
              <a:t>对本系统整体性能</a:t>
            </a:r>
            <a:r>
              <a:rPr lang="zh-CN" altLang="zh-CN" sz="1600" dirty="0" smtClean="0"/>
              <a:t>测试</a:t>
            </a:r>
            <a:r>
              <a:rPr lang="zh-CN" altLang="en-US" sz="1600" dirty="0" smtClean="0"/>
              <a:t>。</a:t>
            </a:r>
            <a:r>
              <a:rPr lang="zh-CN" altLang="en-US" sz="1600" dirty="0" smtClean="0"/>
              <a:t>结果如下表：</a:t>
            </a:r>
            <a:endParaRPr lang="en-US" altLang="zh-CN" sz="1600" dirty="0" smtClean="0"/>
          </a:p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00076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61774"/>
              </p:ext>
            </p:extLst>
          </p:nvPr>
        </p:nvGraphicFramePr>
        <p:xfrm>
          <a:off x="1823962" y="2457388"/>
          <a:ext cx="4458305" cy="1145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9680"/>
                <a:gridCol w="2268625"/>
              </a:tblGrid>
              <a:tr h="286442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攻击总数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0" dirty="0">
                          <a:solidFill>
                            <a:schemeClr val="tx1"/>
                          </a:solidFill>
                          <a:effectLst/>
                        </a:rPr>
                        <a:t>1157</a:t>
                      </a:r>
                      <a:r>
                        <a:rPr lang="zh-CN" sz="1050" b="0" kern="0" dirty="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442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漏报总数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19</a:t>
                      </a:r>
                      <a:r>
                        <a:rPr lang="zh-CN" sz="1050" kern="0" dirty="0">
                          <a:effectLst/>
                        </a:rPr>
                        <a:t>次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442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漏报率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1.64%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6442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平均响应时间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0.235ms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14133" y="3613067"/>
            <a:ext cx="18457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ea typeface="Times New Roman" panose="02020603050405020304" pitchFamily="18" charset="0"/>
              </a:rPr>
              <a:t> 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系统整体性能测试结果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597746" y="4018589"/>
            <a:ext cx="68867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kern="100" dirty="0">
                <a:latin typeface="Times New Roman" panose="02020603050405020304" pitchFamily="18" charset="0"/>
              </a:rPr>
              <a:t>实验结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果表明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，系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统对于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1157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个攻击请求的检测具有较低的漏报率，只有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1.64%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，检测准确度达到了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98.36%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，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其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平均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响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应时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间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0.235ms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1600" kern="100" dirty="0" smtClean="0">
                <a:latin typeface="Times New Roman" panose="02020603050405020304" pitchFamily="18" charset="0"/>
              </a:rPr>
              <a:t>符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合在线检测的需求。</a:t>
            </a:r>
          </a:p>
        </p:txBody>
      </p:sp>
    </p:spTree>
    <p:extLst>
      <p:ext uri="{BB962C8B-B14F-4D97-AF65-F5344CB8AC3E}">
        <p14:creationId xmlns:p14="http://schemas.microsoft.com/office/powerpoint/2010/main" val="16532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28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 Box 24"/>
          <p:cNvSpPr txBox="1"/>
          <p:nvPr/>
        </p:nvSpPr>
        <p:spPr>
          <a:xfrm>
            <a:off x="498971" y="1424476"/>
            <a:ext cx="54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96003C"/>
                </a:solidFill>
              </a:rPr>
              <a:t>3 </a:t>
            </a:r>
            <a:r>
              <a:rPr lang="zh-CN" altLang="en-US" b="1" dirty="0" smtClean="0">
                <a:solidFill>
                  <a:srgbClr val="96003C"/>
                </a:solidFill>
              </a:rPr>
              <a:t>系统运行展示</a:t>
            </a:r>
            <a:r>
              <a:rPr lang="en-US" altLang="en-US" b="1" dirty="0" smtClean="0">
                <a:solidFill>
                  <a:srgbClr val="96003C"/>
                </a:solidFill>
              </a:rPr>
              <a:t> 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5733" y="2083443"/>
            <a:ext cx="80907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kern="100" dirty="0">
                <a:latin typeface="Times New Roman" panose="02020603050405020304" pitchFamily="18" charset="0"/>
              </a:rPr>
              <a:t>视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频展示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0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6540" cy="5142865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525780" cy="51435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29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68600" y="2389103"/>
            <a:ext cx="43434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第四</a:t>
            </a:r>
            <a:r>
              <a:rPr lang="x-none" altLang="en-US" sz="3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部分：</a:t>
            </a:r>
            <a:r>
              <a:rPr lang="zh-CN" altLang="en-US" sz="32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课</a:t>
            </a:r>
            <a:r>
              <a:rPr lang="zh-CN" altLang="en-US" sz="3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题总结 </a:t>
            </a:r>
            <a:endParaRPr lang="x-none" altLang="en-US" sz="32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16612" y="2071873"/>
            <a:ext cx="43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6612" y="3362137"/>
            <a:ext cx="43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6540" cy="5142865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525780" cy="51435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3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320037" y="2424618"/>
            <a:ext cx="471315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r>
              <a:rPr lang="x-none" altLang="en-US" sz="32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第一部分：</a:t>
            </a:r>
            <a:r>
              <a:rPr lang="x-none" altLang="en-US" sz="32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课题</a:t>
            </a:r>
            <a:r>
              <a:rPr lang="zh-CN" altLang="en-US" sz="32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研究意义</a:t>
            </a:r>
            <a:endParaRPr lang="x-none" altLang="en-US" sz="32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16612" y="2071873"/>
            <a:ext cx="43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6612" y="3362137"/>
            <a:ext cx="43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2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30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7150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722265"/>
                <a:gridCol w="1865469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003C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02732" y="1378469"/>
            <a:ext cx="773006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本课题的研究从现有的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应用安全现状出发，通过分析国内外相关研究进展，总结出具有一定意义的研究内容和方向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dirty="0" smtClean="0"/>
              <a:t>设计并实现了一个基于机器学习的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注入检测系统，对各子模块和系统整体进行了测试评估，并实现了管理员控制台，提高了系统的实用性和完整性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zh-CN" altLang="en-US" sz="1600" b="1" dirty="0" smtClean="0"/>
              <a:t>通过测试分析，该系统在只需要分析用户输入的前提下，具有较高的准确率和检测效率，具备一定的研究</a:t>
            </a:r>
            <a:r>
              <a:rPr lang="zh-CN" altLang="en-US" sz="1600" b="1" dirty="0" smtClean="0"/>
              <a:t>和</a:t>
            </a:r>
            <a:r>
              <a:rPr lang="zh-CN" altLang="en-US" sz="1600" b="1" dirty="0"/>
              <a:t>实用</a:t>
            </a:r>
            <a:r>
              <a:rPr lang="zh-CN" altLang="en-US" sz="1600" b="1" dirty="0" smtClean="0"/>
              <a:t>价</a:t>
            </a:r>
            <a:r>
              <a:rPr lang="zh-CN" altLang="en-US" sz="1600" b="1" dirty="0" smtClean="0"/>
              <a:t>值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endParaRPr lang="en-US" altLang="zh-CN" sz="1600" b="1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由于作者水平和精力有限，仍存在诸多不足，需要进一步改进和完善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endParaRPr lang="en-US" altLang="zh-CN" sz="1600" kern="100" dirty="0" smtClean="0">
              <a:latin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总而言之，通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过研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究与实践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我</a:t>
            </a:r>
            <a:r>
              <a:rPr lang="zh-CN" altLang="en-US" sz="1600" b="1" kern="100" dirty="0" smtClean="0">
                <a:latin typeface="Times New Roman" panose="02020603050405020304" pitchFamily="18" charset="0"/>
              </a:rPr>
              <a:t>对</a:t>
            </a:r>
            <a:r>
              <a:rPr lang="zh-CN" altLang="en-US" sz="1600" b="1" kern="100" dirty="0" smtClean="0">
                <a:latin typeface="Times New Roman" panose="02020603050405020304" pitchFamily="18" charset="0"/>
              </a:rPr>
              <a:t>于网络安全</a:t>
            </a:r>
            <a:r>
              <a:rPr lang="zh-CN" altLang="en-US" sz="1600" b="1" dirty="0" smtClean="0"/>
              <a:t>和机器学习相关技术以及软件工程、系统设计等方面的知识有</a:t>
            </a:r>
            <a:r>
              <a:rPr lang="zh-CN" altLang="en-US" sz="1600" b="1" dirty="0" smtClean="0"/>
              <a:t>了进一步的</a:t>
            </a:r>
            <a:r>
              <a:rPr lang="zh-CN" altLang="en-US" sz="1600" b="1" dirty="0" smtClean="0"/>
              <a:t>理解，在技术和思维</a:t>
            </a:r>
            <a:r>
              <a:rPr lang="zh-CN" altLang="en-US" sz="1600" b="1" dirty="0" smtClean="0"/>
              <a:t>上</a:t>
            </a:r>
            <a:r>
              <a:rPr lang="zh-CN" altLang="en-US" sz="1600" b="1" dirty="0" smtClean="0"/>
              <a:t>也有了进步</a:t>
            </a:r>
            <a:r>
              <a:rPr lang="zh-CN" altLang="en-US" sz="1600" b="1" dirty="0" smtClean="0"/>
              <a:t>。</a:t>
            </a:r>
            <a:endParaRPr lang="en-US" altLang="zh-CN" sz="1600" b="1" kern="1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74480" cy="5189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215120" cy="5233035"/>
          </a:xfrm>
          <a:prstGeom prst="rect">
            <a:avLst/>
          </a:prstGeom>
          <a:solidFill>
            <a:srgbClr val="96003C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688590" y="4778375"/>
            <a:ext cx="3957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1200" b="1" dirty="0">
                <a:solidFill>
                  <a:schemeClr val="bg1"/>
                </a:solidFill>
                <a:latin typeface="+mn-ea"/>
              </a:rPr>
              <a:t>2018年深圳大学计算机与软件学院毕业答辩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328545" y="1892935"/>
            <a:ext cx="45364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7200" b="1">
                <a:solidFill>
                  <a:schemeClr val="bg1"/>
                </a:solidFill>
                <a:latin typeface="+mn-ea"/>
              </a:rPr>
              <a:t>THANKS</a:t>
            </a:r>
          </a:p>
        </p:txBody>
      </p:sp>
      <p:pic>
        <p:nvPicPr>
          <p:cNvPr id="29" name="Picture 28" descr="logo4szu_tra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688590" cy="109474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688590" y="4679315"/>
            <a:ext cx="39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4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6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Text Box 24"/>
          <p:cNvSpPr txBox="1"/>
          <p:nvPr/>
        </p:nvSpPr>
        <p:spPr>
          <a:xfrm>
            <a:off x="498971" y="1424476"/>
            <a:ext cx="54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6003C"/>
                </a:solidFill>
              </a:rPr>
              <a:t>概览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98230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399806"/>
                <a:gridCol w="2187928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09599" y="1942636"/>
            <a:ext cx="79770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 smtClean="0"/>
              <a:t>互联网普及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lain" startAt="2"/>
            </a:pPr>
            <a:r>
              <a:rPr lang="en-US" altLang="zh-CN" dirty="0" smtClean="0"/>
              <a:t>SQL</a:t>
            </a:r>
            <a:r>
              <a:rPr lang="zh-CN" altLang="en-US" dirty="0" smtClean="0"/>
              <a:t>注入漏洞危害严重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lain" startAt="3"/>
            </a:pPr>
            <a:r>
              <a:rPr lang="zh-CN" altLang="en-US" dirty="0" smtClean="0"/>
              <a:t>现有检测防御手段存在不足</a:t>
            </a:r>
            <a:endParaRPr lang="en-US" altLang="zh-CN" dirty="0" smtClean="0"/>
          </a:p>
          <a:p>
            <a:pPr marL="342900" indent="-342900">
              <a:buAutoNum type="arabicPlain" startAt="3"/>
            </a:pPr>
            <a:endParaRPr lang="en-US" altLang="zh-CN" dirty="0"/>
          </a:p>
          <a:p>
            <a:pPr marL="342900" indent="-342900">
              <a:buAutoNum type="arabicPlain" startAt="3"/>
            </a:pPr>
            <a:r>
              <a:rPr lang="zh-CN" altLang="en-US" dirty="0"/>
              <a:t>本课</a:t>
            </a:r>
            <a:r>
              <a:rPr lang="zh-CN" altLang="en-US" dirty="0" smtClean="0"/>
              <a:t>题实现的系统的特点</a:t>
            </a:r>
            <a:endParaRPr lang="en-US" altLang="zh-CN" dirty="0" smtClean="0"/>
          </a:p>
          <a:p>
            <a:pPr marL="342900" indent="-342900">
              <a:buAutoNum type="arabicPlain" startAt="3"/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5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6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Text Box 24"/>
          <p:cNvSpPr txBox="1"/>
          <p:nvPr/>
        </p:nvSpPr>
        <p:spPr>
          <a:xfrm>
            <a:off x="498971" y="1424476"/>
            <a:ext cx="548957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6003C"/>
                </a:solidFill>
              </a:rPr>
              <a:t>1</a:t>
            </a:r>
            <a:r>
              <a:rPr lang="zh-CN" altLang="en-US" sz="2000" b="1" dirty="0">
                <a:solidFill>
                  <a:srgbClr val="96003C"/>
                </a:solidFill>
              </a:rPr>
              <a:t> 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互联网普及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599" y="1942636"/>
            <a:ext cx="7977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国互联网络发展状况统计报告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》报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告统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计，截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2017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12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月份，我国网民数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量近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7.72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亿人，互联网普及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率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55.8%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600" dirty="0"/>
          </a:p>
        </p:txBody>
      </p:sp>
      <p:pic>
        <p:nvPicPr>
          <p:cNvPr id="12" name="图片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29" y="2507074"/>
            <a:ext cx="4068763" cy="2324286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13360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399806"/>
                <a:gridCol w="2187928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896534" y="4774670"/>
            <a:ext cx="47574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zh-CN" sz="105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中国互联网络发展状况统计报告》报告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024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6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6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Text Box 24"/>
          <p:cNvSpPr txBox="1"/>
          <p:nvPr/>
        </p:nvSpPr>
        <p:spPr>
          <a:xfrm>
            <a:off x="498971" y="1424476"/>
            <a:ext cx="548957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6003C"/>
                </a:solidFill>
              </a:rPr>
              <a:t>2</a:t>
            </a:r>
            <a:r>
              <a:rPr lang="en-US" altLang="zh-CN" sz="2000" b="1" dirty="0" smtClean="0">
                <a:solidFill>
                  <a:srgbClr val="96003C"/>
                </a:solidFill>
              </a:rPr>
              <a:t> SQL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注入漏洞危害严重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3533" y="1824526"/>
            <a:ext cx="75014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SQL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注入攻击，黑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客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可以：</a:t>
            </a:r>
            <a:endParaRPr lang="en-US" altLang="zh-CN" sz="16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获取敏感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据，直接危害；</a:t>
            </a:r>
            <a:endParaRPr lang="en-US" altLang="zh-CN" sz="16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制服务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进行渗透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，破坏整个内网主机群</a:t>
            </a:r>
            <a:endParaRPr lang="en-US" altLang="zh-CN" sz="16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kern="100" dirty="0" err="1" smtClean="0">
                <a:latin typeface="Times New Roman" panose="02020603050405020304" pitchFamily="18" charset="0"/>
              </a:rPr>
              <a:t>Owasp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2013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2016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评出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联网安全的漏洞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Top 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Ten</a:t>
            </a:r>
            <a:r>
              <a:rPr lang="zh-CN" altLang="en-US" sz="1600" kern="1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1600" kern="100" dirty="0" smtClean="0">
                <a:latin typeface="Times New Roman" panose="02020603050405020304" pitchFamily="18" charset="0"/>
              </a:rPr>
              <a:t>SQL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注入漏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洞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危害程度均</a:t>
            </a:r>
            <a:r>
              <a:rPr lang="zh-CN" altLang="zh-CN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r>
              <a:rPr lang="zh-CN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列第一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zh-CN" sz="1600" dirty="0"/>
              <a:t>腾讯、新浪、</a:t>
            </a:r>
            <a:r>
              <a:rPr lang="en-US" altLang="zh-CN" sz="1600" dirty="0"/>
              <a:t>12306</a:t>
            </a:r>
            <a:r>
              <a:rPr lang="zh-CN" altLang="en-US" sz="1600" dirty="0"/>
              <a:t>等大公司</a:t>
            </a:r>
            <a:r>
              <a:rPr lang="zh-CN" altLang="en-US" sz="1600" dirty="0" smtClean="0"/>
              <a:t>都曾因受到</a:t>
            </a:r>
            <a:r>
              <a:rPr lang="en-US" altLang="zh-CN" sz="1600" dirty="0" smtClean="0"/>
              <a:t>SQL</a:t>
            </a:r>
            <a:r>
              <a:rPr lang="zh-CN" altLang="en-US" sz="1600" dirty="0"/>
              <a:t>注入攻击而泄露数</a:t>
            </a:r>
            <a:r>
              <a:rPr lang="zh-CN" altLang="en-US" sz="1600" dirty="0" smtClean="0"/>
              <a:t>据。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13360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399806"/>
                <a:gridCol w="2187928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5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7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6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Text Box 24"/>
          <p:cNvSpPr txBox="1"/>
          <p:nvPr/>
        </p:nvSpPr>
        <p:spPr>
          <a:xfrm>
            <a:off x="498971" y="1424476"/>
            <a:ext cx="548957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96003C"/>
                </a:solidFill>
              </a:rPr>
              <a:t>3 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现有检测防御手段存在不足</a:t>
            </a:r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0" y="2048998"/>
            <a:ext cx="6714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安全编码：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对开发者要求高，增加开发负担，不能完全杜绝；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检测系统：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16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过于依赖后台数据信息，开发难，漏报率高，部署麻烦。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13360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399806"/>
                <a:gridCol w="2187928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5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A875ABF-4376-47AE-9B3D-EE847F50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09" y="2877185"/>
            <a:ext cx="3380291" cy="21392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79F7593-D8CE-4436-A069-24D85590CF1D}"/>
              </a:ext>
            </a:extLst>
          </p:cNvPr>
          <p:cNvSpPr/>
          <p:nvPr/>
        </p:nvSpPr>
        <p:spPr>
          <a:xfrm>
            <a:off x="5751009" y="2877185"/>
            <a:ext cx="3380291" cy="2149185"/>
          </a:xfrm>
          <a:prstGeom prst="rect">
            <a:avLst/>
          </a:prstGeom>
          <a:gradFill flip="none" rotWithShape="1">
            <a:gsLst>
              <a:gs pos="52000">
                <a:srgbClr val="FFFFFF"/>
              </a:gs>
              <a:gs pos="15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6540" cy="727710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480060" cy="56642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8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6" name="矩形 13"/>
          <p:cNvSpPr/>
          <p:nvPr/>
        </p:nvSpPr>
        <p:spPr>
          <a:xfrm>
            <a:off x="195" y="5036280"/>
            <a:ext cx="9144000" cy="108019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Text Box 24"/>
          <p:cNvSpPr txBox="1"/>
          <p:nvPr/>
        </p:nvSpPr>
        <p:spPr>
          <a:xfrm>
            <a:off x="498971" y="1424476"/>
            <a:ext cx="54895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6003C"/>
                </a:solidFill>
              </a:rPr>
              <a:t>4</a:t>
            </a:r>
            <a:r>
              <a:rPr lang="en-US" altLang="zh-CN" sz="2000" b="1" dirty="0" smtClean="0">
                <a:solidFill>
                  <a:srgbClr val="96003C"/>
                </a:solidFill>
              </a:rPr>
              <a:t> </a:t>
            </a:r>
            <a:r>
              <a:rPr lang="zh-CN" altLang="en-US" sz="2000" b="1" dirty="0" smtClean="0">
                <a:solidFill>
                  <a:srgbClr val="96003C"/>
                </a:solidFill>
              </a:rPr>
              <a:t>本课题实</a:t>
            </a:r>
            <a:r>
              <a:rPr lang="zh-CN" altLang="en-US" sz="2000" b="1" dirty="0">
                <a:solidFill>
                  <a:srgbClr val="96003C"/>
                </a:solidFill>
              </a:rPr>
              <a:t>现的系统的特点</a:t>
            </a:r>
            <a:endParaRPr lang="en-US" altLang="zh-CN" sz="2000" b="1" dirty="0">
              <a:solidFill>
                <a:srgbClr val="96003C"/>
              </a:solidFill>
            </a:endParaRPr>
          </a:p>
          <a:p>
            <a:endParaRPr lang="x-none" altLang="en-US" b="1" dirty="0">
              <a:solidFill>
                <a:srgbClr val="96003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0" y="2048998"/>
            <a:ext cx="61129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基</a:t>
            </a:r>
            <a:r>
              <a:rPr lang="zh-CN" altLang="en-US" dirty="0"/>
              <a:t>于机器学</a:t>
            </a:r>
            <a:r>
              <a:rPr lang="zh-CN" altLang="en-US" dirty="0" smtClean="0"/>
              <a:t>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不</a:t>
            </a:r>
            <a:r>
              <a:rPr lang="zh-CN" altLang="en-US" dirty="0"/>
              <a:t>依赖后台，只分析用户输入，防御</a:t>
            </a:r>
            <a:r>
              <a:rPr lang="en-US" altLang="zh-CN" dirty="0"/>
              <a:t>0day</a:t>
            </a:r>
            <a:r>
              <a:rPr lang="zh-CN" altLang="en-US" dirty="0"/>
              <a:t>漏洞能力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3  </a:t>
            </a:r>
            <a:r>
              <a:rPr lang="zh-CN" altLang="en-US" dirty="0" smtClean="0"/>
              <a:t>部</a:t>
            </a:r>
            <a:r>
              <a:rPr lang="zh-CN" altLang="en-US" dirty="0"/>
              <a:t>署在客户端和服务器之间，扩展性强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13360"/>
              </p:ext>
            </p:extLst>
          </p:nvPr>
        </p:nvGraphicFramePr>
        <p:xfrm>
          <a:off x="453250" y="892098"/>
          <a:ext cx="6326690" cy="3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38"/>
                <a:gridCol w="208280"/>
                <a:gridCol w="1399806"/>
                <a:gridCol w="2187928"/>
                <a:gridCol w="1265338"/>
              </a:tblGrid>
              <a:tr h="367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研究意义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rgbClr val="9600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主要工作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测试展示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6003C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课题总结</a:t>
                      </a:r>
                      <a:endParaRPr lang="zh-CN" altLang="en-US" sz="1800" dirty="0">
                        <a:solidFill>
                          <a:srgbClr val="96003C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6540" cy="5142865"/>
          </a:xfrm>
          <a:prstGeom prst="rect">
            <a:avLst/>
          </a:prstGeom>
          <a:solidFill>
            <a:srgbClr val="96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logo4sz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4" y="0"/>
            <a:ext cx="1773392" cy="722122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8666480" y="217170"/>
            <a:ext cx="525780" cy="514350"/>
          </a:xfrm>
        </p:spPr>
        <p:txBody>
          <a:bodyPr/>
          <a:lstStyle/>
          <a:p>
            <a:fld id="{B3561BA9-CDCF-4958-B8AB-66F3BF063E13}" type="slidenum">
              <a:rPr lang="en-US" sz="1350" b="1" smtClean="0">
                <a:solidFill>
                  <a:schemeClr val="bg1"/>
                </a:solidFill>
              </a:rPr>
              <a:t>9</a:t>
            </a:fld>
            <a:endParaRPr lang="en-US" sz="1350" b="1" smtClean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28876" y="2389103"/>
            <a:ext cx="559791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第二</a:t>
            </a:r>
            <a:r>
              <a:rPr lang="x-none" altLang="en-US" sz="3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部分：</a:t>
            </a:r>
            <a:r>
              <a:rPr lang="zh-CN" altLang="en-US" sz="3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系统实现主要工作 </a:t>
            </a:r>
            <a:endParaRPr lang="x-none" altLang="en-US" sz="32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16612" y="2071873"/>
            <a:ext cx="43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6612" y="3362137"/>
            <a:ext cx="43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1975</TotalTime>
  <Words>2687</Words>
  <Application>Microsoft Office PowerPoint</Application>
  <PresentationFormat>全屏显示(16:9)</PresentationFormat>
  <Paragraphs>349</Paragraphs>
  <Slides>31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仿宋</vt:lpstr>
      <vt:lpstr>黑体</vt:lpstr>
      <vt:lpstr>宋体</vt:lpstr>
      <vt:lpstr>Arial</vt:lpstr>
      <vt:lpstr>Calibri</vt:lpstr>
      <vt:lpstr>Calibri Light</vt:lpstr>
      <vt:lpstr>Times New Roman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Evan Hung</cp:lastModifiedBy>
  <cp:revision>342</cp:revision>
  <dcterms:created xsi:type="dcterms:W3CDTF">2018-04-30T08:14:18Z</dcterms:created>
  <dcterms:modified xsi:type="dcterms:W3CDTF">2018-05-08T04:37:39Z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