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2" r:id="rId4"/>
    <p:sldId id="283" r:id="rId5"/>
    <p:sldId id="263" r:id="rId6"/>
    <p:sldId id="284" r:id="rId7"/>
    <p:sldId id="286" r:id="rId8"/>
    <p:sldId id="285" r:id="rId9"/>
    <p:sldId id="287" r:id="rId10"/>
    <p:sldId id="288" r:id="rId11"/>
    <p:sldId id="273" r:id="rId12"/>
    <p:sldId id="289" r:id="rId13"/>
    <p:sldId id="290" r:id="rId14"/>
    <p:sldId id="292" r:id="rId15"/>
    <p:sldId id="293" r:id="rId16"/>
    <p:sldId id="295" r:id="rId17"/>
    <p:sldId id="296" r:id="rId18"/>
    <p:sldId id="281" r:id="rId19"/>
    <p:sldId id="278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183A5D"/>
    <a:srgbClr val="132E49"/>
    <a:srgbClr val="0A1928"/>
    <a:srgbClr val="ED6579"/>
    <a:srgbClr val="01C4BE"/>
    <a:srgbClr val="3ABE99"/>
    <a:srgbClr val="C0162E"/>
    <a:srgbClr val="F397A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62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3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9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5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3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0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8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308226" y="-569787"/>
            <a:ext cx="491874" cy="491874"/>
          </a:xfrm>
          <a:prstGeom prst="ellipse">
            <a:avLst/>
          </a:prstGeom>
          <a:solidFill>
            <a:srgbClr val="18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990364" y="-569787"/>
            <a:ext cx="491874" cy="491874"/>
          </a:xfrm>
          <a:prstGeom prst="ellipse">
            <a:avLst/>
          </a:prstGeom>
          <a:solidFill>
            <a:srgbClr val="3ABE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1672502" y="-569787"/>
            <a:ext cx="491874" cy="491874"/>
          </a:xfrm>
          <a:prstGeom prst="ellipse">
            <a:avLst/>
          </a:prstGeom>
          <a:solidFill>
            <a:srgbClr val="ED65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354639" y="-569787"/>
            <a:ext cx="491874" cy="491874"/>
          </a:xfrm>
          <a:prstGeom prst="ellipse">
            <a:avLst/>
          </a:prstGeom>
          <a:solidFill>
            <a:srgbClr val="01C4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7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8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0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F0F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8E2DE-9366-44AE-A78E-5AB84A26933A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29D3-D0E3-4A75-96D4-68BB5A2F4E4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4044113" y="1441245"/>
            <a:ext cx="4472071" cy="3702255"/>
            <a:chOff x="4425186" y="923072"/>
            <a:chExt cx="3367388" cy="3276964"/>
          </a:xfrm>
        </p:grpSpPr>
        <p:sp>
          <p:nvSpPr>
            <p:cNvPr id="22" name="AutoShape 2"/>
            <p:cNvSpPr>
              <a:spLocks/>
            </p:cNvSpPr>
            <p:nvPr/>
          </p:nvSpPr>
          <p:spPr bwMode="auto">
            <a:xfrm>
              <a:off x="4425186" y="2437653"/>
              <a:ext cx="669625" cy="1761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3AB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3" name="AutoShape 3"/>
            <p:cNvSpPr>
              <a:spLocks/>
            </p:cNvSpPr>
            <p:nvPr/>
          </p:nvSpPr>
          <p:spPr bwMode="auto">
            <a:xfrm>
              <a:off x="7118416" y="2715754"/>
              <a:ext cx="674158" cy="147956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5527"/>
                  </a:lnTo>
                  <a:lnTo>
                    <a:pt x="10755" y="0"/>
                  </a:lnTo>
                  <a:lnTo>
                    <a:pt x="21600" y="552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01C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4" name="AutoShape 4"/>
            <p:cNvSpPr>
              <a:spLocks/>
            </p:cNvSpPr>
            <p:nvPr/>
          </p:nvSpPr>
          <p:spPr bwMode="auto">
            <a:xfrm>
              <a:off x="5773286" y="2250040"/>
              <a:ext cx="668492" cy="19477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5" name="AutoShape 5"/>
            <p:cNvSpPr>
              <a:spLocks/>
            </p:cNvSpPr>
            <p:nvPr/>
          </p:nvSpPr>
          <p:spPr bwMode="auto">
            <a:xfrm>
              <a:off x="5095944" y="1646985"/>
              <a:ext cx="677556" cy="25520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ED6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26" name="AutoShape 6"/>
            <p:cNvSpPr>
              <a:spLocks/>
            </p:cNvSpPr>
            <p:nvPr/>
          </p:nvSpPr>
          <p:spPr bwMode="auto">
            <a:xfrm>
              <a:off x="6438593" y="923072"/>
              <a:ext cx="682088" cy="32769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2496"/>
                  </a:lnTo>
                  <a:lnTo>
                    <a:pt x="10755" y="0"/>
                  </a:lnTo>
                  <a:lnTo>
                    <a:pt x="21600" y="2496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183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3824" y="476112"/>
            <a:ext cx="66975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Titanic:</a:t>
            </a:r>
          </a:p>
          <a:p>
            <a:r>
              <a:rPr lang="en-US" altLang="zh-CN" sz="4400" b="1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 Learning from Disaster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3213" y="3260546"/>
            <a:ext cx="3492571" cy="61052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组员：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SA19225404 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吴语港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SA19225321   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苏成</a:t>
            </a:r>
          </a:p>
          <a:p>
            <a:pPr marL="0" indent="0">
              <a:buNone/>
            </a:pPr>
            <a:endParaRPr lang="en-US" sz="24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734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数据可视化获得洞见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PART TWO</a:t>
            </a:r>
            <a:endParaRPr lang="zh-CN" altLang="en-US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476E28-E36A-44D5-8708-DD454D965F28}"/>
              </a:ext>
            </a:extLst>
          </p:cNvPr>
          <p:cNvSpPr txBox="1"/>
          <p:nvPr/>
        </p:nvSpPr>
        <p:spPr>
          <a:xfrm>
            <a:off x="243332" y="638210"/>
            <a:ext cx="419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船上亲友人数与存活关系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5E315-0909-4E22-B65A-7CAB16604F41}"/>
              </a:ext>
            </a:extLst>
          </p:cNvPr>
          <p:cNvSpPr txBox="1"/>
          <p:nvPr/>
        </p:nvSpPr>
        <p:spPr>
          <a:xfrm>
            <a:off x="277139" y="1256685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从图中可以看到，孤身一人存活率很低，但是如果亲友太多，难以估计周全，也很危险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C366C0-DC11-4A30-8651-74F4C89F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9" y="1764516"/>
            <a:ext cx="5273497" cy="31884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6C6EE5-FA27-483B-B755-163728EE3904}"/>
              </a:ext>
            </a:extLst>
          </p:cNvPr>
          <p:cNvSpPr txBox="1"/>
          <p:nvPr/>
        </p:nvSpPr>
        <p:spPr>
          <a:xfrm>
            <a:off x="5376924" y="81290"/>
            <a:ext cx="4194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其他因素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A6723D-81D3-4861-B0D0-E6078B6A4B0A}"/>
              </a:ext>
            </a:extLst>
          </p:cNvPr>
          <p:cNvSpPr txBox="1"/>
          <p:nvPr/>
        </p:nvSpPr>
        <p:spPr>
          <a:xfrm>
            <a:off x="4849139" y="591265"/>
            <a:ext cx="4288536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剩余因素还有船票价格、船舱号和船票号，这三个因素都可能会影响乘客在船中的位置从而影响逃生顺序，但是因为这三个因素与生存之间看不出明显规律，所以在后期模型融合时，将这些因素交给模型来决定其重要性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089E91-D6DE-406D-89BF-D2C7B00CAC7F}"/>
              </a:ext>
            </a:extLst>
          </p:cNvPr>
          <p:cNvSpPr txBox="1"/>
          <p:nvPr/>
        </p:nvSpPr>
        <p:spPr>
          <a:xfrm>
            <a:off x="5621300" y="1782164"/>
            <a:ext cx="3522700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通过分析，我们发现当时的历史背景下，所属阶层、经济水平处于高位的人更容易获救，并且由于当时的急救策略，女人、孩子以及有家庭成员存在的人更容易获救。并且能够发现，当时上传的三个港口经济发展情况。</a:t>
            </a:r>
          </a:p>
          <a:p>
            <a:endParaRPr lang="zh-CN" altLang="en-US" dirty="0"/>
          </a:p>
          <a:p>
            <a:r>
              <a:rPr lang="zh-CN" altLang="en-US" dirty="0"/>
              <a:t>通过，集中模型，我们对乘客生存进行预测，发现对于预测结果并不是特别满意，想要获得一个理想对模型，需要对数据进行进一步的特征化，同时可以利用</a:t>
            </a:r>
            <a:r>
              <a:rPr lang="en-US" altLang="zh-CN" dirty="0"/>
              <a:t>voting</a:t>
            </a:r>
            <a:r>
              <a:rPr lang="zh-CN" altLang="en-US" dirty="0"/>
              <a:t>对不同模型进行融合，调整参数，增加预测准确率</a:t>
            </a:r>
          </a:p>
          <a:p>
            <a:endParaRPr lang="zh-CN" altLang="en-US" dirty="0"/>
          </a:p>
          <a:p>
            <a:r>
              <a:rPr lang="zh-CN" altLang="en-US" dirty="0"/>
              <a:t>其实我有个想法，在救生艇容量一定的情况下妇女和小孩的体重比较轻，能救出更多的生命，可能是一个原因。</a:t>
            </a:r>
          </a:p>
        </p:txBody>
      </p:sp>
    </p:spTree>
    <p:extLst>
      <p:ext uri="{BB962C8B-B14F-4D97-AF65-F5344CB8AC3E}">
        <p14:creationId xmlns:p14="http://schemas.microsoft.com/office/powerpoint/2010/main" val="111834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 THREE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机器学习算法的数据准备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A461725-03F6-4144-B89D-2266025D0BBD}"/>
              </a:ext>
            </a:extLst>
          </p:cNvPr>
          <p:cNvSpPr txBox="1"/>
          <p:nvPr/>
        </p:nvSpPr>
        <p:spPr>
          <a:xfrm>
            <a:off x="177800" y="6318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首先将</a:t>
            </a:r>
            <a:r>
              <a:rPr lang="en-US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train</a:t>
            </a: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test</a:t>
            </a: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合并一起进行特征工程处理：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4F2AA809-5CC7-4D21-8DCB-FDC69AC0E7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1011488"/>
            <a:ext cx="4572000" cy="2134048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A5217FA3-C4DE-43B9-B6E8-4171582DE09B}"/>
              </a:ext>
            </a:extLst>
          </p:cNvPr>
          <p:cNvSpPr txBox="1"/>
          <p:nvPr/>
        </p:nvSpPr>
        <p:spPr>
          <a:xfrm>
            <a:off x="177800" y="322459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特征工程即从各项参数中提取出可能影响到最终结果的特征，作为模型的预测依据。特征工程一般应先从含有缺失值即</a:t>
            </a:r>
            <a:r>
              <a:rPr lang="en-US" altLang="zh-CN" sz="1400" kern="100" dirty="0" err="1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NaN</a:t>
            </a: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的项开始。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803B1A8-566B-44A4-B2EB-A084D153CBD6}"/>
              </a:ext>
            </a:extLst>
          </p:cNvPr>
          <p:cNvSpPr txBox="1"/>
          <p:nvPr/>
        </p:nvSpPr>
        <p:spPr>
          <a:xfrm>
            <a:off x="4880428" y="6795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Embarked</a:t>
            </a:r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（登船口）</a:t>
            </a:r>
            <a:endParaRPr lang="zh-CN" altLang="en-US" sz="1800" dirty="0">
              <a:solidFill>
                <a:srgbClr val="92D05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8BB68B2-FBA8-4614-93B0-6E362CA4D10B}"/>
              </a:ext>
            </a:extLst>
          </p:cNvPr>
          <p:cNvSpPr txBox="1"/>
          <p:nvPr/>
        </p:nvSpPr>
        <p:spPr>
          <a:xfrm>
            <a:off x="4880428" y="968659"/>
            <a:ext cx="4725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先填充缺失值，对缺失的</a:t>
            </a:r>
            <a:r>
              <a:rPr lang="en-US" altLang="zh-CN" sz="14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Embarked</a:t>
            </a:r>
            <a:r>
              <a:rPr lang="zh-CN" altLang="zh-CN" sz="14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以众数来填补</a:t>
            </a:r>
            <a:endParaRPr lang="zh-CN" altLang="en-US" dirty="0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E9F0D8B3-FD20-4EF7-A165-4445484354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49800" y="1317813"/>
            <a:ext cx="4216400" cy="738663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EC584EBF-E7FF-4ACB-B2B8-27E1012C6081}"/>
              </a:ext>
            </a:extLst>
          </p:cNvPr>
          <p:cNvSpPr txBox="1"/>
          <p:nvPr/>
        </p:nvSpPr>
        <p:spPr>
          <a:xfrm>
            <a:off x="4949825" y="2142186"/>
            <a:ext cx="3032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再将</a:t>
            </a:r>
            <a:r>
              <a:rPr lang="en-US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Embarked</a:t>
            </a: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的三个上船港口</a:t>
            </a:r>
            <a:r>
              <a:rPr lang="zh-CN" altLang="en-US" sz="1400" kern="100" dirty="0">
                <a:solidFill>
                  <a:srgbClr val="40404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400" kern="100" dirty="0">
                <a:solidFill>
                  <a:srgbClr val="40404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0,1,2int</a:t>
            </a:r>
            <a:r>
              <a:rPr lang="zh-CN" altLang="en-US" sz="1400" kern="100" dirty="0">
                <a:solidFill>
                  <a:srgbClr val="40404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数据类型代替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015AECB-C4CF-4AB6-A9B2-C0584A79892C}"/>
              </a:ext>
            </a:extLst>
          </p:cNvPr>
          <p:cNvSpPr txBox="1"/>
          <p:nvPr/>
        </p:nvSpPr>
        <p:spPr>
          <a:xfrm>
            <a:off x="4801118" y="3179046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Sex</a:t>
            </a:r>
            <a:r>
              <a:rPr lang="en-US" altLang="zh-CN" dirty="0"/>
              <a:t> </a:t>
            </a:r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8DD57DC-A218-491D-B218-6F8053255C02}"/>
              </a:ext>
            </a:extLst>
          </p:cNvPr>
          <p:cNvSpPr txBox="1"/>
          <p:nvPr/>
        </p:nvSpPr>
        <p:spPr>
          <a:xfrm>
            <a:off x="6045608" y="3209823"/>
            <a:ext cx="1842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无缺失值，</a:t>
            </a:r>
            <a:r>
              <a:rPr lang="zh-CN" altLang="en-US" sz="1400" kern="100" dirty="0">
                <a:solidFill>
                  <a:srgbClr val="40404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400" kern="100" dirty="0">
                <a:solidFill>
                  <a:srgbClr val="40404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0,1</a:t>
            </a:r>
            <a:r>
              <a:rPr lang="zh-CN" altLang="en-US" sz="1400" kern="100" dirty="0">
                <a:solidFill>
                  <a:srgbClr val="40404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代替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717478-FB35-45DE-8AB8-F400A5BDA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18" y="2606842"/>
            <a:ext cx="4342882" cy="5224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3B9B7B-92A1-41D9-804C-37E5F542E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825" y="3657437"/>
            <a:ext cx="3835809" cy="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8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 THREE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机器学习算法的数据准备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FF6517-1591-40E6-A621-F9C56F4277C6}"/>
              </a:ext>
            </a:extLst>
          </p:cNvPr>
          <p:cNvSpPr txBox="1"/>
          <p:nvPr/>
        </p:nvSpPr>
        <p:spPr>
          <a:xfrm>
            <a:off x="177800" y="542955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Name(</a:t>
            </a:r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名字</a:t>
            </a:r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C991CD8-F4AF-40F6-A8F4-FA071AD1C496}"/>
              </a:ext>
            </a:extLst>
          </p:cNvPr>
          <p:cNvSpPr txBox="1"/>
          <p:nvPr/>
        </p:nvSpPr>
        <p:spPr>
          <a:xfrm>
            <a:off x="177800" y="87953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1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名字当中包含了一些称谓，可能包含一些社会地位信息，需要提取出一些特征</a:t>
            </a:r>
            <a:r>
              <a:rPr lang="en-US" altLang="zh-CN" sz="1400" b="1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从名字中提取出称呼：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C42B95-7B3B-4A3A-ADC8-D458D6BB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353642"/>
            <a:ext cx="4652233" cy="34152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130738-8D4E-4B01-9EE9-771BB11F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2914613"/>
            <a:ext cx="6015037" cy="21739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9173C0-4562-48AA-9439-3FF72AD0CBB1}"/>
              </a:ext>
            </a:extLst>
          </p:cNvPr>
          <p:cNvSpPr txBox="1"/>
          <p:nvPr/>
        </p:nvSpPr>
        <p:spPr>
          <a:xfrm>
            <a:off x="5466127" y="387087"/>
            <a:ext cx="297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首先用正则表达式提取出称谓，称谓都是由大小写字母组成，句号结尾，然后创建字典映射，讲称谓对应到数字，以便于用机器学习方法进行处理，最后将新的特征加到特征中去</a:t>
            </a:r>
          </a:p>
        </p:txBody>
      </p:sp>
    </p:spTree>
    <p:extLst>
      <p:ext uri="{BB962C8B-B14F-4D97-AF65-F5344CB8AC3E}">
        <p14:creationId xmlns:p14="http://schemas.microsoft.com/office/powerpoint/2010/main" val="250754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 THREE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机器学习算法的数据准备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FF6517-1591-40E6-A621-F9C56F4277C6}"/>
              </a:ext>
            </a:extLst>
          </p:cNvPr>
          <p:cNvSpPr txBox="1"/>
          <p:nvPr/>
        </p:nvSpPr>
        <p:spPr>
          <a:xfrm>
            <a:off x="177800" y="542955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Fare(</a:t>
            </a:r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票价</a:t>
            </a:r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0B17F2-424F-4619-AEDD-0FC357B5522A}"/>
              </a:ext>
            </a:extLst>
          </p:cNvPr>
          <p:cNvSpPr txBox="1"/>
          <p:nvPr/>
        </p:nvSpPr>
        <p:spPr>
          <a:xfrm>
            <a:off x="177800" y="83042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填充</a:t>
            </a:r>
            <a:r>
              <a:rPr lang="en-US" altLang="zh-CN" sz="1400" kern="100" dirty="0" err="1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NaN</a:t>
            </a: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，按一二三等舱各自的均价来填充。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04263C9-123E-44B1-ACDB-CAB421E6FB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1138198"/>
            <a:ext cx="4711441" cy="6532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B6BEDE-84F9-4C0A-8624-F64BE6B28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" y="3811567"/>
            <a:ext cx="9144000" cy="10030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03D5E4A-F19A-4296-9B4D-E681CA041FB6}"/>
              </a:ext>
            </a:extLst>
          </p:cNvPr>
          <p:cNvSpPr/>
          <p:nvPr/>
        </p:nvSpPr>
        <p:spPr>
          <a:xfrm>
            <a:off x="48421" y="192088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新加特征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C3FD00-5ADF-4BBC-AE1C-9C1D9F830844}"/>
              </a:ext>
            </a:extLst>
          </p:cNvPr>
          <p:cNvSpPr txBox="1"/>
          <p:nvPr/>
        </p:nvSpPr>
        <p:spPr>
          <a:xfrm>
            <a:off x="250031" y="2393156"/>
            <a:ext cx="49577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特征一：家庭规模，计算公式为兄弟姐妹数加上父母子女加上自己的总人数</a:t>
            </a:r>
            <a:endParaRPr lang="en-US" altLang="zh-CN" dirty="0"/>
          </a:p>
          <a:p>
            <a:r>
              <a:rPr lang="zh-CN" altLang="en-US" dirty="0"/>
              <a:t>特征二：名字字长，由姓名那一栏的长度决定，虽然有一定玄学成分，但是通过后面的特征选择，发现这一特征的重要性还挺高，猜测可能像一些阶级比较高的人员可能称谓之类比较多，名字比较长，甚至于</a:t>
            </a:r>
            <a:r>
              <a:rPr lang="en-US" altLang="zh-CN" dirty="0"/>
              <a:t>miss</a:t>
            </a:r>
            <a:r>
              <a:rPr lang="zh-CN" altLang="en-US" dirty="0"/>
              <a:t>比</a:t>
            </a:r>
            <a:r>
              <a:rPr lang="en-US" altLang="zh-CN" dirty="0" err="1"/>
              <a:t>mr</a:t>
            </a:r>
            <a:r>
              <a:rPr lang="zh-CN" altLang="en-US" dirty="0"/>
              <a:t>称谓更长，而女士更容易获救。</a:t>
            </a:r>
          </a:p>
        </p:txBody>
      </p:sp>
    </p:spTree>
    <p:extLst>
      <p:ext uri="{BB962C8B-B14F-4D97-AF65-F5344CB8AC3E}">
        <p14:creationId xmlns:p14="http://schemas.microsoft.com/office/powerpoint/2010/main" val="818265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 THREE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机器学习算法的数据准备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FF6517-1591-40E6-A621-F9C56F4277C6}"/>
              </a:ext>
            </a:extLst>
          </p:cNvPr>
          <p:cNvSpPr txBox="1"/>
          <p:nvPr/>
        </p:nvSpPr>
        <p:spPr>
          <a:xfrm>
            <a:off x="177800" y="542955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Age(</a:t>
            </a:r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年龄</a:t>
            </a:r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1800" b="1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A6681B-8BA4-448F-B989-E4B63623DF71}"/>
              </a:ext>
            </a:extLst>
          </p:cNvPr>
          <p:cNvSpPr txBox="1"/>
          <p:nvPr/>
        </p:nvSpPr>
        <p:spPr>
          <a:xfrm>
            <a:off x="127000" y="984310"/>
            <a:ext cx="50236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1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对于年龄的处理采用平均数进行填充，但是后面的特征选择来看并不是很好</a:t>
            </a:r>
            <a:r>
              <a:rPr lang="zh-CN" altLang="zh-CN" sz="11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1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或许可以用更好的处理办法。比如用机器学习的方法利用其它特征来对年龄进行填充，用有年龄的人作为训练集，缺失作为测试集，这是一个可以改进的地方</a:t>
            </a:r>
            <a:r>
              <a:rPr lang="zh-CN" altLang="en-US" sz="1100" kern="100" dirty="0">
                <a:solidFill>
                  <a:srgbClr val="404040"/>
                </a:solidFill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CD9953-39A9-4D75-ADF4-D13DAE1483A7}"/>
              </a:ext>
            </a:extLst>
          </p:cNvPr>
          <p:cNvSpPr txBox="1"/>
          <p:nvPr/>
        </p:nvSpPr>
        <p:spPr>
          <a:xfrm>
            <a:off x="4572000" y="1865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填充</a:t>
            </a:r>
            <a:r>
              <a:rPr lang="en-US" altLang="zh-CN" sz="1400" kern="100" dirty="0">
                <a:solidFill>
                  <a:srgbClr val="404040"/>
                </a:solidFill>
                <a:effectLst/>
                <a:latin typeface="Segoe UI Emoj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249729-5F74-4844-AB85-C1EBB49D268A}"/>
              </a:ext>
            </a:extLst>
          </p:cNvPr>
          <p:cNvSpPr txBox="1"/>
          <p:nvPr/>
        </p:nvSpPr>
        <p:spPr>
          <a:xfrm>
            <a:off x="0" y="1753751"/>
            <a:ext cx="4805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Fare</a:t>
            </a:r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 err="1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namelength</a:t>
            </a:r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正则化：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A62809-77F4-4605-8528-7CEECA47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299561"/>
            <a:ext cx="8129588" cy="69384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B33823D-7EDE-4359-AEFA-21EAC33F7E34}"/>
              </a:ext>
            </a:extLst>
          </p:cNvPr>
          <p:cNvSpPr txBox="1"/>
          <p:nvPr/>
        </p:nvSpPr>
        <p:spPr>
          <a:xfrm>
            <a:off x="177800" y="30890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整理数据</a:t>
            </a:r>
            <a:r>
              <a:rPr lang="zh-CN" altLang="zh-CN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切分训练与测试数据集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FA7CD3-DF20-4531-B499-F8887F56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2" y="3657662"/>
            <a:ext cx="6172735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9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 THREE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机器学习算法的数据准备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09D49C-A1F6-4090-98A8-DDA5E9A2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" y="2898869"/>
            <a:ext cx="5052674" cy="22446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B5E5EA-79C5-44FB-BBA1-F6B09F51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80" y="514021"/>
            <a:ext cx="5851524" cy="23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4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THREE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83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机器学习算法的数据准备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56E490-FFF6-4BF5-80BD-9B9C74D6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6" y="1287766"/>
            <a:ext cx="5858036" cy="14317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A3F6AB-FEF4-478C-980F-268A8466B785}"/>
              </a:ext>
            </a:extLst>
          </p:cNvPr>
          <p:cNvSpPr txBox="1"/>
          <p:nvPr/>
        </p:nvSpPr>
        <p:spPr>
          <a:xfrm>
            <a:off x="492919" y="68580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特征选择：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25A084-6236-4281-9DFF-5B245CBA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8" y="2719554"/>
            <a:ext cx="3665538" cy="25113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9A9161D-E6E1-4786-8EB4-4739C39481D7}"/>
              </a:ext>
            </a:extLst>
          </p:cNvPr>
          <p:cNvSpPr txBox="1"/>
          <p:nvPr/>
        </p:nvSpPr>
        <p:spPr>
          <a:xfrm>
            <a:off x="6329363" y="428625"/>
            <a:ext cx="25296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sklean</a:t>
            </a:r>
            <a:r>
              <a:rPr lang="zh-CN" altLang="en-US" dirty="0"/>
              <a:t>函数中的特征选择函数，从已有的特征中选择比较重要的特征，对于本次实验像船舱等级，性别，价格，称谓，名字长度这五个比较重要，也基本符合我们之前的预期，用这些特征进行随机森林机器学习算法拟合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BE47E4-10A8-446D-A2B3-A270FB601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176" y="3279386"/>
            <a:ext cx="5203824" cy="112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7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THREE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83A5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机器学习算法的数据准备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A3F6AB-FEF4-478C-980F-268A8466B785}"/>
              </a:ext>
            </a:extLst>
          </p:cNvPr>
          <p:cNvSpPr txBox="1"/>
          <p:nvPr/>
        </p:nvSpPr>
        <p:spPr>
          <a:xfrm>
            <a:off x="492919" y="685800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模型融合预测：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C6C92E-D14E-4900-A53E-65813717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2" y="1127155"/>
            <a:ext cx="6208937" cy="12203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B00295-AE0D-440F-B73C-CB80414F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17" y="2442947"/>
            <a:ext cx="5781464" cy="2014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57E4D8-E159-4347-852C-B7568E1E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17" y="4466635"/>
            <a:ext cx="3665597" cy="6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3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微调模型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PART FIVE</a:t>
            </a:r>
            <a:endParaRPr lang="zh-CN" altLang="en-US" sz="1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F1D1643-D8DB-4A28-B30E-64C487CC42E4}"/>
              </a:ext>
            </a:extLst>
          </p:cNvPr>
          <p:cNvSpPr txBox="1"/>
          <p:nvPr/>
        </p:nvSpPr>
        <p:spPr>
          <a:xfrm>
            <a:off x="102637" y="5429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查看预测效果（调整后的最佳效果）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FF3918B-2CC2-4514-9BDE-A3953AF4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959941"/>
            <a:ext cx="4017900" cy="319772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ADDFD4AC-024D-40AE-9540-EEE172DFB4EF}"/>
              </a:ext>
            </a:extLst>
          </p:cNvPr>
          <p:cNvSpPr txBox="1"/>
          <p:nvPr/>
        </p:nvSpPr>
        <p:spPr>
          <a:xfrm>
            <a:off x="5601240" y="4081173"/>
            <a:ext cx="16610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测试效果为 </a:t>
            </a:r>
            <a:r>
              <a:rPr lang="en-US" altLang="zh-CN" dirty="0"/>
              <a:t>0.79425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A74C59-5207-47BE-BA46-BECCC73A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452" y="-47820"/>
            <a:ext cx="3083254" cy="25195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C2A3D7-840F-4057-8680-A3B270CA9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531" y="2671764"/>
            <a:ext cx="4476754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5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10920" y="2724356"/>
            <a:ext cx="2922162" cy="2419144"/>
            <a:chOff x="4425186" y="923072"/>
            <a:chExt cx="3367388" cy="3276964"/>
          </a:xfrm>
        </p:grpSpPr>
        <p:sp>
          <p:nvSpPr>
            <p:cNvPr id="3" name="AutoShape 2"/>
            <p:cNvSpPr>
              <a:spLocks/>
            </p:cNvSpPr>
            <p:nvPr/>
          </p:nvSpPr>
          <p:spPr bwMode="auto">
            <a:xfrm>
              <a:off x="4425186" y="2437653"/>
              <a:ext cx="669625" cy="176138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642"/>
                  </a:lnTo>
                  <a:lnTo>
                    <a:pt x="10755" y="0"/>
                  </a:lnTo>
                  <a:lnTo>
                    <a:pt x="21600" y="4642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3ABE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4" name="AutoShape 3"/>
            <p:cNvSpPr>
              <a:spLocks/>
            </p:cNvSpPr>
            <p:nvPr/>
          </p:nvSpPr>
          <p:spPr bwMode="auto">
            <a:xfrm>
              <a:off x="7118416" y="2715754"/>
              <a:ext cx="674158" cy="147956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5527"/>
                  </a:lnTo>
                  <a:lnTo>
                    <a:pt x="10755" y="0"/>
                  </a:lnTo>
                  <a:lnTo>
                    <a:pt x="21600" y="552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01C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5" name="AutoShape 4"/>
            <p:cNvSpPr>
              <a:spLocks/>
            </p:cNvSpPr>
            <p:nvPr/>
          </p:nvSpPr>
          <p:spPr bwMode="auto">
            <a:xfrm>
              <a:off x="5773286" y="2250040"/>
              <a:ext cx="668492" cy="194770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4200"/>
                  </a:lnTo>
                  <a:lnTo>
                    <a:pt x="10755" y="0"/>
                  </a:lnTo>
                  <a:lnTo>
                    <a:pt x="21600" y="4200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6" name="AutoShape 5"/>
            <p:cNvSpPr>
              <a:spLocks/>
            </p:cNvSpPr>
            <p:nvPr/>
          </p:nvSpPr>
          <p:spPr bwMode="auto">
            <a:xfrm>
              <a:off x="5095944" y="1646985"/>
              <a:ext cx="677556" cy="255205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3207"/>
                  </a:lnTo>
                  <a:lnTo>
                    <a:pt x="10755" y="0"/>
                  </a:lnTo>
                  <a:lnTo>
                    <a:pt x="21600" y="3207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ED65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7" name="AutoShape 6"/>
            <p:cNvSpPr>
              <a:spLocks/>
            </p:cNvSpPr>
            <p:nvPr/>
          </p:nvSpPr>
          <p:spPr bwMode="auto">
            <a:xfrm>
              <a:off x="6438593" y="923072"/>
              <a:ext cx="682088" cy="32769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2496"/>
                  </a:lnTo>
                  <a:lnTo>
                    <a:pt x="10755" y="0"/>
                  </a:lnTo>
                  <a:lnTo>
                    <a:pt x="21600" y="2496"/>
                  </a:lnTo>
                  <a:close/>
                  <a:moveTo>
                    <a:pt x="21600" y="21600"/>
                  </a:moveTo>
                </a:path>
              </a:pathLst>
            </a:custGeom>
            <a:solidFill>
              <a:srgbClr val="183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322285" y="1371421"/>
            <a:ext cx="4499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b="1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67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PART ONE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获得数据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6D4186-6AE4-4104-9EAC-4CD7A384A7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801997"/>
            <a:ext cx="4540248" cy="38361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F560B1-9250-4E17-8E91-C5A8B2BADCEC}"/>
              </a:ext>
            </a:extLst>
          </p:cNvPr>
          <p:cNvSpPr txBox="1"/>
          <p:nvPr/>
        </p:nvSpPr>
        <p:spPr>
          <a:xfrm>
            <a:off x="5277080" y="713862"/>
            <a:ext cx="32059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Titanic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生存预测中提供了两组数据：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train.csv 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test.csv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，分别是训练集和测试集。本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为练手项目，所以数据就直接给了，不过有缺失的数据，需要我们来处理一下。</a:t>
            </a:r>
            <a:endParaRPr lang="zh-CN" altLang="en-US" sz="18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78E372-C283-4F00-BBB3-5AC08F9E9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99" y="2571750"/>
            <a:ext cx="2864385" cy="21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5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PART ONE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获得数据</a:t>
            </a:r>
          </a:p>
        </p:txBody>
      </p:sp>
      <p:pic>
        <p:nvPicPr>
          <p:cNvPr id="1026" name="图片 10">
            <a:extLst>
              <a:ext uri="{FF2B5EF4-FFF2-40B4-BE49-F238E27FC236}">
                <a16:creationId xmlns:a16="http://schemas.microsoft.com/office/drawing/2014/main" id="{FDBDB642-29EE-4DE1-96A8-60AB68CC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2291"/>
            <a:ext cx="52673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1">
            <a:extLst>
              <a:ext uri="{FF2B5EF4-FFF2-40B4-BE49-F238E27FC236}">
                <a16:creationId xmlns:a16="http://schemas.microsoft.com/office/drawing/2014/main" id="{DC20DBEF-9E86-4A7D-AC81-0AE1ED451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213"/>
            <a:ext cx="527685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85BF4476-3670-468F-894F-1CD38435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704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从当前目录导入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train.csv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test.csv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，并显示两个数据文件的相关信息</a:t>
            </a:r>
            <a:endParaRPr kumimoji="0" lang="zh-CN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ADE6D17-1A75-49BF-B246-E5D982149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3032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EAEF87-D0DA-4819-8020-78558C04ABC4}"/>
              </a:ext>
            </a:extLst>
          </p:cNvPr>
          <p:cNvSpPr txBox="1"/>
          <p:nvPr/>
        </p:nvSpPr>
        <p:spPr>
          <a:xfrm>
            <a:off x="5276850" y="686079"/>
            <a:ext cx="3746500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了解数据特征含义：</a:t>
            </a:r>
          </a:p>
          <a:p>
            <a:r>
              <a:rPr lang="en-US" altLang="zh-CN" dirty="0"/>
              <a:t>Index(['</a:t>
            </a:r>
            <a:r>
              <a:rPr lang="en-US" altLang="zh-CN" dirty="0" err="1"/>
              <a:t>PassengerId</a:t>
            </a:r>
            <a:r>
              <a:rPr lang="en-US" altLang="zh-CN" dirty="0"/>
              <a:t>', 'Survived', '</a:t>
            </a:r>
            <a:r>
              <a:rPr lang="en-US" altLang="zh-CN" dirty="0" err="1"/>
              <a:t>Pclass</a:t>
            </a:r>
            <a:r>
              <a:rPr lang="en-US" altLang="zh-CN" dirty="0"/>
              <a:t>', 'Name', 'Sex', 'Age', '</a:t>
            </a:r>
            <a:r>
              <a:rPr lang="en-US" altLang="zh-CN" dirty="0" err="1"/>
              <a:t>SibSp</a:t>
            </a:r>
            <a:r>
              <a:rPr lang="en-US" altLang="zh-CN" dirty="0"/>
              <a:t>', 'Parch', 'Ticket', 'Fare', 'Cabin', 'Embarked'], </a:t>
            </a:r>
            <a:r>
              <a:rPr lang="en-US" altLang="zh-CN" dirty="0" err="1"/>
              <a:t>dtype</a:t>
            </a:r>
            <a:r>
              <a:rPr lang="en-US" altLang="zh-CN" dirty="0"/>
              <a:t>='object')</a:t>
            </a:r>
          </a:p>
          <a:p>
            <a:endParaRPr lang="en-US" altLang="zh-CN" dirty="0"/>
          </a:p>
          <a:p>
            <a:r>
              <a:rPr lang="en-US" altLang="zh-CN" dirty="0" err="1"/>
              <a:t>PassengerId</a:t>
            </a:r>
            <a:r>
              <a:rPr lang="zh-CN" altLang="en-US" dirty="0"/>
              <a:t>：乘客编号，唯一；    </a:t>
            </a:r>
          </a:p>
          <a:p>
            <a:r>
              <a:rPr lang="en-US" altLang="zh-CN" dirty="0"/>
              <a:t>Survived</a:t>
            </a:r>
            <a:r>
              <a:rPr lang="zh-CN" altLang="en-US" dirty="0"/>
              <a:t>：是否获救 </a:t>
            </a:r>
            <a:r>
              <a:rPr lang="en-US" altLang="zh-CN" dirty="0"/>
              <a:t>0</a:t>
            </a:r>
            <a:r>
              <a:rPr lang="zh-CN" altLang="en-US" dirty="0"/>
              <a:t>未获救 </a:t>
            </a:r>
            <a:r>
              <a:rPr lang="en-US" altLang="zh-CN" dirty="0"/>
              <a:t>1</a:t>
            </a:r>
            <a:r>
              <a:rPr lang="zh-CN" altLang="en-US" dirty="0"/>
              <a:t>获救；    </a:t>
            </a:r>
          </a:p>
          <a:p>
            <a:r>
              <a:rPr lang="en-US" altLang="zh-CN" dirty="0" err="1"/>
              <a:t>Pclass</a:t>
            </a:r>
            <a:r>
              <a:rPr lang="zh-CN" altLang="en-US" dirty="0"/>
              <a:t>：客舱等级；</a:t>
            </a:r>
          </a:p>
          <a:p>
            <a:r>
              <a:rPr lang="en-US" altLang="zh-CN" dirty="0"/>
              <a:t>Name</a:t>
            </a:r>
            <a:r>
              <a:rPr lang="zh-CN" altLang="en-US" dirty="0"/>
              <a:t>：乘客姓名；    </a:t>
            </a:r>
          </a:p>
          <a:p>
            <a:r>
              <a:rPr lang="en-US" altLang="zh-CN" dirty="0"/>
              <a:t>Sex</a:t>
            </a:r>
            <a:r>
              <a:rPr lang="zh-CN" altLang="en-US" dirty="0"/>
              <a:t>：性别；    </a:t>
            </a:r>
          </a:p>
          <a:p>
            <a:r>
              <a:rPr lang="en-US" altLang="zh-CN" dirty="0"/>
              <a:t>Age</a:t>
            </a:r>
            <a:r>
              <a:rPr lang="zh-CN" altLang="en-US" dirty="0"/>
              <a:t>：年龄；</a:t>
            </a:r>
          </a:p>
          <a:p>
            <a:r>
              <a:rPr lang="en-US" altLang="zh-CN" dirty="0" err="1"/>
              <a:t>SibSp</a:t>
            </a:r>
            <a:r>
              <a:rPr lang="zh-CN" altLang="en-US" dirty="0"/>
              <a:t>：在船上的兄弟姐妹或者配偶数量；    </a:t>
            </a:r>
          </a:p>
          <a:p>
            <a:r>
              <a:rPr lang="en-US" altLang="zh-CN" dirty="0"/>
              <a:t>Parch</a:t>
            </a:r>
            <a:r>
              <a:rPr lang="zh-CN" altLang="en-US" dirty="0"/>
              <a:t>：在船上的父母或儿女数量；    </a:t>
            </a:r>
          </a:p>
          <a:p>
            <a:r>
              <a:rPr lang="en-US" altLang="zh-CN" dirty="0"/>
              <a:t>Ticket</a:t>
            </a:r>
            <a:r>
              <a:rPr lang="zh-CN" altLang="en-US" dirty="0"/>
              <a:t>：船票编号；    </a:t>
            </a:r>
          </a:p>
          <a:p>
            <a:r>
              <a:rPr lang="en-US" altLang="zh-CN" dirty="0"/>
              <a:t>Fare</a:t>
            </a:r>
            <a:r>
              <a:rPr lang="zh-CN" altLang="en-US" dirty="0"/>
              <a:t>：船票价格；    </a:t>
            </a:r>
          </a:p>
          <a:p>
            <a:r>
              <a:rPr lang="en-US" altLang="zh-CN" dirty="0"/>
              <a:t>Cabin</a:t>
            </a:r>
            <a:r>
              <a:rPr lang="zh-CN" altLang="en-US" dirty="0"/>
              <a:t>：客舱号；    </a:t>
            </a:r>
          </a:p>
          <a:p>
            <a:r>
              <a:rPr lang="en-US" altLang="zh-CN" dirty="0"/>
              <a:t>Embarked</a:t>
            </a:r>
            <a:r>
              <a:rPr lang="zh-CN" altLang="en-US" dirty="0"/>
              <a:t>：登船港口</a:t>
            </a:r>
          </a:p>
          <a:p>
            <a:r>
              <a:rPr lang="zh-CN" altLang="en-US" dirty="0"/>
              <a:t>其中</a:t>
            </a:r>
            <a:r>
              <a:rPr lang="en-US" altLang="zh-CN" dirty="0" err="1"/>
              <a:t>PassengerId</a:t>
            </a:r>
            <a:r>
              <a:rPr lang="zh-CN" altLang="en-US" dirty="0"/>
              <a:t>为预测唯一序号，</a:t>
            </a:r>
            <a:r>
              <a:rPr lang="en-US" altLang="zh-CN" dirty="0"/>
              <a:t>Survived</a:t>
            </a:r>
            <a:r>
              <a:rPr lang="zh-CN" altLang="en-US" dirty="0"/>
              <a:t>为预测目标值。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DFB8BE-A779-4D14-87CA-534909F04AB6}"/>
              </a:ext>
            </a:extLst>
          </p:cNvPr>
          <p:cNvSpPr txBox="1"/>
          <p:nvPr/>
        </p:nvSpPr>
        <p:spPr>
          <a:xfrm>
            <a:off x="389382" y="2964082"/>
            <a:ext cx="4572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了解数据基本情况：</a:t>
            </a:r>
          </a:p>
          <a:p>
            <a:r>
              <a:rPr lang="zh-CN" altLang="en-US" dirty="0"/>
              <a:t>可以发现，训练数据集一共</a:t>
            </a:r>
            <a:r>
              <a:rPr lang="en-US" altLang="zh-CN" dirty="0"/>
              <a:t>891</a:t>
            </a:r>
            <a:r>
              <a:rPr lang="zh-CN" altLang="en-US" dirty="0"/>
              <a:t>个样本，其中</a:t>
            </a:r>
            <a:r>
              <a:rPr lang="en-US" altLang="zh-CN" dirty="0"/>
              <a:t>Age</a:t>
            </a:r>
            <a:r>
              <a:rPr lang="zh-CN" altLang="en-US" dirty="0"/>
              <a:t>、</a:t>
            </a:r>
            <a:r>
              <a:rPr lang="en-US" altLang="zh-CN" dirty="0"/>
              <a:t>Cabin</a:t>
            </a:r>
            <a:r>
              <a:rPr lang="zh-CN" altLang="en-US" dirty="0"/>
              <a:t>、</a:t>
            </a:r>
            <a:r>
              <a:rPr lang="en-US" altLang="zh-CN" dirty="0"/>
              <a:t>Embarked</a:t>
            </a:r>
            <a:r>
              <a:rPr lang="zh-CN" altLang="en-US" dirty="0"/>
              <a:t>属性有缺失值。我们需要对缺失值进行处理，</a:t>
            </a:r>
            <a:r>
              <a:rPr lang="en-US" altLang="zh-CN" dirty="0"/>
              <a:t>Age</a:t>
            </a:r>
            <a:r>
              <a:rPr lang="zh-CN" altLang="en-US" dirty="0"/>
              <a:t>字段缺失值可以用预测年龄来代替，</a:t>
            </a:r>
            <a:r>
              <a:rPr lang="en-US" altLang="zh-CN" dirty="0"/>
              <a:t>Cabin</a:t>
            </a:r>
            <a:r>
              <a:rPr lang="zh-CN" altLang="en-US" dirty="0"/>
              <a:t>字段由于</a:t>
            </a:r>
            <a:r>
              <a:rPr lang="en-US" altLang="zh-CN" dirty="0"/>
              <a:t>Cabin</a:t>
            </a:r>
            <a:r>
              <a:rPr lang="zh-CN" altLang="en-US" dirty="0"/>
              <a:t>项缺失太多，只能将有无</a:t>
            </a:r>
            <a:r>
              <a:rPr lang="en-US" altLang="zh-CN" dirty="0"/>
              <a:t>Cain</a:t>
            </a:r>
            <a:r>
              <a:rPr lang="zh-CN" altLang="en-US" dirty="0"/>
              <a:t>作为特征值进行建模，</a:t>
            </a:r>
            <a:r>
              <a:rPr lang="en-US" altLang="zh-CN" dirty="0"/>
              <a:t>Embarked</a:t>
            </a:r>
            <a:r>
              <a:rPr lang="zh-CN" altLang="en-US" dirty="0"/>
              <a:t>字段由于数据仅有两个样本缺值，可以选择随机填充该属性特征例值，或者删除这两个样本。</a:t>
            </a:r>
          </a:p>
        </p:txBody>
      </p:sp>
    </p:spTree>
    <p:extLst>
      <p:ext uri="{BB962C8B-B14F-4D97-AF65-F5344CB8AC3E}">
        <p14:creationId xmlns:p14="http://schemas.microsoft.com/office/powerpoint/2010/main" val="321222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PART ONE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D022F3-BB15-4FD7-8F94-BB08EB19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682303"/>
            <a:ext cx="4733773" cy="41208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0DDE4CC-C31C-4D31-A549-65B9611F3582}"/>
              </a:ext>
            </a:extLst>
          </p:cNvPr>
          <p:cNvSpPr txBox="1"/>
          <p:nvPr/>
        </p:nvSpPr>
        <p:spPr>
          <a:xfrm>
            <a:off x="5041900" y="746247"/>
            <a:ext cx="3821684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查看各特征值有无异常</a:t>
            </a:r>
          </a:p>
          <a:p>
            <a:r>
              <a:rPr lang="en-US" altLang="zh-CN" dirty="0"/>
              <a:t>Survived</a:t>
            </a:r>
            <a:r>
              <a:rPr lang="zh-CN" altLang="en-US" dirty="0"/>
              <a:t>属性包含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两种值无异常，其中</a:t>
            </a:r>
            <a:r>
              <a:rPr lang="en-US" altLang="zh-CN" dirty="0"/>
              <a:t>549</a:t>
            </a:r>
            <a:r>
              <a:rPr lang="zh-CN" altLang="en-US" dirty="0"/>
              <a:t>死亡，</a:t>
            </a:r>
            <a:r>
              <a:rPr lang="en-US" altLang="zh-CN" dirty="0"/>
              <a:t>342</a:t>
            </a:r>
            <a:r>
              <a:rPr lang="zh-CN" altLang="en-US" dirty="0"/>
              <a:t>存活；</a:t>
            </a:r>
            <a:r>
              <a:rPr lang="en-US" altLang="zh-CN" dirty="0" err="1"/>
              <a:t>Pclass</a:t>
            </a:r>
            <a:r>
              <a:rPr lang="zh-CN" altLang="en-US" dirty="0"/>
              <a:t>包含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三种值无异常；</a:t>
            </a:r>
            <a:r>
              <a:rPr lang="en-US" altLang="zh-CN" dirty="0"/>
              <a:t>Name</a:t>
            </a:r>
            <a:r>
              <a:rPr lang="zh-CN" altLang="en-US" dirty="0"/>
              <a:t>属性包含</a:t>
            </a:r>
            <a:r>
              <a:rPr lang="en-US" altLang="zh-CN" dirty="0"/>
              <a:t>891</a:t>
            </a:r>
            <a:r>
              <a:rPr lang="zh-CN" altLang="en-US" dirty="0"/>
              <a:t>个值，无重复无异常；</a:t>
            </a:r>
            <a:r>
              <a:rPr lang="en-US" altLang="zh-CN" dirty="0"/>
              <a:t>Sex</a:t>
            </a:r>
            <a:r>
              <a:rPr lang="zh-CN" altLang="en-US" dirty="0"/>
              <a:t>包含</a:t>
            </a:r>
            <a:r>
              <a:rPr lang="en-US" altLang="zh-CN" dirty="0"/>
              <a:t>male 577</a:t>
            </a:r>
            <a:r>
              <a:rPr lang="zh-CN" altLang="en-US" dirty="0"/>
              <a:t>位，</a:t>
            </a:r>
            <a:r>
              <a:rPr lang="en-US" altLang="zh-CN" dirty="0"/>
              <a:t>female 314</a:t>
            </a:r>
            <a:r>
              <a:rPr lang="zh-CN" altLang="en-US" dirty="0"/>
              <a:t>位；</a:t>
            </a:r>
            <a:r>
              <a:rPr lang="en-US" altLang="zh-CN" dirty="0" err="1"/>
              <a:t>SibSp</a:t>
            </a:r>
            <a:r>
              <a:rPr lang="en-US" altLang="zh-CN" dirty="0"/>
              <a:t> </a:t>
            </a:r>
            <a:r>
              <a:rPr lang="zh-CN" altLang="en-US" dirty="0"/>
              <a:t>包含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几种值，其中属性为</a:t>
            </a:r>
            <a:r>
              <a:rPr lang="en-US" altLang="zh-CN" dirty="0"/>
              <a:t>n</a:t>
            </a:r>
            <a:r>
              <a:rPr lang="zh-CN" altLang="en-US" dirty="0"/>
              <a:t>的人数，应该为</a:t>
            </a:r>
            <a:r>
              <a:rPr lang="en-US" altLang="zh-CN" dirty="0"/>
              <a:t>n+1</a:t>
            </a:r>
            <a:r>
              <a:rPr lang="zh-CN" altLang="en-US" dirty="0"/>
              <a:t>的倍数，即若某人有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 err="1"/>
              <a:t>SIbSp</a:t>
            </a:r>
            <a:r>
              <a:rPr lang="zh-CN" altLang="en-US" dirty="0"/>
              <a:t>则至少有</a:t>
            </a:r>
            <a:r>
              <a:rPr lang="en-US" altLang="zh-CN" dirty="0"/>
              <a:t>9</a:t>
            </a:r>
            <a:r>
              <a:rPr lang="zh-CN" altLang="en-US" dirty="0"/>
              <a:t>个人互为</a:t>
            </a:r>
            <a:r>
              <a:rPr lang="en-US" altLang="zh-CN" dirty="0" err="1"/>
              <a:t>SibSp</a:t>
            </a:r>
            <a:r>
              <a:rPr lang="zh-CN" altLang="en-US" dirty="0"/>
              <a:t>，该数据出现的原因是因为训练数据只包含部分船上的人员，因此该特征暂未发现异常；</a:t>
            </a:r>
            <a:r>
              <a:rPr lang="en-US" altLang="zh-CN" dirty="0"/>
              <a:t>Parch</a:t>
            </a:r>
            <a:r>
              <a:rPr lang="zh-CN" altLang="en-US" dirty="0"/>
              <a:t>特征类似，暂未发现异常；</a:t>
            </a:r>
            <a:r>
              <a:rPr lang="en-US" altLang="zh-CN" dirty="0"/>
              <a:t>Ticket</a:t>
            </a:r>
            <a:r>
              <a:rPr lang="zh-CN" altLang="en-US" dirty="0"/>
              <a:t>字段包含</a:t>
            </a:r>
            <a:r>
              <a:rPr lang="en-US" altLang="zh-CN" dirty="0"/>
              <a:t>681</a:t>
            </a:r>
            <a:r>
              <a:rPr lang="zh-CN" altLang="en-US" dirty="0"/>
              <a:t>个不同值，该值为每个票据的基本特征，与生存与否关系不大；特征</a:t>
            </a:r>
            <a:r>
              <a:rPr lang="en-US" altLang="zh-CN" dirty="0"/>
              <a:t>Fare</a:t>
            </a:r>
            <a:r>
              <a:rPr lang="zh-CN" altLang="en-US" dirty="0"/>
              <a:t>为船票价格，未发现异常，可能与</a:t>
            </a:r>
            <a:r>
              <a:rPr lang="en-US" altLang="zh-CN" dirty="0" err="1"/>
              <a:t>Pclass</a:t>
            </a:r>
            <a:r>
              <a:rPr lang="zh-CN" altLang="en-US" dirty="0"/>
              <a:t>属性有关，也可以划分区间作为预测是否存活的特征；特征</a:t>
            </a:r>
            <a:r>
              <a:rPr lang="en-US" altLang="zh-CN" dirty="0"/>
              <a:t>Cabin</a:t>
            </a:r>
            <a:r>
              <a:rPr lang="zh-CN" altLang="en-US" dirty="0"/>
              <a:t>存在缺失值可单独处理，另外我们发现客舱编号以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zh-CN" altLang="en-US" dirty="0"/>
              <a:t>开头，可能与船舱位置有关；特征</a:t>
            </a:r>
            <a:r>
              <a:rPr lang="en-US" altLang="zh-CN" dirty="0"/>
              <a:t>Embarked</a:t>
            </a:r>
            <a:r>
              <a:rPr lang="zh-CN" altLang="en-US" dirty="0"/>
              <a:t>包含三个值，船上乘客来源于三个地方。</a:t>
            </a:r>
          </a:p>
        </p:txBody>
      </p:sp>
    </p:spTree>
    <p:extLst>
      <p:ext uri="{BB962C8B-B14F-4D97-AF65-F5344CB8AC3E}">
        <p14:creationId xmlns:p14="http://schemas.microsoft.com/office/powerpoint/2010/main" val="15485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数据可视化获得洞见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PART TWO</a:t>
            </a:r>
            <a:endParaRPr lang="zh-CN" altLang="en-US" sz="1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709DF0F-E7E3-429D-94D2-144C5278FA7A}"/>
              </a:ext>
            </a:extLst>
          </p:cNvPr>
          <p:cNvSpPr txBox="1"/>
          <p:nvPr/>
        </p:nvSpPr>
        <p:spPr>
          <a:xfrm>
            <a:off x="177800" y="631855"/>
            <a:ext cx="499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的饼图模块看到了存活比例，大概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1/3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多一些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32D261E-4B39-4036-822C-77C6453098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885" y="1081479"/>
            <a:ext cx="4399915" cy="194705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EE0E2180-0A1D-4361-9A21-7BB52FDFF43C}"/>
              </a:ext>
            </a:extLst>
          </p:cNvPr>
          <p:cNvSpPr txBox="1"/>
          <p:nvPr/>
        </p:nvSpPr>
        <p:spPr>
          <a:xfrm>
            <a:off x="177800" y="31703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通过表格查看女性存活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233/314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，男性存活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109/577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E6B9CB30-BBC0-445A-89D4-ABECAF1DB3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885" y="3567064"/>
            <a:ext cx="5274310" cy="118237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4968A3EF-85C2-4AD2-BA33-3CD9FA9D43B9}"/>
              </a:ext>
            </a:extLst>
          </p:cNvPr>
          <p:cNvSpPr txBox="1"/>
          <p:nvPr/>
        </p:nvSpPr>
        <p:spPr>
          <a:xfrm>
            <a:off x="5169408" y="6318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Matplotlib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的条形统计图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17E991AF-FA03-447F-A093-5DA57605EA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25212" y="1081480"/>
            <a:ext cx="3882136" cy="19470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8AADEFA-0FE0-470B-8CBC-413E6896E704}"/>
              </a:ext>
            </a:extLst>
          </p:cNvPr>
          <p:cNvSpPr txBox="1"/>
          <p:nvPr/>
        </p:nvSpPr>
        <p:spPr>
          <a:xfrm>
            <a:off x="5291328" y="100982"/>
            <a:ext cx="312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i="0" dirty="0"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性别与生存的关系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2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数据可视化获得洞见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PART TWO</a:t>
            </a:r>
            <a:endParaRPr lang="zh-CN" altLang="en-US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476E28-E36A-44D5-8708-DD454D965F28}"/>
              </a:ext>
            </a:extLst>
          </p:cNvPr>
          <p:cNvSpPr txBox="1"/>
          <p:nvPr/>
        </p:nvSpPr>
        <p:spPr>
          <a:xfrm>
            <a:off x="4572000" y="100982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船舱等级与生存的关系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88DFCF-38E6-47E9-9CFC-B4EE91051AFE}"/>
              </a:ext>
            </a:extLst>
          </p:cNvPr>
          <p:cNvSpPr txBox="1"/>
          <p:nvPr/>
        </p:nvSpPr>
        <p:spPr>
          <a:xfrm>
            <a:off x="177800" y="7131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船舱等级与生存的关系，图示：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4B77FAF-7E04-4407-94AA-17A9B228AF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1106802"/>
            <a:ext cx="4394200" cy="183940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0788C41-6BF9-4273-A565-5CFB2242FF76}"/>
              </a:ext>
            </a:extLst>
          </p:cNvPr>
          <p:cNvSpPr txBox="1"/>
          <p:nvPr/>
        </p:nvSpPr>
        <p:spPr>
          <a:xfrm>
            <a:off x="88900" y="29462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表格计数：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4F20C7-AD64-4F76-AAC0-DC19F8281E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7800" y="3339911"/>
            <a:ext cx="4572000" cy="120104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768B9A5-2E81-4535-806D-3EBA298F6E05}"/>
              </a:ext>
            </a:extLst>
          </p:cNvPr>
          <p:cNvSpPr txBox="1"/>
          <p:nvPr/>
        </p:nvSpPr>
        <p:spPr>
          <a:xfrm>
            <a:off x="4660900" y="1816874"/>
            <a:ext cx="4305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对比两种语句的不同表现形式，上面分组参考了两个属性，下面的只参考了一个属性，上面的展示的更好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FAD8667-A98D-4E57-B4FF-0A9A59A5A34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13478" y="2438812"/>
            <a:ext cx="4200144" cy="17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0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数据可视化获得洞见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PART TWO</a:t>
            </a:r>
            <a:endParaRPr lang="zh-CN" altLang="en-US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476E28-E36A-44D5-8708-DD454D965F28}"/>
              </a:ext>
            </a:extLst>
          </p:cNvPr>
          <p:cNvSpPr txBox="1"/>
          <p:nvPr/>
        </p:nvSpPr>
        <p:spPr>
          <a:xfrm>
            <a:off x="4572000" y="100982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船舱等级与生存的关系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49BB09-3B71-44D6-B134-4EC0DA9B67B9}"/>
              </a:ext>
            </a:extLst>
          </p:cNvPr>
          <p:cNvSpPr txBox="1"/>
          <p:nvPr/>
        </p:nvSpPr>
        <p:spPr>
          <a:xfrm>
            <a:off x="177800" y="713102"/>
            <a:ext cx="4572000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看来船舱等级越高，生存率越高，下面将性别，船舱等级和存活情况放一起比较</a:t>
            </a:r>
          </a:p>
          <a:p>
            <a:r>
              <a:rPr lang="zh-CN" altLang="en-US" dirty="0"/>
              <a:t>如下图所示：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13B494-D9D1-40D3-B190-67DEAF6A8C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1517583"/>
            <a:ext cx="4572000" cy="233508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FFE5D1-83E8-485A-9B29-C8E08150D091}"/>
              </a:ext>
            </a:extLst>
          </p:cNvPr>
          <p:cNvSpPr txBox="1"/>
          <p:nvPr/>
        </p:nvSpPr>
        <p:spPr>
          <a:xfrm>
            <a:off x="4846320" y="7131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表格计数：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EFE5D8-2622-4CF4-B915-15C6E44DF7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46320" y="1428683"/>
            <a:ext cx="4100195" cy="20435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E694D82-0BAE-4FA1-86C8-7CEE61EAE89F}"/>
              </a:ext>
            </a:extLst>
          </p:cNvPr>
          <p:cNvSpPr txBox="1"/>
          <p:nvPr/>
        </p:nvSpPr>
        <p:spPr>
          <a:xfrm>
            <a:off x="781050" y="3935155"/>
            <a:ext cx="72146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从上图和表中明显可以看到，虽然泰坦尼克号逃生总体符合妇女优先，但是对各个等级船舱还是有区别的，而且一等舱中的男子凭借自身的社会地位强行混入了救生艇。如白星航运公司主席伊斯梅（他否决了配备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48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艘救生艇的想法，认为少点也没关系）则抛下他的乘客、他的船员、他的船，在最后一刻跳进可折叠式救生艇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（共有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名乘客）。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数据可视化获得洞见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PART TWO</a:t>
            </a:r>
            <a:endParaRPr lang="zh-CN" altLang="en-US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476E28-E36A-44D5-8708-DD454D965F28}"/>
              </a:ext>
            </a:extLst>
          </p:cNvPr>
          <p:cNvSpPr txBox="1"/>
          <p:nvPr/>
        </p:nvSpPr>
        <p:spPr>
          <a:xfrm>
            <a:off x="4572000" y="100982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年龄与存活的关系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3366E-6B12-4A38-BB7F-9A121501A981}"/>
              </a:ext>
            </a:extLst>
          </p:cNvPr>
          <p:cNvSpPr txBox="1"/>
          <p:nvPr/>
        </p:nvSpPr>
        <p:spPr>
          <a:xfrm>
            <a:off x="177800" y="7131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下面的图使用了</a:t>
            </a:r>
            <a:r>
              <a:rPr lang="en-US" altLang="zh-CN" sz="1400" b="0" i="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matplot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400" b="0" i="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sns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模块，表现力更强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A60A8A-EF1A-4EF4-A3D5-B450CB9BEF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800" y="1154457"/>
            <a:ext cx="5274310" cy="7594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4B00E7B-F5A3-409D-99D9-7558098EE79A}"/>
              </a:ext>
            </a:extLst>
          </p:cNvPr>
          <p:cNvSpPr txBox="1"/>
          <p:nvPr/>
        </p:nvSpPr>
        <p:spPr>
          <a:xfrm>
            <a:off x="177800" y="1893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船舱等级和年龄与存活的关系：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E6D291-6BD2-450D-AAE9-E418EA7216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0894" y="2201383"/>
            <a:ext cx="3845812" cy="275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8C48C1-3B44-460F-86D3-4E2985A54B08}"/>
              </a:ext>
            </a:extLst>
          </p:cNvPr>
          <p:cNvSpPr txBox="1"/>
          <p:nvPr/>
        </p:nvSpPr>
        <p:spPr>
          <a:xfrm>
            <a:off x="4480560" y="708666"/>
            <a:ext cx="4572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船舱等级越高，男性年龄越大，看来社会地位和经济实力的提升需要男性的长时间奋斗，但是在存活的人当中，特别是头等舱年轻的人更容易存活，看来是要保存年轻的生产力，还要为祖国好好的做贡献。年长的人就准备牺牲自我了。</a:t>
            </a:r>
          </a:p>
          <a:p>
            <a:r>
              <a:rPr lang="zh-CN" altLang="en-US" dirty="0"/>
              <a:t>性别和年龄与存活的关系：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B8749DB-1200-4251-8F42-F9EAF04410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0560" y="2047494"/>
            <a:ext cx="3442334" cy="23829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DE6BEF0-9ADD-4439-8EFD-D49D336C0AA4}"/>
              </a:ext>
            </a:extLst>
          </p:cNvPr>
          <p:cNvSpPr txBox="1"/>
          <p:nvPr/>
        </p:nvSpPr>
        <p:spPr>
          <a:xfrm>
            <a:off x="4386706" y="44888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存活的人当中，女性比男性更年长不知道是不是女性平均寿命比男性长的缘故。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3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70052" y="142845"/>
            <a:ext cx="454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数据可视化获得洞见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0"/>
            <a:ext cx="1206500" cy="1016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7800" y="190500"/>
            <a:ext cx="1206500" cy="304800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PART TWO</a:t>
            </a:r>
            <a:endParaRPr lang="zh-CN" altLang="en-US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476E28-E36A-44D5-8708-DD454D965F28}"/>
              </a:ext>
            </a:extLst>
          </p:cNvPr>
          <p:cNvSpPr txBox="1"/>
          <p:nvPr/>
        </p:nvSpPr>
        <p:spPr>
          <a:xfrm>
            <a:off x="177800" y="542955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称呼与存活关系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B1B57-656F-4DDC-92E3-EF4D73EA843D}"/>
              </a:ext>
            </a:extLst>
          </p:cNvPr>
          <p:cNvSpPr txBox="1"/>
          <p:nvPr/>
        </p:nvSpPr>
        <p:spPr>
          <a:xfrm>
            <a:off x="4847336" y="514400"/>
            <a:ext cx="384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0" dirty="0">
                <a:solidFill>
                  <a:srgbClr val="92D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登船港口与存活关系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FD724C-46A4-4125-A540-4B05AA570725}"/>
              </a:ext>
            </a:extLst>
          </p:cNvPr>
          <p:cNvSpPr txBox="1"/>
          <p:nvPr/>
        </p:nvSpPr>
        <p:spPr>
          <a:xfrm>
            <a:off x="177800" y="986498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在数据的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项中包含了对该乘客的称呼，如</a:t>
            </a:r>
            <a:r>
              <a:rPr lang="en-US" altLang="zh-CN" sz="1400" b="0" i="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Mr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Miss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i="0" kern="100" dirty="0" err="1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Mrs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等，这些信息包含了乘客的年龄、性别、也有可能包含社会地位，如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Lady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Major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Master</a:t>
            </a: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等称呼。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这一项不方便用图表展示，但是在特征工程中，我们会将其加入到特征中。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D93DEB-9343-45E0-A9D6-22AC691F8BFD}"/>
              </a:ext>
            </a:extLst>
          </p:cNvPr>
          <p:cNvSpPr txBox="1"/>
          <p:nvPr/>
        </p:nvSpPr>
        <p:spPr>
          <a:xfrm>
            <a:off x="4847336" y="1157014"/>
            <a:ext cx="38404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400" b="0" i="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泰坦尼克号从英国的南安普顿港出发，途径法国瑟堡和爱尔兰昆士敦，一部分在瑟堡或昆士敦下船的人逃过了一劫。</a:t>
            </a:r>
            <a:endParaRPr lang="zh-CN" altLang="zh-CN" sz="11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106F88B-6F45-4289-B515-D8479E5F3E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12645" y="2137440"/>
            <a:ext cx="5274310" cy="286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</TotalTime>
  <Words>1782</Words>
  <Application>Microsoft Office PowerPoint</Application>
  <PresentationFormat>全屏显示(16:9)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Calibri</vt:lpstr>
      <vt:lpstr>Calibri Light</vt:lpstr>
      <vt:lpstr>Segoe UI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SC USTC_</cp:lastModifiedBy>
  <cp:revision>238</cp:revision>
  <dcterms:created xsi:type="dcterms:W3CDTF">2014-12-03T05:15:24Z</dcterms:created>
  <dcterms:modified xsi:type="dcterms:W3CDTF">2020-06-27T12:52:24Z</dcterms:modified>
  <cp:category>https://800sucai.taobao.com</cp:category>
</cp:coreProperties>
</file>