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2" r:id="rId4"/>
    <p:sldId id="283" r:id="rId5"/>
    <p:sldId id="263" r:id="rId6"/>
    <p:sldId id="284" r:id="rId7"/>
    <p:sldId id="286" r:id="rId8"/>
    <p:sldId id="285" r:id="rId9"/>
    <p:sldId id="287" r:id="rId10"/>
    <p:sldId id="288" r:id="rId11"/>
    <p:sldId id="273" r:id="rId12"/>
    <p:sldId id="289" r:id="rId13"/>
    <p:sldId id="290" r:id="rId14"/>
    <p:sldId id="291" r:id="rId15"/>
    <p:sldId id="292" r:id="rId16"/>
    <p:sldId id="293" r:id="rId17"/>
    <p:sldId id="274" r:id="rId18"/>
    <p:sldId id="294" r:id="rId19"/>
    <p:sldId id="281" r:id="rId20"/>
    <p:sldId id="278"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183A5D"/>
    <a:srgbClr val="132E49"/>
    <a:srgbClr val="0A1928"/>
    <a:srgbClr val="ED6579"/>
    <a:srgbClr val="01C4BE"/>
    <a:srgbClr val="3ABE99"/>
    <a:srgbClr val="C0162E"/>
    <a:srgbClr val="F397A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91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325662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8113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172919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416715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352673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20140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82978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82547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8429D3-D0E3-4A75-96D4-68BB5A2F4E44}" type="slidenum">
              <a:rPr lang="zh-CN" altLang="en-US" smtClean="0"/>
              <a:pPr/>
              <a:t>‹#›</a:t>
            </a:fld>
            <a:endParaRPr lang="zh-CN" altLang="en-US"/>
          </a:p>
        </p:txBody>
      </p:sp>
      <p:sp>
        <p:nvSpPr>
          <p:cNvPr id="5" name="椭圆 4"/>
          <p:cNvSpPr/>
          <p:nvPr userDrawn="1"/>
        </p:nvSpPr>
        <p:spPr>
          <a:xfrm>
            <a:off x="308226" y="-569787"/>
            <a:ext cx="491874" cy="491874"/>
          </a:xfrm>
          <a:prstGeom prst="ellipse">
            <a:avLst/>
          </a:prstGeom>
          <a:solidFill>
            <a:srgbClr val="18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990364" y="-569787"/>
            <a:ext cx="491874" cy="491874"/>
          </a:xfrm>
          <a:prstGeom prst="ellipse">
            <a:avLst/>
          </a:prstGeom>
          <a:solidFill>
            <a:srgbClr val="3ABE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672502" y="-569787"/>
            <a:ext cx="491874" cy="491874"/>
          </a:xfrm>
          <a:prstGeom prst="ellipse">
            <a:avLst/>
          </a:prstGeom>
          <a:solidFill>
            <a:srgbClr val="ED6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54639" y="-569787"/>
            <a:ext cx="491874" cy="491874"/>
          </a:xfrm>
          <a:prstGeom prst="ellipse">
            <a:avLst/>
          </a:prstGeom>
          <a:solidFill>
            <a:srgbClr val="01C4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607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93758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2020/6/25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30930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F0F0F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68E2DE-9366-44AE-A78E-5AB84A26933A}" type="datetimeFigureOut">
              <a:rPr lang="zh-CN" altLang="en-US" smtClean="0"/>
              <a:pPr/>
              <a:t>2020/6/25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424349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044113" y="1441245"/>
            <a:ext cx="4472071" cy="3702255"/>
            <a:chOff x="4425186" y="923072"/>
            <a:chExt cx="3367388" cy="3276964"/>
          </a:xfrm>
        </p:grpSpPr>
        <p:sp>
          <p:nvSpPr>
            <p:cNvPr id="22" name="AutoShape 2"/>
            <p:cNvSpPr>
              <a:spLocks/>
            </p:cNvSpPr>
            <p:nvPr/>
          </p:nvSpPr>
          <p:spPr bwMode="auto">
            <a:xfrm>
              <a:off x="4425186" y="2437653"/>
              <a:ext cx="669625" cy="1761388"/>
            </a:xfrm>
            <a:custGeom>
              <a:avLst/>
              <a:gdLst/>
              <a:ahLst/>
              <a:cxnLst/>
              <a:rect l="0" t="0" r="r" b="b"/>
              <a:pathLst>
                <a:path w="21600" h="21600">
                  <a:moveTo>
                    <a:pt x="21600" y="21600"/>
                  </a:moveTo>
                  <a:lnTo>
                    <a:pt x="0" y="21600"/>
                  </a:lnTo>
                  <a:lnTo>
                    <a:pt x="0" y="4642"/>
                  </a:lnTo>
                  <a:lnTo>
                    <a:pt x="10755" y="0"/>
                  </a:lnTo>
                  <a:lnTo>
                    <a:pt x="21600" y="4642"/>
                  </a:lnTo>
                  <a:close/>
                  <a:moveTo>
                    <a:pt x="21600" y="21600"/>
                  </a:moveTo>
                </a:path>
              </a:pathLst>
            </a:custGeom>
            <a:solidFill>
              <a:srgbClr val="3ABE9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3" name="AutoShape 3"/>
            <p:cNvSpPr>
              <a:spLocks/>
            </p:cNvSpPr>
            <p:nvPr/>
          </p:nvSpPr>
          <p:spPr bwMode="auto">
            <a:xfrm>
              <a:off x="7118416" y="2715754"/>
              <a:ext cx="674158" cy="1479566"/>
            </a:xfrm>
            <a:custGeom>
              <a:avLst/>
              <a:gdLst/>
              <a:ahLst/>
              <a:cxnLst/>
              <a:rect l="0" t="0" r="r" b="b"/>
              <a:pathLst>
                <a:path w="21600" h="21600">
                  <a:moveTo>
                    <a:pt x="21600" y="21600"/>
                  </a:moveTo>
                  <a:lnTo>
                    <a:pt x="0" y="21600"/>
                  </a:lnTo>
                  <a:lnTo>
                    <a:pt x="0" y="5527"/>
                  </a:lnTo>
                  <a:lnTo>
                    <a:pt x="10755" y="0"/>
                  </a:lnTo>
                  <a:lnTo>
                    <a:pt x="21600" y="5527"/>
                  </a:lnTo>
                  <a:close/>
                  <a:moveTo>
                    <a:pt x="21600" y="21600"/>
                  </a:moveTo>
                </a:path>
              </a:pathLst>
            </a:custGeom>
            <a:solidFill>
              <a:srgbClr val="01C4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4" name="AutoShape 4"/>
            <p:cNvSpPr>
              <a:spLocks/>
            </p:cNvSpPr>
            <p:nvPr/>
          </p:nvSpPr>
          <p:spPr bwMode="auto">
            <a:xfrm>
              <a:off x="5773286" y="2250040"/>
              <a:ext cx="668492" cy="1947703"/>
            </a:xfrm>
            <a:custGeom>
              <a:avLst/>
              <a:gdLst/>
              <a:ahLst/>
              <a:cxnLst/>
              <a:rect l="0" t="0" r="r" b="b"/>
              <a:pathLst>
                <a:path w="21600" h="21600">
                  <a:moveTo>
                    <a:pt x="21600" y="21600"/>
                  </a:moveTo>
                  <a:lnTo>
                    <a:pt x="0" y="21600"/>
                  </a:lnTo>
                  <a:lnTo>
                    <a:pt x="0" y="4200"/>
                  </a:lnTo>
                  <a:lnTo>
                    <a:pt x="10755" y="0"/>
                  </a:lnTo>
                  <a:lnTo>
                    <a:pt x="21600" y="4200"/>
                  </a:lnTo>
                  <a:close/>
                  <a:moveTo>
                    <a:pt x="21600" y="21600"/>
                  </a:moveTo>
                </a:path>
              </a:pathLst>
            </a:custGeom>
            <a:solidFill>
              <a:schemeClr val="bg1">
                <a:lumMod val="6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5"/>
            <p:cNvSpPr>
              <a:spLocks/>
            </p:cNvSpPr>
            <p:nvPr/>
          </p:nvSpPr>
          <p:spPr bwMode="auto">
            <a:xfrm>
              <a:off x="5095944" y="1646985"/>
              <a:ext cx="677556" cy="2552054"/>
            </a:xfrm>
            <a:custGeom>
              <a:avLst/>
              <a:gdLst/>
              <a:ahLst/>
              <a:cxnLst/>
              <a:rect l="0" t="0" r="r" b="b"/>
              <a:pathLst>
                <a:path w="21600" h="21600">
                  <a:moveTo>
                    <a:pt x="21600" y="21600"/>
                  </a:moveTo>
                  <a:lnTo>
                    <a:pt x="0" y="21600"/>
                  </a:lnTo>
                  <a:lnTo>
                    <a:pt x="0" y="3207"/>
                  </a:lnTo>
                  <a:lnTo>
                    <a:pt x="10755" y="0"/>
                  </a:lnTo>
                  <a:lnTo>
                    <a:pt x="21600" y="3207"/>
                  </a:lnTo>
                  <a:close/>
                  <a:moveTo>
                    <a:pt x="21600" y="21600"/>
                  </a:moveTo>
                </a:path>
              </a:pathLst>
            </a:custGeom>
            <a:solidFill>
              <a:srgbClr val="ED657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6"/>
            <p:cNvSpPr>
              <a:spLocks/>
            </p:cNvSpPr>
            <p:nvPr/>
          </p:nvSpPr>
          <p:spPr bwMode="auto">
            <a:xfrm>
              <a:off x="6438593" y="923072"/>
              <a:ext cx="682088" cy="3276964"/>
            </a:xfrm>
            <a:custGeom>
              <a:avLst/>
              <a:gdLst/>
              <a:ahLst/>
              <a:cxnLst/>
              <a:rect l="0" t="0" r="r" b="b"/>
              <a:pathLst>
                <a:path w="21600" h="21600">
                  <a:moveTo>
                    <a:pt x="21600" y="21600"/>
                  </a:moveTo>
                  <a:lnTo>
                    <a:pt x="0" y="21600"/>
                  </a:lnTo>
                  <a:lnTo>
                    <a:pt x="0" y="2496"/>
                  </a:lnTo>
                  <a:lnTo>
                    <a:pt x="10755" y="0"/>
                  </a:lnTo>
                  <a:lnTo>
                    <a:pt x="21600" y="2496"/>
                  </a:lnTo>
                  <a:close/>
                  <a:moveTo>
                    <a:pt x="21600" y="21600"/>
                  </a:moveTo>
                </a:path>
              </a:pathLst>
            </a:custGeom>
            <a:solidFill>
              <a:srgbClr val="183A5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 name="文本框 1"/>
          <p:cNvSpPr txBox="1"/>
          <p:nvPr/>
        </p:nvSpPr>
        <p:spPr>
          <a:xfrm>
            <a:off x="153824" y="476112"/>
            <a:ext cx="6697557" cy="2123658"/>
          </a:xfrm>
          <a:prstGeom prst="rect">
            <a:avLst/>
          </a:prstGeom>
          <a:noFill/>
        </p:spPr>
        <p:txBody>
          <a:bodyPr wrap="square" rtlCol="0">
            <a:spAutoFit/>
          </a:bodyPr>
          <a:lstStyle/>
          <a:p>
            <a:r>
              <a:rPr lang="en-US" altLang="zh-CN" sz="4400" b="1" dirty="0">
                <a:solidFill>
                  <a:srgbClr val="183A5D"/>
                </a:solidFill>
                <a:latin typeface="微软雅黑" panose="020B0503020204020204" pitchFamily="34" charset="-122"/>
                <a:ea typeface="微软雅黑" panose="020B0503020204020204" pitchFamily="34" charset="-122"/>
              </a:rPr>
              <a:t>Titanic:</a:t>
            </a:r>
          </a:p>
          <a:p>
            <a:r>
              <a:rPr lang="en-US" altLang="zh-CN" sz="4400" b="1" dirty="0">
                <a:solidFill>
                  <a:srgbClr val="183A5D"/>
                </a:solidFill>
                <a:latin typeface="微软雅黑" panose="020B0503020204020204" pitchFamily="34" charset="-122"/>
                <a:ea typeface="微软雅黑" panose="020B0503020204020204" pitchFamily="34" charset="-122"/>
              </a:rPr>
              <a:t>Machine Learning from Disaster</a:t>
            </a:r>
          </a:p>
        </p:txBody>
      </p:sp>
      <p:sp>
        <p:nvSpPr>
          <p:cNvPr id="9" name="Content Placeholder 2"/>
          <p:cNvSpPr txBox="1">
            <a:spLocks/>
          </p:cNvSpPr>
          <p:nvPr/>
        </p:nvSpPr>
        <p:spPr>
          <a:xfrm>
            <a:off x="513213" y="3260546"/>
            <a:ext cx="3492571"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b="1" dirty="0">
                <a:solidFill>
                  <a:schemeClr val="bg1">
                    <a:lumMod val="50000"/>
                  </a:schemeClr>
                </a:solidFill>
                <a:effectLst>
                  <a:outerShdw blurRad="38100" dist="38100" dir="2700000" algn="tl">
                    <a:srgbClr val="000000">
                      <a:alpha val="43137"/>
                    </a:srgbClr>
                  </a:outerShdw>
                </a:effectLst>
                <a:latin typeface="+mn-ea"/>
              </a:rPr>
              <a:t>组员：</a:t>
            </a:r>
            <a:endParaRPr lang="en-US" altLang="zh-CN" sz="2400" b="1" dirty="0">
              <a:solidFill>
                <a:schemeClr val="bg1">
                  <a:lumMod val="50000"/>
                </a:schemeClr>
              </a:solidFill>
              <a:effectLst>
                <a:outerShdw blurRad="38100" dist="38100" dir="2700000" algn="tl">
                  <a:srgbClr val="000000">
                    <a:alpha val="43137"/>
                  </a:srgbClr>
                </a:outerShdw>
              </a:effectLst>
              <a:latin typeface="+mn-ea"/>
            </a:endParaRPr>
          </a:p>
          <a:p>
            <a:pPr marL="0" indent="0">
              <a:buNone/>
            </a:pPr>
            <a:r>
              <a:rPr lang="en-US" sz="2400" b="1" dirty="0">
                <a:solidFill>
                  <a:schemeClr val="bg1">
                    <a:lumMod val="50000"/>
                  </a:schemeClr>
                </a:solidFill>
                <a:effectLst>
                  <a:outerShdw blurRad="38100" dist="38100" dir="2700000" algn="tl">
                    <a:srgbClr val="000000">
                      <a:alpha val="43137"/>
                    </a:srgbClr>
                  </a:outerShdw>
                </a:effectLst>
                <a:latin typeface="+mn-ea"/>
              </a:rPr>
              <a:t>SA19225404  </a:t>
            </a:r>
            <a:r>
              <a:rPr lang="zh-CN" altLang="en-US" sz="2400" b="1" dirty="0">
                <a:solidFill>
                  <a:schemeClr val="bg1">
                    <a:lumMod val="50000"/>
                  </a:schemeClr>
                </a:solidFill>
                <a:effectLst>
                  <a:outerShdw blurRad="38100" dist="38100" dir="2700000" algn="tl">
                    <a:srgbClr val="000000">
                      <a:alpha val="43137"/>
                    </a:srgbClr>
                  </a:outerShdw>
                </a:effectLst>
                <a:latin typeface="+mn-ea"/>
              </a:rPr>
              <a:t>吴语港 </a:t>
            </a:r>
            <a:r>
              <a:rPr lang="en-US" sz="2400" b="1" dirty="0">
                <a:solidFill>
                  <a:schemeClr val="bg1">
                    <a:lumMod val="50000"/>
                  </a:schemeClr>
                </a:solidFill>
                <a:effectLst>
                  <a:outerShdw blurRad="38100" dist="38100" dir="2700000" algn="tl">
                    <a:srgbClr val="000000">
                      <a:alpha val="43137"/>
                    </a:srgbClr>
                  </a:outerShdw>
                </a:effectLst>
                <a:latin typeface="+mn-ea"/>
              </a:rPr>
              <a:t>SA19225321    </a:t>
            </a:r>
            <a:r>
              <a:rPr lang="zh-CN" altLang="en-US" sz="2400" b="1" dirty="0">
                <a:solidFill>
                  <a:schemeClr val="bg1">
                    <a:lumMod val="50000"/>
                  </a:schemeClr>
                </a:solidFill>
                <a:effectLst>
                  <a:outerShdw blurRad="38100" dist="38100" dir="2700000" algn="tl">
                    <a:srgbClr val="000000">
                      <a:alpha val="43137"/>
                    </a:srgbClr>
                  </a:outerShdw>
                </a:effectLst>
                <a:latin typeface="+mn-ea"/>
              </a:rPr>
              <a:t>苏成</a:t>
            </a:r>
          </a:p>
          <a:p>
            <a:pPr marL="0" indent="0">
              <a:buNone/>
            </a:pPr>
            <a:endParaRPr lang="en-US" sz="2400" b="1" dirty="0">
              <a:solidFill>
                <a:schemeClr val="bg1">
                  <a:lumMod val="50000"/>
                </a:schemeClr>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55734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11" name="文本框 10">
            <a:extLst>
              <a:ext uri="{FF2B5EF4-FFF2-40B4-BE49-F238E27FC236}">
                <a16:creationId xmlns:a16="http://schemas.microsoft.com/office/drawing/2014/main" id="{E6476E28-E36A-44D5-8708-DD454D965F28}"/>
              </a:ext>
            </a:extLst>
          </p:cNvPr>
          <p:cNvSpPr txBox="1"/>
          <p:nvPr/>
        </p:nvSpPr>
        <p:spPr>
          <a:xfrm>
            <a:off x="243332" y="638210"/>
            <a:ext cx="4194048"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船上亲友人数与存活关系</a:t>
            </a:r>
            <a:endParaRPr lang="zh-CN" altLang="en-US" sz="2800" dirty="0">
              <a:solidFill>
                <a:srgbClr val="92D050"/>
              </a:solidFill>
            </a:endParaRPr>
          </a:p>
        </p:txBody>
      </p:sp>
      <p:sp>
        <p:nvSpPr>
          <p:cNvPr id="7" name="文本框 6">
            <a:extLst>
              <a:ext uri="{FF2B5EF4-FFF2-40B4-BE49-F238E27FC236}">
                <a16:creationId xmlns:a16="http://schemas.microsoft.com/office/drawing/2014/main" id="{4D45E315-0909-4E22-B65A-7CAB16604F41}"/>
              </a:ext>
            </a:extLst>
          </p:cNvPr>
          <p:cNvSpPr txBox="1"/>
          <p:nvPr/>
        </p:nvSpPr>
        <p:spPr>
          <a:xfrm>
            <a:off x="277139" y="1256685"/>
            <a:ext cx="4572000" cy="507831"/>
          </a:xfrm>
          <a:prstGeom prst="rect">
            <a:avLst/>
          </a:prstGeom>
          <a:noFill/>
        </p:spPr>
        <p:txBody>
          <a:bodyPr wrap="square">
            <a:spAutoFit/>
          </a:bodyPr>
          <a:lstStyle/>
          <a:p>
            <a:r>
              <a:rPr lang="zh-CN" altLang="en-US" dirty="0"/>
              <a:t>从图中可以看到，孤身一人存活率很低，但是如果亲友太多，难以估计周全，也很危险</a:t>
            </a:r>
          </a:p>
        </p:txBody>
      </p:sp>
      <p:pic>
        <p:nvPicPr>
          <p:cNvPr id="3" name="图片 2">
            <a:extLst>
              <a:ext uri="{FF2B5EF4-FFF2-40B4-BE49-F238E27FC236}">
                <a16:creationId xmlns:a16="http://schemas.microsoft.com/office/drawing/2014/main" id="{0EC366C0-DC11-4A30-8651-74F4C89F985B}"/>
              </a:ext>
            </a:extLst>
          </p:cNvPr>
          <p:cNvPicPr>
            <a:picLocks noChangeAspect="1"/>
          </p:cNvPicPr>
          <p:nvPr/>
        </p:nvPicPr>
        <p:blipFill>
          <a:blip r:embed="rId2"/>
          <a:stretch>
            <a:fillRect/>
          </a:stretch>
        </p:blipFill>
        <p:spPr>
          <a:xfrm>
            <a:off x="277139" y="1764516"/>
            <a:ext cx="5273497" cy="3188484"/>
          </a:xfrm>
          <a:prstGeom prst="rect">
            <a:avLst/>
          </a:prstGeom>
        </p:spPr>
      </p:pic>
      <p:sp>
        <p:nvSpPr>
          <p:cNvPr id="9" name="文本框 8">
            <a:extLst>
              <a:ext uri="{FF2B5EF4-FFF2-40B4-BE49-F238E27FC236}">
                <a16:creationId xmlns:a16="http://schemas.microsoft.com/office/drawing/2014/main" id="{4D6C6EE5-FA27-483B-B755-163728EE3904}"/>
              </a:ext>
            </a:extLst>
          </p:cNvPr>
          <p:cNvSpPr txBox="1"/>
          <p:nvPr/>
        </p:nvSpPr>
        <p:spPr>
          <a:xfrm>
            <a:off x="5376924" y="81290"/>
            <a:ext cx="4194048" cy="523220"/>
          </a:xfrm>
          <a:prstGeom prst="rect">
            <a:avLst/>
          </a:prstGeom>
          <a:noFill/>
        </p:spPr>
        <p:txBody>
          <a:bodyPr wrap="square" rtlCol="0">
            <a:spAutoFit/>
          </a:bodyPr>
          <a:lstStyle/>
          <a:p>
            <a:r>
              <a:rPr lang="zh-CN" altLang="en-US" sz="2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其他因素</a:t>
            </a:r>
            <a:endParaRPr lang="zh-CN" altLang="en-US" sz="2800" dirty="0">
              <a:solidFill>
                <a:srgbClr val="92D050"/>
              </a:solidFill>
            </a:endParaRPr>
          </a:p>
        </p:txBody>
      </p:sp>
      <p:sp>
        <p:nvSpPr>
          <p:cNvPr id="12" name="文本框 11">
            <a:extLst>
              <a:ext uri="{FF2B5EF4-FFF2-40B4-BE49-F238E27FC236}">
                <a16:creationId xmlns:a16="http://schemas.microsoft.com/office/drawing/2014/main" id="{5AA6723D-81D3-4861-B0D0-E6078B6A4B0A}"/>
              </a:ext>
            </a:extLst>
          </p:cNvPr>
          <p:cNvSpPr txBox="1"/>
          <p:nvPr/>
        </p:nvSpPr>
        <p:spPr>
          <a:xfrm>
            <a:off x="4849139" y="591265"/>
            <a:ext cx="4288536" cy="1131079"/>
          </a:xfrm>
          <a:prstGeom prst="rect">
            <a:avLst/>
          </a:prstGeom>
          <a:noFill/>
        </p:spPr>
        <p:txBody>
          <a:bodyPr wrap="square">
            <a:spAutoFit/>
          </a:bodyPr>
          <a:lstStyle/>
          <a:p>
            <a:r>
              <a:rPr lang="zh-CN" altLang="en-US" dirty="0"/>
              <a:t>剩余因素还有船票价格、船舱号和船票号，这三个因素都可能会影响乘客在船中的位置从而影响逃生顺序，但是因为这三个因素与生存之间看不出明显规律，所以在后期模型融合时，将这些因素交给模型来决定其重要性。</a:t>
            </a:r>
          </a:p>
        </p:txBody>
      </p:sp>
      <p:sp>
        <p:nvSpPr>
          <p:cNvPr id="13" name="文本框 12">
            <a:extLst>
              <a:ext uri="{FF2B5EF4-FFF2-40B4-BE49-F238E27FC236}">
                <a16:creationId xmlns:a16="http://schemas.microsoft.com/office/drawing/2014/main" id="{B6089E91-D6DE-406D-89BF-D2C7B00CAC7F}"/>
              </a:ext>
            </a:extLst>
          </p:cNvPr>
          <p:cNvSpPr txBox="1"/>
          <p:nvPr/>
        </p:nvSpPr>
        <p:spPr>
          <a:xfrm>
            <a:off x="5621300" y="1782164"/>
            <a:ext cx="3522700" cy="3208571"/>
          </a:xfrm>
          <a:prstGeom prst="rect">
            <a:avLst/>
          </a:prstGeom>
          <a:noFill/>
        </p:spPr>
        <p:txBody>
          <a:bodyPr wrap="square">
            <a:spAutoFit/>
          </a:bodyPr>
          <a:lstStyle/>
          <a:p>
            <a:r>
              <a:rPr lang="zh-CN" altLang="en-US" dirty="0"/>
              <a:t>通过分析，我们发现当时的历史背景下，所属阶层、经济水平处于高位的人更容易获救，并且由于当时的急救策略，女人、孩子以及有家庭成员存在的人更容易获救。并且能够发现，当时上传的三个港口经济发展情况。</a:t>
            </a:r>
          </a:p>
          <a:p>
            <a:endParaRPr lang="zh-CN" altLang="en-US" dirty="0"/>
          </a:p>
          <a:p>
            <a:r>
              <a:rPr lang="zh-CN" altLang="en-US" dirty="0"/>
              <a:t>通过，集中模型，我们对乘客生存进行预测，发现对于预测结果并不是特别满意，想要获得一个理想对模型，需要对数据进行进一步的特征化，同时可以利用</a:t>
            </a:r>
            <a:r>
              <a:rPr lang="en-US" altLang="zh-CN" dirty="0"/>
              <a:t>voting</a:t>
            </a:r>
            <a:r>
              <a:rPr lang="zh-CN" altLang="en-US" dirty="0"/>
              <a:t>对不同模型进行融合，调整参数，增加预测准确率</a:t>
            </a:r>
          </a:p>
          <a:p>
            <a:endParaRPr lang="zh-CN" altLang="en-US" dirty="0"/>
          </a:p>
          <a:p>
            <a:r>
              <a:rPr lang="zh-CN" altLang="en-US" dirty="0"/>
              <a:t>其实我有个想法，在救生艇容量一定的情况下妇女和小孩的体重比较轻，能救出更多的生命，可能是一个原因。</a:t>
            </a:r>
          </a:p>
        </p:txBody>
      </p:sp>
    </p:spTree>
    <p:extLst>
      <p:ext uri="{BB962C8B-B14F-4D97-AF65-F5344CB8AC3E}">
        <p14:creationId xmlns:p14="http://schemas.microsoft.com/office/powerpoint/2010/main" val="111834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50" name="文本框 49">
            <a:extLst>
              <a:ext uri="{FF2B5EF4-FFF2-40B4-BE49-F238E27FC236}">
                <a16:creationId xmlns:a16="http://schemas.microsoft.com/office/drawing/2014/main" id="{4A461725-03F6-4144-B89D-2266025D0BBD}"/>
              </a:ext>
            </a:extLst>
          </p:cNvPr>
          <p:cNvSpPr txBox="1"/>
          <p:nvPr/>
        </p:nvSpPr>
        <p:spPr>
          <a:xfrm>
            <a:off x="177800" y="631855"/>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首先将</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train</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和</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test</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合并一起进行特征工程处理：</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1" name="图片 50">
            <a:extLst>
              <a:ext uri="{FF2B5EF4-FFF2-40B4-BE49-F238E27FC236}">
                <a16:creationId xmlns:a16="http://schemas.microsoft.com/office/drawing/2014/main" id="{4F2AA809-5CC7-4D21-8DCB-FDC69AC0E79D}"/>
              </a:ext>
            </a:extLst>
          </p:cNvPr>
          <p:cNvPicPr/>
          <p:nvPr/>
        </p:nvPicPr>
        <p:blipFill>
          <a:blip r:embed="rId2"/>
          <a:stretch>
            <a:fillRect/>
          </a:stretch>
        </p:blipFill>
        <p:spPr>
          <a:xfrm>
            <a:off x="177800" y="1011488"/>
            <a:ext cx="4572000" cy="2134048"/>
          </a:xfrm>
          <a:prstGeom prst="rect">
            <a:avLst/>
          </a:prstGeom>
        </p:spPr>
      </p:pic>
      <p:sp>
        <p:nvSpPr>
          <p:cNvPr id="54" name="文本框 53">
            <a:extLst>
              <a:ext uri="{FF2B5EF4-FFF2-40B4-BE49-F238E27FC236}">
                <a16:creationId xmlns:a16="http://schemas.microsoft.com/office/drawing/2014/main" id="{A5217FA3-C4DE-43B9-B6E8-4171582DE09B}"/>
              </a:ext>
            </a:extLst>
          </p:cNvPr>
          <p:cNvSpPr txBox="1"/>
          <p:nvPr/>
        </p:nvSpPr>
        <p:spPr>
          <a:xfrm>
            <a:off x="177800" y="3224598"/>
            <a:ext cx="4572000" cy="738664"/>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特征工程即从各项参数中提取出可能影响到最终结果的特征，作为模型的预测依据。特征工程一般应先从含有缺失值即</a:t>
            </a:r>
            <a:r>
              <a:rPr lang="en-US" altLang="zh-CN" sz="14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NaN</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的项开始。</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6" name="文本框 55">
            <a:extLst>
              <a:ext uri="{FF2B5EF4-FFF2-40B4-BE49-F238E27FC236}">
                <a16:creationId xmlns:a16="http://schemas.microsoft.com/office/drawing/2014/main" id="{3803B1A8-566B-44A4-B2EB-A084D153CBD6}"/>
              </a:ext>
            </a:extLst>
          </p:cNvPr>
          <p:cNvSpPr txBox="1"/>
          <p:nvPr/>
        </p:nvSpPr>
        <p:spPr>
          <a:xfrm>
            <a:off x="4880428" y="679510"/>
            <a:ext cx="4572000" cy="369332"/>
          </a:xfrm>
          <a:prstGeom prst="rect">
            <a:avLst/>
          </a:prstGeom>
          <a:noFill/>
        </p:spPr>
        <p:txBody>
          <a:bodyPr wrap="square">
            <a:spAutoFit/>
          </a:body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Embarked</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（登船口）</a:t>
            </a:r>
            <a:endParaRPr lang="zh-CN" altLang="en-US" sz="1800" dirty="0">
              <a:solidFill>
                <a:srgbClr val="92D050"/>
              </a:solidFill>
            </a:endParaRPr>
          </a:p>
        </p:txBody>
      </p:sp>
      <p:sp>
        <p:nvSpPr>
          <p:cNvPr id="58" name="文本框 57">
            <a:extLst>
              <a:ext uri="{FF2B5EF4-FFF2-40B4-BE49-F238E27FC236}">
                <a16:creationId xmlns:a16="http://schemas.microsoft.com/office/drawing/2014/main" id="{18BB68B2-FBA8-4614-93B0-6E362CA4D10B}"/>
              </a:ext>
            </a:extLst>
          </p:cNvPr>
          <p:cNvSpPr txBox="1"/>
          <p:nvPr/>
        </p:nvSpPr>
        <p:spPr>
          <a:xfrm>
            <a:off x="4880428" y="968659"/>
            <a:ext cx="4725954" cy="307777"/>
          </a:xfrm>
          <a:prstGeom prst="rect">
            <a:avLst/>
          </a:prstGeom>
          <a:noFill/>
        </p:spPr>
        <p:txBody>
          <a:bodyPr wrap="square">
            <a:spAutoFit/>
          </a:bodyPr>
          <a:lstStyle/>
          <a:p>
            <a:r>
              <a:rPr lang="zh-CN" altLang="zh-CN" sz="14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先填充缺失值，对缺失的</a:t>
            </a:r>
            <a:r>
              <a:rPr lang="en-US" altLang="zh-CN" sz="14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Embarked</a:t>
            </a:r>
            <a:r>
              <a:rPr lang="zh-CN" altLang="zh-CN" sz="14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以众数来填补</a:t>
            </a:r>
            <a:endParaRPr lang="zh-CN" altLang="en-US" dirty="0"/>
          </a:p>
        </p:txBody>
      </p:sp>
      <p:pic>
        <p:nvPicPr>
          <p:cNvPr id="59" name="图片 58">
            <a:extLst>
              <a:ext uri="{FF2B5EF4-FFF2-40B4-BE49-F238E27FC236}">
                <a16:creationId xmlns:a16="http://schemas.microsoft.com/office/drawing/2014/main" id="{E9F0D8B3-FD20-4EF7-A165-4445484354BF}"/>
              </a:ext>
            </a:extLst>
          </p:cNvPr>
          <p:cNvPicPr/>
          <p:nvPr/>
        </p:nvPicPr>
        <p:blipFill>
          <a:blip r:embed="rId3"/>
          <a:stretch>
            <a:fillRect/>
          </a:stretch>
        </p:blipFill>
        <p:spPr>
          <a:xfrm>
            <a:off x="4749800" y="1317813"/>
            <a:ext cx="4216400" cy="738663"/>
          </a:xfrm>
          <a:prstGeom prst="rect">
            <a:avLst/>
          </a:prstGeom>
        </p:spPr>
      </p:pic>
      <p:sp>
        <p:nvSpPr>
          <p:cNvPr id="62" name="文本框 61">
            <a:extLst>
              <a:ext uri="{FF2B5EF4-FFF2-40B4-BE49-F238E27FC236}">
                <a16:creationId xmlns:a16="http://schemas.microsoft.com/office/drawing/2014/main" id="{EC584EBF-E7FF-4ACB-B2B8-27E1012C6081}"/>
              </a:ext>
            </a:extLst>
          </p:cNvPr>
          <p:cNvSpPr txBox="1"/>
          <p:nvPr/>
        </p:nvSpPr>
        <p:spPr>
          <a:xfrm>
            <a:off x="4749800" y="2083747"/>
            <a:ext cx="3032966" cy="523220"/>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再将</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Embarked</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的三个上船港口分为</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3</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列，每一列均只包含</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0</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和</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1</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两个值</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3" name="图片 62">
            <a:extLst>
              <a:ext uri="{FF2B5EF4-FFF2-40B4-BE49-F238E27FC236}">
                <a16:creationId xmlns:a16="http://schemas.microsoft.com/office/drawing/2014/main" id="{ADF8134F-42A2-4205-8D58-326CB40A847D}"/>
              </a:ext>
            </a:extLst>
          </p:cNvPr>
          <p:cNvPicPr/>
          <p:nvPr/>
        </p:nvPicPr>
        <p:blipFill>
          <a:blip r:embed="rId4"/>
          <a:stretch>
            <a:fillRect/>
          </a:stretch>
        </p:blipFill>
        <p:spPr>
          <a:xfrm>
            <a:off x="4790012" y="2583672"/>
            <a:ext cx="4353988" cy="523220"/>
          </a:xfrm>
          <a:prstGeom prst="rect">
            <a:avLst/>
          </a:prstGeom>
        </p:spPr>
      </p:pic>
      <p:sp>
        <p:nvSpPr>
          <p:cNvPr id="65" name="文本框 64">
            <a:extLst>
              <a:ext uri="{FF2B5EF4-FFF2-40B4-BE49-F238E27FC236}">
                <a16:creationId xmlns:a16="http://schemas.microsoft.com/office/drawing/2014/main" id="{7015AECB-C4CF-4AB6-A9B2-C0584A79892C}"/>
              </a:ext>
            </a:extLst>
          </p:cNvPr>
          <p:cNvSpPr txBox="1"/>
          <p:nvPr/>
        </p:nvSpPr>
        <p:spPr>
          <a:xfrm>
            <a:off x="4801118" y="3179046"/>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Sex</a:t>
            </a:r>
            <a:r>
              <a:rPr lang="en-US" altLang="zh-CN" dirty="0"/>
              <a:t> </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性别</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7" name="文本框 66">
            <a:extLst>
              <a:ext uri="{FF2B5EF4-FFF2-40B4-BE49-F238E27FC236}">
                <a16:creationId xmlns:a16="http://schemas.microsoft.com/office/drawing/2014/main" id="{F8DD57DC-A218-491D-B218-6F8053255C02}"/>
              </a:ext>
            </a:extLst>
          </p:cNvPr>
          <p:cNvSpPr txBox="1"/>
          <p:nvPr/>
        </p:nvSpPr>
        <p:spPr>
          <a:xfrm>
            <a:off x="6045608" y="3209823"/>
            <a:ext cx="1842796"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无缺失值，直接分列</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8" name="图片 67">
            <a:extLst>
              <a:ext uri="{FF2B5EF4-FFF2-40B4-BE49-F238E27FC236}">
                <a16:creationId xmlns:a16="http://schemas.microsoft.com/office/drawing/2014/main" id="{79748AC0-C488-4098-92AC-C133722EEAB6}"/>
              </a:ext>
            </a:extLst>
          </p:cNvPr>
          <p:cNvPicPr/>
          <p:nvPr/>
        </p:nvPicPr>
        <p:blipFill>
          <a:blip r:embed="rId5"/>
          <a:stretch>
            <a:fillRect/>
          </a:stretch>
        </p:blipFill>
        <p:spPr>
          <a:xfrm>
            <a:off x="4749800" y="3634088"/>
            <a:ext cx="4394200" cy="336454"/>
          </a:xfrm>
          <a:prstGeom prst="rect">
            <a:avLst/>
          </a:prstGeom>
        </p:spPr>
      </p:pic>
    </p:spTree>
    <p:extLst>
      <p:ext uri="{BB962C8B-B14F-4D97-AF65-F5344CB8AC3E}">
        <p14:creationId xmlns:p14="http://schemas.microsoft.com/office/powerpoint/2010/main" val="185698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16" name="文本框 15">
            <a:extLst>
              <a:ext uri="{FF2B5EF4-FFF2-40B4-BE49-F238E27FC236}">
                <a16:creationId xmlns:a16="http://schemas.microsoft.com/office/drawing/2014/main" id="{39FF6517-1591-40E6-A621-F9C56F4277C6}"/>
              </a:ext>
            </a:extLst>
          </p:cNvPr>
          <p:cNvSpPr txBox="1"/>
          <p:nvPr/>
        </p:nvSpPr>
        <p:spPr>
          <a:xfrm>
            <a:off x="177800" y="542955"/>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Name(</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名字</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3C991CD8-F4AF-40F6-A8F4-FA071AD1C496}"/>
              </a:ext>
            </a:extLst>
          </p:cNvPr>
          <p:cNvSpPr txBox="1"/>
          <p:nvPr/>
        </p:nvSpPr>
        <p:spPr>
          <a:xfrm>
            <a:off x="177800" y="879530"/>
            <a:ext cx="4572000" cy="523220"/>
          </a:xfrm>
          <a:prstGeom prst="rect">
            <a:avLst/>
          </a:prstGeom>
          <a:noFill/>
        </p:spPr>
        <p:txBody>
          <a:bodyPr wrap="square">
            <a:spAutoFit/>
          </a:bodyPr>
          <a:lstStyle/>
          <a:p>
            <a:pPr algn="just">
              <a:spcAft>
                <a:spcPts val="0"/>
              </a:spcAft>
            </a:pPr>
            <a:r>
              <a:rPr lang="zh-CN" altLang="zh-CN" sz="1400" b="1"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名字当中包含了一些称谓，可能包含一些社会地位信息，需要提取出一些特征</a:t>
            </a:r>
            <a:r>
              <a:rPr lang="en-US" altLang="zh-CN" sz="1400" b="1"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 </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从名字中提取出称呼：</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A8742A39-256D-4B80-ACED-36C6AA375433}"/>
              </a:ext>
            </a:extLst>
          </p:cNvPr>
          <p:cNvPicPr/>
          <p:nvPr/>
        </p:nvPicPr>
        <p:blipFill>
          <a:blip r:embed="rId2"/>
          <a:stretch>
            <a:fillRect/>
          </a:stretch>
        </p:blipFill>
        <p:spPr>
          <a:xfrm>
            <a:off x="281882" y="1402750"/>
            <a:ext cx="3448918" cy="1387103"/>
          </a:xfrm>
          <a:prstGeom prst="rect">
            <a:avLst/>
          </a:prstGeom>
        </p:spPr>
      </p:pic>
      <p:sp>
        <p:nvSpPr>
          <p:cNvPr id="22" name="文本框 21">
            <a:extLst>
              <a:ext uri="{FF2B5EF4-FFF2-40B4-BE49-F238E27FC236}">
                <a16:creationId xmlns:a16="http://schemas.microsoft.com/office/drawing/2014/main" id="{C9C682E0-4BB6-4E0B-AE03-80B95B2FF897}"/>
              </a:ext>
            </a:extLst>
          </p:cNvPr>
          <p:cNvSpPr txBox="1"/>
          <p:nvPr/>
        </p:nvSpPr>
        <p:spPr>
          <a:xfrm>
            <a:off x="177800" y="3004457"/>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将各式称呼统一：</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3" name="图片 22">
            <a:extLst>
              <a:ext uri="{FF2B5EF4-FFF2-40B4-BE49-F238E27FC236}">
                <a16:creationId xmlns:a16="http://schemas.microsoft.com/office/drawing/2014/main" id="{8828ED1F-6D2D-4919-B392-8BD8F2421C7E}"/>
              </a:ext>
            </a:extLst>
          </p:cNvPr>
          <p:cNvPicPr/>
          <p:nvPr/>
        </p:nvPicPr>
        <p:blipFill>
          <a:blip r:embed="rId3"/>
          <a:stretch>
            <a:fillRect/>
          </a:stretch>
        </p:blipFill>
        <p:spPr>
          <a:xfrm>
            <a:off x="177800" y="3312234"/>
            <a:ext cx="3657082" cy="1288311"/>
          </a:xfrm>
          <a:prstGeom prst="rect">
            <a:avLst/>
          </a:prstGeom>
        </p:spPr>
      </p:pic>
      <p:sp>
        <p:nvSpPr>
          <p:cNvPr id="25" name="文本框 24">
            <a:extLst>
              <a:ext uri="{FF2B5EF4-FFF2-40B4-BE49-F238E27FC236}">
                <a16:creationId xmlns:a16="http://schemas.microsoft.com/office/drawing/2014/main" id="{7FBC5FF7-AC6B-4534-A15B-1B9BE5354768}"/>
              </a:ext>
            </a:extLst>
          </p:cNvPr>
          <p:cNvSpPr txBox="1"/>
          <p:nvPr/>
        </p:nvSpPr>
        <p:spPr>
          <a:xfrm>
            <a:off x="4861249" y="189012"/>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对名字长短进行分类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6" name="图片 25">
            <a:extLst>
              <a:ext uri="{FF2B5EF4-FFF2-40B4-BE49-F238E27FC236}">
                <a16:creationId xmlns:a16="http://schemas.microsoft.com/office/drawing/2014/main" id="{89719229-BCD1-4332-8019-6B5FA78E202B}"/>
              </a:ext>
            </a:extLst>
          </p:cNvPr>
          <p:cNvPicPr/>
          <p:nvPr/>
        </p:nvPicPr>
        <p:blipFill>
          <a:blip r:embed="rId4"/>
          <a:stretch>
            <a:fillRect/>
          </a:stretch>
        </p:blipFill>
        <p:spPr>
          <a:xfrm>
            <a:off x="6823916" y="101600"/>
            <a:ext cx="1995716" cy="1117060"/>
          </a:xfrm>
          <a:prstGeom prst="rect">
            <a:avLst/>
          </a:prstGeom>
        </p:spPr>
      </p:pic>
      <p:sp>
        <p:nvSpPr>
          <p:cNvPr id="28" name="文本框 27">
            <a:extLst>
              <a:ext uri="{FF2B5EF4-FFF2-40B4-BE49-F238E27FC236}">
                <a16:creationId xmlns:a16="http://schemas.microsoft.com/office/drawing/2014/main" id="{DA9AF966-DEAE-4A2E-8BFA-90A1445464E6}"/>
              </a:ext>
            </a:extLst>
          </p:cNvPr>
          <p:cNvSpPr txBox="1"/>
          <p:nvPr/>
        </p:nvSpPr>
        <p:spPr>
          <a:xfrm>
            <a:off x="4983064" y="1003630"/>
            <a:ext cx="4716624"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对“名”进行处理</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9" name="图片 28">
            <a:extLst>
              <a:ext uri="{FF2B5EF4-FFF2-40B4-BE49-F238E27FC236}">
                <a16:creationId xmlns:a16="http://schemas.microsoft.com/office/drawing/2014/main" id="{2E3D7A7C-BB6D-4928-82BD-9BCCB4D17B3E}"/>
              </a:ext>
            </a:extLst>
          </p:cNvPr>
          <p:cNvPicPr/>
          <p:nvPr/>
        </p:nvPicPr>
        <p:blipFill>
          <a:blip r:embed="rId5"/>
          <a:stretch>
            <a:fillRect/>
          </a:stretch>
        </p:blipFill>
        <p:spPr>
          <a:xfrm>
            <a:off x="4572000" y="1353642"/>
            <a:ext cx="3478357" cy="1597417"/>
          </a:xfrm>
          <a:prstGeom prst="rect">
            <a:avLst/>
          </a:prstGeom>
        </p:spPr>
      </p:pic>
      <p:sp>
        <p:nvSpPr>
          <p:cNvPr id="31" name="文本框 30">
            <a:extLst>
              <a:ext uri="{FF2B5EF4-FFF2-40B4-BE49-F238E27FC236}">
                <a16:creationId xmlns:a16="http://schemas.microsoft.com/office/drawing/2014/main" id="{DAEBE50E-AAF7-44BB-9B52-62A74772DB34}"/>
              </a:ext>
            </a:extLst>
          </p:cNvPr>
          <p:cNvSpPr txBox="1"/>
          <p:nvPr/>
        </p:nvSpPr>
        <p:spPr>
          <a:xfrm>
            <a:off x="4572000" y="3054834"/>
            <a:ext cx="4851918"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对“姓”进行处理</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2" name="图片 31">
            <a:extLst>
              <a:ext uri="{FF2B5EF4-FFF2-40B4-BE49-F238E27FC236}">
                <a16:creationId xmlns:a16="http://schemas.microsoft.com/office/drawing/2014/main" id="{EAD6F4F0-2F99-4209-A296-0E037AE0DFBB}"/>
              </a:ext>
            </a:extLst>
          </p:cNvPr>
          <p:cNvPicPr/>
          <p:nvPr/>
        </p:nvPicPr>
        <p:blipFill>
          <a:blip r:embed="rId6"/>
          <a:stretch>
            <a:fillRect/>
          </a:stretch>
        </p:blipFill>
        <p:spPr>
          <a:xfrm>
            <a:off x="4483099" y="3339016"/>
            <a:ext cx="3656157" cy="1601707"/>
          </a:xfrm>
          <a:prstGeom prst="rect">
            <a:avLst/>
          </a:prstGeom>
        </p:spPr>
      </p:pic>
    </p:spTree>
    <p:extLst>
      <p:ext uri="{BB962C8B-B14F-4D97-AF65-F5344CB8AC3E}">
        <p14:creationId xmlns:p14="http://schemas.microsoft.com/office/powerpoint/2010/main" val="250754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16" name="文本框 15">
            <a:extLst>
              <a:ext uri="{FF2B5EF4-FFF2-40B4-BE49-F238E27FC236}">
                <a16:creationId xmlns:a16="http://schemas.microsoft.com/office/drawing/2014/main" id="{39FF6517-1591-40E6-A621-F9C56F4277C6}"/>
              </a:ext>
            </a:extLst>
          </p:cNvPr>
          <p:cNvSpPr txBox="1"/>
          <p:nvPr/>
        </p:nvSpPr>
        <p:spPr>
          <a:xfrm>
            <a:off x="177800" y="542955"/>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Fare(</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票价</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C0B17F2-424F-4619-AEDD-0FC357B5522A}"/>
              </a:ext>
            </a:extLst>
          </p:cNvPr>
          <p:cNvSpPr txBox="1"/>
          <p:nvPr/>
        </p:nvSpPr>
        <p:spPr>
          <a:xfrm>
            <a:off x="177800" y="830421"/>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填充</a:t>
            </a:r>
            <a:r>
              <a:rPr lang="en-US" altLang="zh-CN" sz="14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NaN</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，按一二三等舱各自的均价来填充。</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7" name="图片 26">
            <a:extLst>
              <a:ext uri="{FF2B5EF4-FFF2-40B4-BE49-F238E27FC236}">
                <a16:creationId xmlns:a16="http://schemas.microsoft.com/office/drawing/2014/main" id="{004263C9-123E-44B1-ACDB-CAB421E6FB70}"/>
              </a:ext>
            </a:extLst>
          </p:cNvPr>
          <p:cNvPicPr/>
          <p:nvPr/>
        </p:nvPicPr>
        <p:blipFill>
          <a:blip r:embed="rId2"/>
          <a:stretch>
            <a:fillRect/>
          </a:stretch>
        </p:blipFill>
        <p:spPr>
          <a:xfrm>
            <a:off x="177800" y="1138198"/>
            <a:ext cx="4711441" cy="653280"/>
          </a:xfrm>
          <a:prstGeom prst="rect">
            <a:avLst/>
          </a:prstGeom>
        </p:spPr>
      </p:pic>
      <p:sp>
        <p:nvSpPr>
          <p:cNvPr id="30" name="文本框 29">
            <a:extLst>
              <a:ext uri="{FF2B5EF4-FFF2-40B4-BE49-F238E27FC236}">
                <a16:creationId xmlns:a16="http://schemas.microsoft.com/office/drawing/2014/main" id="{5051E4AE-A742-4BD1-9E9A-D302B4B4719F}"/>
              </a:ext>
            </a:extLst>
          </p:cNvPr>
          <p:cNvSpPr txBox="1"/>
          <p:nvPr/>
        </p:nvSpPr>
        <p:spPr>
          <a:xfrm>
            <a:off x="177800" y="1755779"/>
            <a:ext cx="4217437" cy="523220"/>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泰坦尼克号中有家庭团体票（分析</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Ticket</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号可以得到），所以需要将团体票分到每个人。</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0398DC9C-9613-4660-901F-4E4F4D0D80D8}"/>
              </a:ext>
            </a:extLst>
          </p:cNvPr>
          <p:cNvPicPr/>
          <p:nvPr/>
        </p:nvPicPr>
        <p:blipFill>
          <a:blip r:embed="rId3"/>
          <a:stretch>
            <a:fillRect/>
          </a:stretch>
        </p:blipFill>
        <p:spPr>
          <a:xfrm>
            <a:off x="177800" y="2278999"/>
            <a:ext cx="4711441" cy="617581"/>
          </a:xfrm>
          <a:prstGeom prst="rect">
            <a:avLst/>
          </a:prstGeom>
        </p:spPr>
      </p:pic>
      <p:sp>
        <p:nvSpPr>
          <p:cNvPr id="34" name="文本框 33">
            <a:extLst>
              <a:ext uri="{FF2B5EF4-FFF2-40B4-BE49-F238E27FC236}">
                <a16:creationId xmlns:a16="http://schemas.microsoft.com/office/drawing/2014/main" id="{937CD922-DB9C-47B6-A01E-418D92A70C08}"/>
              </a:ext>
            </a:extLst>
          </p:cNvPr>
          <p:cNvSpPr txBox="1"/>
          <p:nvPr/>
        </p:nvSpPr>
        <p:spPr>
          <a:xfrm>
            <a:off x="177800" y="2896580"/>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票价分级</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5" name="图片 34">
            <a:extLst>
              <a:ext uri="{FF2B5EF4-FFF2-40B4-BE49-F238E27FC236}">
                <a16:creationId xmlns:a16="http://schemas.microsoft.com/office/drawing/2014/main" id="{B99FDD8D-90BE-43E7-835A-A324400E2E89}"/>
              </a:ext>
            </a:extLst>
          </p:cNvPr>
          <p:cNvPicPr/>
          <p:nvPr/>
        </p:nvPicPr>
        <p:blipFill>
          <a:blip r:embed="rId4"/>
          <a:stretch>
            <a:fillRect/>
          </a:stretch>
        </p:blipFill>
        <p:spPr>
          <a:xfrm>
            <a:off x="271625" y="3304652"/>
            <a:ext cx="1977052" cy="1401299"/>
          </a:xfrm>
          <a:prstGeom prst="rect">
            <a:avLst/>
          </a:prstGeom>
        </p:spPr>
      </p:pic>
      <p:sp>
        <p:nvSpPr>
          <p:cNvPr id="36" name="文本框 35">
            <a:extLst>
              <a:ext uri="{FF2B5EF4-FFF2-40B4-BE49-F238E27FC236}">
                <a16:creationId xmlns:a16="http://schemas.microsoft.com/office/drawing/2014/main" id="{B9E83EEF-CDCA-4EF2-B5FC-0F02AC2A4280}"/>
              </a:ext>
            </a:extLst>
          </p:cNvPr>
          <p:cNvSpPr txBox="1"/>
          <p:nvPr/>
        </p:nvSpPr>
        <p:spPr>
          <a:xfrm>
            <a:off x="5054732" y="522644"/>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分列（这一项分列与不分列均可）</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7" name="图片 36">
            <a:extLst>
              <a:ext uri="{FF2B5EF4-FFF2-40B4-BE49-F238E27FC236}">
                <a16:creationId xmlns:a16="http://schemas.microsoft.com/office/drawing/2014/main" id="{3459C382-3706-4893-818F-DFEE2C09DF80}"/>
              </a:ext>
            </a:extLst>
          </p:cNvPr>
          <p:cNvPicPr/>
          <p:nvPr/>
        </p:nvPicPr>
        <p:blipFill>
          <a:blip r:embed="rId5"/>
          <a:stretch>
            <a:fillRect/>
          </a:stretch>
        </p:blipFill>
        <p:spPr>
          <a:xfrm>
            <a:off x="4889241" y="862135"/>
            <a:ext cx="3878126" cy="1782337"/>
          </a:xfrm>
          <a:prstGeom prst="rect">
            <a:avLst/>
          </a:prstGeom>
        </p:spPr>
      </p:pic>
      <p:pic>
        <p:nvPicPr>
          <p:cNvPr id="38" name="图片 37">
            <a:extLst>
              <a:ext uri="{FF2B5EF4-FFF2-40B4-BE49-F238E27FC236}">
                <a16:creationId xmlns:a16="http://schemas.microsoft.com/office/drawing/2014/main" id="{CF2941D7-125E-45F8-B18B-12FC44D0E0B7}"/>
              </a:ext>
            </a:extLst>
          </p:cNvPr>
          <p:cNvPicPr/>
          <p:nvPr/>
        </p:nvPicPr>
        <p:blipFill>
          <a:blip r:embed="rId6"/>
          <a:stretch>
            <a:fillRect/>
          </a:stretch>
        </p:blipFill>
        <p:spPr>
          <a:xfrm>
            <a:off x="3203808" y="2915978"/>
            <a:ext cx="5274310" cy="692150"/>
          </a:xfrm>
          <a:prstGeom prst="rect">
            <a:avLst/>
          </a:prstGeom>
        </p:spPr>
      </p:pic>
      <p:pic>
        <p:nvPicPr>
          <p:cNvPr id="39" name="图片 38">
            <a:extLst>
              <a:ext uri="{FF2B5EF4-FFF2-40B4-BE49-F238E27FC236}">
                <a16:creationId xmlns:a16="http://schemas.microsoft.com/office/drawing/2014/main" id="{A2DCD5D0-6728-4D48-A80A-446952B14F67}"/>
              </a:ext>
            </a:extLst>
          </p:cNvPr>
          <p:cNvPicPr/>
          <p:nvPr/>
        </p:nvPicPr>
        <p:blipFill>
          <a:blip r:embed="rId7"/>
          <a:stretch>
            <a:fillRect/>
          </a:stretch>
        </p:blipFill>
        <p:spPr>
          <a:xfrm>
            <a:off x="3203808" y="3625604"/>
            <a:ext cx="5274310" cy="1064895"/>
          </a:xfrm>
          <a:prstGeom prst="rect">
            <a:avLst/>
          </a:prstGeom>
        </p:spPr>
      </p:pic>
    </p:spTree>
    <p:extLst>
      <p:ext uri="{BB962C8B-B14F-4D97-AF65-F5344CB8AC3E}">
        <p14:creationId xmlns:p14="http://schemas.microsoft.com/office/powerpoint/2010/main" val="81826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16" name="文本框 15">
            <a:extLst>
              <a:ext uri="{FF2B5EF4-FFF2-40B4-BE49-F238E27FC236}">
                <a16:creationId xmlns:a16="http://schemas.microsoft.com/office/drawing/2014/main" id="{39FF6517-1591-40E6-A621-F9C56F4277C6}"/>
              </a:ext>
            </a:extLst>
          </p:cNvPr>
          <p:cNvSpPr txBox="1"/>
          <p:nvPr/>
        </p:nvSpPr>
        <p:spPr>
          <a:xfrm>
            <a:off x="177800" y="542955"/>
            <a:ext cx="4805264" cy="369332"/>
          </a:xfrm>
          <a:prstGeom prst="rect">
            <a:avLst/>
          </a:prstGeom>
          <a:noFill/>
        </p:spPr>
        <p:txBody>
          <a:bodyPr wrap="square">
            <a:spAutoFit/>
          </a:bodyPr>
          <a:lstStyle>
            <a:defPPr>
              <a:defRPr lang="zh-CN"/>
            </a:defPPr>
          </a:lstStyle>
          <a:p>
            <a:r>
              <a:rPr lang="en-US" altLang="zh-CN" sz="1800" b="1" dirty="0" err="1">
                <a:solidFill>
                  <a:srgbClr val="92D050"/>
                </a:solidFill>
                <a:latin typeface="宋体" panose="02010600030101010101" pitchFamily="2" charset="-122"/>
                <a:ea typeface="宋体" panose="02010600030101010101" pitchFamily="2" charset="-122"/>
                <a:cs typeface="Times New Roman" panose="02020603050405020304" pitchFamily="18" charset="0"/>
              </a:rPr>
              <a:t>Pclass</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船舱等级</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5A41D5A-A371-4CF1-8C4D-6FE30D0B294B}"/>
              </a:ext>
            </a:extLst>
          </p:cNvPr>
          <p:cNvSpPr txBox="1"/>
          <p:nvPr/>
        </p:nvSpPr>
        <p:spPr>
          <a:xfrm>
            <a:off x="4372428" y="542955"/>
            <a:ext cx="4805264" cy="369332"/>
          </a:xfrm>
          <a:prstGeom prst="rect">
            <a:avLst/>
          </a:prstGeom>
          <a:noFill/>
        </p:spPr>
        <p:txBody>
          <a:bodyPr wrap="square">
            <a:spAutoFit/>
          </a:bodyPr>
          <a:lstStyle>
            <a:defPPr>
              <a:defRPr lang="zh-CN"/>
            </a:defPPr>
          </a:lstStyle>
          <a:p>
            <a:r>
              <a:rPr lang="en-US" altLang="zh-CN" sz="1800" b="1">
                <a:solidFill>
                  <a:srgbClr val="92D050"/>
                </a:solidFill>
                <a:latin typeface="宋体" panose="02010600030101010101" pitchFamily="2" charset="-122"/>
                <a:ea typeface="宋体" panose="02010600030101010101" pitchFamily="2" charset="-122"/>
                <a:cs typeface="Times New Roman" panose="02020603050405020304" pitchFamily="18" charset="0"/>
              </a:rPr>
              <a:t>Parch and SibSp(</a:t>
            </a:r>
            <a:r>
              <a:rPr lang="zh-CN" altLang="en-US" sz="1800" b="1">
                <a:solidFill>
                  <a:srgbClr val="92D050"/>
                </a:solidFill>
                <a:latin typeface="宋体" panose="02010600030101010101" pitchFamily="2" charset="-122"/>
                <a:ea typeface="宋体" panose="02010600030101010101" pitchFamily="2" charset="-122"/>
                <a:cs typeface="Times New Roman" panose="02020603050405020304" pitchFamily="18" charset="0"/>
              </a:rPr>
              <a:t>亲属：父母子女</a:t>
            </a:r>
            <a:r>
              <a:rPr lang="en-US" altLang="zh-CN" sz="1800" b="1">
                <a:solidFill>
                  <a:srgbClr val="92D050"/>
                </a:solidFill>
                <a:latin typeface="宋体" panose="02010600030101010101" pitchFamily="2" charset="-122"/>
                <a:ea typeface="宋体" panose="02010600030101010101" pitchFamily="2" charset="-122"/>
                <a:cs typeface="Times New Roman" panose="02020603050405020304" pitchFamily="18" charset="0"/>
              </a:rPr>
              <a:t>+</a:t>
            </a:r>
            <a:r>
              <a:rPr lang="zh-CN" altLang="en-US" sz="1800" b="1">
                <a:solidFill>
                  <a:srgbClr val="92D050"/>
                </a:solidFill>
                <a:latin typeface="宋体" panose="02010600030101010101" pitchFamily="2" charset="-122"/>
                <a:ea typeface="宋体" panose="02010600030101010101" pitchFamily="2" charset="-122"/>
                <a:cs typeface="Times New Roman" panose="02020603050405020304" pitchFamily="18" charset="0"/>
              </a:rPr>
              <a:t>兄弟姐妹</a:t>
            </a:r>
            <a:r>
              <a:rPr lang="en-US" altLang="zh-CN" sz="1800" b="1">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A6F6AF9-DF43-4ACA-9B6C-9E0B57F4485B}"/>
              </a:ext>
            </a:extLst>
          </p:cNvPr>
          <p:cNvSpPr txBox="1"/>
          <p:nvPr/>
        </p:nvSpPr>
        <p:spPr>
          <a:xfrm>
            <a:off x="100044" y="912287"/>
            <a:ext cx="4272385" cy="553998"/>
          </a:xfrm>
          <a:prstGeom prst="rect">
            <a:avLst/>
          </a:prstGeom>
          <a:noFill/>
        </p:spPr>
        <p:txBody>
          <a:bodyPr wrap="square">
            <a:spAutoFit/>
          </a:bodyPr>
          <a:lstStyle/>
          <a:p>
            <a:pPr algn="just">
              <a:spcAft>
                <a:spcPts val="0"/>
              </a:spcAft>
            </a:pPr>
            <a:r>
              <a:rPr lang="en-US" altLang="zh-CN" sz="10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Pclass</a:t>
            </a:r>
            <a:r>
              <a:rPr lang="zh-CN" altLang="zh-CN" sz="10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项本身已经不需要处理，为了更好地利用这一项，我们假设一二三等舱各自内部的票价也与逃生方式相关，从而分出高价一等舱、低价一等舱</a:t>
            </a:r>
            <a:r>
              <a:rPr lang="en-US" altLang="zh-CN" sz="10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t>
            </a:r>
            <a:r>
              <a:rPr lang="zh-CN" altLang="zh-CN" sz="10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这样的分类。</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244E0155-A878-4689-9633-F0FA8EBA7F46}"/>
              </a:ext>
            </a:extLst>
          </p:cNvPr>
          <p:cNvPicPr/>
          <p:nvPr/>
        </p:nvPicPr>
        <p:blipFill>
          <a:blip r:embed="rId2"/>
          <a:stretch>
            <a:fillRect/>
          </a:stretch>
        </p:blipFill>
        <p:spPr>
          <a:xfrm>
            <a:off x="177800" y="1466285"/>
            <a:ext cx="4194629" cy="1696793"/>
          </a:xfrm>
          <a:prstGeom prst="rect">
            <a:avLst/>
          </a:prstGeom>
        </p:spPr>
      </p:pic>
      <p:pic>
        <p:nvPicPr>
          <p:cNvPr id="11" name="图片 10">
            <a:extLst>
              <a:ext uri="{FF2B5EF4-FFF2-40B4-BE49-F238E27FC236}">
                <a16:creationId xmlns:a16="http://schemas.microsoft.com/office/drawing/2014/main" id="{2F739607-C32D-4944-A3B3-4ED402A7937E}"/>
              </a:ext>
            </a:extLst>
          </p:cNvPr>
          <p:cNvPicPr/>
          <p:nvPr/>
        </p:nvPicPr>
        <p:blipFill>
          <a:blip r:embed="rId3"/>
          <a:stretch>
            <a:fillRect/>
          </a:stretch>
        </p:blipFill>
        <p:spPr>
          <a:xfrm>
            <a:off x="177799" y="3200460"/>
            <a:ext cx="4194629" cy="1866061"/>
          </a:xfrm>
          <a:prstGeom prst="rect">
            <a:avLst/>
          </a:prstGeom>
        </p:spPr>
      </p:pic>
      <p:pic>
        <p:nvPicPr>
          <p:cNvPr id="12" name="图片 11">
            <a:extLst>
              <a:ext uri="{FF2B5EF4-FFF2-40B4-BE49-F238E27FC236}">
                <a16:creationId xmlns:a16="http://schemas.microsoft.com/office/drawing/2014/main" id="{55417373-DE13-43FB-9AB4-DB07CFDED4B0}"/>
              </a:ext>
            </a:extLst>
          </p:cNvPr>
          <p:cNvPicPr/>
          <p:nvPr/>
        </p:nvPicPr>
        <p:blipFill>
          <a:blip r:embed="rId4"/>
          <a:stretch>
            <a:fillRect/>
          </a:stretch>
        </p:blipFill>
        <p:spPr>
          <a:xfrm>
            <a:off x="4683578" y="984310"/>
            <a:ext cx="2781300" cy="1394460"/>
          </a:xfrm>
          <a:prstGeom prst="rect">
            <a:avLst/>
          </a:prstGeom>
        </p:spPr>
      </p:pic>
      <p:sp>
        <p:nvSpPr>
          <p:cNvPr id="14" name="文本框 13">
            <a:extLst>
              <a:ext uri="{FF2B5EF4-FFF2-40B4-BE49-F238E27FC236}">
                <a16:creationId xmlns:a16="http://schemas.microsoft.com/office/drawing/2014/main" id="{646ED578-208F-43CD-9E9F-6BFF5EBC74D7}"/>
              </a:ext>
            </a:extLst>
          </p:cNvPr>
          <p:cNvSpPr txBox="1"/>
          <p:nvPr/>
        </p:nvSpPr>
        <p:spPr>
          <a:xfrm>
            <a:off x="4471503" y="2464069"/>
            <a:ext cx="4609322" cy="738664"/>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这两组数据都能显著影响到</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Survived</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，但是影响方式不完全相同，所以将这两项合并成</a:t>
            </a:r>
            <a:r>
              <a:rPr lang="en-US" altLang="zh-CN" sz="14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FamilySize</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组的同时保留这两项。</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9FA7557D-4103-4B4A-A1F6-5EFE24FCA64D}"/>
              </a:ext>
            </a:extLst>
          </p:cNvPr>
          <p:cNvPicPr/>
          <p:nvPr/>
        </p:nvPicPr>
        <p:blipFill>
          <a:blip r:embed="rId5"/>
          <a:stretch>
            <a:fillRect/>
          </a:stretch>
        </p:blipFill>
        <p:spPr>
          <a:xfrm>
            <a:off x="4471503" y="3200460"/>
            <a:ext cx="4494698" cy="1573918"/>
          </a:xfrm>
          <a:prstGeom prst="rect">
            <a:avLst/>
          </a:prstGeom>
        </p:spPr>
      </p:pic>
    </p:spTree>
    <p:extLst>
      <p:ext uri="{BB962C8B-B14F-4D97-AF65-F5344CB8AC3E}">
        <p14:creationId xmlns:p14="http://schemas.microsoft.com/office/powerpoint/2010/main" val="138804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16" name="文本框 15">
            <a:extLst>
              <a:ext uri="{FF2B5EF4-FFF2-40B4-BE49-F238E27FC236}">
                <a16:creationId xmlns:a16="http://schemas.microsoft.com/office/drawing/2014/main" id="{39FF6517-1591-40E6-A621-F9C56F4277C6}"/>
              </a:ext>
            </a:extLst>
          </p:cNvPr>
          <p:cNvSpPr txBox="1"/>
          <p:nvPr/>
        </p:nvSpPr>
        <p:spPr>
          <a:xfrm>
            <a:off x="177800" y="542955"/>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Age(</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年龄</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0C8A7C2E-CBE3-403D-B736-09059D3FB3A7}"/>
              </a:ext>
            </a:extLst>
          </p:cNvPr>
          <p:cNvPicPr/>
          <p:nvPr/>
        </p:nvPicPr>
        <p:blipFill>
          <a:blip r:embed="rId2"/>
          <a:stretch>
            <a:fillRect/>
          </a:stretch>
        </p:blipFill>
        <p:spPr>
          <a:xfrm>
            <a:off x="177800" y="984310"/>
            <a:ext cx="1206500" cy="1516294"/>
          </a:xfrm>
          <a:prstGeom prst="rect">
            <a:avLst/>
          </a:prstGeom>
        </p:spPr>
      </p:pic>
      <p:sp>
        <p:nvSpPr>
          <p:cNvPr id="8" name="文本框 7">
            <a:extLst>
              <a:ext uri="{FF2B5EF4-FFF2-40B4-BE49-F238E27FC236}">
                <a16:creationId xmlns:a16="http://schemas.microsoft.com/office/drawing/2014/main" id="{5DA6681B-8BA4-448F-B989-E4B63623DF71}"/>
              </a:ext>
            </a:extLst>
          </p:cNvPr>
          <p:cNvSpPr txBox="1"/>
          <p:nvPr/>
        </p:nvSpPr>
        <p:spPr>
          <a:xfrm>
            <a:off x="1384300" y="623302"/>
            <a:ext cx="3187700" cy="1785104"/>
          </a:xfrm>
          <a:prstGeom prst="rect">
            <a:avLst/>
          </a:prstGeom>
          <a:noFill/>
        </p:spPr>
        <p:txBody>
          <a:bodyPr wrap="square">
            <a:spAutoFit/>
          </a:bodyPr>
          <a:lstStyle/>
          <a:p>
            <a:pPr algn="just">
              <a:spcAft>
                <a:spcPts val="0"/>
              </a:spcAft>
            </a:pP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因为</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项缺失较多，所以不能直接将其填充为众数或者平均数。常见有两种填充法，一是根据</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Title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项中的</a:t>
            </a:r>
            <a:r>
              <a:rPr lang="en-US" altLang="zh-CN" sz="11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Mr</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Master</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Miss</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等称呼的平均年龄填充，或者综合几项（</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Sex</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Title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t>
            </a:r>
            <a:r>
              <a:rPr lang="en-US" altLang="zh-CN" sz="11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Pclass</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）的</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均值。二是利用其他组特征量，采用机器学习算法来预测</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，本例采用的是第二种方法。</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将</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完整的项作为训练集、将</a:t>
            </a: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缺失的项作为测试集。</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1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建立融合模型</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31E61CC-D21C-4F7F-B4B4-DDC0101911C2}"/>
              </a:ext>
            </a:extLst>
          </p:cNvPr>
          <p:cNvSpPr txBox="1"/>
          <p:nvPr/>
        </p:nvSpPr>
        <p:spPr>
          <a:xfrm>
            <a:off x="74645" y="2500604"/>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使用梯度提升和线性回归来填充</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值</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4AEB67A8-803D-48C0-982A-CFFBB9DE35D8}"/>
              </a:ext>
            </a:extLst>
          </p:cNvPr>
          <p:cNvPicPr/>
          <p:nvPr/>
        </p:nvPicPr>
        <p:blipFill>
          <a:blip r:embed="rId3"/>
          <a:stretch>
            <a:fillRect/>
          </a:stretch>
        </p:blipFill>
        <p:spPr>
          <a:xfrm>
            <a:off x="177801" y="2808381"/>
            <a:ext cx="4394200" cy="2144619"/>
          </a:xfrm>
          <a:prstGeom prst="rect">
            <a:avLst/>
          </a:prstGeom>
        </p:spPr>
      </p:pic>
      <p:sp>
        <p:nvSpPr>
          <p:cNvPr id="13" name="文本框 12">
            <a:extLst>
              <a:ext uri="{FF2B5EF4-FFF2-40B4-BE49-F238E27FC236}">
                <a16:creationId xmlns:a16="http://schemas.microsoft.com/office/drawing/2014/main" id="{07CD9953-39A9-4D75-ADF4-D13DAE1483A7}"/>
              </a:ext>
            </a:extLst>
          </p:cNvPr>
          <p:cNvSpPr txBox="1"/>
          <p:nvPr/>
        </p:nvSpPr>
        <p:spPr>
          <a:xfrm>
            <a:off x="4572000" y="186549"/>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填充</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Age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775C295B-7B90-4D68-86BD-E00F442E9EB4}"/>
              </a:ext>
            </a:extLst>
          </p:cNvPr>
          <p:cNvPicPr/>
          <p:nvPr/>
        </p:nvPicPr>
        <p:blipFill>
          <a:blip r:embed="rId4"/>
          <a:stretch>
            <a:fillRect/>
          </a:stretch>
        </p:blipFill>
        <p:spPr>
          <a:xfrm>
            <a:off x="4646645" y="462835"/>
            <a:ext cx="4394200" cy="2108915"/>
          </a:xfrm>
          <a:prstGeom prst="rect">
            <a:avLst/>
          </a:prstGeom>
        </p:spPr>
      </p:pic>
      <p:sp>
        <p:nvSpPr>
          <p:cNvPr id="17" name="文本框 16">
            <a:extLst>
              <a:ext uri="{FF2B5EF4-FFF2-40B4-BE49-F238E27FC236}">
                <a16:creationId xmlns:a16="http://schemas.microsoft.com/office/drawing/2014/main" id="{3F89C0C1-4B19-4CF4-91A1-E9F804B8C1FE}"/>
              </a:ext>
            </a:extLst>
          </p:cNvPr>
          <p:cNvSpPr txBox="1"/>
          <p:nvPr/>
        </p:nvSpPr>
        <p:spPr>
          <a:xfrm>
            <a:off x="4557745" y="2548259"/>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检查异常值的情况</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AC8DF1E0-2F70-4718-826D-E538A6F19315}"/>
              </a:ext>
            </a:extLst>
          </p:cNvPr>
          <p:cNvPicPr/>
          <p:nvPr/>
        </p:nvPicPr>
        <p:blipFill>
          <a:blip r:embed="rId5"/>
          <a:stretch>
            <a:fillRect/>
          </a:stretch>
        </p:blipFill>
        <p:spPr>
          <a:xfrm>
            <a:off x="4557745" y="2808380"/>
            <a:ext cx="4468844" cy="2052959"/>
          </a:xfrm>
          <a:prstGeom prst="rect">
            <a:avLst/>
          </a:prstGeom>
        </p:spPr>
      </p:pic>
    </p:spTree>
    <p:extLst>
      <p:ext uri="{BB962C8B-B14F-4D97-AF65-F5344CB8AC3E}">
        <p14:creationId xmlns:p14="http://schemas.microsoft.com/office/powerpoint/2010/main" val="109779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THREE</a:t>
            </a:r>
            <a:endParaRPr lang="zh-CN" altLang="en-US" sz="16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机器学习算法的数据准备</a:t>
            </a:r>
          </a:p>
        </p:txBody>
      </p:sp>
      <p:sp>
        <p:nvSpPr>
          <p:cNvPr id="16" name="文本框 15">
            <a:extLst>
              <a:ext uri="{FF2B5EF4-FFF2-40B4-BE49-F238E27FC236}">
                <a16:creationId xmlns:a16="http://schemas.microsoft.com/office/drawing/2014/main" id="{39FF6517-1591-40E6-A621-F9C56F4277C6}"/>
              </a:ext>
            </a:extLst>
          </p:cNvPr>
          <p:cNvSpPr txBox="1"/>
          <p:nvPr/>
        </p:nvSpPr>
        <p:spPr>
          <a:xfrm>
            <a:off x="177800" y="542955"/>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Ticket</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p>
        </p:txBody>
      </p:sp>
      <p:pic>
        <p:nvPicPr>
          <p:cNvPr id="6" name="图片 5">
            <a:extLst>
              <a:ext uri="{FF2B5EF4-FFF2-40B4-BE49-F238E27FC236}">
                <a16:creationId xmlns:a16="http://schemas.microsoft.com/office/drawing/2014/main" id="{0B80B38E-0FB0-4483-8959-0461DD584F91}"/>
              </a:ext>
            </a:extLst>
          </p:cNvPr>
          <p:cNvPicPr/>
          <p:nvPr/>
        </p:nvPicPr>
        <p:blipFill>
          <a:blip r:embed="rId2"/>
          <a:stretch>
            <a:fillRect/>
          </a:stretch>
        </p:blipFill>
        <p:spPr>
          <a:xfrm>
            <a:off x="96714" y="1353642"/>
            <a:ext cx="4572000" cy="904366"/>
          </a:xfrm>
          <a:prstGeom prst="rect">
            <a:avLst/>
          </a:prstGeom>
        </p:spPr>
      </p:pic>
      <p:sp>
        <p:nvSpPr>
          <p:cNvPr id="8" name="文本框 7">
            <a:extLst>
              <a:ext uri="{FF2B5EF4-FFF2-40B4-BE49-F238E27FC236}">
                <a16:creationId xmlns:a16="http://schemas.microsoft.com/office/drawing/2014/main" id="{7CD1BAFF-7327-4DF1-9AA8-7466C6C118FD}"/>
              </a:ext>
            </a:extLst>
          </p:cNvPr>
          <p:cNvSpPr txBox="1"/>
          <p:nvPr/>
        </p:nvSpPr>
        <p:spPr>
          <a:xfrm>
            <a:off x="177800" y="889302"/>
            <a:ext cx="4572000" cy="523220"/>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将</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Ticket</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中的字母与数字分开，分为</a:t>
            </a:r>
            <a:r>
              <a:rPr lang="en-US" altLang="zh-CN" sz="14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Ticket_Letter</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和</a:t>
            </a:r>
            <a:r>
              <a:rPr lang="en-US" altLang="zh-CN" sz="1400" kern="100" dirty="0" err="1">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Ticket_Number</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两项。</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2AE21FD5-9819-43BD-85CC-BC2132B366E9}"/>
              </a:ext>
            </a:extLst>
          </p:cNvPr>
          <p:cNvSpPr txBox="1"/>
          <p:nvPr/>
        </p:nvSpPr>
        <p:spPr>
          <a:xfrm>
            <a:off x="96714" y="2245938"/>
            <a:ext cx="4805264" cy="369332"/>
          </a:xfrm>
          <a:prstGeom prst="rect">
            <a:avLst/>
          </a:prstGeom>
          <a:noFill/>
        </p:spPr>
        <p:txBody>
          <a:bodyPr wrap="square">
            <a:spAutoFit/>
          </a:bodyPr>
          <a:lstStyle>
            <a:defPPr>
              <a:defRPr lang="zh-CN"/>
            </a:defPPr>
          </a:lstStyle>
          <a:p>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Cabin</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1" name="文本框 10">
            <a:extLst>
              <a:ext uri="{FF2B5EF4-FFF2-40B4-BE49-F238E27FC236}">
                <a16:creationId xmlns:a16="http://schemas.microsoft.com/office/drawing/2014/main" id="{A8EEB263-7B46-4521-A678-26958BCDC71D}"/>
              </a:ext>
            </a:extLst>
          </p:cNvPr>
          <p:cNvSpPr txBox="1"/>
          <p:nvPr/>
        </p:nvSpPr>
        <p:spPr>
          <a:xfrm>
            <a:off x="895739" y="2310369"/>
            <a:ext cx="4572000" cy="307777"/>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缺失太多，只能将有无</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Cain</a:t>
            </a: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作为特征值进行建模</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D52B3C35-B181-4AC3-8170-AC94DF8FA356}"/>
              </a:ext>
            </a:extLst>
          </p:cNvPr>
          <p:cNvPicPr/>
          <p:nvPr/>
        </p:nvPicPr>
        <p:blipFill>
          <a:blip r:embed="rId3"/>
          <a:stretch>
            <a:fillRect/>
          </a:stretch>
        </p:blipFill>
        <p:spPr>
          <a:xfrm>
            <a:off x="96714" y="2658424"/>
            <a:ext cx="4653086" cy="691266"/>
          </a:xfrm>
          <a:prstGeom prst="rect">
            <a:avLst/>
          </a:prstGeom>
        </p:spPr>
      </p:pic>
      <p:sp>
        <p:nvSpPr>
          <p:cNvPr id="13" name="文本框 12">
            <a:extLst>
              <a:ext uri="{FF2B5EF4-FFF2-40B4-BE49-F238E27FC236}">
                <a16:creationId xmlns:a16="http://schemas.microsoft.com/office/drawing/2014/main" id="{6C76ACCD-27D4-469B-A773-F9047D322E32}"/>
              </a:ext>
            </a:extLst>
          </p:cNvPr>
          <p:cNvSpPr txBox="1"/>
          <p:nvPr/>
        </p:nvSpPr>
        <p:spPr>
          <a:xfrm>
            <a:off x="96714" y="3338169"/>
            <a:ext cx="4805264" cy="369332"/>
          </a:xfrm>
          <a:prstGeom prst="rect">
            <a:avLst/>
          </a:prstGeom>
          <a:noFill/>
        </p:spPr>
        <p:txBody>
          <a:bodyPr wrap="square">
            <a:spAutoFit/>
          </a:bodyPr>
          <a:lstStyle>
            <a:defPPr>
              <a:defRPr lang="zh-CN"/>
            </a:defP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将</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Age</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和</a:t>
            </a:r>
            <a:r>
              <a:rPr lang="en-US"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Fare</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正则化：</a:t>
            </a:r>
          </a:p>
        </p:txBody>
      </p:sp>
      <p:pic>
        <p:nvPicPr>
          <p:cNvPr id="10" name="图片 9">
            <a:extLst>
              <a:ext uri="{FF2B5EF4-FFF2-40B4-BE49-F238E27FC236}">
                <a16:creationId xmlns:a16="http://schemas.microsoft.com/office/drawing/2014/main" id="{3FD337EE-96AE-456C-BC7E-C9A41253A7CF}"/>
              </a:ext>
            </a:extLst>
          </p:cNvPr>
          <p:cNvPicPr>
            <a:picLocks noChangeAspect="1"/>
          </p:cNvPicPr>
          <p:nvPr/>
        </p:nvPicPr>
        <p:blipFill>
          <a:blip r:embed="rId4"/>
          <a:stretch>
            <a:fillRect/>
          </a:stretch>
        </p:blipFill>
        <p:spPr>
          <a:xfrm>
            <a:off x="136330" y="3723818"/>
            <a:ext cx="4659748" cy="456296"/>
          </a:xfrm>
          <a:prstGeom prst="rect">
            <a:avLst/>
          </a:prstGeom>
        </p:spPr>
      </p:pic>
      <p:sp>
        <p:nvSpPr>
          <p:cNvPr id="17" name="文本框 16">
            <a:extLst>
              <a:ext uri="{FF2B5EF4-FFF2-40B4-BE49-F238E27FC236}">
                <a16:creationId xmlns:a16="http://schemas.microsoft.com/office/drawing/2014/main" id="{7D75C3F3-5F5C-40C6-AFE3-3B5B80ED92F7}"/>
              </a:ext>
            </a:extLst>
          </p:cNvPr>
          <p:cNvSpPr txBox="1"/>
          <p:nvPr/>
        </p:nvSpPr>
        <p:spPr>
          <a:xfrm>
            <a:off x="4668714" y="8525"/>
            <a:ext cx="4572000" cy="369332"/>
          </a:xfrm>
          <a:prstGeom prst="rect">
            <a:avLst/>
          </a:prstGeom>
          <a:noFill/>
        </p:spPr>
        <p:txBody>
          <a:bodyPr wrap="square">
            <a:spAutoFit/>
          </a:bodyPr>
          <a:lstStyle/>
          <a:p>
            <a:r>
              <a:rPr lang="zh-CN"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弃掉无用列：</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E3A41619-BFDE-458F-B432-0D8AEC63EB0A}"/>
              </a:ext>
            </a:extLst>
          </p:cNvPr>
          <p:cNvPicPr>
            <a:picLocks noChangeAspect="1"/>
          </p:cNvPicPr>
          <p:nvPr/>
        </p:nvPicPr>
        <p:blipFill>
          <a:blip r:embed="rId5"/>
          <a:stretch>
            <a:fillRect/>
          </a:stretch>
        </p:blipFill>
        <p:spPr>
          <a:xfrm>
            <a:off x="4830886" y="387363"/>
            <a:ext cx="4096698" cy="2720708"/>
          </a:xfrm>
          <a:prstGeom prst="rect">
            <a:avLst/>
          </a:prstGeom>
        </p:spPr>
      </p:pic>
      <p:sp>
        <p:nvSpPr>
          <p:cNvPr id="18" name="文本框 17">
            <a:extLst>
              <a:ext uri="{FF2B5EF4-FFF2-40B4-BE49-F238E27FC236}">
                <a16:creationId xmlns:a16="http://schemas.microsoft.com/office/drawing/2014/main" id="{EAC306F9-481C-4127-BC15-3623D542E665}"/>
              </a:ext>
            </a:extLst>
          </p:cNvPr>
          <p:cNvSpPr txBox="1"/>
          <p:nvPr/>
        </p:nvSpPr>
        <p:spPr>
          <a:xfrm>
            <a:off x="4749800" y="3117577"/>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整理数据</a:t>
            </a:r>
            <a:r>
              <a:rPr lang="zh-CN" altLang="zh-CN"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CA8EBBE6-ED1B-4EC9-9883-1AFC7176108B}"/>
              </a:ext>
            </a:extLst>
          </p:cNvPr>
          <p:cNvSpPr txBox="1"/>
          <p:nvPr/>
        </p:nvSpPr>
        <p:spPr>
          <a:xfrm>
            <a:off x="2580432" y="4261781"/>
            <a:ext cx="4660640" cy="738664"/>
          </a:xfrm>
          <a:prstGeom prst="rect">
            <a:avLst/>
          </a:prstGeom>
          <a:noFill/>
        </p:spPr>
        <p:txBody>
          <a:bodyPr wrap="square">
            <a:spAutoFit/>
          </a:bodyPr>
          <a:lstStyle/>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将训练集与测试集分离</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将输入属性和输出属性分离</a:t>
            </a:r>
            <a:r>
              <a:rPr lang="en-US"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solidFill>
                  <a:srgbClr val="404040"/>
                </a:solidFill>
                <a:effectLst/>
                <a:latin typeface="Segoe UI Emoji" panose="020B0502040204020203" pitchFamily="34" charset="0"/>
                <a:ea typeface="等线" panose="02010600030101010101" pitchFamily="2" charset="-122"/>
                <a:cs typeface="Times New Roman" panose="02020603050405020304" pitchFamily="18" charset="0"/>
              </a:rPr>
              <a:t>准备开始训练模型</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CC520D8D-8D7D-4312-B484-814FA1576985}"/>
              </a:ext>
            </a:extLst>
          </p:cNvPr>
          <p:cNvPicPr>
            <a:picLocks noChangeAspect="1"/>
          </p:cNvPicPr>
          <p:nvPr/>
        </p:nvPicPr>
        <p:blipFill>
          <a:blip r:embed="rId6"/>
          <a:stretch>
            <a:fillRect/>
          </a:stretch>
        </p:blipFill>
        <p:spPr>
          <a:xfrm>
            <a:off x="4901978" y="3548019"/>
            <a:ext cx="4248743" cy="1181265"/>
          </a:xfrm>
          <a:prstGeom prst="rect">
            <a:avLst/>
          </a:prstGeom>
        </p:spPr>
      </p:pic>
    </p:spTree>
    <p:extLst>
      <p:ext uri="{BB962C8B-B14F-4D97-AF65-F5344CB8AC3E}">
        <p14:creationId xmlns:p14="http://schemas.microsoft.com/office/powerpoint/2010/main" val="321624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选择和训练模型</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FOUR</a:t>
            </a:r>
            <a:endParaRPr lang="zh-CN" altLang="en-US" sz="1600" dirty="0"/>
          </a:p>
        </p:txBody>
      </p:sp>
      <p:sp>
        <p:nvSpPr>
          <p:cNvPr id="41" name="文本框 40">
            <a:extLst>
              <a:ext uri="{FF2B5EF4-FFF2-40B4-BE49-F238E27FC236}">
                <a16:creationId xmlns:a16="http://schemas.microsoft.com/office/drawing/2014/main" id="{E45C82BB-1F5C-4672-B1DA-F24E813D8952}"/>
              </a:ext>
            </a:extLst>
          </p:cNvPr>
          <p:cNvSpPr txBox="1"/>
          <p:nvPr/>
        </p:nvSpPr>
        <p:spPr>
          <a:xfrm>
            <a:off x="102637" y="542955"/>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用几个模型筛选出较为重要的特征</a:t>
            </a:r>
          </a:p>
        </p:txBody>
      </p:sp>
      <p:pic>
        <p:nvPicPr>
          <p:cNvPr id="3" name="图片 2">
            <a:extLst>
              <a:ext uri="{FF2B5EF4-FFF2-40B4-BE49-F238E27FC236}">
                <a16:creationId xmlns:a16="http://schemas.microsoft.com/office/drawing/2014/main" id="{88686D05-BBEE-44FD-9185-0FD8508D8EF6}"/>
              </a:ext>
            </a:extLst>
          </p:cNvPr>
          <p:cNvPicPr>
            <a:picLocks noChangeAspect="1"/>
          </p:cNvPicPr>
          <p:nvPr/>
        </p:nvPicPr>
        <p:blipFill>
          <a:blip r:embed="rId2"/>
          <a:stretch>
            <a:fillRect/>
          </a:stretch>
        </p:blipFill>
        <p:spPr>
          <a:xfrm>
            <a:off x="0" y="959942"/>
            <a:ext cx="4589821" cy="3388123"/>
          </a:xfrm>
          <a:prstGeom prst="rect">
            <a:avLst/>
          </a:prstGeom>
        </p:spPr>
      </p:pic>
      <p:sp>
        <p:nvSpPr>
          <p:cNvPr id="43" name="文本框 42">
            <a:extLst>
              <a:ext uri="{FF2B5EF4-FFF2-40B4-BE49-F238E27FC236}">
                <a16:creationId xmlns:a16="http://schemas.microsoft.com/office/drawing/2014/main" id="{71DC42EE-B8E9-4281-B085-52B285EBC7D6}"/>
              </a:ext>
            </a:extLst>
          </p:cNvPr>
          <p:cNvSpPr txBox="1"/>
          <p:nvPr/>
        </p:nvSpPr>
        <p:spPr>
          <a:xfrm>
            <a:off x="4572000" y="52579"/>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根据筛选出的特征值挑选训练集和测试集：</a:t>
            </a:r>
            <a:endParaRPr lang="zh-CN" altLang="en-US" dirty="0"/>
          </a:p>
        </p:txBody>
      </p:sp>
      <p:sp>
        <p:nvSpPr>
          <p:cNvPr id="45" name="文本框 44">
            <a:extLst>
              <a:ext uri="{FF2B5EF4-FFF2-40B4-BE49-F238E27FC236}">
                <a16:creationId xmlns:a16="http://schemas.microsoft.com/office/drawing/2014/main" id="{E38721E8-5C75-4471-B22A-867F6E39EB75}"/>
              </a:ext>
            </a:extLst>
          </p:cNvPr>
          <p:cNvSpPr txBox="1"/>
          <p:nvPr/>
        </p:nvSpPr>
        <p:spPr>
          <a:xfrm>
            <a:off x="4633427" y="456536"/>
            <a:ext cx="4641978" cy="300082"/>
          </a:xfrm>
          <a:prstGeom prst="rect">
            <a:avLst/>
          </a:prstGeom>
          <a:noFill/>
        </p:spPr>
        <p:txBody>
          <a:bodyPr wrap="square">
            <a:spAutoFit/>
          </a:bodyPr>
          <a:lstStyle/>
          <a:p>
            <a:r>
              <a:rPr lang="zh-CN" altLang="en-US" dirty="0"/>
              <a:t>利用特征值重要性排名来去除无用列</a:t>
            </a:r>
          </a:p>
        </p:txBody>
      </p:sp>
      <p:pic>
        <p:nvPicPr>
          <p:cNvPr id="46" name="图片 45">
            <a:extLst>
              <a:ext uri="{FF2B5EF4-FFF2-40B4-BE49-F238E27FC236}">
                <a16:creationId xmlns:a16="http://schemas.microsoft.com/office/drawing/2014/main" id="{D3FFD4BF-15BE-46AE-A48E-E032610946B0}"/>
              </a:ext>
            </a:extLst>
          </p:cNvPr>
          <p:cNvPicPr>
            <a:picLocks noChangeAspect="1"/>
          </p:cNvPicPr>
          <p:nvPr/>
        </p:nvPicPr>
        <p:blipFill>
          <a:blip r:embed="rId3"/>
          <a:stretch>
            <a:fillRect/>
          </a:stretch>
        </p:blipFill>
        <p:spPr>
          <a:xfrm>
            <a:off x="4750779" y="791243"/>
            <a:ext cx="3990004" cy="2493133"/>
          </a:xfrm>
          <a:prstGeom prst="rect">
            <a:avLst/>
          </a:prstGeom>
        </p:spPr>
      </p:pic>
      <p:pic>
        <p:nvPicPr>
          <p:cNvPr id="47" name="图片 46">
            <a:extLst>
              <a:ext uri="{FF2B5EF4-FFF2-40B4-BE49-F238E27FC236}">
                <a16:creationId xmlns:a16="http://schemas.microsoft.com/office/drawing/2014/main" id="{2B2FD32D-49B6-4D3A-989F-C836954D5734}"/>
              </a:ext>
            </a:extLst>
          </p:cNvPr>
          <p:cNvPicPr>
            <a:picLocks noChangeAspect="1"/>
          </p:cNvPicPr>
          <p:nvPr/>
        </p:nvPicPr>
        <p:blipFill>
          <a:blip r:embed="rId4"/>
          <a:stretch>
            <a:fillRect/>
          </a:stretch>
        </p:blipFill>
        <p:spPr>
          <a:xfrm>
            <a:off x="4862998" y="3530617"/>
            <a:ext cx="3990004" cy="969983"/>
          </a:xfrm>
          <a:prstGeom prst="rect">
            <a:avLst/>
          </a:prstGeom>
        </p:spPr>
      </p:pic>
    </p:spTree>
    <p:extLst>
      <p:ext uri="{BB962C8B-B14F-4D97-AF65-F5344CB8AC3E}">
        <p14:creationId xmlns:p14="http://schemas.microsoft.com/office/powerpoint/2010/main" val="194320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选择和训练模型</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FOUR</a:t>
            </a:r>
            <a:endParaRPr lang="zh-CN" altLang="en-US" sz="1600" dirty="0"/>
          </a:p>
        </p:txBody>
      </p:sp>
      <p:sp>
        <p:nvSpPr>
          <p:cNvPr id="41" name="文本框 40">
            <a:extLst>
              <a:ext uri="{FF2B5EF4-FFF2-40B4-BE49-F238E27FC236}">
                <a16:creationId xmlns:a16="http://schemas.microsoft.com/office/drawing/2014/main" id="{E45C82BB-1F5C-4672-B1DA-F24E813D8952}"/>
              </a:ext>
            </a:extLst>
          </p:cNvPr>
          <p:cNvSpPr txBox="1"/>
          <p:nvPr/>
        </p:nvSpPr>
        <p:spPr>
          <a:xfrm>
            <a:off x="102637" y="542955"/>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利用</a:t>
            </a:r>
            <a:r>
              <a:rPr lang="en-US" altLang="zh-CN" sz="1800" b="1" dirty="0" err="1">
                <a:solidFill>
                  <a:srgbClr val="92D050"/>
                </a:solidFill>
                <a:latin typeface="宋体" panose="02010600030101010101" pitchFamily="2" charset="-122"/>
                <a:ea typeface="宋体" panose="02010600030101010101" pitchFamily="2" charset="-122"/>
                <a:cs typeface="Times New Roman" panose="02020603050405020304" pitchFamily="18" charset="0"/>
              </a:rPr>
              <a:t>votingClassifer</a:t>
            </a:r>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建立最终预测模型</a:t>
            </a:r>
          </a:p>
        </p:txBody>
      </p:sp>
      <p:sp>
        <p:nvSpPr>
          <p:cNvPr id="43" name="文本框 42">
            <a:extLst>
              <a:ext uri="{FF2B5EF4-FFF2-40B4-BE49-F238E27FC236}">
                <a16:creationId xmlns:a16="http://schemas.microsoft.com/office/drawing/2014/main" id="{71DC42EE-B8E9-4281-B085-52B285EBC7D6}"/>
              </a:ext>
            </a:extLst>
          </p:cNvPr>
          <p:cNvSpPr txBox="1"/>
          <p:nvPr/>
        </p:nvSpPr>
        <p:spPr>
          <a:xfrm>
            <a:off x="4572000" y="52579"/>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预测及生成提交文件</a:t>
            </a:r>
            <a:endParaRPr lang="zh-CN" altLang="en-US" dirty="0"/>
          </a:p>
        </p:txBody>
      </p:sp>
      <p:pic>
        <p:nvPicPr>
          <p:cNvPr id="2" name="图片 1">
            <a:extLst>
              <a:ext uri="{FF2B5EF4-FFF2-40B4-BE49-F238E27FC236}">
                <a16:creationId xmlns:a16="http://schemas.microsoft.com/office/drawing/2014/main" id="{12D0D1D0-F111-4B7C-A738-4FC7A55AD55B}"/>
              </a:ext>
            </a:extLst>
          </p:cNvPr>
          <p:cNvPicPr>
            <a:picLocks noChangeAspect="1"/>
          </p:cNvPicPr>
          <p:nvPr/>
        </p:nvPicPr>
        <p:blipFill>
          <a:blip r:embed="rId2"/>
          <a:stretch>
            <a:fillRect/>
          </a:stretch>
        </p:blipFill>
        <p:spPr>
          <a:xfrm>
            <a:off x="102637" y="998706"/>
            <a:ext cx="4223892" cy="3225423"/>
          </a:xfrm>
          <a:prstGeom prst="rect">
            <a:avLst/>
          </a:prstGeom>
        </p:spPr>
      </p:pic>
      <p:sp>
        <p:nvSpPr>
          <p:cNvPr id="13" name="文本框 12">
            <a:extLst>
              <a:ext uri="{FF2B5EF4-FFF2-40B4-BE49-F238E27FC236}">
                <a16:creationId xmlns:a16="http://schemas.microsoft.com/office/drawing/2014/main" id="{C666818B-3C3E-45E4-A572-F8D131B393D4}"/>
              </a:ext>
            </a:extLst>
          </p:cNvPr>
          <p:cNvSpPr txBox="1"/>
          <p:nvPr/>
        </p:nvSpPr>
        <p:spPr>
          <a:xfrm>
            <a:off x="102637" y="4375340"/>
            <a:ext cx="4637314" cy="715581"/>
          </a:xfrm>
          <a:prstGeom prst="rect">
            <a:avLst/>
          </a:prstGeom>
          <a:noFill/>
        </p:spPr>
        <p:txBody>
          <a:bodyPr wrap="square">
            <a:spAutoFit/>
          </a:bodyPr>
          <a:lstStyle/>
          <a:p>
            <a:r>
              <a:rPr lang="zh-CN" altLang="en-US" dirty="0"/>
              <a:t>如果不用</a:t>
            </a:r>
            <a:r>
              <a:rPr lang="en-US" altLang="zh-CN" dirty="0" err="1"/>
              <a:t>VotingClassifier</a:t>
            </a:r>
            <a:r>
              <a:rPr lang="zh-CN" altLang="en-US" dirty="0"/>
              <a:t>的也可以自己根据这几个模型的测试准确率给几个模型的结果自定义权重，将最终的加权平均值作为预测结果。</a:t>
            </a:r>
          </a:p>
        </p:txBody>
      </p:sp>
      <p:pic>
        <p:nvPicPr>
          <p:cNvPr id="8" name="图片 7">
            <a:extLst>
              <a:ext uri="{FF2B5EF4-FFF2-40B4-BE49-F238E27FC236}">
                <a16:creationId xmlns:a16="http://schemas.microsoft.com/office/drawing/2014/main" id="{35EAE614-C287-4661-A1DD-FBC137A394EC}"/>
              </a:ext>
            </a:extLst>
          </p:cNvPr>
          <p:cNvPicPr>
            <a:picLocks noChangeAspect="1"/>
          </p:cNvPicPr>
          <p:nvPr/>
        </p:nvPicPr>
        <p:blipFill>
          <a:blip r:embed="rId3"/>
          <a:stretch>
            <a:fillRect/>
          </a:stretch>
        </p:blipFill>
        <p:spPr>
          <a:xfrm>
            <a:off x="4726731" y="495300"/>
            <a:ext cx="4248980" cy="1398814"/>
          </a:xfrm>
          <a:prstGeom prst="rect">
            <a:avLst/>
          </a:prstGeom>
        </p:spPr>
      </p:pic>
      <p:sp>
        <p:nvSpPr>
          <p:cNvPr id="16" name="文本框 15">
            <a:extLst>
              <a:ext uri="{FF2B5EF4-FFF2-40B4-BE49-F238E27FC236}">
                <a16:creationId xmlns:a16="http://schemas.microsoft.com/office/drawing/2014/main" id="{8F1DE64B-A684-4252-B8D4-84DA0B271CF3}"/>
              </a:ext>
            </a:extLst>
          </p:cNvPr>
          <p:cNvSpPr txBox="1"/>
          <p:nvPr/>
        </p:nvSpPr>
        <p:spPr>
          <a:xfrm>
            <a:off x="4674637" y="1941769"/>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输出文件已经生成，提交到</a:t>
            </a:r>
            <a:r>
              <a:rPr lang="en-US" altLang="zh-CN" sz="1400" b="0" i="0" kern="1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kaggle</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查看排名</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759397C2-E0E3-45B6-B0E9-E8DDA53A7032}"/>
              </a:ext>
            </a:extLst>
          </p:cNvPr>
          <p:cNvPicPr>
            <a:picLocks noChangeAspect="1"/>
          </p:cNvPicPr>
          <p:nvPr/>
        </p:nvPicPr>
        <p:blipFill>
          <a:blip r:embed="rId4"/>
          <a:stretch>
            <a:fillRect/>
          </a:stretch>
        </p:blipFill>
        <p:spPr>
          <a:xfrm>
            <a:off x="4817473" y="2400873"/>
            <a:ext cx="2514286" cy="2304762"/>
          </a:xfrm>
          <a:prstGeom prst="rect">
            <a:avLst/>
          </a:prstGeom>
        </p:spPr>
      </p:pic>
    </p:spTree>
    <p:extLst>
      <p:ext uri="{BB962C8B-B14F-4D97-AF65-F5344CB8AC3E}">
        <p14:creationId xmlns:p14="http://schemas.microsoft.com/office/powerpoint/2010/main" val="70228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微调模型</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PART FIVE</a:t>
            </a:r>
            <a:endParaRPr lang="zh-CN" altLang="en-US" sz="1600" dirty="0"/>
          </a:p>
        </p:txBody>
      </p:sp>
      <p:sp>
        <p:nvSpPr>
          <p:cNvPr id="41" name="文本框 40">
            <a:extLst>
              <a:ext uri="{FF2B5EF4-FFF2-40B4-BE49-F238E27FC236}">
                <a16:creationId xmlns:a16="http://schemas.microsoft.com/office/drawing/2014/main" id="{9F1D1643-D8DB-4A28-B30E-64C487CC42E4}"/>
              </a:ext>
            </a:extLst>
          </p:cNvPr>
          <p:cNvSpPr txBox="1"/>
          <p:nvPr/>
        </p:nvSpPr>
        <p:spPr>
          <a:xfrm>
            <a:off x="102637" y="542955"/>
            <a:ext cx="4572000" cy="369332"/>
          </a:xfrm>
          <a:prstGeom prst="rect">
            <a:avLst/>
          </a:prstGeom>
          <a:noFill/>
        </p:spPr>
        <p:txBody>
          <a:bodyPr wrap="square">
            <a:spAutoFit/>
          </a:bodyPr>
          <a:lstStyle/>
          <a:p>
            <a:r>
              <a:rPr lang="zh-CN" altLang="en-US" sz="1800" b="1" dirty="0">
                <a:solidFill>
                  <a:srgbClr val="92D050"/>
                </a:solidFill>
                <a:latin typeface="宋体" panose="02010600030101010101" pitchFamily="2" charset="-122"/>
                <a:ea typeface="宋体" panose="02010600030101010101" pitchFamily="2" charset="-122"/>
                <a:cs typeface="Times New Roman" panose="02020603050405020304" pitchFamily="18" charset="0"/>
              </a:rPr>
              <a:t>查看预测效果（调整后的最佳效果）</a:t>
            </a:r>
          </a:p>
        </p:txBody>
      </p:sp>
      <p:pic>
        <p:nvPicPr>
          <p:cNvPr id="2" name="图片 1">
            <a:extLst>
              <a:ext uri="{FF2B5EF4-FFF2-40B4-BE49-F238E27FC236}">
                <a16:creationId xmlns:a16="http://schemas.microsoft.com/office/drawing/2014/main" id="{6FF3918B-2CC2-4514-9BDE-A3953AF446B3}"/>
              </a:ext>
            </a:extLst>
          </p:cNvPr>
          <p:cNvPicPr>
            <a:picLocks noChangeAspect="1"/>
          </p:cNvPicPr>
          <p:nvPr/>
        </p:nvPicPr>
        <p:blipFill>
          <a:blip r:embed="rId2"/>
          <a:stretch>
            <a:fillRect/>
          </a:stretch>
        </p:blipFill>
        <p:spPr>
          <a:xfrm>
            <a:off x="177800" y="959942"/>
            <a:ext cx="3508375" cy="2792206"/>
          </a:xfrm>
          <a:prstGeom prst="rect">
            <a:avLst/>
          </a:prstGeom>
        </p:spPr>
      </p:pic>
      <p:pic>
        <p:nvPicPr>
          <p:cNvPr id="3" name="图片 2">
            <a:extLst>
              <a:ext uri="{FF2B5EF4-FFF2-40B4-BE49-F238E27FC236}">
                <a16:creationId xmlns:a16="http://schemas.microsoft.com/office/drawing/2014/main" id="{217F0EB3-7AFF-4D2A-AC1E-5D816A64A5B3}"/>
              </a:ext>
            </a:extLst>
          </p:cNvPr>
          <p:cNvPicPr>
            <a:picLocks noChangeAspect="1"/>
          </p:cNvPicPr>
          <p:nvPr/>
        </p:nvPicPr>
        <p:blipFill>
          <a:blip r:embed="rId3"/>
          <a:stretch>
            <a:fillRect/>
          </a:stretch>
        </p:blipFill>
        <p:spPr>
          <a:xfrm>
            <a:off x="177800" y="3352800"/>
            <a:ext cx="3525937" cy="1333740"/>
          </a:xfrm>
          <a:prstGeom prst="rect">
            <a:avLst/>
          </a:prstGeom>
        </p:spPr>
      </p:pic>
      <p:sp>
        <p:nvSpPr>
          <p:cNvPr id="43" name="文本框 42">
            <a:extLst>
              <a:ext uri="{FF2B5EF4-FFF2-40B4-BE49-F238E27FC236}">
                <a16:creationId xmlns:a16="http://schemas.microsoft.com/office/drawing/2014/main" id="{16A7D626-E8D6-49E6-AD04-ADBDFDF58992}"/>
              </a:ext>
            </a:extLst>
          </p:cNvPr>
          <p:cNvSpPr txBox="1"/>
          <p:nvPr/>
        </p:nvSpPr>
        <p:spPr>
          <a:xfrm>
            <a:off x="3924300" y="190500"/>
            <a:ext cx="4572000" cy="507831"/>
          </a:xfrm>
          <a:prstGeom prst="rect">
            <a:avLst/>
          </a:prstGeom>
          <a:noFill/>
        </p:spPr>
        <p:txBody>
          <a:bodyPr wrap="square">
            <a:spAutoFit/>
          </a:bodyPr>
          <a:lstStyle/>
          <a:p>
            <a:r>
              <a:rPr lang="zh-CN" altLang="en-US" dirty="0"/>
              <a:t>准备通过调整不同基础模型的权重来寻找最佳权重：</a:t>
            </a:r>
          </a:p>
          <a:p>
            <a:r>
              <a:rPr lang="zh-CN" altLang="en-US" dirty="0"/>
              <a:t>（</a:t>
            </a:r>
            <a:r>
              <a:rPr lang="en-US" altLang="zh-CN" dirty="0"/>
              <a:t>1</a:t>
            </a:r>
            <a:r>
              <a:rPr lang="zh-CN" altLang="en-US" dirty="0"/>
              <a:t>）修改</a:t>
            </a:r>
            <a:r>
              <a:rPr lang="en-US" altLang="zh-CN" dirty="0"/>
              <a:t>voting</a:t>
            </a:r>
            <a:r>
              <a:rPr lang="zh-CN" altLang="en-US" dirty="0"/>
              <a:t>权重为</a:t>
            </a:r>
            <a:r>
              <a:rPr lang="en-US" altLang="zh-CN" dirty="0"/>
              <a:t>5 2 2 </a:t>
            </a:r>
            <a:r>
              <a:rPr lang="zh-CN" altLang="en-US" dirty="0"/>
              <a:t>输出</a:t>
            </a:r>
            <a:r>
              <a:rPr lang="en-US" altLang="zh-CN" dirty="0"/>
              <a:t>result1.csv</a:t>
            </a:r>
            <a:r>
              <a:rPr lang="zh-CN" altLang="en-US" dirty="0"/>
              <a:t>并提交</a:t>
            </a:r>
            <a:r>
              <a:rPr lang="en-US" altLang="zh-CN" dirty="0" err="1"/>
              <a:t>kaggle</a:t>
            </a:r>
            <a:endParaRPr lang="en-US" altLang="zh-CN" dirty="0"/>
          </a:p>
        </p:txBody>
      </p:sp>
      <p:pic>
        <p:nvPicPr>
          <p:cNvPr id="44" name="图片 43">
            <a:extLst>
              <a:ext uri="{FF2B5EF4-FFF2-40B4-BE49-F238E27FC236}">
                <a16:creationId xmlns:a16="http://schemas.microsoft.com/office/drawing/2014/main" id="{B220557E-B825-44A7-AE19-04D42382F280}"/>
              </a:ext>
            </a:extLst>
          </p:cNvPr>
          <p:cNvPicPr>
            <a:picLocks noChangeAspect="1"/>
          </p:cNvPicPr>
          <p:nvPr/>
        </p:nvPicPr>
        <p:blipFill>
          <a:blip r:embed="rId4"/>
          <a:stretch>
            <a:fillRect/>
          </a:stretch>
        </p:blipFill>
        <p:spPr>
          <a:xfrm>
            <a:off x="4457516" y="817005"/>
            <a:ext cx="2629267" cy="447737"/>
          </a:xfrm>
          <a:prstGeom prst="rect">
            <a:avLst/>
          </a:prstGeom>
        </p:spPr>
      </p:pic>
      <p:sp>
        <p:nvSpPr>
          <p:cNvPr id="47" name="文本框 46">
            <a:extLst>
              <a:ext uri="{FF2B5EF4-FFF2-40B4-BE49-F238E27FC236}">
                <a16:creationId xmlns:a16="http://schemas.microsoft.com/office/drawing/2014/main" id="{E8BF66B1-B8FA-4D72-B99A-670B1E3ED4D6}"/>
              </a:ext>
            </a:extLst>
          </p:cNvPr>
          <p:cNvSpPr txBox="1"/>
          <p:nvPr/>
        </p:nvSpPr>
        <p:spPr>
          <a:xfrm>
            <a:off x="3924300" y="1353642"/>
            <a:ext cx="4572000" cy="300082"/>
          </a:xfrm>
          <a:prstGeom prst="rect">
            <a:avLst/>
          </a:prstGeom>
          <a:noFill/>
        </p:spPr>
        <p:txBody>
          <a:bodyPr wrap="square">
            <a:spAutoFit/>
          </a:bodyPr>
          <a:lstStyle/>
          <a:p>
            <a:r>
              <a:rPr lang="zh-CN" altLang="en-US" dirty="0"/>
              <a:t>（</a:t>
            </a:r>
            <a:r>
              <a:rPr lang="en-US" altLang="zh-CN" dirty="0"/>
              <a:t>2</a:t>
            </a:r>
            <a:r>
              <a:rPr lang="zh-CN" altLang="en-US" dirty="0"/>
              <a:t>）修改</a:t>
            </a:r>
            <a:r>
              <a:rPr lang="en-US" altLang="zh-CN" dirty="0"/>
              <a:t>voting</a:t>
            </a:r>
            <a:r>
              <a:rPr lang="zh-CN" altLang="en-US" dirty="0"/>
              <a:t>权重为</a:t>
            </a:r>
            <a:r>
              <a:rPr lang="en-US" altLang="zh-CN" dirty="0"/>
              <a:t>2 2 5 </a:t>
            </a:r>
            <a:r>
              <a:rPr lang="zh-CN" altLang="en-US" dirty="0"/>
              <a:t>输出</a:t>
            </a:r>
            <a:r>
              <a:rPr lang="en-US" altLang="zh-CN" dirty="0"/>
              <a:t>result2.csv</a:t>
            </a:r>
            <a:r>
              <a:rPr lang="zh-CN" altLang="en-US" dirty="0"/>
              <a:t>并提交</a:t>
            </a:r>
            <a:r>
              <a:rPr lang="en-US" altLang="zh-CN" dirty="0" err="1"/>
              <a:t>kaggle</a:t>
            </a:r>
            <a:endParaRPr lang="zh-CN" altLang="en-US" dirty="0"/>
          </a:p>
        </p:txBody>
      </p:sp>
      <p:pic>
        <p:nvPicPr>
          <p:cNvPr id="48" name="图片 47">
            <a:extLst>
              <a:ext uri="{FF2B5EF4-FFF2-40B4-BE49-F238E27FC236}">
                <a16:creationId xmlns:a16="http://schemas.microsoft.com/office/drawing/2014/main" id="{D0F3CDAE-14D3-4B2E-85BF-ECCB14DE25AA}"/>
              </a:ext>
            </a:extLst>
          </p:cNvPr>
          <p:cNvPicPr>
            <a:picLocks noChangeAspect="1"/>
          </p:cNvPicPr>
          <p:nvPr/>
        </p:nvPicPr>
        <p:blipFill>
          <a:blip r:embed="rId5"/>
          <a:stretch>
            <a:fillRect/>
          </a:stretch>
        </p:blipFill>
        <p:spPr>
          <a:xfrm>
            <a:off x="4457516" y="1685447"/>
            <a:ext cx="2629267" cy="485229"/>
          </a:xfrm>
          <a:prstGeom prst="rect">
            <a:avLst/>
          </a:prstGeom>
        </p:spPr>
      </p:pic>
      <p:sp>
        <p:nvSpPr>
          <p:cNvPr id="49" name="文本框 48">
            <a:extLst>
              <a:ext uri="{FF2B5EF4-FFF2-40B4-BE49-F238E27FC236}">
                <a16:creationId xmlns:a16="http://schemas.microsoft.com/office/drawing/2014/main" id="{ADDFD4AC-024D-40AE-9540-EEE172DFB4EF}"/>
              </a:ext>
            </a:extLst>
          </p:cNvPr>
          <p:cNvSpPr txBox="1"/>
          <p:nvPr/>
        </p:nvSpPr>
        <p:spPr>
          <a:xfrm>
            <a:off x="153437" y="4802959"/>
            <a:ext cx="1661032" cy="300082"/>
          </a:xfrm>
          <a:prstGeom prst="rect">
            <a:avLst/>
          </a:prstGeom>
          <a:noFill/>
        </p:spPr>
        <p:txBody>
          <a:bodyPr wrap="none" rtlCol="0">
            <a:spAutoFit/>
          </a:bodyPr>
          <a:lstStyle/>
          <a:p>
            <a:r>
              <a:rPr lang="zh-CN" altLang="en-US" dirty="0"/>
              <a:t>最佳效果为 </a:t>
            </a:r>
            <a:r>
              <a:rPr lang="en-US" altLang="zh-CN" dirty="0"/>
              <a:t>0.81339</a:t>
            </a:r>
            <a:endParaRPr lang="zh-CN" altLang="en-US" dirty="0"/>
          </a:p>
        </p:txBody>
      </p:sp>
      <p:sp>
        <p:nvSpPr>
          <p:cNvPr id="51" name="文本框 50">
            <a:extLst>
              <a:ext uri="{FF2B5EF4-FFF2-40B4-BE49-F238E27FC236}">
                <a16:creationId xmlns:a16="http://schemas.microsoft.com/office/drawing/2014/main" id="{8F0C5787-9DA1-4066-B673-76ACE9284982}"/>
              </a:ext>
            </a:extLst>
          </p:cNvPr>
          <p:cNvSpPr txBox="1"/>
          <p:nvPr/>
        </p:nvSpPr>
        <p:spPr>
          <a:xfrm>
            <a:off x="3924300" y="2220425"/>
            <a:ext cx="4572000" cy="300082"/>
          </a:xfrm>
          <a:prstGeom prst="rect">
            <a:avLst/>
          </a:prstGeom>
          <a:noFill/>
        </p:spPr>
        <p:txBody>
          <a:bodyPr wrap="square">
            <a:spAutoFit/>
          </a:bodyPr>
          <a:lstStyle/>
          <a:p>
            <a:r>
              <a:rPr lang="zh-CN" altLang="en-US" dirty="0"/>
              <a:t>（</a:t>
            </a:r>
            <a:r>
              <a:rPr lang="en-US" altLang="zh-CN" dirty="0"/>
              <a:t>3</a:t>
            </a:r>
            <a:r>
              <a:rPr lang="zh-CN" altLang="en-US" dirty="0"/>
              <a:t>）修改</a:t>
            </a:r>
            <a:r>
              <a:rPr lang="en-US" altLang="zh-CN" dirty="0"/>
              <a:t>voting</a:t>
            </a:r>
            <a:r>
              <a:rPr lang="zh-CN" altLang="en-US" dirty="0"/>
              <a:t>权重为</a:t>
            </a:r>
            <a:r>
              <a:rPr lang="en-US" altLang="zh-CN" dirty="0"/>
              <a:t>0 4 4  </a:t>
            </a:r>
            <a:r>
              <a:rPr lang="zh-CN" altLang="en-US" dirty="0"/>
              <a:t>输出</a:t>
            </a:r>
            <a:r>
              <a:rPr lang="en-US" altLang="zh-CN" dirty="0"/>
              <a:t>result3.csv</a:t>
            </a:r>
            <a:r>
              <a:rPr lang="zh-CN" altLang="en-US" dirty="0"/>
              <a:t>并提交</a:t>
            </a:r>
            <a:r>
              <a:rPr lang="en-US" altLang="zh-CN" dirty="0" err="1"/>
              <a:t>kaggle</a:t>
            </a:r>
            <a:endParaRPr lang="zh-CN" altLang="en-US" dirty="0"/>
          </a:p>
        </p:txBody>
      </p:sp>
      <p:pic>
        <p:nvPicPr>
          <p:cNvPr id="52" name="图片 51">
            <a:extLst>
              <a:ext uri="{FF2B5EF4-FFF2-40B4-BE49-F238E27FC236}">
                <a16:creationId xmlns:a16="http://schemas.microsoft.com/office/drawing/2014/main" id="{2B563050-79B0-4B18-937C-021CA41FCD17}"/>
              </a:ext>
            </a:extLst>
          </p:cNvPr>
          <p:cNvPicPr>
            <a:picLocks noChangeAspect="1"/>
          </p:cNvPicPr>
          <p:nvPr/>
        </p:nvPicPr>
        <p:blipFill>
          <a:blip r:embed="rId6"/>
          <a:stretch>
            <a:fillRect/>
          </a:stretch>
        </p:blipFill>
        <p:spPr>
          <a:xfrm>
            <a:off x="4457516" y="2520507"/>
            <a:ext cx="2629096" cy="422718"/>
          </a:xfrm>
          <a:prstGeom prst="rect">
            <a:avLst/>
          </a:prstGeom>
        </p:spPr>
      </p:pic>
      <p:sp>
        <p:nvSpPr>
          <p:cNvPr id="54" name="文本框 53">
            <a:extLst>
              <a:ext uri="{FF2B5EF4-FFF2-40B4-BE49-F238E27FC236}">
                <a16:creationId xmlns:a16="http://schemas.microsoft.com/office/drawing/2014/main" id="{9EEE9654-8354-4869-858C-4B139BBAC727}"/>
              </a:ext>
            </a:extLst>
          </p:cNvPr>
          <p:cNvSpPr txBox="1"/>
          <p:nvPr/>
        </p:nvSpPr>
        <p:spPr>
          <a:xfrm>
            <a:off x="3940176" y="3087208"/>
            <a:ext cx="4572000" cy="507831"/>
          </a:xfrm>
          <a:prstGeom prst="rect">
            <a:avLst/>
          </a:prstGeom>
          <a:noFill/>
        </p:spPr>
        <p:txBody>
          <a:bodyPr wrap="square">
            <a:spAutoFit/>
          </a:bodyPr>
          <a:lstStyle/>
          <a:p>
            <a:r>
              <a:rPr lang="zh-CN" altLang="en-US" dirty="0"/>
              <a:t>（</a:t>
            </a:r>
            <a:r>
              <a:rPr lang="en-US" altLang="zh-CN" dirty="0"/>
              <a:t>4</a:t>
            </a:r>
            <a:r>
              <a:rPr lang="zh-CN" altLang="en-US" dirty="0"/>
              <a:t>）发现随机森林和极限树效果比较好，于是就多给一些权重，修改</a:t>
            </a:r>
            <a:r>
              <a:rPr lang="en-US" altLang="zh-CN" dirty="0"/>
              <a:t>voting</a:t>
            </a:r>
            <a:r>
              <a:rPr lang="zh-CN" altLang="en-US" dirty="0"/>
              <a:t>权重为</a:t>
            </a:r>
            <a:r>
              <a:rPr lang="en-US" altLang="zh-CN" dirty="0"/>
              <a:t>4 0 4  </a:t>
            </a:r>
            <a:r>
              <a:rPr lang="zh-CN" altLang="en-US" dirty="0"/>
              <a:t>输出</a:t>
            </a:r>
            <a:r>
              <a:rPr lang="en-US" altLang="zh-CN" dirty="0"/>
              <a:t>result3.csv</a:t>
            </a:r>
            <a:r>
              <a:rPr lang="zh-CN" altLang="en-US" dirty="0"/>
              <a:t>并提交</a:t>
            </a:r>
            <a:r>
              <a:rPr lang="en-US" altLang="zh-CN" dirty="0" err="1"/>
              <a:t>kaggle</a:t>
            </a:r>
            <a:endParaRPr lang="zh-CN" altLang="en-US" dirty="0"/>
          </a:p>
        </p:txBody>
      </p:sp>
      <p:pic>
        <p:nvPicPr>
          <p:cNvPr id="55" name="图片 54">
            <a:extLst>
              <a:ext uri="{FF2B5EF4-FFF2-40B4-BE49-F238E27FC236}">
                <a16:creationId xmlns:a16="http://schemas.microsoft.com/office/drawing/2014/main" id="{48FA3CC4-CFD9-495E-8AD1-DDA409988BEF}"/>
              </a:ext>
            </a:extLst>
          </p:cNvPr>
          <p:cNvPicPr>
            <a:picLocks noChangeAspect="1"/>
          </p:cNvPicPr>
          <p:nvPr/>
        </p:nvPicPr>
        <p:blipFill>
          <a:blip r:embed="rId7"/>
          <a:stretch>
            <a:fillRect/>
          </a:stretch>
        </p:blipFill>
        <p:spPr>
          <a:xfrm>
            <a:off x="4457516" y="3647712"/>
            <a:ext cx="2782490" cy="507831"/>
          </a:xfrm>
          <a:prstGeom prst="rect">
            <a:avLst/>
          </a:prstGeom>
        </p:spPr>
      </p:pic>
    </p:spTree>
    <p:extLst>
      <p:ext uri="{BB962C8B-B14F-4D97-AF65-F5344CB8AC3E}">
        <p14:creationId xmlns:p14="http://schemas.microsoft.com/office/powerpoint/2010/main" val="62475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ONE</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获得数据</a:t>
            </a:r>
          </a:p>
        </p:txBody>
      </p:sp>
      <p:pic>
        <p:nvPicPr>
          <p:cNvPr id="8" name="图片 7">
            <a:extLst>
              <a:ext uri="{FF2B5EF4-FFF2-40B4-BE49-F238E27FC236}">
                <a16:creationId xmlns:a16="http://schemas.microsoft.com/office/drawing/2014/main" id="{6C6D4186-6AE4-4104-9EAC-4CD7A384A7A4}"/>
              </a:ext>
            </a:extLst>
          </p:cNvPr>
          <p:cNvPicPr/>
          <p:nvPr/>
        </p:nvPicPr>
        <p:blipFill>
          <a:blip r:embed="rId2"/>
          <a:stretch>
            <a:fillRect/>
          </a:stretch>
        </p:blipFill>
        <p:spPr>
          <a:xfrm>
            <a:off x="177800" y="801997"/>
            <a:ext cx="4540248" cy="3836104"/>
          </a:xfrm>
          <a:prstGeom prst="rect">
            <a:avLst/>
          </a:prstGeom>
        </p:spPr>
      </p:pic>
      <p:sp>
        <p:nvSpPr>
          <p:cNvPr id="10" name="文本框 9">
            <a:extLst>
              <a:ext uri="{FF2B5EF4-FFF2-40B4-BE49-F238E27FC236}">
                <a16:creationId xmlns:a16="http://schemas.microsoft.com/office/drawing/2014/main" id="{0AF560B1-9250-4E17-8E91-C5A8B2BADCEC}"/>
              </a:ext>
            </a:extLst>
          </p:cNvPr>
          <p:cNvSpPr txBox="1"/>
          <p:nvPr/>
        </p:nvSpPr>
        <p:spPr>
          <a:xfrm>
            <a:off x="5277080" y="713862"/>
            <a:ext cx="3205908" cy="1754326"/>
          </a:xfrm>
          <a:prstGeom prst="rect">
            <a:avLst/>
          </a:prstGeom>
          <a:noFill/>
        </p:spPr>
        <p:txBody>
          <a:bodyPr wrap="square">
            <a:spAutoFit/>
          </a:bodyPr>
          <a:lstStyle/>
          <a:p>
            <a:r>
              <a:rPr lang="en-US"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Titanic</a:t>
            </a:r>
            <a:r>
              <a:rPr lang="zh-CN"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生存预测中提供了两组数据：</a:t>
            </a:r>
            <a:r>
              <a:rPr lang="en-US"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train.csv </a:t>
            </a:r>
            <a:r>
              <a:rPr lang="zh-CN"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test.csv</a:t>
            </a:r>
            <a:r>
              <a:rPr lang="zh-CN"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，分别是训练集和测试集。本</a:t>
            </a:r>
            <a:r>
              <a:rPr lang="zh-CN" altLang="en-US" sz="1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次</a:t>
            </a:r>
            <a:r>
              <a:rPr lang="zh-CN" altLang="zh-CN" sz="18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为练手项目，所以数据就直接给了，不过有缺失的数据，需要我们来处理一下。</a:t>
            </a:r>
            <a:endParaRPr lang="zh-CN" altLang="en-US" sz="1800" b="1" dirty="0"/>
          </a:p>
        </p:txBody>
      </p:sp>
      <p:pic>
        <p:nvPicPr>
          <p:cNvPr id="11" name="图片 10">
            <a:extLst>
              <a:ext uri="{FF2B5EF4-FFF2-40B4-BE49-F238E27FC236}">
                <a16:creationId xmlns:a16="http://schemas.microsoft.com/office/drawing/2014/main" id="{2C78E372-C283-4F00-BBB3-5AC08F9E9F9D}"/>
              </a:ext>
            </a:extLst>
          </p:cNvPr>
          <p:cNvPicPr>
            <a:picLocks noChangeAspect="1"/>
          </p:cNvPicPr>
          <p:nvPr/>
        </p:nvPicPr>
        <p:blipFill>
          <a:blip r:embed="rId3"/>
          <a:stretch>
            <a:fillRect/>
          </a:stretch>
        </p:blipFill>
        <p:spPr>
          <a:xfrm>
            <a:off x="5420299" y="2571750"/>
            <a:ext cx="2864385" cy="2132559"/>
          </a:xfrm>
          <a:prstGeom prst="rect">
            <a:avLst/>
          </a:prstGeom>
        </p:spPr>
      </p:pic>
    </p:spTree>
    <p:extLst>
      <p:ext uri="{BB962C8B-B14F-4D97-AF65-F5344CB8AC3E}">
        <p14:creationId xmlns:p14="http://schemas.microsoft.com/office/powerpoint/2010/main" val="296945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10920" y="2724356"/>
            <a:ext cx="2922162" cy="2419144"/>
            <a:chOff x="4425186" y="923072"/>
            <a:chExt cx="3367388" cy="3276964"/>
          </a:xfrm>
        </p:grpSpPr>
        <p:sp>
          <p:nvSpPr>
            <p:cNvPr id="3" name="AutoShape 2"/>
            <p:cNvSpPr>
              <a:spLocks/>
            </p:cNvSpPr>
            <p:nvPr/>
          </p:nvSpPr>
          <p:spPr bwMode="auto">
            <a:xfrm>
              <a:off x="4425186" y="2437653"/>
              <a:ext cx="669625" cy="1761388"/>
            </a:xfrm>
            <a:custGeom>
              <a:avLst/>
              <a:gdLst/>
              <a:ahLst/>
              <a:cxnLst/>
              <a:rect l="0" t="0" r="r" b="b"/>
              <a:pathLst>
                <a:path w="21600" h="21600">
                  <a:moveTo>
                    <a:pt x="21600" y="21600"/>
                  </a:moveTo>
                  <a:lnTo>
                    <a:pt x="0" y="21600"/>
                  </a:lnTo>
                  <a:lnTo>
                    <a:pt x="0" y="4642"/>
                  </a:lnTo>
                  <a:lnTo>
                    <a:pt x="10755" y="0"/>
                  </a:lnTo>
                  <a:lnTo>
                    <a:pt x="21600" y="4642"/>
                  </a:lnTo>
                  <a:close/>
                  <a:moveTo>
                    <a:pt x="21600" y="21600"/>
                  </a:moveTo>
                </a:path>
              </a:pathLst>
            </a:custGeom>
            <a:solidFill>
              <a:srgbClr val="3ABE9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4" name="AutoShape 3"/>
            <p:cNvSpPr>
              <a:spLocks/>
            </p:cNvSpPr>
            <p:nvPr/>
          </p:nvSpPr>
          <p:spPr bwMode="auto">
            <a:xfrm>
              <a:off x="7118416" y="2715754"/>
              <a:ext cx="674158" cy="1479566"/>
            </a:xfrm>
            <a:custGeom>
              <a:avLst/>
              <a:gdLst/>
              <a:ahLst/>
              <a:cxnLst/>
              <a:rect l="0" t="0" r="r" b="b"/>
              <a:pathLst>
                <a:path w="21600" h="21600">
                  <a:moveTo>
                    <a:pt x="21600" y="21600"/>
                  </a:moveTo>
                  <a:lnTo>
                    <a:pt x="0" y="21600"/>
                  </a:lnTo>
                  <a:lnTo>
                    <a:pt x="0" y="5527"/>
                  </a:lnTo>
                  <a:lnTo>
                    <a:pt x="10755" y="0"/>
                  </a:lnTo>
                  <a:lnTo>
                    <a:pt x="21600" y="5527"/>
                  </a:lnTo>
                  <a:close/>
                  <a:moveTo>
                    <a:pt x="21600" y="21600"/>
                  </a:moveTo>
                </a:path>
              </a:pathLst>
            </a:custGeom>
            <a:solidFill>
              <a:srgbClr val="01C4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5" name="AutoShape 4"/>
            <p:cNvSpPr>
              <a:spLocks/>
            </p:cNvSpPr>
            <p:nvPr/>
          </p:nvSpPr>
          <p:spPr bwMode="auto">
            <a:xfrm>
              <a:off x="5773286" y="2250040"/>
              <a:ext cx="668492" cy="1947703"/>
            </a:xfrm>
            <a:custGeom>
              <a:avLst/>
              <a:gdLst/>
              <a:ahLst/>
              <a:cxnLst/>
              <a:rect l="0" t="0" r="r" b="b"/>
              <a:pathLst>
                <a:path w="21600" h="21600">
                  <a:moveTo>
                    <a:pt x="21600" y="21600"/>
                  </a:moveTo>
                  <a:lnTo>
                    <a:pt x="0" y="21600"/>
                  </a:lnTo>
                  <a:lnTo>
                    <a:pt x="0" y="4200"/>
                  </a:lnTo>
                  <a:lnTo>
                    <a:pt x="10755" y="0"/>
                  </a:lnTo>
                  <a:lnTo>
                    <a:pt x="21600" y="4200"/>
                  </a:lnTo>
                  <a:close/>
                  <a:moveTo>
                    <a:pt x="21600" y="21600"/>
                  </a:moveTo>
                </a:path>
              </a:pathLst>
            </a:custGeom>
            <a:solidFill>
              <a:schemeClr val="bg1">
                <a:lumMod val="6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6" name="AutoShape 5"/>
            <p:cNvSpPr>
              <a:spLocks/>
            </p:cNvSpPr>
            <p:nvPr/>
          </p:nvSpPr>
          <p:spPr bwMode="auto">
            <a:xfrm>
              <a:off x="5095944" y="1646985"/>
              <a:ext cx="677556" cy="2552054"/>
            </a:xfrm>
            <a:custGeom>
              <a:avLst/>
              <a:gdLst/>
              <a:ahLst/>
              <a:cxnLst/>
              <a:rect l="0" t="0" r="r" b="b"/>
              <a:pathLst>
                <a:path w="21600" h="21600">
                  <a:moveTo>
                    <a:pt x="21600" y="21600"/>
                  </a:moveTo>
                  <a:lnTo>
                    <a:pt x="0" y="21600"/>
                  </a:lnTo>
                  <a:lnTo>
                    <a:pt x="0" y="3207"/>
                  </a:lnTo>
                  <a:lnTo>
                    <a:pt x="10755" y="0"/>
                  </a:lnTo>
                  <a:lnTo>
                    <a:pt x="21600" y="3207"/>
                  </a:lnTo>
                  <a:close/>
                  <a:moveTo>
                    <a:pt x="21600" y="21600"/>
                  </a:moveTo>
                </a:path>
              </a:pathLst>
            </a:custGeom>
            <a:solidFill>
              <a:srgbClr val="ED657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7" name="AutoShape 6"/>
            <p:cNvSpPr>
              <a:spLocks/>
            </p:cNvSpPr>
            <p:nvPr/>
          </p:nvSpPr>
          <p:spPr bwMode="auto">
            <a:xfrm>
              <a:off x="6438593" y="923072"/>
              <a:ext cx="682088" cy="3276964"/>
            </a:xfrm>
            <a:custGeom>
              <a:avLst/>
              <a:gdLst/>
              <a:ahLst/>
              <a:cxnLst/>
              <a:rect l="0" t="0" r="r" b="b"/>
              <a:pathLst>
                <a:path w="21600" h="21600">
                  <a:moveTo>
                    <a:pt x="21600" y="21600"/>
                  </a:moveTo>
                  <a:lnTo>
                    <a:pt x="0" y="21600"/>
                  </a:lnTo>
                  <a:lnTo>
                    <a:pt x="0" y="2496"/>
                  </a:lnTo>
                  <a:lnTo>
                    <a:pt x="10755" y="0"/>
                  </a:lnTo>
                  <a:lnTo>
                    <a:pt x="21600" y="2496"/>
                  </a:lnTo>
                  <a:close/>
                  <a:moveTo>
                    <a:pt x="21600" y="21600"/>
                  </a:moveTo>
                </a:path>
              </a:pathLst>
            </a:custGeom>
            <a:solidFill>
              <a:srgbClr val="183A5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8" name="文本框 7"/>
          <p:cNvSpPr txBox="1"/>
          <p:nvPr/>
        </p:nvSpPr>
        <p:spPr>
          <a:xfrm>
            <a:off x="2322285" y="1371421"/>
            <a:ext cx="4499429" cy="1200329"/>
          </a:xfrm>
          <a:prstGeom prst="rect">
            <a:avLst/>
          </a:prstGeom>
          <a:noFill/>
        </p:spPr>
        <p:txBody>
          <a:bodyPr wrap="square" rtlCol="0">
            <a:spAutoFit/>
          </a:bodyPr>
          <a:lstStyle/>
          <a:p>
            <a:pPr algn="ctr"/>
            <a:r>
              <a:rPr lang="en-US" altLang="zh-CN" sz="7200" b="1" dirty="0">
                <a:solidFill>
                  <a:srgbClr val="183A5D"/>
                </a:solidFill>
                <a:latin typeface="微软雅黑" panose="020B0503020204020204" pitchFamily="34" charset="-122"/>
                <a:ea typeface="微软雅黑" panose="020B0503020204020204" pitchFamily="34" charset="-122"/>
              </a:rPr>
              <a:t>THANKS</a:t>
            </a:r>
            <a:endParaRPr lang="zh-CN" altLang="en-US" sz="7200" b="1"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367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ONE</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获得数据</a:t>
            </a:r>
          </a:p>
        </p:txBody>
      </p:sp>
      <p:pic>
        <p:nvPicPr>
          <p:cNvPr id="1026" name="图片 10">
            <a:extLst>
              <a:ext uri="{FF2B5EF4-FFF2-40B4-BE49-F238E27FC236}">
                <a16:creationId xmlns:a16="http://schemas.microsoft.com/office/drawing/2014/main" id="{FDBDB642-29EE-4DE1-96A8-60AB68CC1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2291"/>
            <a:ext cx="52673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1">
            <a:extLst>
              <a:ext uri="{FF2B5EF4-FFF2-40B4-BE49-F238E27FC236}">
                <a16:creationId xmlns:a16="http://schemas.microsoft.com/office/drawing/2014/main" id="{DC20DBEF-9E86-4A7D-AC81-0AE1ED451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4213"/>
            <a:ext cx="5276850" cy="7334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85BF4476-3670-468F-894F-1CD384353F4A}"/>
              </a:ext>
            </a:extLst>
          </p:cNvPr>
          <p:cNvSpPr>
            <a:spLocks noChangeArrowheads="1"/>
          </p:cNvSpPr>
          <p:nvPr/>
        </p:nvSpPr>
        <p:spPr bwMode="auto">
          <a:xfrm>
            <a:off x="177800" y="170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从当前目录导入</a:t>
            </a: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train.csv</a:t>
            </a:r>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test.csv</a:t>
            </a:r>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，并显示两个数据文件的相关信息</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5ADE6D17-1A75-49BF-B246-E5D982149C41}"/>
              </a:ext>
            </a:extLst>
          </p:cNvPr>
          <p:cNvSpPr>
            <a:spLocks noChangeArrowheads="1"/>
          </p:cNvSpPr>
          <p:nvPr/>
        </p:nvSpPr>
        <p:spPr bwMode="auto">
          <a:xfrm>
            <a:off x="177800" y="30327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69EAEF87-D0DA-4819-8020-78558C04ABC4}"/>
              </a:ext>
            </a:extLst>
          </p:cNvPr>
          <p:cNvSpPr txBox="1"/>
          <p:nvPr/>
        </p:nvSpPr>
        <p:spPr>
          <a:xfrm>
            <a:off x="5276850" y="686079"/>
            <a:ext cx="3746500" cy="4039567"/>
          </a:xfrm>
          <a:prstGeom prst="rect">
            <a:avLst/>
          </a:prstGeom>
          <a:noFill/>
        </p:spPr>
        <p:txBody>
          <a:bodyPr wrap="square">
            <a:spAutoFit/>
          </a:bodyPr>
          <a:lstStyle/>
          <a:p>
            <a:r>
              <a:rPr lang="zh-CN" altLang="en-US" dirty="0"/>
              <a:t>了解数据特征含义：</a:t>
            </a:r>
          </a:p>
          <a:p>
            <a:r>
              <a:rPr lang="en-US" altLang="zh-CN" dirty="0"/>
              <a:t>Index(['</a:t>
            </a:r>
            <a:r>
              <a:rPr lang="en-US" altLang="zh-CN" dirty="0" err="1"/>
              <a:t>PassengerId</a:t>
            </a:r>
            <a:r>
              <a:rPr lang="en-US" altLang="zh-CN" dirty="0"/>
              <a:t>', 'Survived', '</a:t>
            </a:r>
            <a:r>
              <a:rPr lang="en-US" altLang="zh-CN" dirty="0" err="1"/>
              <a:t>Pclass</a:t>
            </a:r>
            <a:r>
              <a:rPr lang="en-US" altLang="zh-CN" dirty="0"/>
              <a:t>', 'Name', 'Sex', 'Age', '</a:t>
            </a:r>
            <a:r>
              <a:rPr lang="en-US" altLang="zh-CN" dirty="0" err="1"/>
              <a:t>SibSp</a:t>
            </a:r>
            <a:r>
              <a:rPr lang="en-US" altLang="zh-CN" dirty="0"/>
              <a:t>', 'Parch', 'Ticket', 'Fare', 'Cabin', 'Embarked'], </a:t>
            </a:r>
            <a:r>
              <a:rPr lang="en-US" altLang="zh-CN" dirty="0" err="1"/>
              <a:t>dtype</a:t>
            </a:r>
            <a:r>
              <a:rPr lang="en-US" altLang="zh-CN" dirty="0"/>
              <a:t>='object')</a:t>
            </a:r>
          </a:p>
          <a:p>
            <a:endParaRPr lang="en-US" altLang="zh-CN" dirty="0"/>
          </a:p>
          <a:p>
            <a:r>
              <a:rPr lang="en-US" altLang="zh-CN" dirty="0" err="1"/>
              <a:t>PassengerId</a:t>
            </a:r>
            <a:r>
              <a:rPr lang="zh-CN" altLang="en-US" dirty="0"/>
              <a:t>：乘客编号，唯一；    </a:t>
            </a:r>
          </a:p>
          <a:p>
            <a:r>
              <a:rPr lang="en-US" altLang="zh-CN" dirty="0"/>
              <a:t>Survived</a:t>
            </a:r>
            <a:r>
              <a:rPr lang="zh-CN" altLang="en-US" dirty="0"/>
              <a:t>：是否获救 </a:t>
            </a:r>
            <a:r>
              <a:rPr lang="en-US" altLang="zh-CN" dirty="0"/>
              <a:t>0</a:t>
            </a:r>
            <a:r>
              <a:rPr lang="zh-CN" altLang="en-US" dirty="0"/>
              <a:t>未获救 </a:t>
            </a:r>
            <a:r>
              <a:rPr lang="en-US" altLang="zh-CN" dirty="0"/>
              <a:t>1</a:t>
            </a:r>
            <a:r>
              <a:rPr lang="zh-CN" altLang="en-US" dirty="0"/>
              <a:t>获救；    </a:t>
            </a:r>
          </a:p>
          <a:p>
            <a:r>
              <a:rPr lang="en-US" altLang="zh-CN" dirty="0" err="1"/>
              <a:t>Pclass</a:t>
            </a:r>
            <a:r>
              <a:rPr lang="zh-CN" altLang="en-US" dirty="0"/>
              <a:t>：客舱等级；</a:t>
            </a:r>
          </a:p>
          <a:p>
            <a:r>
              <a:rPr lang="en-US" altLang="zh-CN" dirty="0"/>
              <a:t>Name</a:t>
            </a:r>
            <a:r>
              <a:rPr lang="zh-CN" altLang="en-US" dirty="0"/>
              <a:t>：乘客姓名；    </a:t>
            </a:r>
          </a:p>
          <a:p>
            <a:r>
              <a:rPr lang="en-US" altLang="zh-CN" dirty="0"/>
              <a:t>Sex</a:t>
            </a:r>
            <a:r>
              <a:rPr lang="zh-CN" altLang="en-US" dirty="0"/>
              <a:t>：性别；    </a:t>
            </a:r>
          </a:p>
          <a:p>
            <a:r>
              <a:rPr lang="en-US" altLang="zh-CN" dirty="0"/>
              <a:t>Age</a:t>
            </a:r>
            <a:r>
              <a:rPr lang="zh-CN" altLang="en-US" dirty="0"/>
              <a:t>：年龄；</a:t>
            </a:r>
          </a:p>
          <a:p>
            <a:r>
              <a:rPr lang="en-US" altLang="zh-CN" dirty="0" err="1"/>
              <a:t>SibSp</a:t>
            </a:r>
            <a:r>
              <a:rPr lang="zh-CN" altLang="en-US" dirty="0"/>
              <a:t>：在船上的兄弟姐妹或者配偶数量；    </a:t>
            </a:r>
          </a:p>
          <a:p>
            <a:r>
              <a:rPr lang="en-US" altLang="zh-CN" dirty="0"/>
              <a:t>Parch</a:t>
            </a:r>
            <a:r>
              <a:rPr lang="zh-CN" altLang="en-US" dirty="0"/>
              <a:t>：在船上的父母或儿女数量；    </a:t>
            </a:r>
          </a:p>
          <a:p>
            <a:r>
              <a:rPr lang="en-US" altLang="zh-CN" dirty="0"/>
              <a:t>Ticket</a:t>
            </a:r>
            <a:r>
              <a:rPr lang="zh-CN" altLang="en-US" dirty="0"/>
              <a:t>：船票编号；    </a:t>
            </a:r>
          </a:p>
          <a:p>
            <a:r>
              <a:rPr lang="en-US" altLang="zh-CN" dirty="0"/>
              <a:t>Fare</a:t>
            </a:r>
            <a:r>
              <a:rPr lang="zh-CN" altLang="en-US" dirty="0"/>
              <a:t>：船票价格；    </a:t>
            </a:r>
          </a:p>
          <a:p>
            <a:r>
              <a:rPr lang="en-US" altLang="zh-CN" dirty="0"/>
              <a:t>Cabin</a:t>
            </a:r>
            <a:r>
              <a:rPr lang="zh-CN" altLang="en-US" dirty="0"/>
              <a:t>：客舱号；    </a:t>
            </a:r>
          </a:p>
          <a:p>
            <a:r>
              <a:rPr lang="en-US" altLang="zh-CN" dirty="0"/>
              <a:t>Embarked</a:t>
            </a:r>
            <a:r>
              <a:rPr lang="zh-CN" altLang="en-US" dirty="0"/>
              <a:t>：登船港口</a:t>
            </a:r>
          </a:p>
          <a:p>
            <a:r>
              <a:rPr lang="zh-CN" altLang="en-US" dirty="0"/>
              <a:t>其中</a:t>
            </a:r>
            <a:r>
              <a:rPr lang="en-US" altLang="zh-CN" dirty="0" err="1"/>
              <a:t>PassengerId</a:t>
            </a:r>
            <a:r>
              <a:rPr lang="zh-CN" altLang="en-US" dirty="0"/>
              <a:t>为预测唯一序号，</a:t>
            </a:r>
            <a:r>
              <a:rPr lang="en-US" altLang="zh-CN" dirty="0"/>
              <a:t>Survived</a:t>
            </a:r>
            <a:r>
              <a:rPr lang="zh-CN" altLang="en-US" dirty="0"/>
              <a:t>为预测目标值。</a:t>
            </a:r>
          </a:p>
        </p:txBody>
      </p:sp>
      <p:sp>
        <p:nvSpPr>
          <p:cNvPr id="17" name="文本框 16">
            <a:extLst>
              <a:ext uri="{FF2B5EF4-FFF2-40B4-BE49-F238E27FC236}">
                <a16:creationId xmlns:a16="http://schemas.microsoft.com/office/drawing/2014/main" id="{15DFB8BE-A779-4D14-87CA-534909F04AB6}"/>
              </a:ext>
            </a:extLst>
          </p:cNvPr>
          <p:cNvSpPr txBox="1"/>
          <p:nvPr/>
        </p:nvSpPr>
        <p:spPr>
          <a:xfrm>
            <a:off x="389382" y="2964082"/>
            <a:ext cx="4572000" cy="1546577"/>
          </a:xfrm>
          <a:prstGeom prst="rect">
            <a:avLst/>
          </a:prstGeom>
          <a:noFill/>
        </p:spPr>
        <p:txBody>
          <a:bodyPr wrap="square">
            <a:spAutoFit/>
          </a:bodyPr>
          <a:lstStyle/>
          <a:p>
            <a:r>
              <a:rPr lang="zh-CN" altLang="en-US" dirty="0"/>
              <a:t>了解数据基本情况：</a:t>
            </a:r>
          </a:p>
          <a:p>
            <a:r>
              <a:rPr lang="zh-CN" altLang="en-US" dirty="0"/>
              <a:t>可以发现，训练数据集一共</a:t>
            </a:r>
            <a:r>
              <a:rPr lang="en-US" altLang="zh-CN" dirty="0"/>
              <a:t>891</a:t>
            </a:r>
            <a:r>
              <a:rPr lang="zh-CN" altLang="en-US" dirty="0"/>
              <a:t>个样本，其中</a:t>
            </a:r>
            <a:r>
              <a:rPr lang="en-US" altLang="zh-CN" dirty="0"/>
              <a:t>Age</a:t>
            </a:r>
            <a:r>
              <a:rPr lang="zh-CN" altLang="en-US" dirty="0"/>
              <a:t>、</a:t>
            </a:r>
            <a:r>
              <a:rPr lang="en-US" altLang="zh-CN" dirty="0"/>
              <a:t>Cabin</a:t>
            </a:r>
            <a:r>
              <a:rPr lang="zh-CN" altLang="en-US" dirty="0"/>
              <a:t>、</a:t>
            </a:r>
            <a:r>
              <a:rPr lang="en-US" altLang="zh-CN" dirty="0"/>
              <a:t>Embarked</a:t>
            </a:r>
            <a:r>
              <a:rPr lang="zh-CN" altLang="en-US" dirty="0"/>
              <a:t>属性有缺失值。我们需要对缺失值进行处理，</a:t>
            </a:r>
            <a:r>
              <a:rPr lang="en-US" altLang="zh-CN" dirty="0"/>
              <a:t>Age</a:t>
            </a:r>
            <a:r>
              <a:rPr lang="zh-CN" altLang="en-US" dirty="0"/>
              <a:t>字段缺失值可以用预测年龄来代替，</a:t>
            </a:r>
            <a:r>
              <a:rPr lang="en-US" altLang="zh-CN" dirty="0"/>
              <a:t>Cabin</a:t>
            </a:r>
            <a:r>
              <a:rPr lang="zh-CN" altLang="en-US" dirty="0"/>
              <a:t>字段由于</a:t>
            </a:r>
            <a:r>
              <a:rPr lang="en-US" altLang="zh-CN" dirty="0"/>
              <a:t>Cabin</a:t>
            </a:r>
            <a:r>
              <a:rPr lang="zh-CN" altLang="en-US" dirty="0"/>
              <a:t>项缺失太多，只能将有无</a:t>
            </a:r>
            <a:r>
              <a:rPr lang="en-US" altLang="zh-CN" dirty="0"/>
              <a:t>Cain</a:t>
            </a:r>
            <a:r>
              <a:rPr lang="zh-CN" altLang="en-US" dirty="0"/>
              <a:t>作为特征值进行建模，</a:t>
            </a:r>
            <a:r>
              <a:rPr lang="en-US" altLang="zh-CN" dirty="0"/>
              <a:t>Embarked</a:t>
            </a:r>
            <a:r>
              <a:rPr lang="zh-CN" altLang="en-US" dirty="0"/>
              <a:t>字段由于数据仅有两个样本缺值，可以选择随机填充该属性特征例值，或者删除这两个样本。</a:t>
            </a:r>
          </a:p>
        </p:txBody>
      </p:sp>
    </p:spTree>
    <p:extLst>
      <p:ext uri="{BB962C8B-B14F-4D97-AF65-F5344CB8AC3E}">
        <p14:creationId xmlns:p14="http://schemas.microsoft.com/office/powerpoint/2010/main" val="321222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ONE</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获得数据</a:t>
            </a:r>
          </a:p>
        </p:txBody>
      </p:sp>
      <p:pic>
        <p:nvPicPr>
          <p:cNvPr id="5" name="图片 4">
            <a:extLst>
              <a:ext uri="{FF2B5EF4-FFF2-40B4-BE49-F238E27FC236}">
                <a16:creationId xmlns:a16="http://schemas.microsoft.com/office/drawing/2014/main" id="{66D022F3-BB15-4FD7-8F94-BB08EB1951E5}"/>
              </a:ext>
            </a:extLst>
          </p:cNvPr>
          <p:cNvPicPr>
            <a:picLocks noChangeAspect="1"/>
          </p:cNvPicPr>
          <p:nvPr/>
        </p:nvPicPr>
        <p:blipFill>
          <a:blip r:embed="rId2"/>
          <a:stretch>
            <a:fillRect/>
          </a:stretch>
        </p:blipFill>
        <p:spPr>
          <a:xfrm>
            <a:off x="177800" y="682303"/>
            <a:ext cx="4733773" cy="4120845"/>
          </a:xfrm>
          <a:prstGeom prst="rect">
            <a:avLst/>
          </a:prstGeom>
        </p:spPr>
      </p:pic>
      <p:sp>
        <p:nvSpPr>
          <p:cNvPr id="7" name="文本框 6">
            <a:extLst>
              <a:ext uri="{FF2B5EF4-FFF2-40B4-BE49-F238E27FC236}">
                <a16:creationId xmlns:a16="http://schemas.microsoft.com/office/drawing/2014/main" id="{80DDE4CC-C31C-4D31-A549-65B9611F3582}"/>
              </a:ext>
            </a:extLst>
          </p:cNvPr>
          <p:cNvSpPr txBox="1"/>
          <p:nvPr/>
        </p:nvSpPr>
        <p:spPr>
          <a:xfrm>
            <a:off x="5041900" y="746247"/>
            <a:ext cx="3821684" cy="3831818"/>
          </a:xfrm>
          <a:prstGeom prst="rect">
            <a:avLst/>
          </a:prstGeom>
          <a:noFill/>
        </p:spPr>
        <p:txBody>
          <a:bodyPr wrap="square">
            <a:spAutoFit/>
          </a:bodyPr>
          <a:lstStyle/>
          <a:p>
            <a:r>
              <a:rPr lang="zh-CN" altLang="en-US" dirty="0"/>
              <a:t>查看各特征值有无异常</a:t>
            </a:r>
          </a:p>
          <a:p>
            <a:r>
              <a:rPr lang="en-US" altLang="zh-CN" dirty="0"/>
              <a:t>Survived</a:t>
            </a:r>
            <a:r>
              <a:rPr lang="zh-CN" altLang="en-US" dirty="0"/>
              <a:t>属性包含</a:t>
            </a:r>
            <a:r>
              <a:rPr lang="en-US" altLang="zh-CN" dirty="0"/>
              <a:t>0</a:t>
            </a:r>
            <a:r>
              <a:rPr lang="zh-CN" altLang="en-US" dirty="0"/>
              <a:t>、</a:t>
            </a:r>
            <a:r>
              <a:rPr lang="en-US" altLang="zh-CN" dirty="0"/>
              <a:t>1</a:t>
            </a:r>
            <a:r>
              <a:rPr lang="zh-CN" altLang="en-US" dirty="0"/>
              <a:t>两种值无异常，其中</a:t>
            </a:r>
            <a:r>
              <a:rPr lang="en-US" altLang="zh-CN" dirty="0"/>
              <a:t>549</a:t>
            </a:r>
            <a:r>
              <a:rPr lang="zh-CN" altLang="en-US" dirty="0"/>
              <a:t>死亡，</a:t>
            </a:r>
            <a:r>
              <a:rPr lang="en-US" altLang="zh-CN" dirty="0"/>
              <a:t>342</a:t>
            </a:r>
            <a:r>
              <a:rPr lang="zh-CN" altLang="en-US" dirty="0"/>
              <a:t>存活；</a:t>
            </a:r>
            <a:r>
              <a:rPr lang="en-US" altLang="zh-CN" dirty="0" err="1"/>
              <a:t>Pclass</a:t>
            </a:r>
            <a:r>
              <a:rPr lang="zh-CN" altLang="en-US" dirty="0"/>
              <a:t>包含</a:t>
            </a:r>
            <a:r>
              <a:rPr lang="en-US" altLang="zh-CN" dirty="0"/>
              <a:t>1</a:t>
            </a:r>
            <a:r>
              <a:rPr lang="zh-CN" altLang="en-US" dirty="0"/>
              <a:t>、</a:t>
            </a:r>
            <a:r>
              <a:rPr lang="en-US" altLang="zh-CN" dirty="0"/>
              <a:t>2</a:t>
            </a:r>
            <a:r>
              <a:rPr lang="zh-CN" altLang="en-US" dirty="0"/>
              <a:t>、</a:t>
            </a:r>
            <a:r>
              <a:rPr lang="en-US" altLang="zh-CN" dirty="0"/>
              <a:t>3</a:t>
            </a:r>
            <a:r>
              <a:rPr lang="zh-CN" altLang="en-US" dirty="0"/>
              <a:t>三种值无异常；</a:t>
            </a:r>
            <a:r>
              <a:rPr lang="en-US" altLang="zh-CN" dirty="0"/>
              <a:t>Name</a:t>
            </a:r>
            <a:r>
              <a:rPr lang="zh-CN" altLang="en-US" dirty="0"/>
              <a:t>属性包含</a:t>
            </a:r>
            <a:r>
              <a:rPr lang="en-US" altLang="zh-CN" dirty="0"/>
              <a:t>891</a:t>
            </a:r>
            <a:r>
              <a:rPr lang="zh-CN" altLang="en-US" dirty="0"/>
              <a:t>个值，无重复无异常；</a:t>
            </a:r>
            <a:r>
              <a:rPr lang="en-US" altLang="zh-CN" dirty="0"/>
              <a:t>Sex</a:t>
            </a:r>
            <a:r>
              <a:rPr lang="zh-CN" altLang="en-US" dirty="0"/>
              <a:t>包含</a:t>
            </a:r>
            <a:r>
              <a:rPr lang="en-US" altLang="zh-CN" dirty="0"/>
              <a:t>male 577</a:t>
            </a:r>
            <a:r>
              <a:rPr lang="zh-CN" altLang="en-US" dirty="0"/>
              <a:t>位，</a:t>
            </a:r>
            <a:r>
              <a:rPr lang="en-US" altLang="zh-CN" dirty="0"/>
              <a:t>female 314</a:t>
            </a:r>
            <a:r>
              <a:rPr lang="zh-CN" altLang="en-US" dirty="0"/>
              <a:t>位；</a:t>
            </a:r>
            <a:r>
              <a:rPr lang="en-US" altLang="zh-CN" dirty="0" err="1"/>
              <a:t>SibSp</a:t>
            </a:r>
            <a:r>
              <a:rPr lang="en-US" altLang="zh-CN" dirty="0"/>
              <a:t> </a:t>
            </a:r>
            <a:r>
              <a:rPr lang="zh-CN" altLang="en-US" dirty="0"/>
              <a:t>包含</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8</a:t>
            </a:r>
            <a:r>
              <a:rPr lang="zh-CN" altLang="en-US" dirty="0"/>
              <a:t>几种值，其中属性为</a:t>
            </a:r>
            <a:r>
              <a:rPr lang="en-US" altLang="zh-CN" dirty="0"/>
              <a:t>n</a:t>
            </a:r>
            <a:r>
              <a:rPr lang="zh-CN" altLang="en-US" dirty="0"/>
              <a:t>的人数，应该为</a:t>
            </a:r>
            <a:r>
              <a:rPr lang="en-US" altLang="zh-CN" dirty="0"/>
              <a:t>n+1</a:t>
            </a:r>
            <a:r>
              <a:rPr lang="zh-CN" altLang="en-US" dirty="0"/>
              <a:t>的倍数，即若某人有</a:t>
            </a:r>
            <a:r>
              <a:rPr lang="en-US" altLang="zh-CN" dirty="0"/>
              <a:t>8</a:t>
            </a:r>
            <a:r>
              <a:rPr lang="zh-CN" altLang="en-US" dirty="0"/>
              <a:t>个</a:t>
            </a:r>
            <a:r>
              <a:rPr lang="en-US" altLang="zh-CN" dirty="0" err="1"/>
              <a:t>SIbSp</a:t>
            </a:r>
            <a:r>
              <a:rPr lang="zh-CN" altLang="en-US" dirty="0"/>
              <a:t>则至少有</a:t>
            </a:r>
            <a:r>
              <a:rPr lang="en-US" altLang="zh-CN" dirty="0"/>
              <a:t>9</a:t>
            </a:r>
            <a:r>
              <a:rPr lang="zh-CN" altLang="en-US" dirty="0"/>
              <a:t>个人互为</a:t>
            </a:r>
            <a:r>
              <a:rPr lang="en-US" altLang="zh-CN" dirty="0" err="1"/>
              <a:t>SibSp</a:t>
            </a:r>
            <a:r>
              <a:rPr lang="zh-CN" altLang="en-US" dirty="0"/>
              <a:t>，该数据出现的原因是因为训练数据只包含部分船上的人员，因此该特征暂未发现异常；</a:t>
            </a:r>
            <a:r>
              <a:rPr lang="en-US" altLang="zh-CN" dirty="0"/>
              <a:t>Parch</a:t>
            </a:r>
            <a:r>
              <a:rPr lang="zh-CN" altLang="en-US" dirty="0"/>
              <a:t>特征类似，暂未发现异常；</a:t>
            </a:r>
            <a:r>
              <a:rPr lang="en-US" altLang="zh-CN" dirty="0"/>
              <a:t>Ticket</a:t>
            </a:r>
            <a:r>
              <a:rPr lang="zh-CN" altLang="en-US" dirty="0"/>
              <a:t>字段包含</a:t>
            </a:r>
            <a:r>
              <a:rPr lang="en-US" altLang="zh-CN" dirty="0"/>
              <a:t>681</a:t>
            </a:r>
            <a:r>
              <a:rPr lang="zh-CN" altLang="en-US" dirty="0"/>
              <a:t>个不同值，该值为每个票据的基本特征，与生存与否关系不大；特征</a:t>
            </a:r>
            <a:r>
              <a:rPr lang="en-US" altLang="zh-CN" dirty="0"/>
              <a:t>Fare</a:t>
            </a:r>
            <a:r>
              <a:rPr lang="zh-CN" altLang="en-US" dirty="0"/>
              <a:t>为船票价格，未发现异常，可能与</a:t>
            </a:r>
            <a:r>
              <a:rPr lang="en-US" altLang="zh-CN" dirty="0" err="1"/>
              <a:t>Pclass</a:t>
            </a:r>
            <a:r>
              <a:rPr lang="zh-CN" altLang="en-US" dirty="0"/>
              <a:t>属性有关，也可以划分区间作为预测是否存活的特征；特征</a:t>
            </a:r>
            <a:r>
              <a:rPr lang="en-US" altLang="zh-CN" dirty="0"/>
              <a:t>Cabin</a:t>
            </a:r>
            <a:r>
              <a:rPr lang="zh-CN" altLang="en-US" dirty="0"/>
              <a:t>存在缺失值可单独处理，另外我们发现客舱编号以</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开头，可能与船舱位置有关；特征</a:t>
            </a:r>
            <a:r>
              <a:rPr lang="en-US" altLang="zh-CN" dirty="0"/>
              <a:t>Embarked</a:t>
            </a:r>
            <a:r>
              <a:rPr lang="zh-CN" altLang="en-US" dirty="0"/>
              <a:t>包含三个值，船上乘客来源于三个地方。</a:t>
            </a:r>
          </a:p>
        </p:txBody>
      </p:sp>
    </p:spTree>
    <p:extLst>
      <p:ext uri="{BB962C8B-B14F-4D97-AF65-F5344CB8AC3E}">
        <p14:creationId xmlns:p14="http://schemas.microsoft.com/office/powerpoint/2010/main" val="154856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36" name="文本框 35">
            <a:extLst>
              <a:ext uri="{FF2B5EF4-FFF2-40B4-BE49-F238E27FC236}">
                <a16:creationId xmlns:a16="http://schemas.microsoft.com/office/drawing/2014/main" id="{5709DF0F-E7E3-429D-94D2-144C5278FA7A}"/>
              </a:ext>
            </a:extLst>
          </p:cNvPr>
          <p:cNvSpPr txBox="1"/>
          <p:nvPr/>
        </p:nvSpPr>
        <p:spPr>
          <a:xfrm>
            <a:off x="177800" y="631855"/>
            <a:ext cx="4991608" cy="307777"/>
          </a:xfrm>
          <a:prstGeom prst="rect">
            <a:avLst/>
          </a:prstGeom>
          <a:noFill/>
        </p:spPr>
        <p:txBody>
          <a:bodyPr wrap="square">
            <a:spAutoFit/>
          </a:bodyPr>
          <a:lstStyle/>
          <a:p>
            <a:pPr algn="l">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matplotlib</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的饼图模块看到了存活比例，大概</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1/3</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多一些</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5" name="图片 44">
            <a:extLst>
              <a:ext uri="{FF2B5EF4-FFF2-40B4-BE49-F238E27FC236}">
                <a16:creationId xmlns:a16="http://schemas.microsoft.com/office/drawing/2014/main" id="{F32D261E-4B39-4036-822C-77C645309835}"/>
              </a:ext>
            </a:extLst>
          </p:cNvPr>
          <p:cNvPicPr/>
          <p:nvPr/>
        </p:nvPicPr>
        <p:blipFill>
          <a:blip r:embed="rId2"/>
          <a:stretch>
            <a:fillRect/>
          </a:stretch>
        </p:blipFill>
        <p:spPr>
          <a:xfrm>
            <a:off x="349885" y="1081479"/>
            <a:ext cx="4399915" cy="1947059"/>
          </a:xfrm>
          <a:prstGeom prst="rect">
            <a:avLst/>
          </a:prstGeom>
        </p:spPr>
      </p:pic>
      <p:sp>
        <p:nvSpPr>
          <p:cNvPr id="46" name="文本框 45">
            <a:extLst>
              <a:ext uri="{FF2B5EF4-FFF2-40B4-BE49-F238E27FC236}">
                <a16:creationId xmlns:a16="http://schemas.microsoft.com/office/drawing/2014/main" id="{EE0E2180-0A1D-4361-9A21-7BB52FDFF43C}"/>
              </a:ext>
            </a:extLst>
          </p:cNvPr>
          <p:cNvSpPr txBox="1"/>
          <p:nvPr/>
        </p:nvSpPr>
        <p:spPr>
          <a:xfrm>
            <a:off x="177800" y="3170387"/>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通过表格查看女性存活</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233/314</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，男性存活</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109/577</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7" name="图片 46">
            <a:extLst>
              <a:ext uri="{FF2B5EF4-FFF2-40B4-BE49-F238E27FC236}">
                <a16:creationId xmlns:a16="http://schemas.microsoft.com/office/drawing/2014/main" id="{E6B9CB30-BBC0-445A-89D4-ABECAF1DB350}"/>
              </a:ext>
            </a:extLst>
          </p:cNvPr>
          <p:cNvPicPr/>
          <p:nvPr/>
        </p:nvPicPr>
        <p:blipFill>
          <a:blip r:embed="rId3"/>
          <a:stretch>
            <a:fillRect/>
          </a:stretch>
        </p:blipFill>
        <p:spPr>
          <a:xfrm>
            <a:off x="349885" y="3567064"/>
            <a:ext cx="5274310" cy="1182370"/>
          </a:xfrm>
          <a:prstGeom prst="rect">
            <a:avLst/>
          </a:prstGeom>
        </p:spPr>
      </p:pic>
      <p:sp>
        <p:nvSpPr>
          <p:cNvPr id="48" name="文本框 47">
            <a:extLst>
              <a:ext uri="{FF2B5EF4-FFF2-40B4-BE49-F238E27FC236}">
                <a16:creationId xmlns:a16="http://schemas.microsoft.com/office/drawing/2014/main" id="{4968A3EF-85C2-4AD2-BA33-3CD9FA9D43B9}"/>
              </a:ext>
            </a:extLst>
          </p:cNvPr>
          <p:cNvSpPr txBox="1"/>
          <p:nvPr/>
        </p:nvSpPr>
        <p:spPr>
          <a:xfrm>
            <a:off x="5169408" y="631855"/>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Matplotlib</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的条形统计图</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bar</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查看</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9" name="图片 48">
            <a:extLst>
              <a:ext uri="{FF2B5EF4-FFF2-40B4-BE49-F238E27FC236}">
                <a16:creationId xmlns:a16="http://schemas.microsoft.com/office/drawing/2014/main" id="{17E991AF-FA03-447F-A093-5DA57605EA09}"/>
              </a:ext>
            </a:extLst>
          </p:cNvPr>
          <p:cNvPicPr/>
          <p:nvPr/>
        </p:nvPicPr>
        <p:blipFill>
          <a:blip r:embed="rId4"/>
          <a:stretch>
            <a:fillRect/>
          </a:stretch>
        </p:blipFill>
        <p:spPr>
          <a:xfrm>
            <a:off x="5125212" y="1081480"/>
            <a:ext cx="3882136" cy="1947058"/>
          </a:xfrm>
          <a:prstGeom prst="rect">
            <a:avLst/>
          </a:prstGeom>
        </p:spPr>
      </p:pic>
      <p:sp>
        <p:nvSpPr>
          <p:cNvPr id="9" name="文本框 8">
            <a:extLst>
              <a:ext uri="{FF2B5EF4-FFF2-40B4-BE49-F238E27FC236}">
                <a16:creationId xmlns:a16="http://schemas.microsoft.com/office/drawing/2014/main" id="{48AADEFA-0FE0-470B-8CBC-413E6896E704}"/>
              </a:ext>
            </a:extLst>
          </p:cNvPr>
          <p:cNvSpPr txBox="1"/>
          <p:nvPr/>
        </p:nvSpPr>
        <p:spPr>
          <a:xfrm>
            <a:off x="5291328" y="100982"/>
            <a:ext cx="3121152" cy="523220"/>
          </a:xfrm>
          <a:prstGeom prst="rect">
            <a:avLst/>
          </a:prstGeom>
          <a:noFill/>
        </p:spPr>
        <p:txBody>
          <a:bodyPr wrap="square" rtlCol="0">
            <a:spAutoFit/>
          </a:bodyPr>
          <a:lstStyle/>
          <a:p>
            <a:r>
              <a:rPr lang="zh-CN" altLang="zh-CN"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性别与生存的关系</a:t>
            </a:r>
            <a:endParaRPr lang="zh-CN" altLang="en-US" sz="2800" dirty="0">
              <a:solidFill>
                <a:srgbClr val="92D050"/>
              </a:solidFill>
            </a:endParaRPr>
          </a:p>
        </p:txBody>
      </p:sp>
    </p:spTree>
    <p:extLst>
      <p:ext uri="{BB962C8B-B14F-4D97-AF65-F5344CB8AC3E}">
        <p14:creationId xmlns:p14="http://schemas.microsoft.com/office/powerpoint/2010/main" val="285382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11" name="文本框 10">
            <a:extLst>
              <a:ext uri="{FF2B5EF4-FFF2-40B4-BE49-F238E27FC236}">
                <a16:creationId xmlns:a16="http://schemas.microsoft.com/office/drawing/2014/main" id="{E6476E28-E36A-44D5-8708-DD454D965F28}"/>
              </a:ext>
            </a:extLst>
          </p:cNvPr>
          <p:cNvSpPr txBox="1"/>
          <p:nvPr/>
        </p:nvSpPr>
        <p:spPr>
          <a:xfrm>
            <a:off x="4572000" y="100982"/>
            <a:ext cx="3840480"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船舱等级与生存的关系</a:t>
            </a:r>
            <a:endParaRPr lang="zh-CN" altLang="en-US" sz="2800" dirty="0">
              <a:solidFill>
                <a:srgbClr val="92D050"/>
              </a:solidFill>
            </a:endParaRPr>
          </a:p>
        </p:txBody>
      </p:sp>
      <p:sp>
        <p:nvSpPr>
          <p:cNvPr id="13" name="文本框 12">
            <a:extLst>
              <a:ext uri="{FF2B5EF4-FFF2-40B4-BE49-F238E27FC236}">
                <a16:creationId xmlns:a16="http://schemas.microsoft.com/office/drawing/2014/main" id="{C688DFCF-38E6-47E9-9CFC-B4EE91051AFE}"/>
              </a:ext>
            </a:extLst>
          </p:cNvPr>
          <p:cNvSpPr txBox="1"/>
          <p:nvPr/>
        </p:nvSpPr>
        <p:spPr>
          <a:xfrm>
            <a:off x="177800" y="713102"/>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船舱等级与生存的关系，图示：</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04B77FAF-7E04-4407-94AA-17A9B228AFBA}"/>
              </a:ext>
            </a:extLst>
          </p:cNvPr>
          <p:cNvPicPr/>
          <p:nvPr/>
        </p:nvPicPr>
        <p:blipFill>
          <a:blip r:embed="rId2"/>
          <a:stretch>
            <a:fillRect/>
          </a:stretch>
        </p:blipFill>
        <p:spPr>
          <a:xfrm>
            <a:off x="177800" y="1106802"/>
            <a:ext cx="4394200" cy="1839409"/>
          </a:xfrm>
          <a:prstGeom prst="rect">
            <a:avLst/>
          </a:prstGeom>
        </p:spPr>
      </p:pic>
      <p:sp>
        <p:nvSpPr>
          <p:cNvPr id="16" name="文本框 15">
            <a:extLst>
              <a:ext uri="{FF2B5EF4-FFF2-40B4-BE49-F238E27FC236}">
                <a16:creationId xmlns:a16="http://schemas.microsoft.com/office/drawing/2014/main" id="{E0788C41-6BF9-4273-A565-5CFB2242FF76}"/>
              </a:ext>
            </a:extLst>
          </p:cNvPr>
          <p:cNvSpPr txBox="1"/>
          <p:nvPr/>
        </p:nvSpPr>
        <p:spPr>
          <a:xfrm>
            <a:off x="88900" y="2946211"/>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表格计数：</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A44F20C7-AD64-4F76-AAC0-DC19F8281EAF}"/>
              </a:ext>
            </a:extLst>
          </p:cNvPr>
          <p:cNvPicPr/>
          <p:nvPr/>
        </p:nvPicPr>
        <p:blipFill>
          <a:blip r:embed="rId3"/>
          <a:stretch>
            <a:fillRect/>
          </a:stretch>
        </p:blipFill>
        <p:spPr>
          <a:xfrm>
            <a:off x="177800" y="3339911"/>
            <a:ext cx="4572000" cy="1201045"/>
          </a:xfrm>
          <a:prstGeom prst="rect">
            <a:avLst/>
          </a:prstGeom>
        </p:spPr>
      </p:pic>
      <p:sp>
        <p:nvSpPr>
          <p:cNvPr id="19" name="文本框 18">
            <a:extLst>
              <a:ext uri="{FF2B5EF4-FFF2-40B4-BE49-F238E27FC236}">
                <a16:creationId xmlns:a16="http://schemas.microsoft.com/office/drawing/2014/main" id="{D768B9A5-2E81-4535-806D-3EBA298F6E05}"/>
              </a:ext>
            </a:extLst>
          </p:cNvPr>
          <p:cNvSpPr txBox="1"/>
          <p:nvPr/>
        </p:nvSpPr>
        <p:spPr>
          <a:xfrm>
            <a:off x="4660900" y="1816874"/>
            <a:ext cx="4305300" cy="523220"/>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对比两种语句的不同表现形式，上面分组参考了两个属性，下面的只参考了一个属性，上面的展示的更好</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1FAD8667-A98D-4E57-B4FF-0A9A59A5A340}"/>
              </a:ext>
            </a:extLst>
          </p:cNvPr>
          <p:cNvPicPr/>
          <p:nvPr/>
        </p:nvPicPr>
        <p:blipFill>
          <a:blip r:embed="rId4"/>
          <a:stretch>
            <a:fillRect/>
          </a:stretch>
        </p:blipFill>
        <p:spPr>
          <a:xfrm>
            <a:off x="4713478" y="2438812"/>
            <a:ext cx="4200144" cy="1722938"/>
          </a:xfrm>
          <a:prstGeom prst="rect">
            <a:avLst/>
          </a:prstGeom>
        </p:spPr>
      </p:pic>
    </p:spTree>
    <p:extLst>
      <p:ext uri="{BB962C8B-B14F-4D97-AF65-F5344CB8AC3E}">
        <p14:creationId xmlns:p14="http://schemas.microsoft.com/office/powerpoint/2010/main" val="239930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11" name="文本框 10">
            <a:extLst>
              <a:ext uri="{FF2B5EF4-FFF2-40B4-BE49-F238E27FC236}">
                <a16:creationId xmlns:a16="http://schemas.microsoft.com/office/drawing/2014/main" id="{E6476E28-E36A-44D5-8708-DD454D965F28}"/>
              </a:ext>
            </a:extLst>
          </p:cNvPr>
          <p:cNvSpPr txBox="1"/>
          <p:nvPr/>
        </p:nvSpPr>
        <p:spPr>
          <a:xfrm>
            <a:off x="4572000" y="100982"/>
            <a:ext cx="3840480"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船舱等级与生存的关系</a:t>
            </a:r>
            <a:endParaRPr lang="zh-CN" altLang="en-US" sz="2800" dirty="0">
              <a:solidFill>
                <a:srgbClr val="92D050"/>
              </a:solidFill>
            </a:endParaRPr>
          </a:p>
        </p:txBody>
      </p:sp>
      <p:sp>
        <p:nvSpPr>
          <p:cNvPr id="7" name="文本框 6">
            <a:extLst>
              <a:ext uri="{FF2B5EF4-FFF2-40B4-BE49-F238E27FC236}">
                <a16:creationId xmlns:a16="http://schemas.microsoft.com/office/drawing/2014/main" id="{5649BB09-3B71-44D6-B134-4EC0DA9B67B9}"/>
              </a:ext>
            </a:extLst>
          </p:cNvPr>
          <p:cNvSpPr txBox="1"/>
          <p:nvPr/>
        </p:nvSpPr>
        <p:spPr>
          <a:xfrm>
            <a:off x="177800" y="713102"/>
            <a:ext cx="4572000" cy="715581"/>
          </a:xfrm>
          <a:prstGeom prst="rect">
            <a:avLst/>
          </a:prstGeom>
          <a:noFill/>
        </p:spPr>
        <p:txBody>
          <a:bodyPr wrap="square">
            <a:spAutoFit/>
          </a:bodyPr>
          <a:lstStyle/>
          <a:p>
            <a:r>
              <a:rPr lang="zh-CN" altLang="en-US" dirty="0"/>
              <a:t>看来船舱等级越高，生存率越高，下面将性别，船舱等级和存活情况放一起比较</a:t>
            </a:r>
          </a:p>
          <a:p>
            <a:r>
              <a:rPr lang="zh-CN" altLang="en-US" dirty="0"/>
              <a:t>如下图所示：</a:t>
            </a:r>
          </a:p>
        </p:txBody>
      </p:sp>
      <p:pic>
        <p:nvPicPr>
          <p:cNvPr id="8" name="图片 7">
            <a:extLst>
              <a:ext uri="{FF2B5EF4-FFF2-40B4-BE49-F238E27FC236}">
                <a16:creationId xmlns:a16="http://schemas.microsoft.com/office/drawing/2014/main" id="{9C13B494-D9D1-40D3-B190-67DEAF6A8CAD}"/>
              </a:ext>
            </a:extLst>
          </p:cNvPr>
          <p:cNvPicPr/>
          <p:nvPr/>
        </p:nvPicPr>
        <p:blipFill>
          <a:blip r:embed="rId2"/>
          <a:stretch>
            <a:fillRect/>
          </a:stretch>
        </p:blipFill>
        <p:spPr>
          <a:xfrm>
            <a:off x="177800" y="1517583"/>
            <a:ext cx="4572000" cy="2335089"/>
          </a:xfrm>
          <a:prstGeom prst="rect">
            <a:avLst/>
          </a:prstGeom>
        </p:spPr>
      </p:pic>
      <p:sp>
        <p:nvSpPr>
          <p:cNvPr id="10" name="文本框 9">
            <a:extLst>
              <a:ext uri="{FF2B5EF4-FFF2-40B4-BE49-F238E27FC236}">
                <a16:creationId xmlns:a16="http://schemas.microsoft.com/office/drawing/2014/main" id="{1BFFE5D1-83E8-485A-9B29-C8E08150D091}"/>
              </a:ext>
            </a:extLst>
          </p:cNvPr>
          <p:cNvSpPr txBox="1"/>
          <p:nvPr/>
        </p:nvSpPr>
        <p:spPr>
          <a:xfrm>
            <a:off x="4846320" y="713102"/>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表格计数：</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3EFE5D8-2622-4CF4-B915-15C6E44DF75C}"/>
              </a:ext>
            </a:extLst>
          </p:cNvPr>
          <p:cNvPicPr/>
          <p:nvPr/>
        </p:nvPicPr>
        <p:blipFill>
          <a:blip r:embed="rId3"/>
          <a:stretch>
            <a:fillRect/>
          </a:stretch>
        </p:blipFill>
        <p:spPr>
          <a:xfrm>
            <a:off x="4846320" y="1428683"/>
            <a:ext cx="4100195" cy="2043557"/>
          </a:xfrm>
          <a:prstGeom prst="rect">
            <a:avLst/>
          </a:prstGeom>
        </p:spPr>
      </p:pic>
      <p:sp>
        <p:nvSpPr>
          <p:cNvPr id="13" name="文本框 12">
            <a:extLst>
              <a:ext uri="{FF2B5EF4-FFF2-40B4-BE49-F238E27FC236}">
                <a16:creationId xmlns:a16="http://schemas.microsoft.com/office/drawing/2014/main" id="{3E694D82-0BAE-4FA1-86C8-7CEE61EAE89F}"/>
              </a:ext>
            </a:extLst>
          </p:cNvPr>
          <p:cNvSpPr txBox="1"/>
          <p:nvPr/>
        </p:nvSpPr>
        <p:spPr>
          <a:xfrm>
            <a:off x="781050" y="3935155"/>
            <a:ext cx="7214616" cy="95410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从上图和表中明显可以看到，虽然泰坦尼克号逃生总体符合妇女优先，但是对各个等级船舱还是有区别的，而且一等舱中的男子凭借自身的社会地位强行混入了救生艇。如白星航运公司主席伊斯梅（他否决了配备</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48</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艘救生艇的想法，认为少点也没关系）则抛下他的乘客、他的船员、他的船，在最后一刻跳进可折叠式救生艇</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（共有</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39</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名乘客）。</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90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11" name="文本框 10">
            <a:extLst>
              <a:ext uri="{FF2B5EF4-FFF2-40B4-BE49-F238E27FC236}">
                <a16:creationId xmlns:a16="http://schemas.microsoft.com/office/drawing/2014/main" id="{E6476E28-E36A-44D5-8708-DD454D965F28}"/>
              </a:ext>
            </a:extLst>
          </p:cNvPr>
          <p:cNvSpPr txBox="1"/>
          <p:nvPr/>
        </p:nvSpPr>
        <p:spPr>
          <a:xfrm>
            <a:off x="4572000" y="100982"/>
            <a:ext cx="3840480"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年龄与存活的关系</a:t>
            </a:r>
            <a:endParaRPr lang="zh-CN" altLang="en-US" sz="2800" dirty="0">
              <a:solidFill>
                <a:srgbClr val="92D050"/>
              </a:solidFill>
            </a:endParaRPr>
          </a:p>
        </p:txBody>
      </p:sp>
      <p:sp>
        <p:nvSpPr>
          <p:cNvPr id="7" name="文本框 6">
            <a:extLst>
              <a:ext uri="{FF2B5EF4-FFF2-40B4-BE49-F238E27FC236}">
                <a16:creationId xmlns:a16="http://schemas.microsoft.com/office/drawing/2014/main" id="{57F3366E-6B12-4A38-BB7F-9A121501A981}"/>
              </a:ext>
            </a:extLst>
          </p:cNvPr>
          <p:cNvSpPr txBox="1"/>
          <p:nvPr/>
        </p:nvSpPr>
        <p:spPr>
          <a:xfrm>
            <a:off x="177800" y="713102"/>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下面的图使用了</a:t>
            </a:r>
            <a:r>
              <a:rPr lang="en-US" altLang="zh-CN" sz="1400" b="0" i="0" kern="1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matplot</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400" b="0" i="0" kern="1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sns</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模块，表现力更强</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43A60A8A-EF1A-4EF4-A3D5-B450CB9BEF63}"/>
              </a:ext>
            </a:extLst>
          </p:cNvPr>
          <p:cNvPicPr/>
          <p:nvPr/>
        </p:nvPicPr>
        <p:blipFill>
          <a:blip r:embed="rId2"/>
          <a:stretch>
            <a:fillRect/>
          </a:stretch>
        </p:blipFill>
        <p:spPr>
          <a:xfrm>
            <a:off x="177800" y="1154457"/>
            <a:ext cx="5274310" cy="759460"/>
          </a:xfrm>
          <a:prstGeom prst="rect">
            <a:avLst/>
          </a:prstGeom>
        </p:spPr>
      </p:pic>
      <p:sp>
        <p:nvSpPr>
          <p:cNvPr id="10" name="文本框 9">
            <a:extLst>
              <a:ext uri="{FF2B5EF4-FFF2-40B4-BE49-F238E27FC236}">
                <a16:creationId xmlns:a16="http://schemas.microsoft.com/office/drawing/2014/main" id="{F4B00E7B-F5A3-409D-99D9-7558098EE79A}"/>
              </a:ext>
            </a:extLst>
          </p:cNvPr>
          <p:cNvSpPr txBox="1"/>
          <p:nvPr/>
        </p:nvSpPr>
        <p:spPr>
          <a:xfrm>
            <a:off x="177800" y="1893606"/>
            <a:ext cx="4572000" cy="307777"/>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船舱等级和年龄与存活的关系：</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46E6D291-6BD2-450D-AAE9-E418EA7216BF}"/>
              </a:ext>
            </a:extLst>
          </p:cNvPr>
          <p:cNvPicPr/>
          <p:nvPr/>
        </p:nvPicPr>
        <p:blipFill>
          <a:blip r:embed="rId3"/>
          <a:stretch>
            <a:fillRect/>
          </a:stretch>
        </p:blipFill>
        <p:spPr>
          <a:xfrm>
            <a:off x="540894" y="2201383"/>
            <a:ext cx="3845812" cy="2751617"/>
          </a:xfrm>
          <a:prstGeom prst="rect">
            <a:avLst/>
          </a:prstGeom>
        </p:spPr>
      </p:pic>
      <p:sp>
        <p:nvSpPr>
          <p:cNvPr id="13" name="文本框 12">
            <a:extLst>
              <a:ext uri="{FF2B5EF4-FFF2-40B4-BE49-F238E27FC236}">
                <a16:creationId xmlns:a16="http://schemas.microsoft.com/office/drawing/2014/main" id="{738C48C1-3B44-460F-86D3-4E2985A54B08}"/>
              </a:ext>
            </a:extLst>
          </p:cNvPr>
          <p:cNvSpPr txBox="1"/>
          <p:nvPr/>
        </p:nvSpPr>
        <p:spPr>
          <a:xfrm>
            <a:off x="4480560" y="708666"/>
            <a:ext cx="4572000" cy="1338828"/>
          </a:xfrm>
          <a:prstGeom prst="rect">
            <a:avLst/>
          </a:prstGeom>
          <a:noFill/>
        </p:spPr>
        <p:txBody>
          <a:bodyPr wrap="square">
            <a:spAutoFit/>
          </a:bodyPr>
          <a:lstStyle/>
          <a:p>
            <a:r>
              <a:rPr lang="zh-CN" altLang="en-US" dirty="0"/>
              <a:t>船舱等级越高，男性年龄越大，看来社会地位和经济实力的提升需要男性的长时间奋斗，但是在存活的人当中，特别是头等舱年轻的人更容易存活，看来是要保存年轻的生产力，还要为祖国好好的做贡献。年长的人就准备牺牲自我了。</a:t>
            </a:r>
          </a:p>
          <a:p>
            <a:r>
              <a:rPr lang="zh-CN" altLang="en-US" dirty="0"/>
              <a:t>性别和年龄与存活的关系：</a:t>
            </a:r>
          </a:p>
        </p:txBody>
      </p:sp>
      <p:pic>
        <p:nvPicPr>
          <p:cNvPr id="14" name="图片 13">
            <a:extLst>
              <a:ext uri="{FF2B5EF4-FFF2-40B4-BE49-F238E27FC236}">
                <a16:creationId xmlns:a16="http://schemas.microsoft.com/office/drawing/2014/main" id="{4B8749DB-1200-4251-8F42-F9EAF044105E}"/>
              </a:ext>
            </a:extLst>
          </p:cNvPr>
          <p:cNvPicPr/>
          <p:nvPr/>
        </p:nvPicPr>
        <p:blipFill>
          <a:blip r:embed="rId4"/>
          <a:stretch>
            <a:fillRect/>
          </a:stretch>
        </p:blipFill>
        <p:spPr>
          <a:xfrm>
            <a:off x="4480560" y="2047494"/>
            <a:ext cx="3442334" cy="2382904"/>
          </a:xfrm>
          <a:prstGeom prst="rect">
            <a:avLst/>
          </a:prstGeom>
        </p:spPr>
      </p:pic>
      <p:sp>
        <p:nvSpPr>
          <p:cNvPr id="16" name="文本框 15">
            <a:extLst>
              <a:ext uri="{FF2B5EF4-FFF2-40B4-BE49-F238E27FC236}">
                <a16:creationId xmlns:a16="http://schemas.microsoft.com/office/drawing/2014/main" id="{0DE6BEF0-9ADD-4439-8EFD-D49D336C0AA4}"/>
              </a:ext>
            </a:extLst>
          </p:cNvPr>
          <p:cNvSpPr txBox="1"/>
          <p:nvPr/>
        </p:nvSpPr>
        <p:spPr>
          <a:xfrm>
            <a:off x="4386706" y="4488865"/>
            <a:ext cx="4572000" cy="523220"/>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存活的人当中，女性比男性更年长不知道是不是女性平均寿命比男性长的缘故。</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063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数据可视化获得洞见</a:t>
            </a:r>
          </a:p>
        </p:txBody>
      </p:sp>
      <p:sp>
        <p:nvSpPr>
          <p:cNvPr id="5" name="矩形 4"/>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11" name="文本框 10">
            <a:extLst>
              <a:ext uri="{FF2B5EF4-FFF2-40B4-BE49-F238E27FC236}">
                <a16:creationId xmlns:a16="http://schemas.microsoft.com/office/drawing/2014/main" id="{E6476E28-E36A-44D5-8708-DD454D965F28}"/>
              </a:ext>
            </a:extLst>
          </p:cNvPr>
          <p:cNvSpPr txBox="1"/>
          <p:nvPr/>
        </p:nvSpPr>
        <p:spPr>
          <a:xfrm>
            <a:off x="177800" y="542955"/>
            <a:ext cx="3840480"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称呼与存活关系</a:t>
            </a:r>
            <a:endParaRPr lang="zh-CN" altLang="en-US" sz="2800" dirty="0">
              <a:solidFill>
                <a:srgbClr val="92D050"/>
              </a:solidFill>
            </a:endParaRPr>
          </a:p>
        </p:txBody>
      </p:sp>
      <p:sp>
        <p:nvSpPr>
          <p:cNvPr id="7" name="文本框 6">
            <a:extLst>
              <a:ext uri="{FF2B5EF4-FFF2-40B4-BE49-F238E27FC236}">
                <a16:creationId xmlns:a16="http://schemas.microsoft.com/office/drawing/2014/main" id="{A96B1B57-656F-4DDC-92E3-EF4D73EA843D}"/>
              </a:ext>
            </a:extLst>
          </p:cNvPr>
          <p:cNvSpPr txBox="1"/>
          <p:nvPr/>
        </p:nvSpPr>
        <p:spPr>
          <a:xfrm>
            <a:off x="4847336" y="514400"/>
            <a:ext cx="3840480" cy="523220"/>
          </a:xfrm>
          <a:prstGeom prst="rect">
            <a:avLst/>
          </a:prstGeom>
          <a:noFill/>
        </p:spPr>
        <p:txBody>
          <a:bodyPr wrap="square" rtlCol="0">
            <a:spAutoFit/>
          </a:bodyPr>
          <a:lstStyle/>
          <a:p>
            <a:r>
              <a:rPr lang="zh-CN" altLang="en-US" sz="2800" b="1" i="0" dirty="0">
                <a:solidFill>
                  <a:srgbClr val="92D050"/>
                </a:solidFill>
                <a:effectLst/>
                <a:latin typeface="宋体" panose="02010600030101010101" pitchFamily="2" charset="-122"/>
                <a:ea typeface="宋体" panose="02010600030101010101" pitchFamily="2" charset="-122"/>
                <a:cs typeface="Times New Roman" panose="02020603050405020304" pitchFamily="18" charset="0"/>
              </a:rPr>
              <a:t>登船港口与存活关系</a:t>
            </a:r>
            <a:endParaRPr lang="zh-CN" altLang="en-US" sz="2800" dirty="0">
              <a:solidFill>
                <a:srgbClr val="92D050"/>
              </a:solidFill>
            </a:endParaRPr>
          </a:p>
        </p:txBody>
      </p:sp>
      <p:sp>
        <p:nvSpPr>
          <p:cNvPr id="8" name="文本框 7">
            <a:extLst>
              <a:ext uri="{FF2B5EF4-FFF2-40B4-BE49-F238E27FC236}">
                <a16:creationId xmlns:a16="http://schemas.microsoft.com/office/drawing/2014/main" id="{94FD724C-46A4-4125-A540-4B05AA570725}"/>
              </a:ext>
            </a:extLst>
          </p:cNvPr>
          <p:cNvSpPr txBox="1"/>
          <p:nvPr/>
        </p:nvSpPr>
        <p:spPr>
          <a:xfrm>
            <a:off x="177800" y="986498"/>
            <a:ext cx="4572000" cy="1169551"/>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在数据的</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Name</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项中包含了对该乘客的称呼，如</a:t>
            </a:r>
            <a:r>
              <a:rPr lang="en-US" altLang="zh-CN" sz="1400" b="0" i="0" kern="1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Mr</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Miss</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0" i="0" kern="1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Mrs</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等，这些信息包含了乘客的年龄、性别、也有可能包含社会地位，如</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Dr</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Lady</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Major</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Master</a:t>
            </a: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等称呼。</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这一项不方便用图表展示，但是在特征工程中，我们会将其加入到特征中。</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BBD93DEB-9343-45E0-A9D6-22AC691F8BFD}"/>
              </a:ext>
            </a:extLst>
          </p:cNvPr>
          <p:cNvSpPr txBox="1"/>
          <p:nvPr/>
        </p:nvSpPr>
        <p:spPr>
          <a:xfrm>
            <a:off x="4847336" y="1157014"/>
            <a:ext cx="3840480" cy="738664"/>
          </a:xfrm>
          <a:prstGeom prst="rect">
            <a:avLst/>
          </a:prstGeom>
          <a:noFill/>
        </p:spPr>
        <p:txBody>
          <a:bodyPr wrap="square">
            <a:spAutoFit/>
          </a:bodyPr>
          <a:lstStyle/>
          <a:p>
            <a:pPr algn="just">
              <a:spcAft>
                <a:spcPts val="0"/>
              </a:spcAft>
            </a:pPr>
            <a:r>
              <a:rPr lang="zh-CN" altLang="zh-CN" sz="14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泰坦尼克号从英国的南安普顿港出发，途径法国瑟堡和爱尔兰昆士敦，一部分在瑟堡或昆士敦下船的人逃过了一劫。</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A106F88B-6F45-4289-B515-D8479E5F3EF1}"/>
              </a:ext>
            </a:extLst>
          </p:cNvPr>
          <p:cNvPicPr/>
          <p:nvPr/>
        </p:nvPicPr>
        <p:blipFill>
          <a:blip r:embed="rId2"/>
          <a:stretch>
            <a:fillRect/>
          </a:stretch>
        </p:blipFill>
        <p:spPr>
          <a:xfrm>
            <a:off x="2112645" y="2137440"/>
            <a:ext cx="5274310" cy="2863215"/>
          </a:xfrm>
          <a:prstGeom prst="rect">
            <a:avLst/>
          </a:prstGeom>
        </p:spPr>
      </p:pic>
    </p:spTree>
    <p:extLst>
      <p:ext uri="{BB962C8B-B14F-4D97-AF65-F5344CB8AC3E}">
        <p14:creationId xmlns:p14="http://schemas.microsoft.com/office/powerpoint/2010/main" val="207557233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2027</Words>
  <Application>Microsoft Office PowerPoint</Application>
  <PresentationFormat>全屏显示(16:9)</PresentationFormat>
  <Paragraphs>150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宋体</vt:lpstr>
      <vt:lpstr>微软雅黑</vt:lpstr>
      <vt:lpstr>Arial</vt:lpstr>
      <vt:lpstr>Calibri</vt:lpstr>
      <vt:lpstr>Calibri Light</vt:lpstr>
      <vt:lpstr>Segoe UI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吴 语港</cp:lastModifiedBy>
  <cp:revision>228</cp:revision>
  <dcterms:created xsi:type="dcterms:W3CDTF">2014-12-03T05:15:24Z</dcterms:created>
  <dcterms:modified xsi:type="dcterms:W3CDTF">2020-06-26T05:37:00Z</dcterms:modified>
  <cp:category>https://800sucai.taobao.com</cp:category>
</cp:coreProperties>
</file>