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258"/>
    <a:srgbClr val="F3EEE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7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low Solid Italic" panose="04030604020F02020D02" pitchFamily="82" charset="0"/>
              </a:rPr>
              <a:t>PhoneSpec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9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03836" y="1907346"/>
            <a:ext cx="2579083" cy="2579083"/>
          </a:xfrm>
          <a:prstGeom prst="ellipse">
            <a:avLst/>
          </a:prstGeom>
          <a:solidFill>
            <a:srgbClr val="F3EEE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G 238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B 232</a:t>
            </a:r>
          </a:p>
        </p:txBody>
      </p:sp>
      <p:sp>
        <p:nvSpPr>
          <p:cNvPr id="7" name="타원 6"/>
          <p:cNvSpPr/>
          <p:nvPr/>
        </p:nvSpPr>
        <p:spPr>
          <a:xfrm>
            <a:off x="4860693" y="1907345"/>
            <a:ext cx="2579083" cy="2579083"/>
          </a:xfrm>
          <a:prstGeom prst="ellipse">
            <a:avLst/>
          </a:prstGeom>
          <a:solidFill>
            <a:srgbClr val="1F725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31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114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88</a:t>
            </a:r>
          </a:p>
        </p:txBody>
      </p:sp>
      <p:sp>
        <p:nvSpPr>
          <p:cNvPr id="8" name="타원 7"/>
          <p:cNvSpPr/>
          <p:nvPr/>
        </p:nvSpPr>
        <p:spPr>
          <a:xfrm>
            <a:off x="8017550" y="1907345"/>
            <a:ext cx="2579083" cy="2579083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pic>
        <p:nvPicPr>
          <p:cNvPr id="31" name="그림 30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1E70BB0A-FC0A-AFD6-B059-54A1D1EBD8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09" y="1589186"/>
            <a:ext cx="2097287" cy="2097287"/>
          </a:xfrm>
          <a:prstGeom prst="rect">
            <a:avLst/>
          </a:prstGeom>
        </p:spPr>
      </p:pic>
      <p:pic>
        <p:nvPicPr>
          <p:cNvPr id="33" name="그림 32" descr="블랙, 어둠, 스크린샷, 흑백이(가) 표시된 사진&#10;&#10;자동 생성된 설명">
            <a:extLst>
              <a:ext uri="{FF2B5EF4-FFF2-40B4-BE49-F238E27FC236}">
                <a16:creationId xmlns:a16="http://schemas.microsoft.com/office/drawing/2014/main" id="{942EC83B-E21D-C853-B983-DDE6A60AD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6" y="1458912"/>
            <a:ext cx="2427156" cy="2427156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408CB6D5-4951-89A2-CA37-5E37708FB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19" y="1594555"/>
            <a:ext cx="2193699" cy="21936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194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목적</a:t>
            </a:r>
          </a:p>
        </p:txBody>
      </p:sp>
      <p:pic>
        <p:nvPicPr>
          <p:cNvPr id="41" name="그림 40" descr="흑백이(가) 표시된 사진&#10;&#10;낮은 신뢰도로 자동 생성된 설명">
            <a:extLst>
              <a:ext uri="{FF2B5EF4-FFF2-40B4-BE49-F238E27FC236}">
                <a16:creationId xmlns:a16="http://schemas.microsoft.com/office/drawing/2014/main" id="{2DA20528-B35C-5160-3852-FB6F61292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0" y="544356"/>
            <a:ext cx="1066855" cy="100970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2220D1A-D56A-D02D-A072-0D7F39790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657" y="507052"/>
            <a:ext cx="1066855" cy="100970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00F984E-7278-9220-5F0E-C2D2A79E9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374" y="463056"/>
            <a:ext cx="1066855" cy="10097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5800A8-B324-14BE-7359-101C998304E8}"/>
              </a:ext>
            </a:extLst>
          </p:cNvPr>
          <p:cNvSpPr txBox="1"/>
          <p:nvPr/>
        </p:nvSpPr>
        <p:spPr>
          <a:xfrm>
            <a:off x="936100" y="4307640"/>
            <a:ext cx="105766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휴대전화 구입을 원하는 소비자에게 다양한 핸드폰의 기종 별 사양 및 디자인 등의 정보를 손쉽게 비교하기 위한 목적의 웹페이지 제작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국내 휴대전화 시장에서 가장 많은 비중을 차지하는 삼성과 애플의 공식 홈페이지에서는 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algn="l" latinLnBrk="1"/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각각 자사 제품 간 비교 서비스만 제공하고 있기 때문에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2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개 회사 간 기종을 비교하기에 불편함이 있으므로 교차 정보를 제공하는 사이트가 필요</a:t>
            </a: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로그인하지 않아도 페이지 이용이 가능하지만 소셜 로그인으로 로그인 후에는 자주 검색하는 기종의 정보를 저장 가능</a:t>
            </a:r>
            <a:endParaRPr lang="en-US" altLang="ko-KR" sz="1300" b="0" i="0" dirty="0">
              <a:solidFill>
                <a:srgbClr val="333333"/>
              </a:solidFill>
              <a:effectLst/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333333"/>
              </a:solidFill>
              <a:latin typeface="HanSans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현재는 삼성과 애플의 기기 정보 제공만 서비스하고 있으나 추후 노키아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HanSans"/>
              </a:rPr>
              <a:t>,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HanSans"/>
              </a:rPr>
              <a:t>화웨이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HanSans"/>
              </a:rPr>
              <a:t> 등의 제품 정보 추가 예정</a:t>
            </a:r>
          </a:p>
        </p:txBody>
      </p:sp>
    </p:spTree>
    <p:extLst>
      <p:ext uri="{BB962C8B-B14F-4D97-AF65-F5344CB8AC3E}">
        <p14:creationId xmlns:p14="http://schemas.microsoft.com/office/powerpoint/2010/main" val="40588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pic>
        <p:nvPicPr>
          <p:cNvPr id="4" name="그림 3" descr="텍스트, 로고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02ACCB6-A27B-44DE-A5C8-89B888645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98" y="1316013"/>
            <a:ext cx="1250415" cy="1398014"/>
          </a:xfrm>
          <a:prstGeom prst="rect">
            <a:avLst/>
          </a:prstGeom>
        </p:spPr>
      </p:pic>
      <p:pic>
        <p:nvPicPr>
          <p:cNvPr id="6" name="그림 5" descr="원, 다채로움, 그래픽이(가) 표시된 사진&#10;&#10;자동 생성된 설명">
            <a:extLst>
              <a:ext uri="{FF2B5EF4-FFF2-40B4-BE49-F238E27FC236}">
                <a16:creationId xmlns:a16="http://schemas.microsoft.com/office/drawing/2014/main" id="{2EF2CCF4-782C-406D-8A27-64F04BEF3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74" y="1072801"/>
            <a:ext cx="1593669" cy="1593669"/>
          </a:xfrm>
          <a:prstGeom prst="rect">
            <a:avLst/>
          </a:prstGeom>
        </p:spPr>
      </p:pic>
      <p:pic>
        <p:nvPicPr>
          <p:cNvPr id="9" name="그림 8" descr="원, 그래픽이(가) 표시된 사진&#10;&#10;자동 생성된 설명">
            <a:extLst>
              <a:ext uri="{FF2B5EF4-FFF2-40B4-BE49-F238E27FC236}">
                <a16:creationId xmlns:a16="http://schemas.microsoft.com/office/drawing/2014/main" id="{303049FD-F98E-1AA8-6AE5-EF6861EAC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32" y="1072800"/>
            <a:ext cx="1593669" cy="1593669"/>
          </a:xfrm>
          <a:prstGeom prst="rect">
            <a:avLst/>
          </a:prstGeom>
        </p:spPr>
      </p:pic>
      <p:pic>
        <p:nvPicPr>
          <p:cNvPr id="11" name="그림 10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CA053436-A771-12C2-DF84-713ADEAB1F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29" y="860147"/>
            <a:ext cx="1935480" cy="1935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python 3.9.6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jupyter</a:t>
            </a:r>
            <a:r>
              <a:rPr lang="en-US" altLang="ko-KR" sz="1400" dirty="0"/>
              <a:t> lab</a:t>
            </a:r>
            <a:r>
              <a:rPr lang="ko-KR" altLang="en-US" sz="1400" dirty="0"/>
              <a:t>으로 구동하여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chromedriver</a:t>
            </a:r>
            <a:r>
              <a:rPr lang="en-US" altLang="ko-KR" sz="1400" dirty="0"/>
              <a:t> 115.0.5790.170 </a:t>
            </a:r>
            <a:r>
              <a:rPr lang="ko-KR" altLang="en-US" sz="1400" dirty="0"/>
              <a:t>버전을 사용하여 애플과 삼성 공식 홈페이지에서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기기 사양 정보를 크롤링하는 </a:t>
            </a:r>
            <a:endParaRPr lang="en-US" altLang="ko-KR" sz="1400" dirty="0"/>
          </a:p>
          <a:p>
            <a:r>
              <a:rPr lang="en-US" altLang="ko-KR" sz="1400" dirty="0"/>
              <a:t>batch </a:t>
            </a:r>
            <a:r>
              <a:rPr lang="ko-KR" altLang="en-US" sz="1400" dirty="0"/>
              <a:t>프로그램을 생성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신제품 출시 뉴스가 나오면 </a:t>
            </a:r>
            <a:r>
              <a:rPr lang="en-US" altLang="ko-KR" sz="1400" dirty="0"/>
              <a:t>batch </a:t>
            </a:r>
            <a:r>
              <a:rPr lang="ko-KR" altLang="en-US" sz="1400" dirty="0"/>
              <a:t>프로그램 실행하여 </a:t>
            </a:r>
            <a:r>
              <a:rPr lang="en-US" altLang="ko-KR" sz="1400" dirty="0"/>
              <a:t>DB</a:t>
            </a:r>
            <a:r>
              <a:rPr lang="ko-KR" altLang="en-US" sz="1400" dirty="0"/>
              <a:t>에 기기정보 입력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mysql</a:t>
            </a:r>
            <a:r>
              <a:rPr lang="en-US" altLang="ko-KR" sz="1400" dirty="0"/>
              <a:t> 8.0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818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333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– 1 (</a:t>
            </a:r>
            <a:r>
              <a:rPr lang="ko-KR" altLang="en-US" sz="2000" dirty="0"/>
              <a:t>참조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5E11B-83D0-970A-BCE3-78A5EE399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51" y="1530704"/>
            <a:ext cx="4169758" cy="4112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8C5C49-FAB5-BC04-B7EA-61E7FF46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62" y="1346183"/>
            <a:ext cx="4663331" cy="42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Spring 2.7.14</a:t>
            </a:r>
            <a:r>
              <a:rPr lang="ko-KR" altLang="en-US" sz="1400" dirty="0"/>
              <a:t> 버전을 사용하기 때문에 </a:t>
            </a:r>
            <a:r>
              <a:rPr lang="en-US" altLang="ko-KR" sz="1400" dirty="0"/>
              <a:t>java</a:t>
            </a:r>
            <a:r>
              <a:rPr lang="ko-KR" altLang="en-US" sz="1400" dirty="0"/>
              <a:t> </a:t>
            </a:r>
            <a:r>
              <a:rPr lang="en-US" altLang="ko-KR" sz="1400" dirty="0"/>
              <a:t>11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Gradle,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MyBatis</a:t>
            </a:r>
            <a:r>
              <a:rPr lang="ko-KR" altLang="en-US" sz="1400" dirty="0"/>
              <a:t>와 </a:t>
            </a:r>
            <a:r>
              <a:rPr lang="en-US" altLang="ko-KR" sz="1400" dirty="0"/>
              <a:t>MVC </a:t>
            </a:r>
            <a:r>
              <a:rPr lang="ko-KR" altLang="en-US" sz="1400" dirty="0"/>
              <a:t>패턴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JSP</a:t>
            </a:r>
            <a:r>
              <a:rPr lang="ko-KR" altLang="en-US" sz="1400" dirty="0"/>
              <a:t>가 아닌 </a:t>
            </a:r>
            <a:r>
              <a:rPr lang="en-US" altLang="ko-KR" sz="1400" dirty="0"/>
              <a:t>React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화면 구성은 </a:t>
            </a:r>
            <a:r>
              <a:rPr lang="en-US" altLang="ko-KR" sz="1400" dirty="0"/>
              <a:t>React</a:t>
            </a:r>
            <a:r>
              <a:rPr lang="ko-KR" altLang="en-US" sz="1400" dirty="0"/>
              <a:t>를 사용하며 </a:t>
            </a:r>
            <a:r>
              <a:rPr lang="en-US" altLang="ko-KR" sz="1400" dirty="0" err="1"/>
              <a:t>VSCode</a:t>
            </a:r>
            <a:r>
              <a:rPr lang="ko-KR" altLang="en-US" sz="1400" dirty="0"/>
              <a:t>로 작업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8E9DF2A-BCAB-1022-1B6E-1C46C39C8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8" y="1149303"/>
            <a:ext cx="1347670" cy="1347670"/>
          </a:xfrm>
          <a:prstGeom prst="rect">
            <a:avLst/>
          </a:prstGeom>
        </p:spPr>
      </p:pic>
      <p:pic>
        <p:nvPicPr>
          <p:cNvPr id="10" name="그림 9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24DD39CE-3ECC-DD48-9837-FC922E03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61" y="1279614"/>
            <a:ext cx="2943986" cy="1104998"/>
          </a:xfrm>
          <a:prstGeom prst="rect">
            <a:avLst/>
          </a:prstGeom>
        </p:spPr>
      </p:pic>
      <p:pic>
        <p:nvPicPr>
          <p:cNvPr id="14" name="그림 13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2D3CE40-5D45-E051-BB1B-F7FF75B9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47" y="884842"/>
            <a:ext cx="1690031" cy="1690031"/>
          </a:xfrm>
          <a:prstGeom prst="rect">
            <a:avLst/>
          </a:prstGeom>
        </p:spPr>
      </p:pic>
      <p:pic>
        <p:nvPicPr>
          <p:cNvPr id="3" name="그림 2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10B0AB5B-A19A-4488-C1B6-DE1AAE7E2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09" y="1158602"/>
            <a:ext cx="1434766" cy="1434766"/>
          </a:xfrm>
          <a:prstGeom prst="rect">
            <a:avLst/>
          </a:prstGeom>
        </p:spPr>
      </p:pic>
      <p:pic>
        <p:nvPicPr>
          <p:cNvPr id="6" name="그림 5" descr="그래픽, 상징, 일렉트릭 블루, 스크린샷이(가) 표시된 사진&#10;&#10;자동 생성된 설명">
            <a:extLst>
              <a:ext uri="{FF2B5EF4-FFF2-40B4-BE49-F238E27FC236}">
                <a16:creationId xmlns:a16="http://schemas.microsoft.com/office/drawing/2014/main" id="{F7349026-2B73-B279-52BF-CF1FC6C37F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88" y="1129877"/>
            <a:ext cx="1404471" cy="14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31">
            <a:extLst>
              <a:ext uri="{FF2B5EF4-FFF2-40B4-BE49-F238E27FC236}">
                <a16:creationId xmlns:a16="http://schemas.microsoft.com/office/drawing/2014/main" id="{C6F66976-DDAC-508E-FDDA-B06BD5FF834C}"/>
              </a:ext>
            </a:extLst>
          </p:cNvPr>
          <p:cNvSpPr/>
          <p:nvPr/>
        </p:nvSpPr>
        <p:spPr>
          <a:xfrm rot="8780862">
            <a:off x="383963" y="1847348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 err="1">
                <a:solidFill>
                  <a:prstClr val="white"/>
                </a:solidFill>
              </a:rPr>
              <a:t>phonespec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2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D9B2A9-AFCC-1A2F-6DEC-729AC2826768}"/>
              </a:ext>
            </a:extLst>
          </p:cNvPr>
          <p:cNvSpPr txBox="1"/>
          <p:nvPr/>
        </p:nvSpPr>
        <p:spPr>
          <a:xfrm>
            <a:off x="936100" y="303591"/>
            <a:ext cx="232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프로젝트 구성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2AE8-913E-F4C4-CA82-44E7552368F0}"/>
              </a:ext>
            </a:extLst>
          </p:cNvPr>
          <p:cNvSpPr txBox="1"/>
          <p:nvPr/>
        </p:nvSpPr>
        <p:spPr>
          <a:xfrm>
            <a:off x="1314994" y="3753874"/>
            <a:ext cx="9988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로컬에서 완성된 프로젝트를 </a:t>
            </a:r>
            <a:r>
              <a:rPr lang="en-US" altLang="ko-KR" sz="1400" dirty="0"/>
              <a:t>CentOS7 </a:t>
            </a:r>
            <a:r>
              <a:rPr lang="ko-KR" altLang="en-US" sz="1400" dirty="0"/>
              <a:t>환경에서 테스트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테스트까지 마무리되면 </a:t>
            </a:r>
            <a:r>
              <a:rPr lang="en-US" altLang="ko-KR" sz="1400" dirty="0"/>
              <a:t>AWS</a:t>
            </a:r>
            <a:r>
              <a:rPr lang="ko-KR" altLang="en-US" sz="1400" dirty="0"/>
              <a:t>에 배포하여 서비스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협업 툴로 </a:t>
            </a:r>
            <a:r>
              <a:rPr lang="en-US" altLang="ko-KR" sz="1400" dirty="0" err="1"/>
              <a:t>jira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slack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7" name="그림 6" descr="그래픽, 상징, 원, 패턴이(가) 표시된 사진&#10;&#10;자동 생성된 설명">
            <a:extLst>
              <a:ext uri="{FF2B5EF4-FFF2-40B4-BE49-F238E27FC236}">
                <a16:creationId xmlns:a16="http://schemas.microsoft.com/office/drawing/2014/main" id="{7CA18905-3A9B-C823-3A63-EFD1C3668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4" y="962465"/>
            <a:ext cx="1597132" cy="1597132"/>
          </a:xfrm>
          <a:prstGeom prst="rect">
            <a:avLst/>
          </a:prstGeom>
        </p:spPr>
      </p:pic>
      <p:pic>
        <p:nvPicPr>
          <p:cNvPr id="11" name="그림 10" descr="그래픽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F0A31FF0-3986-6A67-2008-955C974BB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19" y="1013914"/>
            <a:ext cx="1513501" cy="1513501"/>
          </a:xfrm>
          <a:prstGeom prst="rect">
            <a:avLst/>
          </a:prstGeom>
        </p:spPr>
      </p:pic>
      <p:pic>
        <p:nvPicPr>
          <p:cNvPr id="20" name="그림 19" descr="로고, 상징, 그래픽, 폰트이(가) 표시된 사진&#10;&#10;자동 생성된 설명">
            <a:extLst>
              <a:ext uri="{FF2B5EF4-FFF2-40B4-BE49-F238E27FC236}">
                <a16:creationId xmlns:a16="http://schemas.microsoft.com/office/drawing/2014/main" id="{DE1F5657-C7A7-7035-4408-3B9F5E501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59" y="917136"/>
            <a:ext cx="1905000" cy="1905000"/>
          </a:xfrm>
          <a:prstGeom prst="rect">
            <a:avLst/>
          </a:prstGeom>
        </p:spPr>
      </p:pic>
      <p:pic>
        <p:nvPicPr>
          <p:cNvPr id="30" name="그림 29" descr="그래픽, 다채로움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3D4F7400-76CD-4576-2905-D1FAAE47CC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44" y="1013914"/>
            <a:ext cx="1306078" cy="13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0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4">
            <a:extLst>
              <a:ext uri="{FF2B5EF4-FFF2-40B4-BE49-F238E27FC236}">
                <a16:creationId xmlns:a16="http://schemas.microsoft.com/office/drawing/2014/main" id="{D0CBB2B0-6162-A955-C3D0-43A49AA9AE6F}"/>
              </a:ext>
            </a:extLst>
          </p:cNvPr>
          <p:cNvSpPr/>
          <p:nvPr/>
        </p:nvSpPr>
        <p:spPr>
          <a:xfrm>
            <a:off x="6759044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15">
            <a:extLst>
              <a:ext uri="{FF2B5EF4-FFF2-40B4-BE49-F238E27FC236}">
                <a16:creationId xmlns:a16="http://schemas.microsoft.com/office/drawing/2014/main" id="{678BD129-D6F2-69CB-D1BA-ACAEF04900A7}"/>
              </a:ext>
            </a:extLst>
          </p:cNvPr>
          <p:cNvSpPr/>
          <p:nvPr/>
        </p:nvSpPr>
        <p:spPr>
          <a:xfrm>
            <a:off x="6621563" y="4877380"/>
            <a:ext cx="399373" cy="96532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설명선: 굽은 선(테두리 없음) 16">
            <a:extLst>
              <a:ext uri="{FF2B5EF4-FFF2-40B4-BE49-F238E27FC236}">
                <a16:creationId xmlns:a16="http://schemas.microsoft.com/office/drawing/2014/main" id="{20624757-87DA-18ED-FC25-7F2FD60BB728}"/>
              </a:ext>
            </a:extLst>
          </p:cNvPr>
          <p:cNvSpPr/>
          <p:nvPr/>
        </p:nvSpPr>
        <p:spPr>
          <a:xfrm>
            <a:off x="8426411" y="3300375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C80FA-47C0-7496-FA19-13C65C255DE2}"/>
              </a:ext>
            </a:extLst>
          </p:cNvPr>
          <p:cNvGraphicFramePr>
            <a:graphicFrameLocks noGrp="1"/>
          </p:cNvGraphicFramePr>
          <p:nvPr/>
        </p:nvGraphicFramePr>
        <p:xfrm>
          <a:off x="5940923" y="1415400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id="{523173F9-D41A-A1E8-29BC-ECA9DBBE98D6}"/>
              </a:ext>
            </a:extLst>
          </p:cNvPr>
          <p:cNvSpPr/>
          <p:nvPr/>
        </p:nvSpPr>
        <p:spPr>
          <a:xfrm>
            <a:off x="5265632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19">
            <a:extLst>
              <a:ext uri="{FF2B5EF4-FFF2-40B4-BE49-F238E27FC236}">
                <a16:creationId xmlns:a16="http://schemas.microsoft.com/office/drawing/2014/main" id="{91DD93C2-83BB-7AFB-E4B4-2930B345F2C0}"/>
              </a:ext>
            </a:extLst>
          </p:cNvPr>
          <p:cNvSpPr/>
          <p:nvPr/>
        </p:nvSpPr>
        <p:spPr>
          <a:xfrm>
            <a:off x="5128151" y="2489284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설명선: 굽은 선(테두리 없음) 20">
            <a:extLst>
              <a:ext uri="{FF2B5EF4-FFF2-40B4-BE49-F238E27FC236}">
                <a16:creationId xmlns:a16="http://schemas.microsoft.com/office/drawing/2014/main" id="{DF0CE860-E6A9-6979-1E08-530F152D1B2D}"/>
              </a:ext>
            </a:extLst>
          </p:cNvPr>
          <p:cNvSpPr/>
          <p:nvPr/>
        </p:nvSpPr>
        <p:spPr>
          <a:xfrm flipH="1">
            <a:off x="1691936" y="2687815"/>
            <a:ext cx="2342176" cy="1400041"/>
          </a:xfrm>
          <a:prstGeom prst="callout2">
            <a:avLst>
              <a:gd name="adj1" fmla="val 50727"/>
              <a:gd name="adj2" fmla="val -2010"/>
              <a:gd name="adj3" fmla="val 49928"/>
              <a:gd name="adj4" fmla="val -22603"/>
              <a:gd name="adj5" fmla="val -6907"/>
              <a:gd name="adj6" fmla="val -435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973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한쪽 모서리가 잘린 사각형 35">
            <a:extLst>
              <a:ext uri="{FF2B5EF4-FFF2-40B4-BE49-F238E27FC236}">
                <a16:creationId xmlns:a16="http://schemas.microsoft.com/office/drawing/2014/main" id="{7F3CF38C-36D0-F1DF-DECA-33576ECD909F}"/>
              </a:ext>
            </a:extLst>
          </p:cNvPr>
          <p:cNvSpPr/>
          <p:nvPr/>
        </p:nvSpPr>
        <p:spPr>
          <a:xfrm flipH="1">
            <a:off x="1591629" y="2679860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EAED3D-9531-0BD3-A097-8627498A651A}"/>
              </a:ext>
            </a:extLst>
          </p:cNvPr>
          <p:cNvSpPr/>
          <p:nvPr/>
        </p:nvSpPr>
        <p:spPr>
          <a:xfrm>
            <a:off x="1760715" y="4597091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한쪽 모서리가 잘린 사각형 37">
            <a:extLst>
              <a:ext uri="{FF2B5EF4-FFF2-40B4-BE49-F238E27FC236}">
                <a16:creationId xmlns:a16="http://schemas.microsoft.com/office/drawing/2014/main" id="{9336395E-7CBD-6C9E-B831-2847511F82F0}"/>
              </a:ext>
            </a:extLst>
          </p:cNvPr>
          <p:cNvSpPr/>
          <p:nvPr/>
        </p:nvSpPr>
        <p:spPr>
          <a:xfrm flipH="1">
            <a:off x="4949374" y="2689386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473E56-4BAB-CD2F-F4E4-8F47448DE599}"/>
              </a:ext>
            </a:extLst>
          </p:cNvPr>
          <p:cNvSpPr/>
          <p:nvPr/>
        </p:nvSpPr>
        <p:spPr>
          <a:xfrm>
            <a:off x="5118460" y="460661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한쪽 모서리가 잘린 사각형 39">
            <a:extLst>
              <a:ext uri="{FF2B5EF4-FFF2-40B4-BE49-F238E27FC236}">
                <a16:creationId xmlns:a16="http://schemas.microsoft.com/office/drawing/2014/main" id="{072EB3A7-51DA-8E25-D57E-574D82C213B9}"/>
              </a:ext>
            </a:extLst>
          </p:cNvPr>
          <p:cNvSpPr/>
          <p:nvPr/>
        </p:nvSpPr>
        <p:spPr>
          <a:xfrm flipH="1">
            <a:off x="8257244" y="2698912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0D0623-9571-6EC6-A033-D20D38952A00}"/>
              </a:ext>
            </a:extLst>
          </p:cNvPr>
          <p:cNvSpPr/>
          <p:nvPr/>
        </p:nvSpPr>
        <p:spPr>
          <a:xfrm>
            <a:off x="8426330" y="4616143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E0DC-FE56-D00E-9D7F-A21BB407CAFE}"/>
              </a:ext>
            </a:extLst>
          </p:cNvPr>
          <p:cNvSpPr/>
          <p:nvPr/>
        </p:nvSpPr>
        <p:spPr>
          <a:xfrm>
            <a:off x="3421929" y="1428762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자유형 42">
            <a:extLst>
              <a:ext uri="{FF2B5EF4-FFF2-40B4-BE49-F238E27FC236}">
                <a16:creationId xmlns:a16="http://schemas.microsoft.com/office/drawing/2014/main" id="{DD7F3C29-EA63-1142-68D2-4F23B51CBDF8}"/>
              </a:ext>
            </a:extLst>
          </p:cNvPr>
          <p:cNvSpPr/>
          <p:nvPr/>
        </p:nvSpPr>
        <p:spPr>
          <a:xfrm>
            <a:off x="1591629" y="2679860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자유형 43">
            <a:extLst>
              <a:ext uri="{FF2B5EF4-FFF2-40B4-BE49-F238E27FC236}">
                <a16:creationId xmlns:a16="http://schemas.microsoft.com/office/drawing/2014/main" id="{1A2484BE-060C-B5F6-58C5-C06673003D40}"/>
              </a:ext>
            </a:extLst>
          </p:cNvPr>
          <p:cNvSpPr/>
          <p:nvPr/>
        </p:nvSpPr>
        <p:spPr>
          <a:xfrm>
            <a:off x="4949374" y="2689386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1F7258"/>
          </a:solidFill>
          <a:ln>
            <a:solidFill>
              <a:srgbClr val="1F7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자유형 44">
            <a:extLst>
              <a:ext uri="{FF2B5EF4-FFF2-40B4-BE49-F238E27FC236}">
                <a16:creationId xmlns:a16="http://schemas.microsoft.com/office/drawing/2014/main" id="{5E841C45-1169-C83C-BF35-87BA9C48D893}"/>
              </a:ext>
            </a:extLst>
          </p:cNvPr>
          <p:cNvSpPr/>
          <p:nvPr/>
        </p:nvSpPr>
        <p:spPr>
          <a:xfrm>
            <a:off x="8257244" y="2698912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한쪽 모서리가 둥근 사각형 6">
            <a:extLst>
              <a:ext uri="{FF2B5EF4-FFF2-40B4-BE49-F238E27FC236}">
                <a16:creationId xmlns:a16="http://schemas.microsoft.com/office/drawing/2014/main" id="{891DD3AB-97A6-2650-0CB5-EE429E0CD23B}"/>
              </a:ext>
            </a:extLst>
          </p:cNvPr>
          <p:cNvSpPr/>
          <p:nvPr/>
        </p:nvSpPr>
        <p:spPr>
          <a:xfrm flipH="1">
            <a:off x="241434" y="261789"/>
            <a:ext cx="566064" cy="6334420"/>
          </a:xfrm>
          <a:prstGeom prst="rect">
            <a:avLst/>
          </a:prstGeom>
          <a:solidFill>
            <a:srgbClr val="1F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ABCD351-9E1C-E4E7-C8E8-FFEA70ED313D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1CCD9B98-315A-623B-A48E-629644089469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23">
            <a:extLst>
              <a:ext uri="{FF2B5EF4-FFF2-40B4-BE49-F238E27FC236}">
                <a16:creationId xmlns:a16="http://schemas.microsoft.com/office/drawing/2014/main" id="{8761B10B-00D6-8477-1DD7-9441179CD5AA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3353F6-1BDB-CCC8-0B8F-55ABD66710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E8D28D-B73A-6E59-57DE-C8414DE1168C}"/>
              </a:ext>
            </a:extLst>
          </p:cNvPr>
          <p:cNvGrpSpPr/>
          <p:nvPr/>
        </p:nvGrpSpPr>
        <p:grpSpPr>
          <a:xfrm>
            <a:off x="395004" y="465739"/>
            <a:ext cx="265151" cy="265151"/>
            <a:chOff x="1593332" y="2172798"/>
            <a:chExt cx="1083168" cy="108316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1F6C68D-4E2E-BD85-B1DD-E5F92D8198AD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947BAD-89BC-F5D6-AFDA-31B470C2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  <a:noFill/>
          </p:spPr>
        </p:pic>
      </p:grpSp>
      <p:sp>
        <p:nvSpPr>
          <p:cNvPr id="20" name="모서리가 둥근 직사각형 31">
            <a:extLst>
              <a:ext uri="{FF2B5EF4-FFF2-40B4-BE49-F238E27FC236}">
                <a16:creationId xmlns:a16="http://schemas.microsoft.com/office/drawing/2014/main" id="{DCEA465D-3B34-EF7B-6103-052606232DE0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B476BB9-D4A7-AB43-298B-369DC1F84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A4C3830-8E01-3B5D-9CBD-142EABB06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2D8FB0FC-A97C-3D18-4CFC-B344E96F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851860-AFC9-F8EB-4239-8131ABDF8E1A}"/>
              </a:ext>
            </a:extLst>
          </p:cNvPr>
          <p:cNvSpPr/>
          <p:nvPr/>
        </p:nvSpPr>
        <p:spPr>
          <a:xfrm>
            <a:off x="266402" y="726380"/>
            <a:ext cx="516135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" b="1" dirty="0">
                <a:solidFill>
                  <a:prstClr val="white"/>
                </a:solidFill>
              </a:rPr>
              <a:t>seok830621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9B99FF-FE1D-FA23-DAEA-67E4F7BD468F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B32001-AF77-3358-731F-0101366F17D9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29">
            <a:extLst>
              <a:ext uri="{FF2B5EF4-FFF2-40B4-BE49-F238E27FC236}">
                <a16:creationId xmlns:a16="http://schemas.microsoft.com/office/drawing/2014/main" id="{1F86C0C2-0338-215E-5F24-A0E9EAD75718}"/>
              </a:ext>
            </a:extLst>
          </p:cNvPr>
          <p:cNvSpPr/>
          <p:nvPr/>
        </p:nvSpPr>
        <p:spPr>
          <a:xfrm>
            <a:off x="1465578" y="3810007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" name="모서리가 둥근 직사각형 30">
            <a:extLst>
              <a:ext uri="{FF2B5EF4-FFF2-40B4-BE49-F238E27FC236}">
                <a16:creationId xmlns:a16="http://schemas.microsoft.com/office/drawing/2014/main" id="{4D9F9724-74F5-5D8F-FE16-617893C66B6C}"/>
              </a:ext>
            </a:extLst>
          </p:cNvPr>
          <p:cNvSpPr/>
          <p:nvPr/>
        </p:nvSpPr>
        <p:spPr>
          <a:xfrm>
            <a:off x="1465578" y="3810007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585E1EAD-0231-9AA0-8768-3FF885144ED3}"/>
              </a:ext>
            </a:extLst>
          </p:cNvPr>
          <p:cNvSpPr/>
          <p:nvPr/>
        </p:nvSpPr>
        <p:spPr>
          <a:xfrm>
            <a:off x="7729578" y="3745609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FFCC9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5" name="모서리가 둥근 직사각형 32">
            <a:extLst>
              <a:ext uri="{FF2B5EF4-FFF2-40B4-BE49-F238E27FC236}">
                <a16:creationId xmlns:a16="http://schemas.microsoft.com/office/drawing/2014/main" id="{11E5578D-F10D-7F96-9A44-56BF7250ADE7}"/>
              </a:ext>
            </a:extLst>
          </p:cNvPr>
          <p:cNvSpPr/>
          <p:nvPr/>
        </p:nvSpPr>
        <p:spPr>
          <a:xfrm>
            <a:off x="1465578" y="3294175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2AACB0D7-042E-4012-0469-5E4E62C9AECF}"/>
              </a:ext>
            </a:extLst>
          </p:cNvPr>
          <p:cNvSpPr/>
          <p:nvPr/>
        </p:nvSpPr>
        <p:spPr>
          <a:xfrm>
            <a:off x="1465578" y="3294175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9" name="모서리가 둥근 직사각형 34">
            <a:extLst>
              <a:ext uri="{FF2B5EF4-FFF2-40B4-BE49-F238E27FC236}">
                <a16:creationId xmlns:a16="http://schemas.microsoft.com/office/drawing/2014/main" id="{F470227B-D9B8-22DA-0C1F-2525416DFEF5}"/>
              </a:ext>
            </a:extLst>
          </p:cNvPr>
          <p:cNvSpPr/>
          <p:nvPr/>
        </p:nvSpPr>
        <p:spPr>
          <a:xfrm>
            <a:off x="6055156" y="3229777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B0807C-E3D1-08D9-2046-1CDA86049DF2}"/>
              </a:ext>
            </a:extLst>
          </p:cNvPr>
          <p:cNvSpPr/>
          <p:nvPr/>
        </p:nvSpPr>
        <p:spPr>
          <a:xfrm>
            <a:off x="7729578" y="4552328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819E8-F879-A135-A103-3713D6BF2415}"/>
              </a:ext>
            </a:extLst>
          </p:cNvPr>
          <p:cNvSpPr/>
          <p:nvPr/>
        </p:nvSpPr>
        <p:spPr>
          <a:xfrm>
            <a:off x="3568187" y="140061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12" name="자유형: 도형 15">
            <a:extLst>
              <a:ext uri="{FF2B5EF4-FFF2-40B4-BE49-F238E27FC236}">
                <a16:creationId xmlns:a16="http://schemas.microsoft.com/office/drawing/2014/main" id="{66FCAF5C-9B9C-797E-792A-EEE2F03085E3}"/>
              </a:ext>
            </a:extLst>
          </p:cNvPr>
          <p:cNvSpPr/>
          <p:nvPr/>
        </p:nvSpPr>
        <p:spPr>
          <a:xfrm rot="21420000" flipH="1">
            <a:off x="5817399" y="269455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1F7258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자유형: 도형 15">
            <a:extLst>
              <a:ext uri="{FF2B5EF4-FFF2-40B4-BE49-F238E27FC236}">
                <a16:creationId xmlns:a16="http://schemas.microsoft.com/office/drawing/2014/main" id="{5CF38E7C-16E9-3398-9466-0D6E5EDED8EA}"/>
              </a:ext>
            </a:extLst>
          </p:cNvPr>
          <p:cNvSpPr/>
          <p:nvPr/>
        </p:nvSpPr>
        <p:spPr>
          <a:xfrm rot="21420000" flipH="1">
            <a:off x="7559901" y="411075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>
              <a:defRPr/>
            </a:pPr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09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454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HanSans</vt:lpstr>
      <vt:lpstr>Tmon몬소리 Black</vt:lpstr>
      <vt:lpstr>맑은 고딕</vt:lpstr>
      <vt:lpstr>야놀자 야체 B</vt:lpstr>
      <vt:lpstr>Arial</vt:lpstr>
      <vt:lpstr>Harlow Solid Italic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Donggi</cp:lastModifiedBy>
  <cp:revision>7</cp:revision>
  <dcterms:created xsi:type="dcterms:W3CDTF">2023-08-06T06:02:45Z</dcterms:created>
  <dcterms:modified xsi:type="dcterms:W3CDTF">2023-08-13T09:35:34Z</dcterms:modified>
</cp:coreProperties>
</file>