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258"/>
    <a:srgbClr val="F3EEE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7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8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0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8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7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arlow Solid Italic" panose="04030604020F02020D02" pitchFamily="82" charset="0"/>
              </a:rPr>
              <a:t>PhoneSpec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9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1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pic>
        <p:nvPicPr>
          <p:cNvPr id="31" name="그림 30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1E70BB0A-FC0A-AFD6-B059-54A1D1EBD8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09" y="1589186"/>
            <a:ext cx="2097287" cy="2097287"/>
          </a:xfrm>
          <a:prstGeom prst="rect">
            <a:avLst/>
          </a:prstGeom>
        </p:spPr>
      </p:pic>
      <p:pic>
        <p:nvPicPr>
          <p:cNvPr id="33" name="그림 32" descr="블랙, 어둠, 스크린샷, 흑백이(가) 표시된 사진&#10;&#10;자동 생성된 설명">
            <a:extLst>
              <a:ext uri="{FF2B5EF4-FFF2-40B4-BE49-F238E27FC236}">
                <a16:creationId xmlns:a16="http://schemas.microsoft.com/office/drawing/2014/main" id="{942EC83B-E21D-C853-B983-DDE6A60AD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6" y="1458912"/>
            <a:ext cx="2427156" cy="2427156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408CB6D5-4951-89A2-CA37-5E37708FB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19" y="1594555"/>
            <a:ext cx="2193699" cy="21936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194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목적</a:t>
            </a:r>
          </a:p>
        </p:txBody>
      </p:sp>
      <p:pic>
        <p:nvPicPr>
          <p:cNvPr id="41" name="그림 40" descr="흑백이(가) 표시된 사진&#10;&#10;낮은 신뢰도로 자동 생성된 설명">
            <a:extLst>
              <a:ext uri="{FF2B5EF4-FFF2-40B4-BE49-F238E27FC236}">
                <a16:creationId xmlns:a16="http://schemas.microsoft.com/office/drawing/2014/main" id="{2DA20528-B35C-5160-3852-FB6F61292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0" y="544356"/>
            <a:ext cx="1066855" cy="100970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2220D1A-D56A-D02D-A072-0D7F39790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657" y="507052"/>
            <a:ext cx="1066855" cy="100970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00F984E-7278-9220-5F0E-C2D2A79E9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374" y="463056"/>
            <a:ext cx="1066855" cy="100970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5800A8-B324-14BE-7359-101C998304E8}"/>
              </a:ext>
            </a:extLst>
          </p:cNvPr>
          <p:cNvSpPr txBox="1"/>
          <p:nvPr/>
        </p:nvSpPr>
        <p:spPr>
          <a:xfrm>
            <a:off x="936100" y="4307640"/>
            <a:ext cx="1057663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휴대전화 구입을 원하는 소비자에게 다양한 핸드폰의 기종 별 사양 및 디자인 등의 정보를 손쉽게 비교하기 위한 목적의 웹페이지 제작</a:t>
            </a: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333333"/>
              </a:solidFill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국내 휴대전화 시장에서 가장 많은 비중을 차지하는 삼성과 애플의 공식 홈페이지에서는 </a:t>
            </a: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algn="l" latinLnBrk="1"/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각각 자사 제품 간 비교 서비스만 제공하고 있기 때문에 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HanSans"/>
              </a:rPr>
              <a:t>2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개 회사 간 기종을 비교하기에 불편함이 있으므로 교차 정보를 제공하는 사이트가 필요</a:t>
            </a: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로그인하지 않아도 페이지 이용이 가능하지만 소셜 로그인으로 로그인 후에는 자주 검색하는 기종의 정보를 저장 가능</a:t>
            </a: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333333"/>
              </a:solidFill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현재는 삼성과 애플의 기기 정보 제공만 서비스하고 있으나 추후 노키아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HanSans"/>
              </a:rPr>
              <a:t>, </a:t>
            </a:r>
            <a:r>
              <a:rPr lang="ko-KR" altLang="en-US" sz="1300" b="0" i="0" dirty="0" err="1">
                <a:solidFill>
                  <a:srgbClr val="333333"/>
                </a:solidFill>
                <a:effectLst/>
                <a:latin typeface="HanSans"/>
              </a:rPr>
              <a:t>화웨이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 등의 제품 정보 추가 예정</a:t>
            </a:r>
          </a:p>
        </p:txBody>
      </p:sp>
    </p:spTree>
    <p:extLst>
      <p:ext uri="{BB962C8B-B14F-4D97-AF65-F5344CB8AC3E}">
        <p14:creationId xmlns:p14="http://schemas.microsoft.com/office/powerpoint/2010/main" val="405880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232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- 1</a:t>
            </a:r>
            <a:endParaRPr lang="ko-KR" altLang="en-US" sz="2000" dirty="0"/>
          </a:p>
        </p:txBody>
      </p:sp>
      <p:pic>
        <p:nvPicPr>
          <p:cNvPr id="4" name="그림 3" descr="텍스트, 로고, 클립아트, 그래픽이(가) 표시된 사진&#10;&#10;자동 생성된 설명">
            <a:extLst>
              <a:ext uri="{FF2B5EF4-FFF2-40B4-BE49-F238E27FC236}">
                <a16:creationId xmlns:a16="http://schemas.microsoft.com/office/drawing/2014/main" id="{B02ACCB6-A27B-44DE-A5C8-89B888645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98" y="1316013"/>
            <a:ext cx="1250415" cy="1398014"/>
          </a:xfrm>
          <a:prstGeom prst="rect">
            <a:avLst/>
          </a:prstGeom>
        </p:spPr>
      </p:pic>
      <p:pic>
        <p:nvPicPr>
          <p:cNvPr id="6" name="그림 5" descr="원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EF2CCF4-782C-406D-8A27-64F04BEF34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74" y="1072801"/>
            <a:ext cx="1593669" cy="1593669"/>
          </a:xfrm>
          <a:prstGeom prst="rect">
            <a:avLst/>
          </a:prstGeom>
        </p:spPr>
      </p:pic>
      <p:pic>
        <p:nvPicPr>
          <p:cNvPr id="9" name="그림 8" descr="원, 그래픽이(가) 표시된 사진&#10;&#10;자동 생성된 설명">
            <a:extLst>
              <a:ext uri="{FF2B5EF4-FFF2-40B4-BE49-F238E27FC236}">
                <a16:creationId xmlns:a16="http://schemas.microsoft.com/office/drawing/2014/main" id="{303049FD-F98E-1AA8-6AE5-EF6861EAC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32" y="1072800"/>
            <a:ext cx="1593669" cy="1593669"/>
          </a:xfrm>
          <a:prstGeom prst="rect">
            <a:avLst/>
          </a:prstGeom>
        </p:spPr>
      </p:pic>
      <p:pic>
        <p:nvPicPr>
          <p:cNvPr id="11" name="그림 10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CA053436-A771-12C2-DF84-713ADEAB1F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929" y="860147"/>
            <a:ext cx="1935480" cy="1935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A62AE8-913E-F4C4-CA82-44E7552368F0}"/>
              </a:ext>
            </a:extLst>
          </p:cNvPr>
          <p:cNvSpPr txBox="1"/>
          <p:nvPr/>
        </p:nvSpPr>
        <p:spPr>
          <a:xfrm>
            <a:off x="1314994" y="3753874"/>
            <a:ext cx="9988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python 3.9.6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lab</a:t>
            </a:r>
            <a:r>
              <a:rPr lang="ko-KR" altLang="en-US" sz="1400" dirty="0"/>
              <a:t>으로 구동하여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chromedriver</a:t>
            </a:r>
            <a:r>
              <a:rPr lang="en-US" altLang="ko-KR" sz="1400" dirty="0"/>
              <a:t> 115.0.5790.170 </a:t>
            </a:r>
            <a:r>
              <a:rPr lang="ko-KR" altLang="en-US" sz="1400" dirty="0"/>
              <a:t>버전을 사용하여 애플과 삼성 공식 홈페이지에서</a:t>
            </a:r>
            <a:r>
              <a:rPr lang="en-US" altLang="ko-KR" sz="1400" dirty="0"/>
              <a:t> </a:t>
            </a:r>
            <a:r>
              <a:rPr lang="ko-KR" altLang="en-US" sz="1400" dirty="0"/>
              <a:t>기기 사양 정보를 크롤링하는 </a:t>
            </a:r>
            <a:endParaRPr lang="en-US" altLang="ko-KR" sz="1400" dirty="0"/>
          </a:p>
          <a:p>
            <a:r>
              <a:rPr lang="en-US" altLang="ko-KR" sz="1400" dirty="0"/>
              <a:t>batch </a:t>
            </a:r>
            <a:r>
              <a:rPr lang="ko-KR" altLang="en-US" sz="1400" dirty="0"/>
              <a:t>프로그램을 생성 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신제품 출시 뉴스가 나오면 </a:t>
            </a:r>
            <a:r>
              <a:rPr lang="en-US" altLang="ko-KR" sz="1400" dirty="0"/>
              <a:t>batch </a:t>
            </a:r>
            <a:r>
              <a:rPr lang="ko-KR" altLang="en-US" sz="1400" dirty="0"/>
              <a:t>프로그램 실행하여 </a:t>
            </a:r>
            <a:r>
              <a:rPr lang="en-US" altLang="ko-KR" sz="1400" dirty="0"/>
              <a:t>DB</a:t>
            </a:r>
            <a:r>
              <a:rPr lang="ko-KR" altLang="en-US" sz="1400" dirty="0"/>
              <a:t>에 기기정보 입력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mysql</a:t>
            </a:r>
            <a:r>
              <a:rPr lang="en-US" altLang="ko-KR" sz="1400" dirty="0"/>
              <a:t> 8.0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818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333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– 1 (</a:t>
            </a:r>
            <a:r>
              <a:rPr lang="ko-KR" altLang="en-US" sz="2000" dirty="0"/>
              <a:t>참조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5E11B-83D0-970A-BCE3-78A5EE399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51" y="1530704"/>
            <a:ext cx="4169758" cy="4112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8C5C49-FAB5-BC04-B7EA-61E7FF46D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62" y="1346183"/>
            <a:ext cx="4663331" cy="42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232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- 2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62AE8-913E-F4C4-CA82-44E7552368F0}"/>
              </a:ext>
            </a:extLst>
          </p:cNvPr>
          <p:cNvSpPr txBox="1"/>
          <p:nvPr/>
        </p:nvSpPr>
        <p:spPr>
          <a:xfrm>
            <a:off x="1314994" y="3753874"/>
            <a:ext cx="9988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python 3.9.6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lab</a:t>
            </a:r>
            <a:r>
              <a:rPr lang="ko-KR" altLang="en-US" sz="1400" dirty="0"/>
              <a:t>으로 구동하여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chromedriver</a:t>
            </a:r>
            <a:r>
              <a:rPr lang="en-US" altLang="ko-KR" sz="1400" dirty="0"/>
              <a:t> 115.0.5790.170 </a:t>
            </a:r>
            <a:r>
              <a:rPr lang="ko-KR" altLang="en-US" sz="1400" dirty="0"/>
              <a:t>버전을 사용하여 애플과 삼성 공식 홈페이지에서</a:t>
            </a:r>
            <a:r>
              <a:rPr lang="en-US" altLang="ko-KR" sz="1400" dirty="0"/>
              <a:t> </a:t>
            </a:r>
            <a:r>
              <a:rPr lang="ko-KR" altLang="en-US" sz="1400" dirty="0"/>
              <a:t>기기 사양 정보를 크롤링하는 </a:t>
            </a:r>
            <a:endParaRPr lang="en-US" altLang="ko-KR" sz="1400" dirty="0"/>
          </a:p>
          <a:p>
            <a:r>
              <a:rPr lang="en-US" altLang="ko-KR" sz="1400" dirty="0"/>
              <a:t>batch </a:t>
            </a:r>
            <a:r>
              <a:rPr lang="ko-KR" altLang="en-US" sz="1400" dirty="0"/>
              <a:t>프로그램을 생성 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신제품 출시 뉴스가 나오면 </a:t>
            </a:r>
            <a:r>
              <a:rPr lang="en-US" altLang="ko-KR" sz="1400" dirty="0"/>
              <a:t>batch </a:t>
            </a:r>
            <a:r>
              <a:rPr lang="ko-KR" altLang="en-US" sz="1400" dirty="0"/>
              <a:t>프로그램 실행하여 </a:t>
            </a:r>
            <a:r>
              <a:rPr lang="en-US" altLang="ko-KR" sz="1400" dirty="0"/>
              <a:t>DB</a:t>
            </a:r>
            <a:r>
              <a:rPr lang="ko-KR" altLang="en-US" sz="1400" dirty="0"/>
              <a:t>에 기기정보 입력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mysql</a:t>
            </a:r>
            <a:r>
              <a:rPr lang="en-US" altLang="ko-KR" sz="1400" dirty="0"/>
              <a:t> 8.0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5" name="그림 4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98E9DF2A-BCAB-1022-1B6E-1C46C39C81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65" y="1072801"/>
            <a:ext cx="1626389" cy="1626389"/>
          </a:xfrm>
          <a:prstGeom prst="rect">
            <a:avLst/>
          </a:prstGeom>
        </p:spPr>
      </p:pic>
      <p:pic>
        <p:nvPicPr>
          <p:cNvPr id="10" name="그림 9" descr="그래픽, 폰트, 로고, 상징이(가) 표시된 사진&#10;&#10;자동 생성된 설명">
            <a:extLst>
              <a:ext uri="{FF2B5EF4-FFF2-40B4-BE49-F238E27FC236}">
                <a16:creationId xmlns:a16="http://schemas.microsoft.com/office/drawing/2014/main" id="{24DD39CE-3ECC-DD48-9837-FC922E030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14" y="1270669"/>
            <a:ext cx="3933374" cy="1197934"/>
          </a:xfrm>
          <a:prstGeom prst="rect">
            <a:avLst/>
          </a:prstGeom>
        </p:spPr>
      </p:pic>
      <p:pic>
        <p:nvPicPr>
          <p:cNvPr id="14" name="그림 13" descr="클립아트, 그래픽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2D3CE40-5D45-E051-BB1B-F7FF75B99B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48" y="769002"/>
            <a:ext cx="2031325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>
                <a:solidFill>
                  <a:prstClr val="white"/>
                </a:solidFill>
              </a:rPr>
              <a:t>seok830621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4">
            <a:extLst>
              <a:ext uri="{FF2B5EF4-FFF2-40B4-BE49-F238E27FC236}">
                <a16:creationId xmlns:a16="http://schemas.microsoft.com/office/drawing/2014/main" id="{D0CBB2B0-6162-A955-C3D0-43A49AA9AE6F}"/>
              </a:ext>
            </a:extLst>
          </p:cNvPr>
          <p:cNvSpPr/>
          <p:nvPr/>
        </p:nvSpPr>
        <p:spPr>
          <a:xfrm>
            <a:off x="6759044" y="1752485"/>
            <a:ext cx="124412" cy="412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15">
            <a:extLst>
              <a:ext uri="{FF2B5EF4-FFF2-40B4-BE49-F238E27FC236}">
                <a16:creationId xmlns:a16="http://schemas.microsoft.com/office/drawing/2014/main" id="{678BD129-D6F2-69CB-D1BA-ACAEF04900A7}"/>
              </a:ext>
            </a:extLst>
          </p:cNvPr>
          <p:cNvSpPr/>
          <p:nvPr/>
        </p:nvSpPr>
        <p:spPr>
          <a:xfrm>
            <a:off x="6621563" y="4877380"/>
            <a:ext cx="399373" cy="96532"/>
          </a:xfrm>
          <a:prstGeom prst="roundRect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설명선: 굽은 선(테두리 없음) 16">
            <a:extLst>
              <a:ext uri="{FF2B5EF4-FFF2-40B4-BE49-F238E27FC236}">
                <a16:creationId xmlns:a16="http://schemas.microsoft.com/office/drawing/2014/main" id="{20624757-87DA-18ED-FC25-7F2FD60BB728}"/>
              </a:ext>
            </a:extLst>
          </p:cNvPr>
          <p:cNvSpPr/>
          <p:nvPr/>
        </p:nvSpPr>
        <p:spPr>
          <a:xfrm>
            <a:off x="8426411" y="3300375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C80FA-47C0-7496-FA19-13C65C255DE2}"/>
              </a:ext>
            </a:extLst>
          </p:cNvPr>
          <p:cNvGraphicFramePr>
            <a:graphicFrameLocks noGrp="1"/>
          </p:cNvGraphicFramePr>
          <p:nvPr/>
        </p:nvGraphicFramePr>
        <p:xfrm>
          <a:off x="5940923" y="1415400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523173F9-D41A-A1E8-29BC-ECA9DBBE98D6}"/>
              </a:ext>
            </a:extLst>
          </p:cNvPr>
          <p:cNvSpPr/>
          <p:nvPr/>
        </p:nvSpPr>
        <p:spPr>
          <a:xfrm>
            <a:off x="5265632" y="1752485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1F7258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19">
            <a:extLst>
              <a:ext uri="{FF2B5EF4-FFF2-40B4-BE49-F238E27FC236}">
                <a16:creationId xmlns:a16="http://schemas.microsoft.com/office/drawing/2014/main" id="{91DD93C2-83BB-7AFB-E4B4-2930B345F2C0}"/>
              </a:ext>
            </a:extLst>
          </p:cNvPr>
          <p:cNvSpPr/>
          <p:nvPr/>
        </p:nvSpPr>
        <p:spPr>
          <a:xfrm>
            <a:off x="5128151" y="2489284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설명선: 굽은 선(테두리 없음) 20">
            <a:extLst>
              <a:ext uri="{FF2B5EF4-FFF2-40B4-BE49-F238E27FC236}">
                <a16:creationId xmlns:a16="http://schemas.microsoft.com/office/drawing/2014/main" id="{DF0CE860-E6A9-6979-1E08-530F152D1B2D}"/>
              </a:ext>
            </a:extLst>
          </p:cNvPr>
          <p:cNvSpPr/>
          <p:nvPr/>
        </p:nvSpPr>
        <p:spPr>
          <a:xfrm flipH="1">
            <a:off x="1691936" y="2687815"/>
            <a:ext cx="2342176" cy="1400041"/>
          </a:xfrm>
          <a:prstGeom prst="callout2">
            <a:avLst>
              <a:gd name="adj1" fmla="val 50727"/>
              <a:gd name="adj2" fmla="val -2010"/>
              <a:gd name="adj3" fmla="val 49928"/>
              <a:gd name="adj4" fmla="val -22603"/>
              <a:gd name="adj5" fmla="val -6907"/>
              <a:gd name="adj6" fmla="val -435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9739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>
                <a:solidFill>
                  <a:prstClr val="white"/>
                </a:solidFill>
              </a:rPr>
              <a:t>seok830621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" name="한쪽 모서리가 잘린 사각형 35">
            <a:extLst>
              <a:ext uri="{FF2B5EF4-FFF2-40B4-BE49-F238E27FC236}">
                <a16:creationId xmlns:a16="http://schemas.microsoft.com/office/drawing/2014/main" id="{7F3CF38C-36D0-F1DF-DECA-33576ECD909F}"/>
              </a:ext>
            </a:extLst>
          </p:cNvPr>
          <p:cNvSpPr/>
          <p:nvPr/>
        </p:nvSpPr>
        <p:spPr>
          <a:xfrm flipH="1">
            <a:off x="1591629" y="2679860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EAED3D-9531-0BD3-A097-8627498A651A}"/>
              </a:ext>
            </a:extLst>
          </p:cNvPr>
          <p:cNvSpPr/>
          <p:nvPr/>
        </p:nvSpPr>
        <p:spPr>
          <a:xfrm>
            <a:off x="1760715" y="4597091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한쪽 모서리가 잘린 사각형 37">
            <a:extLst>
              <a:ext uri="{FF2B5EF4-FFF2-40B4-BE49-F238E27FC236}">
                <a16:creationId xmlns:a16="http://schemas.microsoft.com/office/drawing/2014/main" id="{9336395E-7CBD-6C9E-B831-2847511F82F0}"/>
              </a:ext>
            </a:extLst>
          </p:cNvPr>
          <p:cNvSpPr/>
          <p:nvPr/>
        </p:nvSpPr>
        <p:spPr>
          <a:xfrm flipH="1">
            <a:off x="4949374" y="2689386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1F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473E56-4BAB-CD2F-F4E4-8F47448DE599}"/>
              </a:ext>
            </a:extLst>
          </p:cNvPr>
          <p:cNvSpPr/>
          <p:nvPr/>
        </p:nvSpPr>
        <p:spPr>
          <a:xfrm>
            <a:off x="5118460" y="4606617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" name="한쪽 모서리가 잘린 사각형 39">
            <a:extLst>
              <a:ext uri="{FF2B5EF4-FFF2-40B4-BE49-F238E27FC236}">
                <a16:creationId xmlns:a16="http://schemas.microsoft.com/office/drawing/2014/main" id="{072EB3A7-51DA-8E25-D57E-574D82C213B9}"/>
              </a:ext>
            </a:extLst>
          </p:cNvPr>
          <p:cNvSpPr/>
          <p:nvPr/>
        </p:nvSpPr>
        <p:spPr>
          <a:xfrm flipH="1">
            <a:off x="8257244" y="2698912"/>
            <a:ext cx="2859314" cy="15965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D0623-9571-6EC6-A033-D20D38952A00}"/>
              </a:ext>
            </a:extLst>
          </p:cNvPr>
          <p:cNvSpPr/>
          <p:nvPr/>
        </p:nvSpPr>
        <p:spPr>
          <a:xfrm>
            <a:off x="8426330" y="4616143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EE0DC-FE56-D00E-9D7F-A21BB407CAFE}"/>
              </a:ext>
            </a:extLst>
          </p:cNvPr>
          <p:cNvSpPr/>
          <p:nvPr/>
        </p:nvSpPr>
        <p:spPr>
          <a:xfrm>
            <a:off x="3421929" y="1428762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자유형 42">
            <a:extLst>
              <a:ext uri="{FF2B5EF4-FFF2-40B4-BE49-F238E27FC236}">
                <a16:creationId xmlns:a16="http://schemas.microsoft.com/office/drawing/2014/main" id="{DD7F3C29-EA63-1142-68D2-4F23B51CBDF8}"/>
              </a:ext>
            </a:extLst>
          </p:cNvPr>
          <p:cNvSpPr/>
          <p:nvPr/>
        </p:nvSpPr>
        <p:spPr>
          <a:xfrm>
            <a:off x="1591629" y="2679860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2" name="자유형 43">
            <a:extLst>
              <a:ext uri="{FF2B5EF4-FFF2-40B4-BE49-F238E27FC236}">
                <a16:creationId xmlns:a16="http://schemas.microsoft.com/office/drawing/2014/main" id="{1A2484BE-060C-B5F6-58C5-C06673003D40}"/>
              </a:ext>
            </a:extLst>
          </p:cNvPr>
          <p:cNvSpPr/>
          <p:nvPr/>
        </p:nvSpPr>
        <p:spPr>
          <a:xfrm>
            <a:off x="4949374" y="2689386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1F7258"/>
          </a:solidFill>
          <a:ln>
            <a:solidFill>
              <a:srgbClr val="1F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자유형 44">
            <a:extLst>
              <a:ext uri="{FF2B5EF4-FFF2-40B4-BE49-F238E27FC236}">
                <a16:creationId xmlns:a16="http://schemas.microsoft.com/office/drawing/2014/main" id="{5E841C45-1169-C83C-BF35-87BA9C48D893}"/>
              </a:ext>
            </a:extLst>
          </p:cNvPr>
          <p:cNvSpPr/>
          <p:nvPr/>
        </p:nvSpPr>
        <p:spPr>
          <a:xfrm>
            <a:off x="8257244" y="2698912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>
                <a:solidFill>
                  <a:prstClr val="white"/>
                </a:solidFill>
              </a:rPr>
              <a:t>seok830621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29">
            <a:extLst>
              <a:ext uri="{FF2B5EF4-FFF2-40B4-BE49-F238E27FC236}">
                <a16:creationId xmlns:a16="http://schemas.microsoft.com/office/drawing/2014/main" id="{1F86C0C2-0338-215E-5F24-A0E9EAD75718}"/>
              </a:ext>
            </a:extLst>
          </p:cNvPr>
          <p:cNvSpPr/>
          <p:nvPr/>
        </p:nvSpPr>
        <p:spPr>
          <a:xfrm>
            <a:off x="1465578" y="3810007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" name="모서리가 둥근 직사각형 30">
            <a:extLst>
              <a:ext uri="{FF2B5EF4-FFF2-40B4-BE49-F238E27FC236}">
                <a16:creationId xmlns:a16="http://schemas.microsoft.com/office/drawing/2014/main" id="{4D9F9724-74F5-5D8F-FE16-617893C66B6C}"/>
              </a:ext>
            </a:extLst>
          </p:cNvPr>
          <p:cNvSpPr/>
          <p:nvPr/>
        </p:nvSpPr>
        <p:spPr>
          <a:xfrm>
            <a:off x="1465578" y="3810007"/>
            <a:ext cx="6408000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585E1EAD-0231-9AA0-8768-3FF885144ED3}"/>
              </a:ext>
            </a:extLst>
          </p:cNvPr>
          <p:cNvSpPr/>
          <p:nvPr/>
        </p:nvSpPr>
        <p:spPr>
          <a:xfrm>
            <a:off x="7729578" y="3745609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5" name="모서리가 둥근 직사각형 32">
            <a:extLst>
              <a:ext uri="{FF2B5EF4-FFF2-40B4-BE49-F238E27FC236}">
                <a16:creationId xmlns:a16="http://schemas.microsoft.com/office/drawing/2014/main" id="{11E5578D-F10D-7F96-9A44-56BF7250ADE7}"/>
              </a:ext>
            </a:extLst>
          </p:cNvPr>
          <p:cNvSpPr/>
          <p:nvPr/>
        </p:nvSpPr>
        <p:spPr>
          <a:xfrm>
            <a:off x="1465578" y="3294175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6" name="모서리가 둥근 직사각형 33">
            <a:extLst>
              <a:ext uri="{FF2B5EF4-FFF2-40B4-BE49-F238E27FC236}">
                <a16:creationId xmlns:a16="http://schemas.microsoft.com/office/drawing/2014/main" id="{2AACB0D7-042E-4012-0469-5E4E62C9AECF}"/>
              </a:ext>
            </a:extLst>
          </p:cNvPr>
          <p:cNvSpPr/>
          <p:nvPr/>
        </p:nvSpPr>
        <p:spPr>
          <a:xfrm>
            <a:off x="1465578" y="3294175"/>
            <a:ext cx="6408000" cy="159204"/>
          </a:xfrm>
          <a:prstGeom prst="roundRect">
            <a:avLst>
              <a:gd name="adj" fmla="val 50000"/>
            </a:avLst>
          </a:prstGeom>
          <a:solidFill>
            <a:srgbClr val="1F7258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9" name="모서리가 둥근 직사각형 34">
            <a:extLst>
              <a:ext uri="{FF2B5EF4-FFF2-40B4-BE49-F238E27FC236}">
                <a16:creationId xmlns:a16="http://schemas.microsoft.com/office/drawing/2014/main" id="{F470227B-D9B8-22DA-0C1F-2525416DFEF5}"/>
              </a:ext>
            </a:extLst>
          </p:cNvPr>
          <p:cNvSpPr/>
          <p:nvPr/>
        </p:nvSpPr>
        <p:spPr>
          <a:xfrm>
            <a:off x="6055156" y="3229777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0807C-E3D1-08D9-2046-1CDA86049DF2}"/>
              </a:ext>
            </a:extLst>
          </p:cNvPr>
          <p:cNvSpPr/>
          <p:nvPr/>
        </p:nvSpPr>
        <p:spPr>
          <a:xfrm>
            <a:off x="7729578" y="4552328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819E8-F879-A135-A103-3713D6BF2415}"/>
              </a:ext>
            </a:extLst>
          </p:cNvPr>
          <p:cNvSpPr/>
          <p:nvPr/>
        </p:nvSpPr>
        <p:spPr>
          <a:xfrm>
            <a:off x="3568187" y="1400619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ith BIZCAM </a:t>
            </a:r>
          </a:p>
        </p:txBody>
      </p:sp>
      <p:sp>
        <p:nvSpPr>
          <p:cNvPr id="12" name="자유형: 도형 15">
            <a:extLst>
              <a:ext uri="{FF2B5EF4-FFF2-40B4-BE49-F238E27FC236}">
                <a16:creationId xmlns:a16="http://schemas.microsoft.com/office/drawing/2014/main" id="{66FCAF5C-9B9C-797E-792A-EEE2F03085E3}"/>
              </a:ext>
            </a:extLst>
          </p:cNvPr>
          <p:cNvSpPr/>
          <p:nvPr/>
        </p:nvSpPr>
        <p:spPr>
          <a:xfrm rot="21420000" flipH="1">
            <a:off x="5817399" y="2694556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1F7258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>
              <a:defRPr/>
            </a:pPr>
            <a:r>
              <a:rPr lang="en-US" altLang="ko-KR" b="1" i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  <a:endParaRPr lang="ko-KR" altLang="en-US" b="1" i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자유형: 도형 15">
            <a:extLst>
              <a:ext uri="{FF2B5EF4-FFF2-40B4-BE49-F238E27FC236}">
                <a16:creationId xmlns:a16="http://schemas.microsoft.com/office/drawing/2014/main" id="{5CF38E7C-16E9-3398-9466-0D6E5EDED8EA}"/>
              </a:ext>
            </a:extLst>
          </p:cNvPr>
          <p:cNvSpPr/>
          <p:nvPr/>
        </p:nvSpPr>
        <p:spPr>
          <a:xfrm rot="21420000" flipH="1">
            <a:off x="7559901" y="4110755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>
              <a:defRPr/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75%</a:t>
            </a:r>
            <a:endParaRPr lang="ko-KR" altLang="en-US" b="1" i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90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03836" y="1907346"/>
            <a:ext cx="2579083" cy="2579083"/>
          </a:xfrm>
          <a:prstGeom prst="ellipse">
            <a:avLst/>
          </a:prstGeom>
          <a:solidFill>
            <a:srgbClr val="F3EEE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R 243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G 238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B 232</a:t>
            </a:r>
          </a:p>
        </p:txBody>
      </p:sp>
      <p:sp>
        <p:nvSpPr>
          <p:cNvPr id="7" name="타원 6"/>
          <p:cNvSpPr/>
          <p:nvPr/>
        </p:nvSpPr>
        <p:spPr>
          <a:xfrm>
            <a:off x="4860693" y="1907345"/>
            <a:ext cx="2579083" cy="2579083"/>
          </a:xfrm>
          <a:prstGeom prst="ellipse">
            <a:avLst/>
          </a:prstGeom>
          <a:solidFill>
            <a:srgbClr val="1F725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31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114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88</a:t>
            </a:r>
          </a:p>
        </p:txBody>
      </p:sp>
      <p:sp>
        <p:nvSpPr>
          <p:cNvPr id="8" name="타원 7"/>
          <p:cNvSpPr/>
          <p:nvPr/>
        </p:nvSpPr>
        <p:spPr>
          <a:xfrm>
            <a:off x="8017550" y="1907345"/>
            <a:ext cx="2579083" cy="2579083"/>
          </a:xfrm>
          <a:prstGeom prst="ellipse">
            <a:avLst/>
          </a:prstGeom>
          <a:solidFill>
            <a:srgbClr val="FF6600"/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056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437</Words>
  <Application>Microsoft Office PowerPoint</Application>
  <PresentationFormat>와이드스크린</PresentationFormat>
  <Paragraphs>109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HanSans</vt:lpstr>
      <vt:lpstr>Tmon몬소리 Black</vt:lpstr>
      <vt:lpstr>맑은 고딕</vt:lpstr>
      <vt:lpstr>야놀자 야체 B</vt:lpstr>
      <vt:lpstr>Arial</vt:lpstr>
      <vt:lpstr>Harlow Solid Italic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동기 홍</cp:lastModifiedBy>
  <cp:revision>5</cp:revision>
  <dcterms:created xsi:type="dcterms:W3CDTF">2023-08-06T06:02:45Z</dcterms:created>
  <dcterms:modified xsi:type="dcterms:W3CDTF">2023-08-09T09:20:36Z</dcterms:modified>
</cp:coreProperties>
</file>