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56" r:id="rId3"/>
    <p:sldId id="257" r:id="rId4"/>
    <p:sldId id="319" r:id="rId5"/>
    <p:sldId id="258" r:id="rId6"/>
    <p:sldId id="259" r:id="rId7"/>
    <p:sldId id="260" r:id="rId8"/>
    <p:sldId id="328" r:id="rId9"/>
    <p:sldId id="261" r:id="rId10"/>
    <p:sldId id="321" r:id="rId11"/>
    <p:sldId id="262" r:id="rId12"/>
    <p:sldId id="320" r:id="rId13"/>
    <p:sldId id="264" r:id="rId14"/>
    <p:sldId id="265" r:id="rId15"/>
    <p:sldId id="266" r:id="rId16"/>
    <p:sldId id="322" r:id="rId17"/>
    <p:sldId id="323" r:id="rId18"/>
    <p:sldId id="324" r:id="rId19"/>
    <p:sldId id="267" r:id="rId20"/>
    <p:sldId id="268" r:id="rId21"/>
    <p:sldId id="269" r:id="rId22"/>
    <p:sldId id="325" r:id="rId23"/>
    <p:sldId id="326" r:id="rId24"/>
    <p:sldId id="327" r:id="rId25"/>
    <p:sldId id="329" r:id="rId26"/>
    <p:sldId id="330" r:id="rId27"/>
    <p:sldId id="270" r:id="rId28"/>
    <p:sldId id="271" r:id="rId29"/>
    <p:sldId id="272" r:id="rId30"/>
    <p:sldId id="273" r:id="rId31"/>
    <p:sldId id="331" r:id="rId32"/>
    <p:sldId id="274" r:id="rId33"/>
    <p:sldId id="275" r:id="rId34"/>
    <p:sldId id="276" r:id="rId35"/>
    <p:sldId id="277" r:id="rId36"/>
    <p:sldId id="332" r:id="rId37"/>
    <p:sldId id="278" r:id="rId38"/>
    <p:sldId id="27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600875" cy="6858000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7600874" y="0"/>
            <a:ext cx="4591126" cy="6673932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/>
          </a:p>
          <a:p>
            <a:pPr algn="l"/>
            <a:endParaRPr lang="en-US" altLang="ko-KR" sz="2800" dirty="0"/>
          </a:p>
          <a:p>
            <a:pPr algn="l"/>
            <a:endParaRPr lang="en-US" altLang="ko-KR" sz="2800" dirty="0" smtClean="0"/>
          </a:p>
          <a:p>
            <a:pPr algn="l"/>
            <a:r>
              <a:rPr lang="en-US" altLang="ko-KR" sz="2800" dirty="0" smtClean="0"/>
              <a:t>Day01 Spring </a:t>
            </a:r>
            <a:r>
              <a:rPr lang="en-US" altLang="ko-KR" sz="2800" dirty="0" err="1" smtClean="0"/>
              <a:t>IoC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Day02 Spring AOP</a:t>
            </a:r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     Spring DAO</a:t>
            </a:r>
          </a:p>
          <a:p>
            <a:pPr algn="l"/>
            <a:r>
              <a:rPr lang="en-US" altLang="ko-KR" sz="2800" dirty="0" smtClean="0"/>
              <a:t>Day03 Spring MVC(1)</a:t>
            </a:r>
          </a:p>
          <a:p>
            <a:pPr algn="l"/>
            <a:r>
              <a:rPr lang="en-US" altLang="ko-KR" sz="2800" dirty="0" smtClean="0"/>
              <a:t>Day04 Spring MVC(2)</a:t>
            </a:r>
          </a:p>
          <a:p>
            <a:pPr algn="l"/>
            <a:r>
              <a:rPr lang="en-US" altLang="ko-KR" sz="2800" dirty="0" smtClean="0"/>
              <a:t>Day05 Spring </a:t>
            </a:r>
            <a:r>
              <a:rPr lang="en-US" altLang="ko-KR" sz="2800" dirty="0" err="1" smtClean="0"/>
              <a:t>MyBatis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연동</a:t>
            </a:r>
            <a:endParaRPr lang="en-US" altLang="ko-KR" sz="2800" dirty="0" smtClean="0"/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     Spring JPA </a:t>
            </a:r>
            <a:r>
              <a:rPr lang="ko-KR" altLang="en-US" sz="2800" dirty="0" smtClean="0"/>
              <a:t>연동</a:t>
            </a:r>
            <a:endParaRPr lang="en-US" altLang="ko-KR" sz="2800" dirty="0" smtClean="0"/>
          </a:p>
          <a:p>
            <a:pPr algn="l"/>
            <a:endParaRPr lang="en-US" altLang="ko-KR" sz="2800" dirty="0"/>
          </a:p>
          <a:p>
            <a:pPr algn="l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61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컨테이너의 종류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xmlns="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xmlns="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GenericXmlApplicationContext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경로에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구동하는 </a:t>
                      </a:r>
                      <a:r>
                        <a:rPr lang="ko-KR" sz="2400" kern="100" dirty="0" smtClean="0">
                          <a:effectLst/>
                        </a:rPr>
                        <a:t>컨테이너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스프링 애플리케이션을 개발할 때 사용하는 </a:t>
                      </a:r>
                      <a:r>
                        <a:rPr lang="ko-KR" sz="2400" kern="100" dirty="0" smtClean="0">
                          <a:effectLst/>
                        </a:rPr>
                        <a:t>컨테이너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/>
              <a:t>컨테이너의 </a:t>
            </a:r>
            <a:r>
              <a:rPr lang="ko-KR" altLang="en-US" dirty="0" smtClean="0"/>
              <a:t>동작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(Dependency)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Constructor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1123100" cy="181588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public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FF0000"/>
                </a:solidFill>
              </a:rPr>
              <a:t>Speaker </a:t>
            </a:r>
            <a:r>
              <a:rPr lang="en-US" altLang="ko-KR" sz="2800" dirty="0">
                <a:solidFill>
                  <a:srgbClr val="FF0000"/>
                </a:solidFill>
              </a:rPr>
              <a:t>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3" y="3255824"/>
            <a:ext cx="11123101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 smtClean="0">
                <a:latin typeface="+mj-lt"/>
              </a:rPr>
              <a:t>=“speaker"&gt;&lt;/</a:t>
            </a:r>
            <a:r>
              <a:rPr lang="en-US" altLang="ko-KR" sz="2800" dirty="0">
                <a:latin typeface="+mj-lt"/>
              </a:rPr>
              <a:t>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>
                <a:latin typeface="+mj-lt"/>
              </a:rPr>
              <a:t>bean id="</a:t>
            </a:r>
            <a:r>
              <a:rPr lang="en-US" altLang="ko-KR" sz="2800" dirty="0" smtClean="0">
                <a:latin typeface="+mj-lt"/>
              </a:rPr>
              <a:t>speaker" </a:t>
            </a:r>
            <a:r>
              <a:rPr lang="en-US" altLang="ko-KR" sz="2800" dirty="0">
                <a:latin typeface="+mj-lt"/>
              </a:rPr>
              <a:t>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487120" y="4076054"/>
            <a:ext cx="1921789" cy="125536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Constructor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FF0000"/>
                </a:solidFill>
              </a:rPr>
              <a:t>Speaker </a:t>
            </a:r>
            <a:r>
              <a:rPr lang="en-US" altLang="ko-KR" sz="2800" dirty="0" smtClean="0">
                <a:solidFill>
                  <a:srgbClr val="FF0000"/>
                </a:solidFill>
              </a:rPr>
              <a:t>speaker,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800" dirty="0" smtClean="0">
                <a:solidFill>
                  <a:srgbClr val="FF0000"/>
                </a:solidFill>
              </a:rPr>
              <a:t> price</a:t>
            </a:r>
            <a:r>
              <a:rPr lang="en-US" altLang="ko-KR" sz="2800" dirty="0" smtClean="0"/>
              <a:t>) </a:t>
            </a:r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 smtClean="0"/>
              <a:t>");</a:t>
            </a:r>
            <a:endParaRPr lang="ko-KR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</a:t>
            </a:r>
            <a:r>
              <a:rPr lang="en-US" altLang="ko-KR" sz="2800" dirty="0" err="1" smtClean="0"/>
              <a:t>this.speaker</a:t>
            </a:r>
            <a:r>
              <a:rPr lang="en-US" altLang="ko-KR" sz="2800" dirty="0" smtClean="0"/>
              <a:t> = speaker;</a:t>
            </a:r>
          </a:p>
          <a:p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this.price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price;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&lt;bean </a:t>
            </a:r>
            <a:r>
              <a:rPr lang="en-US" altLang="ko-KR" sz="2800" dirty="0">
                <a:latin typeface="+mj-lt"/>
              </a:rPr>
              <a:t>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smtClean="0">
                <a:latin typeface="+mj-lt"/>
              </a:rPr>
              <a:t>speaker"&gt;&lt;/</a:t>
            </a:r>
            <a:r>
              <a:rPr lang="en-US" altLang="ko-KR" sz="2800" dirty="0">
                <a:latin typeface="+mj-lt"/>
              </a:rPr>
              <a:t>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public void </a:t>
            </a:r>
            <a:r>
              <a:rPr lang="en-US" altLang="ko-KR" sz="2800" dirty="0" err="1" smtClean="0"/>
              <a:t>setSpeaker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FF0000"/>
                </a:solidFill>
              </a:rPr>
              <a:t>Speaker </a:t>
            </a:r>
            <a:r>
              <a:rPr lang="en-US" altLang="ko-KR" sz="2800" dirty="0" smtClean="0">
                <a:solidFill>
                  <a:srgbClr val="FF0000"/>
                </a:solidFill>
              </a:rPr>
              <a:t>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 smtClean="0"/>
              <a:t>this.speaker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&lt;property </a:t>
            </a:r>
            <a:r>
              <a:rPr lang="en-US" altLang="ko-KR" sz="2800" dirty="0" smtClean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800" dirty="0" smtClean="0">
                <a:latin typeface="+mj-lt"/>
              </a:rPr>
              <a:t>=</a:t>
            </a:r>
            <a:r>
              <a:rPr lang="en-US" altLang="ko-KR" sz="2800" dirty="0" smtClean="0"/>
              <a:t>"speaker"</a:t>
            </a:r>
            <a:r>
              <a:rPr lang="en-US" altLang="ko-KR" sz="2800" dirty="0" smtClean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smtClean="0">
                <a:latin typeface="+mj-lt"/>
              </a:rPr>
              <a:t>speaker"&gt;&lt;/</a:t>
            </a:r>
            <a:r>
              <a:rPr lang="en-US" altLang="ko-KR" sz="2800" dirty="0" smtClean="0">
                <a:latin typeface="+mj-lt"/>
              </a:rPr>
              <a:t>property&gt;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>
                <a:latin typeface="+mj-lt"/>
              </a:rPr>
              <a:t>bean id="</a:t>
            </a:r>
            <a:r>
              <a:rPr lang="en-US" altLang="ko-KR" sz="2800" dirty="0" smtClean="0">
                <a:latin typeface="+mj-lt"/>
              </a:rPr>
              <a:t>speaker" </a:t>
            </a:r>
            <a:r>
              <a:rPr lang="en-US" altLang="ko-KR" sz="2800" dirty="0">
                <a:latin typeface="+mj-lt"/>
              </a:rPr>
              <a:t>class="</a:t>
            </a:r>
            <a:r>
              <a:rPr lang="en-US" altLang="ko-KR" sz="2800" dirty="0" err="1" smtClean="0">
                <a:latin typeface="+mj-lt"/>
              </a:rPr>
              <a:t>polymorphism.SonySpeaker</a:t>
            </a:r>
            <a:r>
              <a:rPr lang="en-US" altLang="ko-KR" sz="2800" dirty="0" smtClean="0">
                <a:latin typeface="+mj-lt"/>
              </a:rPr>
              <a:t>“ /&gt;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503221" y="4108862"/>
            <a:ext cx="3645724" cy="11637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V="1">
            <a:off x="3354780" y="1870364"/>
            <a:ext cx="2291939" cy="163879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</a:t>
            </a:r>
            <a:r>
              <a:rPr lang="en-US" altLang="ko-KR" dirty="0" smtClean="0"/>
              <a:t>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void </a:t>
            </a:r>
            <a:r>
              <a:rPr lang="en-US" altLang="ko-KR" sz="2800" dirty="0" err="1"/>
              <a:t>setSpeaker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rgbClr val="FF0000"/>
                </a:solidFill>
              </a:rPr>
              <a:t>Speaker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en-US" altLang="ko-KR" sz="2800" dirty="0"/>
          </a:p>
          <a:p>
            <a:r>
              <a:rPr lang="en-US" altLang="ko-KR" sz="2800" dirty="0"/>
              <a:t>public void </a:t>
            </a:r>
            <a:r>
              <a:rPr lang="en-US" altLang="ko-KR" sz="2800" dirty="0" err="1" smtClean="0"/>
              <a:t>setPrice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800" dirty="0" smtClean="0">
                <a:solidFill>
                  <a:srgbClr val="FF0000"/>
                </a:solidFill>
              </a:rPr>
              <a:t> price</a:t>
            </a:r>
            <a:r>
              <a:rPr lang="en-US" altLang="ko-KR" sz="2800" dirty="0" smtClean="0"/>
              <a:t>) </a:t>
            </a:r>
            <a:r>
              <a:rPr lang="en-US" altLang="ko-KR" sz="2800" dirty="0"/>
              <a:t>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 smtClean="0"/>
              <a:t>this.price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</a:t>
            </a:r>
            <a:r>
              <a:rPr lang="en-US" altLang="ko-KR" sz="2800" dirty="0" smtClean="0"/>
              <a:t>price;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5999" y="3863087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&lt;bean </a:t>
            </a:r>
            <a:r>
              <a:rPr lang="en-US" altLang="ko-KR" sz="2800" dirty="0">
                <a:latin typeface="+mj-lt"/>
              </a:rPr>
              <a:t>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&lt;property name=</a:t>
            </a:r>
            <a:r>
              <a:rPr lang="en-US" altLang="ko-KR" sz="2800" dirty="0" smtClean="0"/>
              <a:t>"speaker"</a:t>
            </a:r>
            <a:r>
              <a:rPr lang="en-US" altLang="ko-KR" sz="2800" dirty="0" smtClean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smtClean="0">
                <a:latin typeface="+mj-lt"/>
              </a:rPr>
              <a:t>speaker"&gt;&lt;/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 name=</a:t>
            </a:r>
            <a:r>
              <a:rPr lang="en-US" altLang="ko-KR" sz="2800" dirty="0"/>
              <a:t>"</a:t>
            </a:r>
            <a:r>
              <a:rPr lang="en-US" altLang="ko-KR" sz="2800" dirty="0" smtClean="0"/>
              <a:t>price" </a:t>
            </a:r>
            <a:r>
              <a:rPr lang="en-US" altLang="ko-KR" sz="2800" dirty="0" smtClean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</a:t>
            </a:r>
            <a:r>
              <a:rPr lang="en-US" altLang="ko-KR" sz="2800" dirty="0" smtClean="0">
                <a:latin typeface="+mj-lt"/>
              </a:rPr>
              <a:t>"&gt;&lt;/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네임스페이스 사용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   </a:t>
            </a:r>
            <a:r>
              <a:rPr lang="en-US" altLang="ko-KR" sz="2400" dirty="0" err="1">
                <a:solidFill>
                  <a:srgbClr val="FF0000"/>
                </a:solidFill>
              </a:rPr>
              <a:t>xmlns:p</a:t>
            </a:r>
            <a:r>
              <a:rPr lang="en-US" altLang="ko-KR" sz="24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 </a:t>
            </a:r>
            <a:endParaRPr lang="en-US" altLang="ko-KR" sz="2400" dirty="0" smtClean="0"/>
          </a:p>
          <a:p>
            <a:r>
              <a:rPr lang="en-US" altLang="ko-KR" sz="2400" dirty="0" smtClean="0"/>
              <a:t>		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www.springframework.org/schema/beans/spring-beans.xsd</a:t>
            </a:r>
            <a:r>
              <a:rPr lang="en-US" altLang="ko-KR" sz="2400" dirty="0"/>
              <a:t>"&gt;  </a:t>
            </a:r>
            <a:endParaRPr lang="en-US" altLang="ko-KR" sz="2400" dirty="0" smtClean="0"/>
          </a:p>
          <a:p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lg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polymorphism.SamsungTV</a:t>
            </a:r>
            <a:r>
              <a:rPr lang="en-US" altLang="ko-KR" sz="2400" dirty="0"/>
              <a:t>" </a:t>
            </a:r>
            <a:r>
              <a:rPr lang="en-US" altLang="ko-KR" sz="2400" dirty="0">
                <a:solidFill>
                  <a:srgbClr val="FF0000"/>
                </a:solidFill>
              </a:rPr>
              <a:t>p:speaker-ref="</a:t>
            </a:r>
            <a:r>
              <a:rPr lang="en-US" altLang="ko-KR" sz="2400" dirty="0" smtClean="0">
                <a:solidFill>
                  <a:srgbClr val="FF0000"/>
                </a:solidFill>
              </a:rPr>
              <a:t>sony“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                      p:price=“1200000” </a:t>
            </a:r>
            <a:r>
              <a:rPr lang="en-US" altLang="ko-KR" sz="2400" dirty="0" smtClean="0"/>
              <a:t>/&gt;    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    &lt;bean id=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sony</a:t>
            </a:r>
            <a:r>
              <a:rPr lang="en-US" altLang="ko-KR" sz="2400" dirty="0">
                <a:solidFill>
                  <a:srgbClr val="FF0000"/>
                </a:solidFill>
              </a:rPr>
              <a:t>" </a:t>
            </a:r>
            <a:r>
              <a:rPr lang="en-US" altLang="ko-KR" sz="2400" dirty="0"/>
              <a:t>class="</a:t>
            </a:r>
            <a:r>
              <a:rPr lang="en-US" altLang="ko-KR" sz="2400" dirty="0" err="1" smtClean="0"/>
              <a:t>polymorphism.SonySpeaker</a:t>
            </a:r>
            <a:r>
              <a:rPr lang="en-US" altLang="ko-KR" sz="2400" dirty="0" smtClean="0"/>
              <a:t>“ /&gt;   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395855" y="3693227"/>
            <a:ext cx="3455718" cy="1211281"/>
          </a:xfrm>
          <a:prstGeom prst="wedgeRoundRectCallout">
            <a:avLst>
              <a:gd name="adj1" fmla="val -32674"/>
              <a:gd name="adj2" fmla="val -73261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SamsungTV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setSpeaker</a:t>
            </a:r>
            <a:r>
              <a:rPr lang="en-US" altLang="ko-KR" sz="2400" dirty="0" smtClean="0">
                <a:solidFill>
                  <a:schemeClr val="tx1"/>
                </a:solidFill>
              </a:rPr>
              <a:t>() </a:t>
            </a:r>
            <a:r>
              <a:rPr lang="ko-KR" altLang="en-US" sz="2400" dirty="0" smtClean="0">
                <a:solidFill>
                  <a:schemeClr val="tx1"/>
                </a:solidFill>
              </a:rPr>
              <a:t>호출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- 01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</a:t>
            </a:r>
            <a:r>
              <a:rPr lang="en-US" altLang="ko-KR" sz="4000" dirty="0" err="1" smtClean="0"/>
              <a:t>IoC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컬렉션 주입</a:t>
            </a:r>
            <a:r>
              <a:rPr lang="en-US" altLang="ko-KR" dirty="0" smtClean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81639"/>
              </p:ext>
            </p:extLst>
          </p:nvPr>
        </p:nvGraphicFramePr>
        <p:xfrm>
          <a:off x="498763" y="85334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xmlns="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xmlns="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+mn-lt"/>
                        </a:rPr>
                        <a:t>엘리먼트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400" kern="100">
                          <a:effectLst/>
                          <a:latin typeface="+mn-lt"/>
                        </a:rPr>
                        <a:t>배열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&lt;list&gt;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java.util.Set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&lt;set&gt;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java.util.Map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&lt;map&gt;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</a:t>
            </a:r>
            <a:r>
              <a:rPr lang="en-US" altLang="ko-KR" dirty="0" err="1" smtClean="0"/>
              <a:t>ava.util.List</a:t>
            </a:r>
            <a:r>
              <a:rPr lang="en-US" altLang="ko-KR" dirty="0" smtClean="0"/>
              <a:t> OR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private List&lt;String&gt;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this.addressList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list&gt; </a:t>
            </a:r>
            <a:endParaRPr lang="ko-KR" altLang="ko-KR" sz="2400" dirty="0"/>
          </a:p>
          <a:p>
            <a:r>
              <a:rPr lang="en-US" altLang="ko-KR" sz="2400" dirty="0"/>
              <a:t>                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value&gt;</a:t>
            </a:r>
            <a:r>
              <a:rPr lang="ar-SA" altLang="ko-KR" sz="2400" dirty="0"/>
              <a:t>서울시 강남구 역삼동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value&gt;</a:t>
            </a:r>
            <a:r>
              <a:rPr lang="ar-SA" altLang="ko-KR" sz="2400" dirty="0"/>
              <a:t>서울시 성동구 성수동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&lt;/</a:t>
            </a:r>
            <a:r>
              <a:rPr lang="en-US" altLang="ko-KR" sz="2400" dirty="0"/>
              <a:t>list&gt;</a:t>
            </a:r>
            <a:endParaRPr lang="ko-KR" altLang="ko-KR" sz="2400" dirty="0"/>
          </a:p>
          <a:p>
            <a:r>
              <a:rPr lang="en-US" altLang="ko-KR" sz="2400" dirty="0"/>
              <a:t>        &lt;/property&gt;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66657" y="2832266"/>
            <a:ext cx="1816925" cy="570013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CollectionBean</a:t>
            </a:r>
            <a:r>
              <a:rPr lang="en-US" altLang="ko-KR" sz="2400" dirty="0" smtClean="0"/>
              <a:t> {</a:t>
            </a:r>
            <a:endParaRPr lang="ko-KR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private </a:t>
            </a:r>
            <a:r>
              <a:rPr lang="en-US" altLang="ko-KR" sz="2400" dirty="0"/>
              <a:t>Set&lt;String&gt;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Set&lt;String&gt;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this.addressList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4163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set value-type="</a:t>
            </a:r>
            <a:r>
              <a:rPr lang="en-US" altLang="ko-KR" sz="2400" dirty="0" err="1"/>
              <a:t>java.lang.String</a:t>
            </a:r>
            <a:r>
              <a:rPr lang="en-US" altLang="ko-KR" sz="2400" dirty="0"/>
              <a:t>"&gt; </a:t>
            </a:r>
          </a:p>
          <a:p>
            <a:r>
              <a:rPr lang="en-US" altLang="ko-KR" sz="2400" dirty="0"/>
              <a:t>             </a:t>
            </a:r>
            <a:r>
              <a:rPr lang="en-US" altLang="ko-KR" sz="2400" dirty="0" smtClean="0"/>
              <a:t>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&lt;/</a:t>
            </a:r>
            <a:r>
              <a:rPr lang="en-US" altLang="ko-KR" sz="2400" dirty="0"/>
              <a:t>set&gt;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en-US" altLang="ko-KR" sz="2400" dirty="0"/>
              <a:t>&lt;/property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CollectionBean</a:t>
            </a:r>
            <a:r>
              <a:rPr lang="en-US" altLang="ko-KR" sz="2000" dirty="0" smtClean="0"/>
              <a:t> {</a:t>
            </a:r>
            <a:endParaRPr lang="ko-KR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private </a:t>
            </a:r>
            <a:r>
              <a:rPr lang="en-US" altLang="ko-KR" sz="2000" dirty="0"/>
              <a:t>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Controller&gt;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this.mappings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mappings;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smtClean="0"/>
              <a:t>     }</a:t>
            </a:r>
          </a:p>
          <a:p>
            <a:r>
              <a:rPr lang="en-US" altLang="ko-KR" sz="2000" dirty="0" smtClean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/>
              <a:t>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</a:t>
            </a:r>
            <a:r>
              <a:rPr lang="en-US" altLang="ko-KR" sz="2000" dirty="0" smtClean="0"/>
              <a:t>class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&lt;</a:t>
            </a:r>
            <a:r>
              <a:rPr lang="en-US" altLang="ko-KR" sz="2000" dirty="0"/>
              <a:t>property </a:t>
            </a:r>
            <a:r>
              <a:rPr lang="en-US" altLang="ko-KR" sz="2000" dirty="0" smtClean="0"/>
              <a:t>name=</a:t>
            </a:r>
            <a:r>
              <a:rPr lang="en-US" altLang="ko-KR" sz="2000" dirty="0" smtClean="0">
                <a:solidFill>
                  <a:srgbClr val="FF0000"/>
                </a:solidFill>
              </a:rPr>
              <a:t>"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addressList</a:t>
            </a:r>
            <a:r>
              <a:rPr lang="en-US" altLang="ko-KR" sz="2000" dirty="0" smtClean="0">
                <a:solidFill>
                  <a:srgbClr val="FF0000"/>
                </a:solidFill>
              </a:rPr>
              <a:t>"</a:t>
            </a:r>
            <a:r>
              <a:rPr lang="en-US" altLang="ko-KR" sz="2000" dirty="0" smtClean="0"/>
              <a:t>&gt;  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&lt;</a:t>
            </a:r>
            <a:r>
              <a:rPr lang="en-US" altLang="ko-KR" sz="2000" dirty="0"/>
              <a:t>map&gt;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smtClean="0"/>
              <a:t>            &lt;</a:t>
            </a:r>
            <a:r>
              <a:rPr lang="en-US" altLang="ko-KR" sz="2000" dirty="0"/>
              <a:t>entry&gt;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          &lt;</a:t>
            </a:r>
            <a:r>
              <a:rPr lang="en-US" altLang="ko-KR" sz="2000" dirty="0"/>
              <a:t>key&gt;&lt;value&gt;</a:t>
            </a:r>
            <a:r>
              <a:rPr lang="ko-KR" altLang="en-US" sz="2000" dirty="0"/>
              <a:t>고길동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          &lt;</a:t>
            </a:r>
            <a:r>
              <a:rPr lang="en-US" altLang="ko-KR" sz="2000" dirty="0"/>
              <a:t>value&gt;</a:t>
            </a:r>
            <a:r>
              <a:rPr lang="ko-KR" altLang="en-US" sz="2000" dirty="0"/>
              <a:t>서울시 강남구 역삼동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smtClean="0"/>
              <a:t>            &lt;/</a:t>
            </a:r>
            <a:r>
              <a:rPr lang="en-US" altLang="ko-KR" sz="2000" dirty="0"/>
              <a:t>entry&gt;</a:t>
            </a:r>
          </a:p>
          <a:p>
            <a:r>
              <a:rPr lang="en-US" altLang="ko-KR" sz="2000" dirty="0" smtClean="0"/>
              <a:t>                &lt;/map&gt;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&lt;/property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CollectionBean</a:t>
            </a:r>
            <a:r>
              <a:rPr lang="en-US" altLang="ko-KR" sz="2400" dirty="0" smtClean="0"/>
              <a:t> {</a:t>
            </a:r>
            <a:endParaRPr lang="ko-KR" altLang="ko-KR" sz="2400" dirty="0" smtClean="0"/>
          </a:p>
          <a:p>
            <a:r>
              <a:rPr lang="en-US" altLang="ko-KR" sz="2400" dirty="0" smtClean="0"/>
              <a:t>        private </a:t>
            </a:r>
            <a:r>
              <a:rPr lang="en-US" altLang="ko-KR" sz="2400" dirty="0"/>
              <a:t>Properties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this.mappings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mappings;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}</a:t>
            </a:r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ko-KR" altLang="en-US" sz="2400" dirty="0"/>
              <a:t> </a:t>
            </a:r>
            <a:r>
              <a:rPr lang="ko-KR" altLang="en-US" sz="2400" dirty="0" smtClean="0"/>
              <a:t>          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props&gt;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&lt;</a:t>
            </a:r>
            <a:r>
              <a:rPr lang="en-US" altLang="ko-KR" sz="2400" dirty="0"/>
              <a:t>prop key="</a:t>
            </a:r>
            <a:r>
              <a:rPr lang="ko-KR" altLang="en-US" sz="2400" dirty="0"/>
              <a:t>고길동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&lt;</a:t>
            </a:r>
            <a:r>
              <a:rPr lang="en-US" altLang="ko-KR" sz="2400" dirty="0"/>
              <a:t>prop key="</a:t>
            </a:r>
            <a:r>
              <a:rPr lang="ko-KR" altLang="en-US" sz="2400" dirty="0" err="1"/>
              <a:t>마이콜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강서구 화곡동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 &lt;/</a:t>
            </a:r>
            <a:r>
              <a:rPr lang="en-US" altLang="ko-KR" sz="2400" dirty="0"/>
              <a:t>props&gt;        </a:t>
            </a:r>
            <a:endParaRPr lang="en-US" altLang="ko-KR" sz="2400" dirty="0" smtClean="0"/>
          </a:p>
          <a:p>
            <a:r>
              <a:rPr lang="en-US" altLang="ko-KR" sz="2400" dirty="0" smtClean="0"/>
              <a:t>        &lt;/</a:t>
            </a:r>
            <a:r>
              <a:rPr lang="en-US" altLang="ko-KR" sz="2400" dirty="0"/>
              <a:t>property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Annotation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dirty="0"/>
              <a:t>&lt;beans xmlns="http://www.springframework.org/schema/beans"</a:t>
            </a:r>
          </a:p>
          <a:p>
            <a:r>
              <a:rPr lang="fr-FR" altLang="ko-KR" sz="2400" dirty="0"/>
              <a:t>    xmlns:xsi="http://www.w3.org/2001/XMLSchema-instance"</a:t>
            </a:r>
          </a:p>
          <a:p>
            <a:r>
              <a:rPr lang="fr-FR" altLang="ko-KR" sz="2400" dirty="0"/>
              <a:t>    xmlns:p="http://www.springframework.org/schema/p"</a:t>
            </a:r>
          </a:p>
          <a:p>
            <a:r>
              <a:rPr lang="fr-FR" altLang="ko-KR" sz="2400" dirty="0"/>
              <a:t>    </a:t>
            </a:r>
            <a:r>
              <a:rPr lang="fr-FR" altLang="ko-KR" sz="24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400" dirty="0"/>
              <a:t>    xsi:schemaLocation="http://www.springframework.org/schema/beans </a:t>
            </a:r>
          </a:p>
          <a:p>
            <a:r>
              <a:rPr lang="fr-FR" altLang="ko-KR" sz="2400" dirty="0"/>
              <a:t>            http://www.springframework.org/schema/beans/spring-beans.xsd</a:t>
            </a:r>
          </a:p>
          <a:p>
            <a:r>
              <a:rPr lang="fr-FR" altLang="ko-KR" sz="2400" dirty="0"/>
              <a:t>            </a:t>
            </a:r>
            <a:r>
              <a:rPr lang="fr-FR" altLang="ko-KR" sz="24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400" dirty="0"/>
              <a:t>     </a:t>
            </a:r>
            <a:r>
              <a:rPr lang="fr-FR" altLang="ko-KR" sz="2400" b="1" dirty="0" smtClean="0">
                <a:solidFill>
                  <a:srgbClr val="7030A0"/>
                </a:solidFill>
              </a:rPr>
              <a:t>http</a:t>
            </a:r>
            <a:r>
              <a:rPr lang="fr-FR" altLang="ko-KR" sz="2400" b="1" dirty="0">
                <a:solidFill>
                  <a:srgbClr val="7030A0"/>
                </a:solidFill>
              </a:rPr>
              <a:t>://www.springframework.org/schema/context/spring-context-4.2.xsd</a:t>
            </a:r>
            <a:r>
              <a:rPr lang="fr-FR" altLang="ko-KR" sz="2400" dirty="0"/>
              <a:t>"&gt;</a:t>
            </a:r>
          </a:p>
          <a:p>
            <a:endParaRPr lang="fr-FR" altLang="ko-KR" sz="2400" dirty="0"/>
          </a:p>
          <a:p>
            <a:r>
              <a:rPr lang="fr-FR" altLang="ko-KR" sz="2400" dirty="0"/>
              <a:t>    </a:t>
            </a:r>
            <a:r>
              <a:rPr lang="fr-FR" altLang="ko-KR" sz="2400" dirty="0" smtClean="0"/>
              <a:t>    &lt;</a:t>
            </a:r>
            <a:r>
              <a:rPr lang="fr-FR" altLang="ko-KR" sz="24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400" dirty="0"/>
              <a:t> base-package</a:t>
            </a:r>
            <a:r>
              <a:rPr lang="fr-FR" altLang="ko-KR" sz="2400" dirty="0" smtClean="0"/>
              <a:t>=</a:t>
            </a:r>
            <a:r>
              <a:rPr lang="fr-FR" altLang="ko-KR" sz="2400" dirty="0" smtClean="0">
                <a:solidFill>
                  <a:srgbClr val="FF0000"/>
                </a:solidFill>
              </a:rPr>
              <a:t>"</a:t>
            </a:r>
            <a:r>
              <a:rPr lang="fr-FR" altLang="ko-KR" sz="2400" dirty="0" smtClean="0">
                <a:solidFill>
                  <a:srgbClr val="FF0000"/>
                </a:solidFill>
              </a:rPr>
              <a:t>com.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multicampus</a:t>
            </a:r>
            <a:r>
              <a:rPr lang="fr-FR" altLang="ko-KR" sz="2400" dirty="0" smtClean="0">
                <a:solidFill>
                  <a:srgbClr val="FF0000"/>
                </a:solidFill>
              </a:rPr>
              <a:t>.biz</a:t>
            </a:r>
            <a:r>
              <a:rPr lang="fr-FR" altLang="ko-KR" sz="2400" dirty="0" smtClean="0">
                <a:solidFill>
                  <a:srgbClr val="FF0000"/>
                </a:solidFill>
              </a:rPr>
              <a:t>"</a:t>
            </a:r>
            <a:r>
              <a:rPr lang="fr-FR" altLang="ko-KR" sz="2400" dirty="0" smtClean="0"/>
              <a:t>/&gt;</a:t>
            </a:r>
            <a:endParaRPr lang="fr-FR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76946" y="4828976"/>
            <a:ext cx="9464632" cy="930556"/>
          </a:xfrm>
          <a:prstGeom prst="wedgeRoundRectCallout">
            <a:avLst>
              <a:gd name="adj1" fmla="val -452"/>
              <a:gd name="adj2" fmla="val -81864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com.multicampus.biz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@Component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/>
              <a:t>bean </a:t>
            </a:r>
            <a:r>
              <a:rPr lang="en-US" altLang="ko-KR" sz="2800" dirty="0" smtClean="0"/>
              <a:t>id="</a:t>
            </a:r>
            <a:r>
              <a:rPr lang="en-US" altLang="ko-KR" sz="2800" dirty="0" err="1" smtClean="0"/>
              <a:t>tv</a:t>
            </a:r>
            <a:r>
              <a:rPr lang="en-US" altLang="ko-KR" sz="2800" dirty="0" smtClean="0"/>
              <a:t>" class</a:t>
            </a:r>
            <a:r>
              <a:rPr lang="en-US" altLang="ko-KR" sz="2800" dirty="0"/>
              <a:t>="</a:t>
            </a:r>
            <a:r>
              <a:rPr lang="en-US" altLang="ko-KR" sz="2800" dirty="0" err="1"/>
              <a:t>polymorphism.LgTV</a:t>
            </a:r>
            <a:r>
              <a:rPr lang="en-US" altLang="ko-KR" sz="2800" dirty="0"/>
              <a:t>"&gt;&lt;/bean</a:t>
            </a:r>
            <a:r>
              <a:rPr lang="en-US" altLang="ko-KR" sz="2800" dirty="0" smtClean="0"/>
              <a:t>&gt;</a:t>
            </a:r>
          </a:p>
          <a:p>
            <a:endParaRPr lang="ko-KR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2677656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030A0"/>
                </a:solidFill>
              </a:rPr>
              <a:t>@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Component</a:t>
            </a:r>
            <a:r>
              <a:rPr lang="en-US" altLang="ko-KR" sz="2800" b="1" dirty="0" smtClean="0"/>
              <a:t>("</a:t>
            </a:r>
            <a:r>
              <a:rPr lang="en-US" altLang="ko-KR" sz="2800" b="1" dirty="0" err="1" smtClean="0"/>
              <a:t>tv</a:t>
            </a:r>
            <a:r>
              <a:rPr lang="en-US" altLang="ko-KR" sz="2800" b="1" dirty="0" smtClean="0"/>
              <a:t>")</a:t>
            </a:r>
            <a:endParaRPr lang="ko-KR" altLang="ko-KR" sz="2800" b="1" dirty="0"/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 implements TV </a:t>
            </a:r>
            <a:r>
              <a:rPr lang="fr-FR" altLang="ko-KR" sz="2800" dirty="0"/>
              <a:t>{</a:t>
            </a:r>
            <a:endParaRPr lang="ko-KR" altLang="ko-KR" sz="2800" dirty="0"/>
          </a:p>
          <a:p>
            <a:r>
              <a:rPr lang="en-US" altLang="ko-KR" sz="2800" dirty="0" smtClean="0"/>
              <a:t>        </a:t>
            </a:r>
            <a:r>
              <a:rPr lang="en-US" altLang="ko-KR" sz="2800" dirty="0"/>
              <a:t>public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() {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}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ko-KR" sz="2800" dirty="0"/>
          </a:p>
        </p:txBody>
      </p:sp>
      <p:cxnSp>
        <p:nvCxnSpPr>
          <p:cNvPr id="6" name="구부러진 연결선 5"/>
          <p:cNvCxnSpPr/>
          <p:nvPr/>
        </p:nvCxnSpPr>
        <p:spPr>
          <a:xfrm rot="16200000" flipH="1">
            <a:off x="2202872" y="1917864"/>
            <a:ext cx="878778" cy="724397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Dependency Injection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17574"/>
              </p:ext>
            </p:extLst>
          </p:nvPr>
        </p:nvGraphicFramePr>
        <p:xfrm>
          <a:off x="161305" y="927415"/>
          <a:ext cx="11880273" cy="38959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xmlns="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xmlns="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설명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@Autowired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주로 변수 위에 설정하여 해당 타입의 객체를 찾아서 자동으로 </a:t>
                      </a:r>
                      <a:r>
                        <a:rPr lang="ko-KR" sz="2400" kern="100" dirty="0" smtClean="0">
                          <a:effectLst/>
                        </a:rPr>
                        <a:t>할당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@Qualifier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특정 객체의 이름을 이용하여 의존성 주입할 때 </a:t>
                      </a:r>
                      <a:r>
                        <a:rPr lang="ko-KR" sz="2400" kern="100" dirty="0" smtClean="0">
                          <a:effectLst/>
                        </a:rPr>
                        <a:t>사용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org.springframework.beans.factory.annotation.Qualifier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02976686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@Resource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Autowired</a:t>
                      </a:r>
                      <a:r>
                        <a:rPr lang="ko-KR" sz="2400" kern="100" dirty="0">
                          <a:effectLst/>
                        </a:rPr>
                        <a:t>와</a:t>
                      </a:r>
                      <a:r>
                        <a:rPr lang="en-US" sz="2400" kern="100" dirty="0">
                          <a:effectLst/>
                        </a:rPr>
                        <a:t> @Qualifier</a:t>
                      </a:r>
                      <a:r>
                        <a:rPr lang="ko-KR" sz="2400" kern="100" dirty="0">
                          <a:effectLst/>
                        </a:rPr>
                        <a:t>의 기능을 결합한 </a:t>
                      </a:r>
                      <a:r>
                        <a:rPr lang="ko-KR" sz="2400" kern="100" dirty="0" err="1" smtClean="0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 err="1">
                <a:solidFill>
                  <a:srgbClr val="FF0000"/>
                </a:solidFill>
              </a:rPr>
              <a:t>Autowired</a:t>
            </a:r>
            <a:endParaRPr lang="ko-KR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b="1" dirty="0">
                <a:solidFill>
                  <a:srgbClr val="7030A0"/>
                </a:solidFill>
              </a:rPr>
              <a:t>Speaker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ar-SA" altLang="ko-KR" sz="2400" dirty="0"/>
              <a:t>객체 생성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  <a:endParaRPr lang="ko-KR" altLang="ko-KR" sz="2400" dirty="0"/>
          </a:p>
          <a:p>
            <a:r>
              <a:rPr lang="en-US" altLang="ko-KR" sz="2400" dirty="0" smtClean="0"/>
              <a:t>    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volumeUp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speaker.volumeUp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volumeDown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speaker.volumeDown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37015" y="1425040"/>
            <a:ext cx="4441375" cy="1365662"/>
          </a:xfrm>
          <a:prstGeom prst="wedgeRoundRectCallout">
            <a:avLst>
              <a:gd name="adj1" fmla="val -64001"/>
              <a:gd name="adj2" fmla="val 936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객체를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메모리에서 찾아 할당한다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Framework</a:t>
            </a:r>
            <a:r>
              <a:rPr lang="ko-KR" altLang="en-US" sz="8800" dirty="0"/>
              <a:t> </a:t>
            </a:r>
            <a:r>
              <a:rPr lang="ko-KR" altLang="en-US" sz="8800" dirty="0" smtClean="0"/>
              <a:t>개요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@Qualifier</a:t>
            </a:r>
            <a:endParaRPr lang="ko-KR" altLang="en-US" dirty="0"/>
          </a:p>
        </p:txBody>
      </p:sp>
      <p:pic>
        <p:nvPicPr>
          <p:cNvPr id="3074" name="Picture 2" descr="LgTV 클래스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3" y="760583"/>
            <a:ext cx="10037935" cy="53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@Qualifier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의존성 </a:t>
            </a:r>
            <a:r>
              <a:rPr lang="ko-KR" altLang="en-US" dirty="0"/>
              <a:t>주입 </a:t>
            </a:r>
            <a:r>
              <a:rPr lang="ko-KR" altLang="en-US" dirty="0" smtClean="0"/>
              <a:t>대상 객체가 </a:t>
            </a:r>
            <a:r>
              <a:rPr lang="ko-KR" altLang="en-US" dirty="0"/>
              <a:t>두 개 이상일 때 </a:t>
            </a:r>
            <a:r>
              <a:rPr lang="ko-KR" altLang="en-US" dirty="0" smtClean="0"/>
              <a:t>에러 발생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1674416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>
                <a:solidFill>
                  <a:srgbClr val="FF0000"/>
                </a:solidFill>
              </a:rPr>
              <a:t>Qualifier("apple")</a:t>
            </a:r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private 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4738250" y="2780967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 </a:t>
            </a:r>
            <a:r>
              <a:rPr lang="ko-KR" altLang="en-US" sz="2400" b="1" dirty="0">
                <a:solidFill>
                  <a:schemeClr val="tx1"/>
                </a:solidFill>
              </a:rPr>
              <a:t>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 객체 할당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86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Resource</a:t>
            </a:r>
            <a:r>
              <a:rPr lang="ko-KR" altLang="en-US" dirty="0"/>
              <a:t>는 객체의 </a:t>
            </a:r>
            <a:r>
              <a:rPr lang="ko-KR" altLang="en-US" dirty="0" smtClean="0"/>
              <a:t>아이디를 </a:t>
            </a:r>
            <a:r>
              <a:rPr lang="ko-KR" altLang="en-US" dirty="0"/>
              <a:t>이용하여 의존성 주입을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Resource</a:t>
            </a:r>
            <a:r>
              <a:rPr lang="en-US" altLang="ko-KR" sz="2400" b="1" dirty="0"/>
              <a:t>(name=</a:t>
            </a:r>
            <a:r>
              <a:rPr lang="en-US" altLang="ko-KR" sz="2400" b="1" dirty="0">
                <a:solidFill>
                  <a:srgbClr val="FF0000"/>
                </a:solidFill>
              </a:rPr>
              <a:t>"apple"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dirty="0"/>
              <a:t>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807029" y="2448458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 </a:t>
            </a:r>
            <a:r>
              <a:rPr lang="ko-KR" altLang="en-US" sz="2400" b="1" dirty="0">
                <a:solidFill>
                  <a:schemeClr val="tx1"/>
                </a:solidFill>
              </a:rPr>
              <a:t>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 객체 할당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VS. &lt;bean&gt;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보수 과정에서 자주 변경되는 객체는 </a:t>
            </a:r>
            <a:r>
              <a:rPr lang="en-US" altLang="ko-KR" dirty="0" smtClean="0"/>
              <a:t>&lt;bean&gt; </a:t>
            </a:r>
            <a:r>
              <a:rPr lang="ko-KR" altLang="en-US" dirty="0" smtClean="0"/>
              <a:t>등록으로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유지 보수 과정에서 자주 변경되지 않는 객체는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의존성 주입은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7420"/>
              </p:ext>
            </p:extLst>
          </p:nvPr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xmlns="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xmlns="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xmlns="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위치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의미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@Service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XXXServiceImpl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로직을 처리하는</a:t>
                      </a:r>
                      <a:r>
                        <a:rPr lang="en-US" sz="2400" kern="100">
                          <a:effectLst/>
                        </a:rPr>
                        <a:t> Service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@Repository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XXXDAO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데이터베이스 연동을 처리하는</a:t>
                      </a:r>
                      <a:r>
                        <a:rPr lang="en-US" sz="2400" kern="100">
                          <a:effectLst/>
                        </a:rPr>
                        <a:t> DAO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사용자 요청을 제어하는</a:t>
                      </a:r>
                      <a:r>
                        <a:rPr lang="en-US" sz="2400" kern="100" dirty="0">
                          <a:effectLst/>
                        </a:rPr>
                        <a:t> Controller </a:t>
                      </a:r>
                      <a:r>
                        <a:rPr lang="ko-KR" sz="2400" kern="100" dirty="0">
                          <a:effectLst/>
                        </a:rPr>
                        <a:t>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</a:t>
            </a:r>
            <a:r>
              <a:rPr lang="en-US" altLang="ko-KR" sz="8800" dirty="0" err="1" smtClean="0"/>
              <a:t>IoC</a:t>
            </a:r>
            <a:r>
              <a:rPr lang="en-US" altLang="ko-KR" sz="8800" dirty="0" smtClean="0"/>
              <a:t> </a:t>
            </a:r>
            <a:r>
              <a:rPr lang="ko-KR" altLang="en-US" sz="8800" dirty="0" smtClean="0"/>
              <a:t>실습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</a:t>
            </a:r>
            <a:endParaRPr lang="ko-KR" altLang="en-US" dirty="0"/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BoardService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en-US" altLang="ko-KR" dirty="0" err="1" smtClean="0"/>
              <a:t>BoardServiceImpl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5. Spring 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(applicationContext.xml)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6. </a:t>
            </a:r>
            <a:r>
              <a:rPr lang="en-US" altLang="ko-KR" dirty="0" err="1" smtClean="0"/>
              <a:t>BoardServiceClient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Framework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어플리케이션을 개발할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아키텍처에 해당하는 골격 코드를 제공한다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Solution</a:t>
            </a:r>
            <a:r>
              <a:rPr lang="ko-KR" altLang="en-US" dirty="0" smtClean="0"/>
              <a:t>이 완제품이라면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는 반제품에 해당한다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빠른 구현 시간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관리 용이성 증가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개발자의 역량 획일화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검증된 아키텍처의 재사용과 일관성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Framework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47496"/>
              </p:ext>
            </p:extLst>
          </p:nvPr>
        </p:nvGraphicFramePr>
        <p:xfrm>
          <a:off x="161305" y="861110"/>
          <a:ext cx="11880273" cy="56016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43744">
                  <a:extLst>
                    <a:ext uri="{9D8B030D-6E8A-4147-A177-3AD203B41FA5}">
                      <a16:colId xmlns:a16="http://schemas.microsoft.com/office/drawing/2014/main" xmlns="" val="1605825849"/>
                    </a:ext>
                  </a:extLst>
                </a:gridCol>
                <a:gridCol w="1508167">
                  <a:extLst>
                    <a:ext uri="{9D8B030D-6E8A-4147-A177-3AD203B41FA5}">
                      <a16:colId xmlns:a16="http://schemas.microsoft.com/office/drawing/2014/main" xmlns="" val="1779729382"/>
                    </a:ext>
                  </a:extLst>
                </a:gridCol>
                <a:gridCol w="8728362">
                  <a:extLst>
                    <a:ext uri="{9D8B030D-6E8A-4147-A177-3AD203B41FA5}">
                      <a16:colId xmlns:a16="http://schemas.microsoft.com/office/drawing/2014/main" xmlns="" val="1957135501"/>
                    </a:ext>
                  </a:extLst>
                </a:gridCol>
              </a:tblGrid>
              <a:tr h="5800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처리 영역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94913545"/>
                  </a:ext>
                </a:extLst>
              </a:tr>
              <a:tr h="49114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Presentation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UI </a:t>
                      </a:r>
                      <a:r>
                        <a:rPr lang="en-US" sz="1800" kern="100" dirty="0">
                          <a:effectLst/>
                        </a:rPr>
                        <a:t>Layer</a:t>
                      </a:r>
                      <a:r>
                        <a:rPr lang="ko-KR" sz="1800" kern="100" dirty="0">
                          <a:effectLst/>
                        </a:rPr>
                        <a:t>에 중점을 두고 개발된</a:t>
                      </a:r>
                      <a:r>
                        <a:rPr lang="en-US" sz="1800" kern="100" dirty="0">
                          <a:effectLst/>
                        </a:rPr>
                        <a:t> MVC(Model View Controller)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69635960"/>
                  </a:ext>
                </a:extLst>
              </a:tr>
              <a:tr h="818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(MVC)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와 동일하게</a:t>
                      </a:r>
                      <a:r>
                        <a:rPr lang="en-US" sz="1800" kern="100" dirty="0">
                          <a:effectLst/>
                        </a:rPr>
                        <a:t> MVC </a:t>
                      </a:r>
                      <a:r>
                        <a:rPr lang="ko-KR" sz="1800" kern="100" dirty="0">
                          <a:effectLst/>
                        </a:rPr>
                        <a:t>아키텍처를 제공하는</a:t>
                      </a:r>
                      <a:r>
                        <a:rPr lang="en-US" sz="1800" kern="100" dirty="0">
                          <a:effectLst/>
                        </a:rPr>
                        <a:t> UI Layer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처럼 독립된 프레임워크는 아니고 </a:t>
                      </a:r>
                      <a:r>
                        <a:rPr lang="en-US" sz="1800" kern="100" dirty="0">
                          <a:effectLst/>
                        </a:rPr>
                        <a:t>Spring </a:t>
                      </a:r>
                      <a:r>
                        <a:rPr lang="ko-KR" sz="1800" kern="100" dirty="0">
                          <a:effectLst/>
                        </a:rPr>
                        <a:t>프레임워크에 포함되어 </a:t>
                      </a:r>
                      <a:r>
                        <a:rPr lang="ko-KR" sz="1800" kern="100" dirty="0" smtClean="0">
                          <a:effectLst/>
                        </a:rPr>
                        <a:t>있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54582656"/>
                  </a:ext>
                </a:extLst>
              </a:tr>
              <a:tr h="96741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Business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en-US" sz="1800" kern="100" dirty="0">
                          <a:effectLst/>
                        </a:rPr>
                        <a:t>, AOP)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Spring</a:t>
                      </a:r>
                      <a:r>
                        <a:rPr lang="ko-KR" sz="1800" kern="100" dirty="0">
                          <a:effectLst/>
                        </a:rPr>
                        <a:t>의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ko-KR" sz="1800" kern="100" dirty="0">
                          <a:effectLst/>
                        </a:rPr>
                        <a:t>와</a:t>
                      </a:r>
                      <a:r>
                        <a:rPr lang="en-US" sz="1800" kern="100" dirty="0">
                          <a:effectLst/>
                        </a:rPr>
                        <a:t> AOP </a:t>
                      </a:r>
                      <a:r>
                        <a:rPr lang="ko-KR" sz="1800" kern="100" dirty="0">
                          <a:effectLst/>
                        </a:rPr>
                        <a:t>모듈을 이용하여</a:t>
                      </a:r>
                      <a:r>
                        <a:rPr lang="en-US" sz="1800" kern="100" dirty="0">
                          <a:effectLst/>
                        </a:rPr>
                        <a:t> Spring </a:t>
                      </a:r>
                      <a:r>
                        <a:rPr lang="ko-KR" sz="1800" kern="100" dirty="0">
                          <a:effectLst/>
                        </a:rPr>
                        <a:t>컨테이너에서 동작하는 엔터프라이즈 비즈니스 컴포넌트를 개발할 수 </a:t>
                      </a:r>
                      <a:r>
                        <a:rPr lang="ko-KR" sz="1800" kern="100" dirty="0" smtClean="0">
                          <a:effectLst/>
                        </a:rPr>
                        <a:t>있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1466703"/>
                  </a:ext>
                </a:extLst>
              </a:tr>
              <a:tr h="136925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Persistence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JPA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r>
                        <a:rPr lang="ko-KR" sz="1800" kern="100" dirty="0">
                          <a:effectLst/>
                        </a:rPr>
                        <a:t>는 완벽한</a:t>
                      </a:r>
                      <a:r>
                        <a:rPr lang="en-US" sz="1800" kern="100" dirty="0">
                          <a:effectLst/>
                        </a:rPr>
                        <a:t> ORM(Object Relation Mapping)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ORM </a:t>
                      </a:r>
                      <a:r>
                        <a:rPr lang="ko-KR" sz="1800" kern="100" dirty="0">
                          <a:effectLst/>
                        </a:rPr>
                        <a:t>프레임워크는 </a:t>
                      </a:r>
                      <a:r>
                        <a:rPr lang="en-US" sz="1800" kern="100" dirty="0" smtClean="0">
                          <a:effectLst/>
                        </a:rPr>
                        <a:t>SQL</a:t>
                      </a:r>
                      <a:r>
                        <a:rPr lang="ko-KR" altLang="en-US" sz="1800" kern="100" dirty="0" smtClean="0">
                          <a:effectLst/>
                        </a:rPr>
                        <a:t>을</a:t>
                      </a:r>
                      <a:r>
                        <a:rPr lang="ko-KR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프레임워크가 자체적으로 생성하여 </a:t>
                      </a:r>
                      <a:r>
                        <a:rPr lang="en-US" sz="1800" kern="100" dirty="0">
                          <a:effectLst/>
                        </a:rPr>
                        <a:t>DB </a:t>
                      </a:r>
                      <a:r>
                        <a:rPr lang="ko-KR" sz="1800" kern="100" dirty="0">
                          <a:effectLst/>
                        </a:rPr>
                        <a:t>연동을 </a:t>
                      </a:r>
                      <a:r>
                        <a:rPr lang="ko-KR" sz="1800" kern="100" dirty="0" smtClean="0">
                          <a:effectLst/>
                        </a:rPr>
                        <a:t>처리</a:t>
                      </a:r>
                      <a:r>
                        <a:rPr lang="ko-KR" altLang="en-US" sz="1800" kern="100" dirty="0" smtClean="0">
                          <a:effectLst/>
                        </a:rPr>
                        <a:t>함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JPA</a:t>
                      </a:r>
                      <a:r>
                        <a:rPr lang="ko-KR" sz="1800" kern="100" dirty="0">
                          <a:effectLst/>
                        </a:rPr>
                        <a:t>는</a:t>
                      </a:r>
                      <a:r>
                        <a:rPr lang="en-US" sz="1800" kern="100" dirty="0">
                          <a:effectLst/>
                        </a:rPr>
                        <a:t> Hibernate</a:t>
                      </a:r>
                      <a:r>
                        <a:rPr lang="ko-KR" sz="1800" kern="100" dirty="0">
                          <a:effectLst/>
                        </a:rPr>
                        <a:t>를 비롯한 모든 </a:t>
                      </a:r>
                      <a:r>
                        <a:rPr lang="en-US" sz="1800" kern="100" dirty="0">
                          <a:effectLst/>
                        </a:rPr>
                        <a:t>ORM</a:t>
                      </a:r>
                      <a:r>
                        <a:rPr lang="ko-KR" sz="1800" kern="100" dirty="0">
                          <a:effectLst/>
                        </a:rPr>
                        <a:t>의 </a:t>
                      </a:r>
                      <a:r>
                        <a:rPr lang="ko-KR" sz="1800" kern="100" dirty="0" smtClean="0">
                          <a:effectLst/>
                        </a:rPr>
                        <a:t>자바 </a:t>
                      </a:r>
                      <a:r>
                        <a:rPr lang="ko-KR" sz="1800" kern="100" dirty="0">
                          <a:effectLst/>
                        </a:rPr>
                        <a:t>표준 </a:t>
                      </a:r>
                      <a:r>
                        <a:rPr lang="en-US" sz="1800" kern="100" dirty="0" smtClean="0">
                          <a:effectLst/>
                        </a:rPr>
                        <a:t>API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36536971"/>
                  </a:ext>
                </a:extLst>
              </a:tr>
              <a:tr h="137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iBatis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Mybatis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iBatis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프레임워크는 개발자가 작성한</a:t>
                      </a:r>
                      <a:r>
                        <a:rPr lang="en-US" sz="1800" kern="100" dirty="0">
                          <a:effectLst/>
                        </a:rPr>
                        <a:t> SQL </a:t>
                      </a:r>
                      <a:r>
                        <a:rPr lang="ko-KR" sz="1800" kern="100" dirty="0">
                          <a:effectLst/>
                        </a:rPr>
                        <a:t>명령어와 자바 객체</a:t>
                      </a:r>
                      <a:r>
                        <a:rPr lang="en-US" sz="1800" kern="100" dirty="0">
                          <a:effectLst/>
                        </a:rPr>
                        <a:t>(VO </a:t>
                      </a:r>
                      <a:r>
                        <a:rPr lang="ko-KR" sz="1800" kern="100" dirty="0">
                          <a:effectLst/>
                        </a:rPr>
                        <a:t>혹은 </a:t>
                      </a:r>
                      <a:r>
                        <a:rPr lang="en-US" sz="1800" kern="100" dirty="0">
                          <a:effectLst/>
                        </a:rPr>
                        <a:t>DTO)</a:t>
                      </a:r>
                      <a:r>
                        <a:rPr lang="ko-KR" sz="1800" kern="100" dirty="0">
                          <a:effectLst/>
                        </a:rPr>
                        <a:t>를 매핑해주는 기능을 </a:t>
                      </a:r>
                      <a:r>
                        <a:rPr lang="ko-KR" sz="1800" kern="100" dirty="0" smtClean="0">
                          <a:effectLst/>
                        </a:rPr>
                        <a:t>제공</a:t>
                      </a:r>
                      <a:r>
                        <a:rPr lang="ko-KR" altLang="en-US" sz="1800" kern="100" dirty="0" smtClean="0">
                          <a:effectLst/>
                        </a:rPr>
                        <a:t>함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Mybatis</a:t>
                      </a:r>
                      <a:r>
                        <a:rPr lang="ko-KR" sz="1800" kern="100" dirty="0">
                          <a:effectLst/>
                        </a:rPr>
                        <a:t>는 </a:t>
                      </a:r>
                      <a:r>
                        <a:rPr lang="en-US" altLang="ko-KR" sz="1800" kern="100" dirty="0" err="1" smtClean="0">
                          <a:effectLst/>
                        </a:rPr>
                        <a:t>iB</a:t>
                      </a:r>
                      <a:r>
                        <a:rPr lang="en-US" sz="1800" kern="100" dirty="0" err="1" smtClean="0">
                          <a:effectLst/>
                        </a:rPr>
                        <a:t>atis</a:t>
                      </a:r>
                      <a:r>
                        <a:rPr lang="ko-KR" sz="1800" kern="100" dirty="0">
                          <a:effectLst/>
                        </a:rPr>
                        <a:t>에서 파생된 프레임워크로서 기본 개념과 문법은 거의 </a:t>
                      </a:r>
                      <a:r>
                        <a:rPr lang="ko-KR" altLang="en-US" sz="1800" kern="100" dirty="0" smtClean="0">
                          <a:effectLst/>
                        </a:rPr>
                        <a:t>유사함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23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Framework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경량</a:t>
            </a:r>
            <a:r>
              <a:rPr lang="en-US" altLang="ko-KR" dirty="0" smtClean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IoC</a:t>
            </a:r>
            <a:r>
              <a:rPr lang="en-US" altLang="ko-KR" dirty="0" smtClean="0"/>
              <a:t>(Inversion of Control)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AOP(Aspect Oriented Programming)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컨테이너</a:t>
            </a:r>
            <a:r>
              <a:rPr lang="en-US" altLang="ko-KR" dirty="0" smtClean="0"/>
              <a:t>(Container)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Framework</a:t>
            </a:r>
            <a:endParaRPr lang="ko-KR" altLang="en-US" dirty="0"/>
          </a:p>
        </p:txBody>
      </p:sp>
      <p:pic>
        <p:nvPicPr>
          <p:cNvPr id="5122" name="Picture 2" descr="Spring 라이브러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32" y="675862"/>
            <a:ext cx="4899746" cy="551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562597" y="1294410"/>
            <a:ext cx="338446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Servlet </a:t>
            </a:r>
            <a:r>
              <a:rPr lang="ko-KR" altLang="en-US" dirty="0" smtClean="0"/>
              <a:t>컨테이너의 동작</a:t>
            </a:r>
            <a:endParaRPr lang="ko-KR" altLang="en-US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1379</Words>
  <Application>Microsoft Office PowerPoint</Application>
  <PresentationFormat>와이드스크린</PresentationFormat>
  <Paragraphs>338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Times New Roman</vt:lpstr>
      <vt:lpstr>Office 테마</vt:lpstr>
      <vt:lpstr>PowerPoint 프레젠테이션</vt:lpstr>
      <vt:lpstr>DAY - 01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student</cp:lastModifiedBy>
  <cp:revision>35</cp:revision>
  <dcterms:created xsi:type="dcterms:W3CDTF">2017-07-17T03:43:42Z</dcterms:created>
  <dcterms:modified xsi:type="dcterms:W3CDTF">2020-11-24T00:15:33Z</dcterms:modified>
</cp:coreProperties>
</file>