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58" r:id="rId5"/>
    <p:sldId id="320" r:id="rId6"/>
    <p:sldId id="259" r:id="rId7"/>
    <p:sldId id="32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24" r:id="rId17"/>
    <p:sldId id="32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25" r:id="rId26"/>
    <p:sldId id="275" r:id="rId27"/>
    <p:sldId id="276" r:id="rId28"/>
    <p:sldId id="277" r:id="rId29"/>
    <p:sldId id="278" r:id="rId30"/>
    <p:sldId id="279" r:id="rId31"/>
    <p:sldId id="326" r:id="rId32"/>
    <p:sldId id="327" r:id="rId33"/>
    <p:sldId id="328" r:id="rId34"/>
    <p:sldId id="329" r:id="rId35"/>
    <p:sldId id="280" r:id="rId36"/>
    <p:sldId id="330" r:id="rId37"/>
    <p:sldId id="281" r:id="rId38"/>
    <p:sldId id="282" r:id="rId39"/>
    <p:sldId id="283" r:id="rId40"/>
    <p:sldId id="284" r:id="rId41"/>
    <p:sldId id="285" r:id="rId42"/>
    <p:sldId id="331" r:id="rId43"/>
    <p:sldId id="286" r:id="rId44"/>
    <p:sldId id="287" r:id="rId45"/>
    <p:sldId id="332" r:id="rId46"/>
    <p:sldId id="333" r:id="rId47"/>
    <p:sldId id="334" r:id="rId48"/>
    <p:sldId id="288" r:id="rId49"/>
    <p:sldId id="289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AOP</a:t>
            </a:r>
          </a:p>
          <a:p>
            <a:r>
              <a:rPr lang="en-US" altLang="ko-KR" sz="4000" dirty="0" smtClean="0"/>
              <a:t>Spring DAO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어드바이스</a:t>
            </a:r>
            <a:r>
              <a:rPr lang="en-US" altLang="ko-KR" b="1" i="1" dirty="0">
                <a:solidFill>
                  <a:srgbClr val="7030A0"/>
                </a:solidFill>
              </a:rPr>
              <a:t>(Advice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관심에 해당하는 공통 기능의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어드바이스</a:t>
            </a:r>
            <a:r>
              <a:rPr lang="en-US" altLang="ko-KR" dirty="0"/>
              <a:t> </a:t>
            </a:r>
            <a:r>
              <a:rPr lang="ko-KR" altLang="en-US" dirty="0" smtClean="0"/>
              <a:t>동작 시점을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27" y="2450955"/>
            <a:ext cx="9885827" cy="410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위빙</a:t>
            </a:r>
            <a:r>
              <a:rPr lang="en-US" altLang="ko-KR" b="1" i="1" dirty="0">
                <a:solidFill>
                  <a:srgbClr val="7030A0"/>
                </a:solidFill>
              </a:rPr>
              <a:t>(Weaving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포인트컷으로 </a:t>
            </a:r>
            <a:r>
              <a:rPr lang="ko-KR" altLang="en-US" dirty="0"/>
              <a:t>지정한 핵심 관심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호출될 때</a:t>
            </a:r>
            <a:r>
              <a:rPr lang="en-US" altLang="ko-KR" dirty="0"/>
              <a:t>, </a:t>
            </a:r>
            <a:r>
              <a:rPr lang="ko-KR" altLang="en-US" dirty="0" err="1"/>
              <a:t>어드바이스에</a:t>
            </a:r>
            <a:r>
              <a:rPr lang="ko-KR" altLang="en-US" dirty="0"/>
              <a:t> 해당하는 횡단 관심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결합하는 것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75" y="1881064"/>
            <a:ext cx="9148131" cy="472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애스팩트</a:t>
            </a:r>
            <a:r>
              <a:rPr lang="en-US" altLang="ko-KR" b="1" i="1" dirty="0">
                <a:solidFill>
                  <a:srgbClr val="7030A0"/>
                </a:solidFill>
              </a:rPr>
              <a:t>(Aspect) </a:t>
            </a:r>
            <a:r>
              <a:rPr lang="ko-KR" altLang="en-US" dirty="0"/>
              <a:t>또는 </a:t>
            </a:r>
            <a:r>
              <a:rPr lang="ko-KR" altLang="en-US" dirty="0" err="1"/>
              <a:t>어드바이저</a:t>
            </a:r>
            <a:r>
              <a:rPr lang="en-US" altLang="ko-KR" b="1" i="1" dirty="0">
                <a:solidFill>
                  <a:srgbClr val="7030A0"/>
                </a:solidFill>
              </a:rPr>
              <a:t>(Advisor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err="1"/>
              <a:t>포인트컷과</a:t>
            </a:r>
            <a:r>
              <a:rPr lang="ko-KR" altLang="en-US" dirty="0"/>
              <a:t> </a:t>
            </a:r>
            <a:r>
              <a:rPr lang="ko-KR" altLang="en-US" dirty="0" err="1"/>
              <a:t>어드바이스의</a:t>
            </a:r>
            <a:r>
              <a:rPr lang="ko-KR" altLang="en-US" dirty="0"/>
              <a:t>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애스팩트</a:t>
            </a:r>
            <a:r>
              <a:rPr lang="ko-KR" altLang="en-US" dirty="0" smtClean="0"/>
              <a:t> 설정에 </a:t>
            </a:r>
            <a:r>
              <a:rPr lang="ko-KR" altLang="en-US" dirty="0"/>
              <a:t>따라 </a:t>
            </a:r>
            <a:r>
              <a:rPr lang="en-US" altLang="ko-KR" dirty="0"/>
              <a:t>AOP</a:t>
            </a:r>
            <a:r>
              <a:rPr lang="ko-KR" altLang="en-US" dirty="0"/>
              <a:t>의 동작 방식이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pic>
        <p:nvPicPr>
          <p:cNvPr id="717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5" y="788534"/>
            <a:ext cx="10633631" cy="58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pic>
        <p:nvPicPr>
          <p:cNvPr id="8194" name="Picture 2" descr="aop용어설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6"/>
            <a:ext cx="11880274" cy="51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83537"/>
            <a:ext cx="11849380" cy="563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Advice </a:t>
            </a:r>
            <a:r>
              <a:rPr lang="ko-KR" altLang="en-US" sz="8800" dirty="0" smtClean="0"/>
              <a:t>동작 시점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0588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동작 시점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7288"/>
              </p:ext>
            </p:extLst>
          </p:nvPr>
        </p:nvGraphicFramePr>
        <p:xfrm>
          <a:off x="161304" y="928553"/>
          <a:ext cx="11880273" cy="485472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95621">
                  <a:extLst>
                    <a:ext uri="{9D8B030D-6E8A-4147-A177-3AD203B41FA5}">
                      <a16:colId xmlns:a16="http://schemas.microsoft.com/office/drawing/2014/main" xmlns="" val="2704205"/>
                    </a:ext>
                  </a:extLst>
                </a:gridCol>
                <a:gridCol w="10184652">
                  <a:extLst>
                    <a:ext uri="{9D8B030D-6E8A-4147-A177-3AD203B41FA5}">
                      <a16:colId xmlns:a16="http://schemas.microsoft.com/office/drawing/2014/main" xmlns="" val="1778487242"/>
                    </a:ext>
                  </a:extLst>
                </a:gridCol>
              </a:tblGrid>
              <a:tr h="5394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동작 시점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 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02475331"/>
                  </a:ext>
                </a:extLst>
              </a:tr>
              <a:tr h="53941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5136473"/>
                  </a:ext>
                </a:extLst>
              </a:tr>
              <a:tr h="269707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Returning: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성공적으로 반환되면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 </a:t>
                      </a:r>
                      <a:r>
                        <a:rPr lang="en-US" sz="2400" kern="100" dirty="0">
                          <a:effectLst/>
                        </a:rPr>
                        <a:t>Throwing: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  (</a:t>
                      </a:r>
                      <a:r>
                        <a:rPr lang="en-US" sz="2400" b="1" kern="100" dirty="0" err="1" smtClean="0">
                          <a:solidFill>
                            <a:srgbClr val="7030A0"/>
                          </a:solidFill>
                          <a:effectLst/>
                        </a:rPr>
                        <a:t>try~catch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catch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sz="2400" kern="100" dirty="0">
                        <a:effectLst/>
                      </a:endParaRPr>
                    </a:p>
                    <a:p>
                      <a:pPr marL="342900" indent="-342900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400" kern="100" dirty="0" smtClean="0">
                          <a:effectLst/>
                        </a:rPr>
                        <a:t>After</a:t>
                      </a:r>
                      <a:r>
                        <a:rPr lang="en-US" sz="2400" kern="100" dirty="0">
                          <a:effectLst/>
                        </a:rPr>
                        <a:t>: </a:t>
                      </a: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marL="0" indent="0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400" kern="100" dirty="0" smtClean="0">
                          <a:effectLst/>
                        </a:rPr>
                        <a:t>   </a:t>
                      </a:r>
                      <a:r>
                        <a:rPr lang="en-US" sz="2400" b="1" kern="100" dirty="0" smtClean="0">
                          <a:solidFill>
                            <a:srgbClr val="7030A0"/>
                          </a:solidFill>
                          <a:effectLst/>
                        </a:rPr>
                        <a:t>(</a:t>
                      </a:r>
                      <a:r>
                        <a:rPr lang="en-US" sz="2400" b="1" kern="100" dirty="0" err="1">
                          <a:solidFill>
                            <a:srgbClr val="7030A0"/>
                          </a:solidFill>
                          <a:effectLst/>
                        </a:rPr>
                        <a:t>try~catch~finally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블록에서 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finally </a:t>
                      </a:r>
                      <a:r>
                        <a:rPr lang="ko-KR" sz="2400" b="1" kern="100" dirty="0">
                          <a:solidFill>
                            <a:srgbClr val="7030A0"/>
                          </a:solidFill>
                          <a:effectLst/>
                        </a:rPr>
                        <a:t>블록에 해당</a:t>
                      </a:r>
                      <a:r>
                        <a:rPr lang="en-US" sz="2400" b="1" kern="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ko-KR" sz="2400" b="1" kern="100" dirty="0">
                        <a:solidFill>
                          <a:srgbClr val="7030A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76588664"/>
                  </a:ext>
                </a:extLst>
              </a:tr>
              <a:tr h="1078829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Around</a:t>
                      </a:r>
                      <a:r>
                        <a:rPr lang="ko-KR" sz="2400" kern="100" dirty="0">
                          <a:effectLst/>
                        </a:rPr>
                        <a:t>는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4257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Before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1266" name="Picture 2" descr="before advice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1" y="859786"/>
            <a:ext cx="11545380" cy="58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Returning </a:t>
            </a:r>
            <a:r>
              <a:rPr lang="ko-KR" altLang="en-US" dirty="0" err="1" smtClean="0"/>
              <a:t>어드바이스</a:t>
            </a:r>
            <a:endParaRPr lang="ko-KR" altLang="en-US" dirty="0"/>
          </a:p>
        </p:txBody>
      </p:sp>
      <p:pic>
        <p:nvPicPr>
          <p:cNvPr id="12290" name="Picture 2" descr="after-return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6" y="871662"/>
            <a:ext cx="11697809" cy="58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</a:t>
            </a:r>
            <a:r>
              <a:rPr lang="ko-KR" altLang="en-US" sz="8800" dirty="0" smtClean="0"/>
              <a:t> 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8068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Throwing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3314" name="Picture 2" descr="after-throwing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0" y="539152"/>
            <a:ext cx="11756401" cy="606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After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4339" name="Picture 3" descr="after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622279"/>
            <a:ext cx="11733957" cy="593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Around </a:t>
            </a:r>
            <a:r>
              <a:rPr lang="ko-KR" altLang="en-US" dirty="0" err="1"/>
              <a:t>어드바이스</a:t>
            </a:r>
            <a:endParaRPr lang="ko-KR" altLang="en-US" dirty="0"/>
          </a:p>
        </p:txBody>
      </p:sp>
      <p:pic>
        <p:nvPicPr>
          <p:cNvPr id="15362" name="Picture 2" descr="around advice 동작 시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729158"/>
            <a:ext cx="11881251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1776"/>
              </p:ext>
            </p:extLst>
          </p:nvPr>
        </p:nvGraphicFramePr>
        <p:xfrm>
          <a:off x="161304" y="902822"/>
          <a:ext cx="11880273" cy="37166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31524">
                  <a:extLst>
                    <a:ext uri="{9D8B030D-6E8A-4147-A177-3AD203B41FA5}">
                      <a16:colId xmlns:a16="http://schemas.microsoft.com/office/drawing/2014/main" xmlns="" val="3846149799"/>
                    </a:ext>
                  </a:extLst>
                </a:gridCol>
                <a:gridCol w="8248749">
                  <a:extLst>
                    <a:ext uri="{9D8B030D-6E8A-4147-A177-3AD203B41FA5}">
                      <a16:colId xmlns:a16="http://schemas.microsoft.com/office/drawing/2014/main" xmlns="" val="843098667"/>
                    </a:ext>
                  </a:extLst>
                </a:gridCol>
              </a:tblGrid>
              <a:tr h="5309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err="1">
                          <a:effectLst/>
                        </a:rPr>
                        <a:t>메소드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b="0" kern="100" dirty="0" smtClean="0">
                          <a:effectLst/>
                        </a:rPr>
                        <a:t>설</a:t>
                      </a:r>
                      <a:r>
                        <a:rPr lang="en-US" altLang="ko-KR" sz="2400" b="0" kern="100" dirty="0" smtClean="0">
                          <a:effectLst/>
                        </a:rPr>
                        <a:t>    </a:t>
                      </a:r>
                      <a:r>
                        <a:rPr lang="ko-KR" sz="2400" b="0" kern="100" dirty="0" smtClean="0">
                          <a:effectLst/>
                        </a:rPr>
                        <a:t>명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80607794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Signature getSignature(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메소드의 시그니처</a:t>
                      </a:r>
                      <a:r>
                        <a:rPr lang="en-US" sz="2400" b="0" kern="100">
                          <a:effectLst/>
                        </a:rPr>
                        <a:t>(</a:t>
                      </a:r>
                      <a:r>
                        <a:rPr lang="ko-KR" sz="2400" b="0" kern="100">
                          <a:effectLst/>
                        </a:rPr>
                        <a:t>반환형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이름</a:t>
                      </a:r>
                      <a:r>
                        <a:rPr lang="en-US" sz="2400" b="0" kern="100">
                          <a:effectLst/>
                        </a:rPr>
                        <a:t>, </a:t>
                      </a:r>
                      <a:r>
                        <a:rPr lang="ko-KR" sz="2400" b="0" kern="100">
                          <a:effectLst/>
                        </a:rPr>
                        <a:t>매개변수</a:t>
                      </a:r>
                      <a:r>
                        <a:rPr lang="en-US" sz="2400" b="0" kern="100">
                          <a:effectLst/>
                        </a:rPr>
                        <a:t>) </a:t>
                      </a:r>
                      <a:r>
                        <a:rPr lang="ko-KR" sz="2400" b="0" kern="100">
                          <a:effectLst/>
                        </a:rPr>
                        <a:t>정보가 저장된</a:t>
                      </a:r>
                      <a:r>
                        <a:rPr lang="en-US" sz="2400" b="0" kern="100">
                          <a:effectLst/>
                        </a:rPr>
                        <a:t> Signature </a:t>
                      </a:r>
                      <a:r>
                        <a:rPr lang="ko-KR" sz="2400" b="0" kern="100">
                          <a:effectLst/>
                        </a:rPr>
                        <a:t>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4623222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 getTarget(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>
                          <a:effectLst/>
                        </a:rPr>
                        <a:t>클라이언트가 호출한 비즈니스 메소드를 포함하는 비즈니스 객체 반환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20103369"/>
                  </a:ext>
                </a:extLst>
              </a:tr>
              <a:tr h="106190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Object[] getArgs( )</a:t>
                      </a:r>
                      <a:endParaRPr lang="ko-KR" sz="2400" b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b="0" kern="100" dirty="0">
                          <a:effectLst/>
                        </a:rPr>
                        <a:t>클라이언트가 </a:t>
                      </a:r>
                      <a:r>
                        <a:rPr lang="ko-KR" sz="2400" b="0" kern="100" dirty="0" err="1">
                          <a:effectLst/>
                        </a:rPr>
                        <a:t>메소드를</a:t>
                      </a:r>
                      <a:r>
                        <a:rPr lang="ko-KR" sz="2400" b="0" kern="100" dirty="0">
                          <a:effectLst/>
                        </a:rPr>
                        <a:t> 호출할 때 넘겨준 인자 목록을</a:t>
                      </a:r>
                      <a:r>
                        <a:rPr lang="en-US" sz="2400" b="0" kern="100" dirty="0">
                          <a:effectLst/>
                        </a:rPr>
                        <a:t> Object </a:t>
                      </a:r>
                      <a:r>
                        <a:rPr lang="ko-KR" sz="2400" b="0" kern="100" dirty="0">
                          <a:effectLst/>
                        </a:rPr>
                        <a:t>배열로 반환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71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ProceedingJoinPoint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상속했다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proceed()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추가되어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Around</a:t>
            </a:r>
            <a:r>
              <a:rPr lang="ko-KR" altLang="en-US" dirty="0" smtClean="0"/>
              <a:t>로 동작하는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반드시 </a:t>
            </a:r>
            <a:r>
              <a:rPr lang="en-US" altLang="ko-KR" dirty="0" err="1" smtClean="0"/>
              <a:t>ProceedingJoinPoint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변수로 받아야 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  <a:p>
            <a:pPr marL="0" indent="0" algn="ctr">
              <a:buNone/>
            </a:pPr>
            <a:r>
              <a:rPr lang="en-US" altLang="ko-KR" sz="8800" dirty="0" smtClean="0"/>
              <a:t>(by Annotation)</a:t>
            </a:r>
          </a:p>
        </p:txBody>
      </p:sp>
    </p:spTree>
    <p:extLst>
      <p:ext uri="{BB962C8B-B14F-4D97-AF65-F5344CB8AC3E}">
        <p14:creationId xmlns:p14="http://schemas.microsoft.com/office/powerpoint/2010/main" val="27702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  <a:endParaRPr lang="ko-KR" altLang="ko-KR" sz="2400" dirty="0"/>
          </a:p>
          <a:p>
            <a:r>
              <a:rPr lang="en-US" altLang="ko-KR" sz="2400" dirty="0"/>
              <a:t>       </a:t>
            </a:r>
            <a:r>
              <a:rPr lang="en-US" altLang="ko-KR" sz="2400" dirty="0" err="1" smtClean="0"/>
              <a:t>xmlns:xsi</a:t>
            </a:r>
            <a:r>
              <a:rPr lang="en-US" altLang="ko-KR" sz="2400" dirty="0" smtClean="0"/>
              <a:t>="http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www.w3.org/2001/XMLSchema-instance"</a:t>
            </a:r>
            <a:endParaRPr lang="ko-KR" altLang="ko-KR" sz="2400" dirty="0" smtClean="0"/>
          </a:p>
          <a:p>
            <a:r>
              <a:rPr lang="en-US" altLang="ko-KR" sz="2400" dirty="0" smtClean="0"/>
              <a:t>   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http://www.springframework.org/schema/beans/spring-beans.xsd</a:t>
            </a:r>
            <a:endParaRPr lang="ko-KR" altLang="ko-KR" sz="2400" dirty="0"/>
          </a:p>
          <a:p>
            <a:r>
              <a:rPr lang="en-US" altLang="ko-KR" sz="2400" dirty="0"/>
              <a:t>               </a:t>
            </a:r>
            <a:r>
              <a:rPr lang="en-US" altLang="ko-KR" sz="2400" dirty="0" smtClean="0"/>
              <a:t>http</a:t>
            </a:r>
            <a:r>
              <a:rPr lang="en-US" altLang="ko-KR" sz="2400" dirty="0"/>
              <a:t>://www.springframework.org/schema/aop</a:t>
            </a:r>
            <a:endParaRPr lang="ko-KR" altLang="ko-KR" sz="2400" dirty="0"/>
          </a:p>
          <a:p>
            <a:r>
              <a:rPr lang="en-US" altLang="ko-KR" sz="2400" dirty="0"/>
              <a:t>               http://www.springframework.org/schema/aop/spring-aop-4.2.xsd"&gt;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>
                <a:solidFill>
                  <a:srgbClr val="7030A0"/>
                </a:solidFill>
              </a:rPr>
              <a:t>&gt;&lt;/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aop:aspectj-autoproxy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&gt;</a:t>
            </a:r>
          </a:p>
          <a:p>
            <a:endParaRPr lang="ko-KR" altLang="ko-KR" sz="2400" dirty="0"/>
          </a:p>
          <a:p>
            <a:r>
              <a:rPr lang="en-US" altLang="ko-KR" sz="2400" dirty="0"/>
              <a:t>&lt;/beans&gt;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46646"/>
            <a:ext cx="118802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</a:t>
            </a:r>
            <a:r>
              <a:rPr lang="en-US" altLang="ko-KR" sz="2800" dirty="0" smtClean="0"/>
              <a:t>Service</a:t>
            </a:r>
          </a:p>
          <a:p>
            <a:r>
              <a:rPr lang="en-US" altLang="ko-KR" sz="2800" dirty="0" smtClean="0"/>
              <a:t>@Aspect</a:t>
            </a:r>
            <a:endParaRPr lang="ko-KR" altLang="ko-KR" sz="2800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allPointcut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 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800" b="1" dirty="0">
                <a:solidFill>
                  <a:srgbClr val="7030A0"/>
                </a:solidFill>
              </a:rPr>
              <a:t>*(..))")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b="1" dirty="0" err="1"/>
              <a:t>getPointcut</a:t>
            </a:r>
            <a:r>
              <a:rPr lang="en-US" altLang="ko-KR" sz="2800" b="1" dirty="0" smtClean="0"/>
              <a:t>() </a:t>
            </a:r>
            <a:r>
              <a:rPr lang="en-US" altLang="ko-KR" sz="2800" dirty="0" smtClean="0"/>
              <a:t>{}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  <a:p>
            <a:endParaRPr lang="ko-KR" altLang="en-US" sz="2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163786" y="4639949"/>
            <a:ext cx="2909454" cy="835690"/>
          </a:xfrm>
          <a:prstGeom prst="wedgeRoundRectCallout">
            <a:avLst>
              <a:gd name="adj1" fmla="val -32266"/>
              <a:gd name="adj2" fmla="val -93155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참조용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20608"/>
              </p:ext>
            </p:extLst>
          </p:nvPr>
        </p:nvGraphicFramePr>
        <p:xfrm>
          <a:off x="161304" y="998666"/>
          <a:ext cx="11880273" cy="486660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26280">
                  <a:extLst>
                    <a:ext uri="{9D8B030D-6E8A-4147-A177-3AD203B41FA5}">
                      <a16:colId xmlns:a16="http://schemas.microsoft.com/office/drawing/2014/main" xmlns="" val="1190005491"/>
                    </a:ext>
                  </a:extLst>
                </a:gridCol>
                <a:gridCol w="8953993">
                  <a:extLst>
                    <a:ext uri="{9D8B030D-6E8A-4147-A177-3AD203B41FA5}">
                      <a16:colId xmlns:a16="http://schemas.microsoft.com/office/drawing/2014/main" xmlns="" val="1369336340"/>
                    </a:ext>
                  </a:extLst>
                </a:gridCol>
              </a:tblGrid>
              <a:tr h="5407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설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0666705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@Before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 실행 전에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28690220"/>
                  </a:ext>
                </a:extLst>
              </a:tr>
              <a:tr h="54073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@AfterReturning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메소드가 성공적으로 반환되면 동작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4719219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@AfterThrowing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중 예외가 발생하면 </a:t>
                      </a:r>
                      <a:r>
                        <a:rPr lang="ko-KR" sz="2400" kern="100" dirty="0" smtClean="0">
                          <a:effectLst/>
                        </a:rPr>
                        <a:t>동작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마치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try~catch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블록에서</a:t>
                      </a:r>
                      <a:r>
                        <a:rPr lang="en-US" sz="2400" kern="100" dirty="0">
                          <a:effectLst/>
                        </a:rPr>
                        <a:t> catch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02089241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@After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비즈니스 </a:t>
                      </a:r>
                      <a:r>
                        <a:rPr lang="ko-KR" sz="2400" kern="100" dirty="0" err="1">
                          <a:effectLst/>
                        </a:rPr>
                        <a:t>메소드가</a:t>
                      </a:r>
                      <a:r>
                        <a:rPr lang="ko-KR" sz="2400" kern="100" dirty="0">
                          <a:effectLst/>
                        </a:rPr>
                        <a:t> 실행된 후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무조건 </a:t>
                      </a:r>
                      <a:r>
                        <a:rPr lang="ko-KR" sz="2400" kern="100" dirty="0" smtClean="0">
                          <a:effectLst/>
                        </a:rPr>
                        <a:t>실행</a:t>
                      </a:r>
                      <a:endParaRPr lang="en-US" altLang="ko-KR" sz="2400" kern="100" dirty="0" smtClean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try~catch~finally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블록에서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finally </a:t>
                      </a:r>
                      <a:r>
                        <a:rPr lang="ko-KR" sz="2400" kern="100" dirty="0">
                          <a:effectLst/>
                        </a:rPr>
                        <a:t>블록에 해당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89443673"/>
                  </a:ext>
                </a:extLst>
              </a:tr>
              <a:tr h="108146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@Around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호출 자체를 가로채 비즈니스 </a:t>
                      </a:r>
                      <a:r>
                        <a:rPr lang="ko-KR" sz="2400" kern="100" dirty="0" err="1">
                          <a:effectLst/>
                        </a:rPr>
                        <a:t>메소드</a:t>
                      </a:r>
                      <a:r>
                        <a:rPr lang="ko-KR" sz="2400" kern="100" dirty="0">
                          <a:effectLst/>
                        </a:rPr>
                        <a:t> 실행 전후에 처리할 </a:t>
                      </a:r>
                      <a:r>
                        <a:rPr lang="ko-KR" sz="2400" kern="100" dirty="0" err="1">
                          <a:effectLst/>
                        </a:rPr>
                        <a:t>로직을</a:t>
                      </a:r>
                      <a:r>
                        <a:rPr lang="ko-KR" sz="2400" kern="100" dirty="0">
                          <a:effectLst/>
                        </a:rPr>
                        <a:t> 삽입할 수 있음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505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Aspect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24396"/>
            <a:ext cx="11880273" cy="5693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@Service</a:t>
            </a:r>
          </a:p>
          <a:p>
            <a:r>
              <a:rPr lang="en-US" altLang="ko-KR" sz="2800" b="1" dirty="0">
                <a:solidFill>
                  <a:srgbClr val="7030A0"/>
                </a:solidFill>
              </a:rPr>
              <a:t>@Aspect </a:t>
            </a:r>
            <a:r>
              <a:rPr lang="en-US" altLang="ko-KR" sz="2800" b="1" dirty="0">
                <a:solidFill>
                  <a:srgbClr val="339933"/>
                </a:solidFill>
              </a:rPr>
              <a:t>// Aspect = </a:t>
            </a:r>
            <a:r>
              <a:rPr lang="en-US" altLang="ko-KR" sz="2800" b="1" dirty="0" err="1">
                <a:solidFill>
                  <a:srgbClr val="339933"/>
                </a:solidFill>
              </a:rPr>
              <a:t>Pointcut</a:t>
            </a:r>
            <a:r>
              <a:rPr lang="en-US" altLang="ko-KR" sz="2800" b="1" dirty="0">
                <a:solidFill>
                  <a:srgbClr val="339933"/>
                </a:solidFill>
              </a:rPr>
              <a:t> + Advice</a:t>
            </a:r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LogAdvice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{ 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8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800" b="1" dirty="0" err="1">
                <a:solidFill>
                  <a:srgbClr val="7030A0"/>
                </a:solidFill>
              </a:rPr>
              <a:t>Impl</a:t>
            </a:r>
            <a:r>
              <a:rPr lang="en-US" altLang="ko-KR" sz="28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allPointcut</a:t>
            </a:r>
            <a:r>
              <a:rPr lang="en-US" altLang="ko-KR" sz="2800" dirty="0" smtClean="0"/>
              <a:t>() {}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800" b="1" dirty="0">
                <a:solidFill>
                  <a:srgbClr val="7030A0"/>
                </a:solidFill>
              </a:rPr>
              <a:t>Before("</a:t>
            </a:r>
            <a:r>
              <a:rPr lang="en-US" altLang="ko-KR" sz="28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8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public </a:t>
            </a:r>
            <a:r>
              <a:rPr lang="en-US" altLang="ko-KR" sz="2800" dirty="0"/>
              <a:t>void </a:t>
            </a:r>
            <a:r>
              <a:rPr lang="en-US" altLang="ko-KR" sz="2800" dirty="0" err="1"/>
              <a:t>printLog</a:t>
            </a:r>
            <a:r>
              <a:rPr lang="en-US" altLang="ko-KR" sz="2800" dirty="0"/>
              <a:t>()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/>
              <a:t>("[</a:t>
            </a:r>
            <a:r>
              <a:rPr lang="ko-KR" altLang="en-US" sz="2800" dirty="0"/>
              <a:t>공통 로그</a:t>
            </a:r>
            <a:r>
              <a:rPr lang="en-US" altLang="ko-KR" sz="2800" dirty="0"/>
              <a:t>] </a:t>
            </a:r>
            <a:r>
              <a:rPr lang="ko-KR" altLang="en-US" sz="2800" dirty="0"/>
              <a:t>비즈니스 </a:t>
            </a:r>
            <a:r>
              <a:rPr lang="ko-KR" altLang="en-US" sz="2800" dirty="0" err="1"/>
              <a:t>로직</a:t>
            </a:r>
            <a:r>
              <a:rPr lang="ko-KR" altLang="en-US" sz="2800" dirty="0"/>
              <a:t> 수행 전 동작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</a:p>
          <a:p>
            <a:endParaRPr lang="en-US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985652" y="2410691"/>
            <a:ext cx="11055925" cy="1187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5652" y="3714997"/>
            <a:ext cx="11055925" cy="1997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5857995" y="3399950"/>
            <a:ext cx="486889" cy="532411"/>
          </a:xfrm>
          <a:prstGeom prst="plus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AOP(Aspect Oriented Programming)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관심 </a:t>
            </a:r>
            <a:r>
              <a:rPr lang="ko-KR" altLang="en-US" dirty="0"/>
              <a:t>분리</a:t>
            </a:r>
            <a:r>
              <a:rPr lang="en-US" altLang="ko-KR" dirty="0"/>
              <a:t>(Separation of </a:t>
            </a:r>
            <a:r>
              <a:rPr lang="en-US" altLang="ko-KR" dirty="0" smtClean="0"/>
              <a:t>Concerns)</a:t>
            </a:r>
          </a:p>
          <a:p>
            <a:pPr lvl="1"/>
            <a:r>
              <a:rPr lang="ko-KR" altLang="en-US" dirty="0" smtClean="0"/>
              <a:t>횡단 </a:t>
            </a:r>
            <a:r>
              <a:rPr lang="ko-KR" altLang="en-US" dirty="0"/>
              <a:t>관심</a:t>
            </a:r>
            <a:r>
              <a:rPr lang="en-US" altLang="ko-KR" dirty="0"/>
              <a:t>(Crosscutting Concerns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핵심 </a:t>
            </a:r>
            <a:r>
              <a:rPr lang="ko-KR" altLang="en-US" dirty="0"/>
              <a:t>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93" y="2092439"/>
            <a:ext cx="6792385" cy="46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Before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9432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jp.getArgs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en-US" altLang="ko-KR" sz="2400" dirty="0"/>
              <a:t>ARGS </a:t>
            </a:r>
            <a:r>
              <a:rPr lang="ko-KR" altLang="en-US" sz="2400" dirty="0"/>
              <a:t>정보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[0].</a:t>
            </a:r>
            <a:r>
              <a:rPr lang="en-US" altLang="ko-KR" sz="2400" dirty="0" err="1"/>
              <a:t>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AfterReturning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09235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AfterReturningAdvice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getPointcut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AfterReturning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returning="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afterLog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, Object </a:t>
            </a:r>
            <a:r>
              <a:rPr lang="en-US" altLang="ko-KR" sz="2400" b="1" dirty="0" err="1">
                <a:solidFill>
                  <a:srgbClr val="FF0000"/>
                </a:solidFill>
              </a:rPr>
              <a:t>returnObj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 smtClean="0"/>
              <a:t>        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" + method +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리턴값</a:t>
            </a:r>
            <a:r>
              <a:rPr lang="ko-KR" altLang="en-US" sz="2400" dirty="0"/>
              <a:t> </a:t>
            </a:r>
            <a:r>
              <a:rPr lang="en-US" altLang="ko-KR" sz="2400" dirty="0"/>
              <a:t>: " + </a:t>
            </a:r>
            <a:r>
              <a:rPr lang="en-US" altLang="ko-KR" sz="2400" dirty="0" err="1"/>
              <a:t>returnObj.toString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2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AfterThrowing</a:t>
            </a:r>
            <a:r>
              <a:rPr lang="en-US" altLang="ko-KR" dirty="0" smtClean="0"/>
              <a:t>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074012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AfterThrowingAdvice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AfterThrowing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()", </a:t>
            </a:r>
            <a:r>
              <a:rPr lang="en-US" altLang="ko-KR" sz="2400" b="1" dirty="0">
                <a:solidFill>
                  <a:srgbClr val="FF0000"/>
                </a:solidFill>
              </a:rPr>
              <a:t>throwing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 smtClean="0"/>
              <a:t>        public void </a:t>
            </a:r>
            <a:r>
              <a:rPr lang="en-US" altLang="ko-KR" sz="2400" dirty="0" err="1" smtClean="0"/>
              <a:t>exceptionLog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JoinPoint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jp</a:t>
            </a:r>
            <a:r>
              <a:rPr lang="en-US" altLang="ko-KR" sz="2400" dirty="0" smtClean="0"/>
              <a:t>, Exception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exceptObj</a:t>
            </a:r>
            <a:r>
              <a:rPr lang="en-US" altLang="ko-KR" sz="2400" dirty="0" smtClean="0"/>
              <a:t>) {</a:t>
            </a:r>
          </a:p>
          <a:p>
            <a:r>
              <a:rPr lang="en-US" altLang="ko-KR" sz="2400" dirty="0" smtClean="0"/>
              <a:t>        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 중 예외 발생</a:t>
            </a:r>
            <a:r>
              <a:rPr lang="en-US" altLang="ko-KR" sz="2400" dirty="0"/>
              <a:t>!");</a:t>
            </a:r>
          </a:p>
          <a:p>
            <a:r>
              <a:rPr lang="en-US" altLang="ko-KR" sz="2400" dirty="0"/>
              <a:t>     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if(</a:t>
            </a:r>
            <a:r>
              <a:rPr lang="en-US" altLang="ko-KR" sz="2400" dirty="0" err="1" smtClean="0"/>
              <a:t>exceptObj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IllegalArgumentException</a:t>
            </a:r>
            <a:r>
              <a:rPr lang="en-US" altLang="ko-KR" sz="2400" dirty="0"/>
              <a:t>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</a:t>
            </a:r>
            <a:r>
              <a:rPr lang="ko-KR" altLang="en-US" sz="2400" dirty="0"/>
              <a:t>부적합한 값이 입력되었습니다</a:t>
            </a:r>
            <a:r>
              <a:rPr lang="en-US" altLang="ko-KR" sz="2400" dirty="0"/>
              <a:t>.");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}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After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676894"/>
            <a:ext cx="114130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AfterAdvice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 smtClean="0"/>
              <a:t>() {}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After("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finallyLog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("[</a:t>
            </a:r>
            <a:r>
              <a:rPr lang="ko-KR" altLang="en-US" sz="2400" dirty="0"/>
              <a:t>사후 처리</a:t>
            </a:r>
            <a:r>
              <a:rPr lang="en-US" altLang="ko-KR" sz="2400" dirty="0"/>
              <a:t>] </a:t>
            </a:r>
            <a:r>
              <a:rPr lang="ko-KR" altLang="en-US" sz="2400" dirty="0"/>
              <a:t>비즈니스 </a:t>
            </a:r>
            <a:r>
              <a:rPr lang="ko-KR" altLang="en-US" sz="2400" dirty="0" err="1"/>
              <a:t>로직</a:t>
            </a:r>
            <a:r>
              <a:rPr lang="ko-KR" altLang="en-US" sz="2400" dirty="0"/>
              <a:t> 수행 후 무조건 동작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35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Around Advice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00479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AroundAdvice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allPointcut</a:t>
            </a:r>
            <a:r>
              <a:rPr lang="en-US" altLang="ko-KR" sz="2400" dirty="0"/>
              <a:t>(){}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Around("</a:t>
            </a:r>
            <a:r>
              <a:rPr lang="en-US" altLang="ko-KR" sz="2400" b="1" dirty="0" err="1">
                <a:solidFill>
                  <a:srgbClr val="7030A0"/>
                </a:solidFill>
              </a:rPr>
              <a:t>allPointcut</a:t>
            </a:r>
            <a:r>
              <a:rPr lang="en-US" altLang="ko-KR" sz="2400" b="1" dirty="0">
                <a:solidFill>
                  <a:srgbClr val="7030A0"/>
                </a:solidFill>
              </a:rPr>
              <a:t>()")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Object </a:t>
            </a:r>
            <a:r>
              <a:rPr lang="en-US" altLang="ko-KR" sz="2400" dirty="0" err="1"/>
              <a:t>aroundLog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ProceedingJoinPoint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pjp</a:t>
            </a:r>
            <a:r>
              <a:rPr lang="en-US" altLang="ko-KR" sz="2400" dirty="0"/>
              <a:t>) throws </a:t>
            </a:r>
            <a:r>
              <a:rPr lang="en-US" altLang="ko-KR" sz="2400" dirty="0" err="1" smtClean="0"/>
              <a:t>Throwable</a:t>
            </a:r>
            <a:r>
              <a:rPr lang="en-US" altLang="ko-KR" sz="2400" dirty="0" smtClean="0"/>
              <a:t> {</a:t>
            </a:r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String </a:t>
            </a:r>
            <a:r>
              <a:rPr lang="en-US" altLang="ko-KR" sz="2400" dirty="0"/>
              <a:t>method = </a:t>
            </a:r>
            <a:r>
              <a:rPr lang="en-US" altLang="ko-KR" sz="2400" dirty="0" err="1"/>
              <a:t>pjp.getSignature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getName</a:t>
            </a:r>
            <a:r>
              <a:rPr lang="en-US" altLang="ko-KR" sz="2400" dirty="0" smtClean="0"/>
              <a:t>();        </a:t>
            </a:r>
            <a:endParaRPr lang="en-US" altLang="ko-KR" sz="2400" dirty="0"/>
          </a:p>
          <a:p>
            <a:r>
              <a:rPr lang="en-US" altLang="ko-KR" sz="2400" dirty="0" smtClean="0"/>
              <a:t>               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(method </a:t>
            </a:r>
            <a:r>
              <a:rPr lang="en-US" altLang="ko-KR" sz="2400" dirty="0"/>
              <a:t>+ "()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수행에 걸린 시간 </a:t>
            </a:r>
            <a:r>
              <a:rPr lang="en-US" altLang="ko-KR" sz="2400" dirty="0"/>
              <a:t>: " 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+ </a:t>
            </a:r>
            <a:r>
              <a:rPr lang="en-US" altLang="ko-KR" sz="2400" dirty="0" err="1"/>
              <a:t>stopWatch.getTotalTimeMillis</a:t>
            </a:r>
            <a:r>
              <a:rPr lang="en-US" altLang="ko-KR" sz="2400" dirty="0"/>
              <a:t>() + "(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)</a:t>
            </a:r>
            <a:r>
              <a:rPr lang="ko-KR" altLang="en-US" sz="2400" dirty="0"/>
              <a:t>초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/>
              <a:t>obj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00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 err="1"/>
              <a:t>Pointcut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760022"/>
            <a:ext cx="11880273" cy="267765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b="1" dirty="0" err="1"/>
              <a:t>PointcutCommon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</a:t>
            </a:r>
            <a:r>
              <a:rPr lang="en-US" altLang="ko-KR" sz="2400" b="1" dirty="0">
                <a:solidFill>
                  <a:srgbClr val="7030A0"/>
                </a:solidFill>
              </a:rPr>
              <a:t>.*(..))")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allPointcut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("execution(* com.springbook.biz..*</a:t>
            </a:r>
            <a:r>
              <a:rPr lang="en-US" altLang="ko-KR" sz="2400" b="1" dirty="0" err="1">
                <a:solidFill>
                  <a:srgbClr val="7030A0"/>
                </a:solidFill>
              </a:rPr>
              <a:t>Impl.get</a:t>
            </a:r>
            <a:r>
              <a:rPr lang="en-US" altLang="ko-KR" sz="2400" b="1" dirty="0">
                <a:solidFill>
                  <a:srgbClr val="7030A0"/>
                </a:solidFill>
              </a:rPr>
              <a:t>*(..))")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FF0000"/>
                </a:solidFill>
              </a:rPr>
              <a:t>getPointcut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2400" dirty="0" smtClean="0"/>
              <a:t>{}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686321"/>
            <a:ext cx="11880272" cy="304698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@Service</a:t>
            </a:r>
          </a:p>
          <a:p>
            <a:r>
              <a:rPr lang="en-US" altLang="ko-KR" sz="2400" dirty="0"/>
              <a:t>@Aspect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BeforeAdvice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  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Before(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PointcutCommon.allPointcut</a:t>
            </a:r>
            <a:r>
              <a:rPr lang="en-US" altLang="ko-KR" sz="2400" b="1" dirty="0">
                <a:solidFill>
                  <a:srgbClr val="FF0000"/>
                </a:solidFill>
              </a:rPr>
              <a:t>()"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beforeLog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JoinPoint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jp</a:t>
            </a:r>
            <a:r>
              <a:rPr lang="en-US" altLang="ko-KR" sz="2400" dirty="0"/>
              <a:t>) {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cxnSp>
        <p:nvCxnSpPr>
          <p:cNvPr id="9" name="구부러진 연결선 8"/>
          <p:cNvCxnSpPr/>
          <p:nvPr/>
        </p:nvCxnSpPr>
        <p:spPr>
          <a:xfrm rot="16200000" flipV="1">
            <a:off x="3521035" y="2297875"/>
            <a:ext cx="2612571" cy="2529445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DAO</a:t>
            </a:r>
          </a:p>
        </p:txBody>
      </p:sp>
    </p:spTree>
    <p:extLst>
      <p:ext uri="{BB962C8B-B14F-4D97-AF65-F5344CB8AC3E}">
        <p14:creationId xmlns:p14="http://schemas.microsoft.com/office/powerpoint/2010/main" val="15358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프로그램의 문제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/>
              <a:t>정</a:t>
            </a:r>
            <a:r>
              <a:rPr lang="ko-KR" altLang="en-US" dirty="0" smtClean="0"/>
              <a:t>해진 순서대로 프로그램을 구현해야 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반복적으로 등장한다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많은 코드로 인해 실수할 가능성이 높다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결과적으로 유지보수가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JDBC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1026" name="Picture 2" descr="Spring JDBC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70" y="707819"/>
            <a:ext cx="7710942" cy="602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7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231366"/>
            <a:ext cx="1155874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&lt;!-- 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 </a:t>
            </a:r>
            <a:r>
              <a:rPr lang="ar-SA" altLang="ko-KR" sz="2800" dirty="0"/>
              <a:t>설정</a:t>
            </a:r>
            <a:r>
              <a:rPr lang="en-US" altLang="ko-KR" sz="2800" dirty="0"/>
              <a:t> --&gt;</a:t>
            </a:r>
            <a:endParaRPr lang="ko-KR" altLang="ko-KR" sz="2800" dirty="0"/>
          </a:p>
          <a:p>
            <a:r>
              <a:rPr lang="en-US" altLang="ko-KR" sz="2800" dirty="0"/>
              <a:t>&lt;bean id="</a:t>
            </a:r>
            <a:r>
              <a:rPr lang="en-US" altLang="ko-KR" sz="2800" dirty="0" err="1"/>
              <a:t>dataSource</a:t>
            </a:r>
            <a:r>
              <a:rPr lang="en-US" altLang="ko-KR" sz="2800" dirty="0"/>
              <a:t>"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class</a:t>
            </a:r>
            <a:r>
              <a:rPr lang="en-US" altLang="ko-KR" sz="2800" dirty="0"/>
              <a:t>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org.apache.commons.dbcp.BasicDataSource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endParaRPr lang="ko-KR" altLang="ko-KR" sz="2800" b="1" dirty="0">
              <a:solidFill>
                <a:srgbClr val="7030A0"/>
              </a:solidFill>
            </a:endParaRPr>
          </a:p>
          <a:p>
            <a:r>
              <a:rPr lang="en-US" altLang="ko-KR" sz="2800" dirty="0"/>
              <a:t>         </a:t>
            </a:r>
            <a:r>
              <a:rPr lang="en-US" altLang="ko-KR" sz="2800" dirty="0" smtClean="0"/>
              <a:t>destroy-method</a:t>
            </a:r>
            <a:r>
              <a:rPr lang="en-US" altLang="ko-KR" sz="2800" dirty="0"/>
              <a:t>="close"&gt;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driverClassName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value="org.h2.Driver"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b="1" dirty="0" err="1">
                <a:solidFill>
                  <a:srgbClr val="7030A0"/>
                </a:solidFill>
              </a:rPr>
              <a:t>url</a:t>
            </a:r>
            <a:r>
              <a:rPr lang="en-US" altLang="ko-KR" sz="2800" b="1" dirty="0">
                <a:solidFill>
                  <a:srgbClr val="7030A0"/>
                </a:solidFill>
              </a:rPr>
              <a:t>"</a:t>
            </a:r>
            <a:r>
              <a:rPr lang="en-US" altLang="ko-KR" sz="2800" dirty="0"/>
              <a:t> value="jdbc:h2:tcp://localhost/~/test"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"username"</a:t>
            </a:r>
            <a:r>
              <a:rPr lang="en-US" altLang="ko-KR" sz="2800" dirty="0"/>
              <a:t> value="</a:t>
            </a:r>
            <a:r>
              <a:rPr lang="en-US" altLang="ko-KR" sz="2800" dirty="0" err="1"/>
              <a:t>sa</a:t>
            </a:r>
            <a:r>
              <a:rPr lang="en-US" altLang="ko-KR" sz="2800" dirty="0"/>
              <a:t>" /&gt;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&lt;</a:t>
            </a:r>
            <a:r>
              <a:rPr lang="en-US" altLang="ko-KR" sz="2800" dirty="0"/>
              <a:t>property name=</a:t>
            </a:r>
            <a:r>
              <a:rPr lang="en-US" altLang="ko-KR" sz="2800" b="1" dirty="0">
                <a:solidFill>
                  <a:srgbClr val="7030A0"/>
                </a:solidFill>
              </a:rPr>
              <a:t>"password"</a:t>
            </a:r>
            <a:r>
              <a:rPr lang="en-US" altLang="ko-KR" sz="2800" dirty="0"/>
              <a:t> value="" /&gt;</a:t>
            </a:r>
            <a:endParaRPr lang="ko-KR" altLang="ko-KR" sz="2800" dirty="0"/>
          </a:p>
          <a:p>
            <a:r>
              <a:rPr lang="en-US" altLang="ko-KR" sz="2800" dirty="0"/>
              <a:t>&lt;/bean&gt;</a:t>
            </a:r>
            <a:endParaRPr lang="ko-KR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65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핵심 관심</a:t>
            </a:r>
            <a:r>
              <a:rPr lang="en-US" altLang="ko-KR" dirty="0"/>
              <a:t>(Core Concerns</a:t>
            </a:r>
            <a:r>
              <a:rPr lang="en-US" altLang="ko-KR" dirty="0" smtClean="0"/>
              <a:t>) </a:t>
            </a:r>
            <a:r>
              <a:rPr lang="ko-KR" altLang="en-US" dirty="0"/>
              <a:t>과 횡단 관심</a:t>
            </a:r>
            <a:r>
              <a:rPr lang="en-US" altLang="ko-KR" dirty="0"/>
              <a:t>(Crosscutting Concerns)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1" y="1441678"/>
            <a:ext cx="10578100" cy="51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8348" y="5070472"/>
            <a:ext cx="56932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jdbc.driver</a:t>
            </a:r>
            <a:r>
              <a:rPr lang="en-US" altLang="ko-KR" sz="2400" dirty="0"/>
              <a:t>=org.h2.Driver</a:t>
            </a:r>
            <a:endParaRPr lang="ko-KR" altLang="ko-KR" sz="2400" dirty="0"/>
          </a:p>
          <a:p>
            <a:r>
              <a:rPr lang="en-US" altLang="ko-KR" sz="2400" dirty="0"/>
              <a:t>jdbc.url=jdbc:h2:tcp://localhost/~/test</a:t>
            </a:r>
            <a:endParaRPr lang="ko-KR" altLang="ko-KR" sz="2400" dirty="0"/>
          </a:p>
          <a:p>
            <a:r>
              <a:rPr lang="en-US" altLang="ko-KR" sz="2400" dirty="0" err="1"/>
              <a:t>jdbc.username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sa</a:t>
            </a:r>
            <a:endParaRPr lang="ko-KR" altLang="ko-KR" sz="2400" dirty="0"/>
          </a:p>
          <a:p>
            <a:r>
              <a:rPr lang="en-US" altLang="ko-KR" sz="2400" dirty="0" err="1"/>
              <a:t>jdbc.password</a:t>
            </a:r>
            <a:r>
              <a:rPr lang="en-US" altLang="ko-KR" sz="2400" dirty="0" smtClean="0"/>
              <a:t>=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848072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 </a:t>
            </a:r>
            <a:r>
              <a:rPr lang="ar-SA" altLang="ko-KR" sz="2400" dirty="0"/>
              <a:t>설정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context:property-placeholder</a:t>
            </a:r>
            <a:r>
              <a:rPr lang="en-US" altLang="ko-KR" sz="2400" b="1" dirty="0">
                <a:solidFill>
                  <a:srgbClr val="7030A0"/>
                </a:solidFill>
              </a:rPr>
              <a:t> location="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classpath:database.properties</a:t>
            </a:r>
            <a:r>
              <a:rPr lang="en-US" altLang="ko-KR" sz="2400" b="1" dirty="0">
                <a:solidFill>
                  <a:srgbClr val="7030A0"/>
                </a:solidFill>
              </a:rPr>
              <a:t>" /&gt;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  <a:endParaRPr lang="ko-KR" altLang="ko-KR" sz="2400" dirty="0"/>
          </a:p>
          <a:p>
            <a:r>
              <a:rPr lang="en-US" altLang="ko-KR" sz="2400" dirty="0"/>
              <a:t>                      destroy-method="close"&gt;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jdbc.driver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 </a:t>
            </a:r>
            <a:endParaRPr lang="ko-KR" altLang="ko-KR" sz="2400" dirty="0"/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         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"${jdbc.url}"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name="username"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jdbc.username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</a:t>
            </a:r>
            <a:endParaRPr lang="ko-KR" altLang="ko-KR" sz="2400" dirty="0"/>
          </a:p>
          <a:p>
            <a:r>
              <a:rPr lang="en-US" altLang="ko-KR" sz="2400" dirty="0"/>
              <a:t>    &lt;property name="password" </a:t>
            </a:r>
            <a:r>
              <a:rPr lang="en-US" altLang="ko-KR" sz="2400" dirty="0" smtClean="0"/>
              <a:t>         value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"${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jdbc.password</a:t>
            </a:r>
            <a:r>
              <a:rPr lang="en-US" altLang="ko-KR" sz="2400" b="1" dirty="0">
                <a:solidFill>
                  <a:srgbClr val="7030A0"/>
                </a:solidFill>
              </a:rPr>
              <a:t>}"</a:t>
            </a:r>
            <a:r>
              <a:rPr lang="en-US" altLang="ko-KR" sz="2400" dirty="0"/>
              <a:t>/&gt;   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8348" y="4547252"/>
            <a:ext cx="569323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database.properties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56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7197"/>
              </p:ext>
            </p:extLst>
          </p:nvPr>
        </p:nvGraphicFramePr>
        <p:xfrm>
          <a:off x="161304" y="1719559"/>
          <a:ext cx="11880274" cy="3424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xmlns="" val="1083814587"/>
                    </a:ext>
                  </a:extLst>
                </a:gridCol>
                <a:gridCol w="9191499">
                  <a:extLst>
                    <a:ext uri="{9D8B030D-6E8A-4147-A177-3AD203B41FA5}">
                      <a16:colId xmlns:a16="http://schemas.microsoft.com/office/drawing/2014/main" xmlns="" val="3188642307"/>
                    </a:ext>
                  </a:extLst>
                </a:gridCol>
              </a:tblGrid>
              <a:tr h="68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명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58846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update()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INSERT, UPDATE, DELETE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명령어를 처리한다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9790251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queryForInt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정수 하나를 검색하여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8292754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queryForObject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결과를 객체</a:t>
                      </a:r>
                      <a:r>
                        <a:rPr lang="en-US" altLang="ko-KR" sz="2400" dirty="0" smtClean="0"/>
                        <a:t>(Value</a:t>
                      </a:r>
                      <a:r>
                        <a:rPr lang="en-US" altLang="ko-KR" sz="2400" baseline="0" dirty="0" smtClean="0"/>
                        <a:t> Object</a:t>
                      </a:r>
                      <a:r>
                        <a:rPr lang="en-US" altLang="ko-KR" sz="2400" dirty="0" smtClean="0"/>
                        <a:t>)</a:t>
                      </a:r>
                      <a:r>
                        <a:rPr lang="ko-KR" altLang="en-US" sz="2400" dirty="0" smtClean="0"/>
                        <a:t> 하나에 매핑하여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42802095"/>
                  </a:ext>
                </a:extLst>
              </a:tr>
              <a:tr h="684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query()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검색 결과 여러 개를 </a:t>
                      </a:r>
                      <a:r>
                        <a:rPr lang="en-US" altLang="ko-KR" sz="2400" dirty="0" err="1" smtClean="0"/>
                        <a:t>java.util.List</a:t>
                      </a:r>
                      <a:r>
                        <a:rPr lang="ko-KR" altLang="en-US" sz="2400" dirty="0" smtClean="0"/>
                        <a:t>에 저장하여 </a:t>
                      </a:r>
                      <a:r>
                        <a:rPr lang="ko-KR" altLang="en-US" sz="2400" dirty="0" err="1" smtClean="0"/>
                        <a:t>리턴한다</a:t>
                      </a:r>
                      <a:r>
                        <a:rPr lang="en-US" altLang="ko-KR" sz="2400" dirty="0" smtClean="0"/>
                        <a:t>.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8727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26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DAO </a:t>
            </a:r>
            <a:r>
              <a:rPr lang="ko-KR" altLang="en-US" sz="8800" dirty="0" smtClean="0"/>
              <a:t>클래스 구현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90371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83128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DAO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55024"/>
            <a:ext cx="11880273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b="1" dirty="0" err="1">
                <a:solidFill>
                  <a:srgbClr val="7030A0"/>
                </a:solidFill>
              </a:rPr>
              <a:t>org.springframework.jdbc.core.JdbcTemplate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"</a:t>
            </a:r>
            <a:r>
              <a:rPr lang="en-US" altLang="ko-KR" sz="2400" dirty="0"/>
              <a:t>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"/&gt;</a:t>
            </a:r>
            <a:endParaRPr lang="ko-KR" altLang="ko-KR" sz="2400" dirty="0"/>
          </a:p>
          <a:p>
            <a:r>
              <a:rPr lang="en-US" altLang="ko-KR" sz="2400" dirty="0"/>
              <a:t>&lt;/bean</a:t>
            </a:r>
            <a:r>
              <a:rPr lang="en-US" altLang="ko-KR" sz="2400" dirty="0" smtClean="0"/>
              <a:t>&gt;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2214563"/>
            <a:ext cx="11885498" cy="452431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@Repository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BoardDAOSpring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private </a:t>
            </a:r>
            <a:r>
              <a:rPr lang="en-US" altLang="ko-KR" sz="2400" b="1" dirty="0" err="1">
                <a:solidFill>
                  <a:srgbClr val="7030A0"/>
                </a:solidFill>
              </a:rPr>
              <a:t>JdbcTemplate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spring;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</a:t>
            </a:r>
            <a:endParaRPr lang="ko-KR" altLang="ko-KR" sz="2400" dirty="0"/>
          </a:p>
          <a:p>
            <a:r>
              <a:rPr lang="en-US" altLang="ko-KR" sz="2400" dirty="0" smtClean="0"/>
              <a:t>        // </a:t>
            </a:r>
            <a:r>
              <a:rPr lang="ar-SA" altLang="ko-KR" sz="2400" dirty="0"/>
              <a:t>글 상세 조회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getBoard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){</a:t>
            </a:r>
            <a:endParaRPr lang="ko-KR" altLang="ko-KR" sz="2400" dirty="0"/>
          </a:p>
          <a:p>
            <a:r>
              <a:rPr lang="en-US" altLang="ko-KR" sz="2400" dirty="0" smtClean="0"/>
              <a:t>                Object</a:t>
            </a:r>
            <a:r>
              <a:rPr lang="en-US" altLang="ko-KR" sz="2400" dirty="0"/>
              <a:t>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 = {</a:t>
            </a:r>
            <a:r>
              <a:rPr lang="en-US" altLang="ko-KR" sz="2400" dirty="0" err="1"/>
              <a:t>vo.getSeq</a:t>
            </a:r>
            <a:r>
              <a:rPr lang="en-US" altLang="ko-KR" sz="2400" dirty="0"/>
              <a:t>()};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return </a:t>
            </a:r>
            <a:r>
              <a:rPr lang="en-US" altLang="ko-KR" sz="2400" dirty="0" err="1" smtClean="0"/>
              <a:t>spring.queryForObject</a:t>
            </a:r>
            <a:r>
              <a:rPr lang="en-US" altLang="ko-KR" sz="2400" dirty="0" smtClean="0"/>
              <a:t>(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"</a:t>
            </a:r>
            <a:r>
              <a:rPr lang="en-US" altLang="ko-KR" sz="2400" dirty="0"/>
              <a:t>select * from board where </a:t>
            </a:r>
            <a:r>
              <a:rPr lang="en-US" altLang="ko-KR" sz="2400" dirty="0" err="1"/>
              <a:t>seq</a:t>
            </a:r>
            <a:r>
              <a:rPr lang="en-US" altLang="ko-KR" sz="2400" dirty="0"/>
              <a:t>=?"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, new </a:t>
            </a:r>
            <a:r>
              <a:rPr lang="en-US" altLang="ko-KR" sz="2400" dirty="0" err="1"/>
              <a:t>BoardRowMapper</a:t>
            </a:r>
            <a:r>
              <a:rPr lang="en-US" altLang="ko-KR" sz="2400" dirty="0"/>
              <a:t>());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45916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네임스페이스 추가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539143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xmlns:tx</a:t>
            </a:r>
            <a:r>
              <a:rPr lang="en-US" altLang="ko-KR" sz="2400" b="1" dirty="0">
                <a:solidFill>
                  <a:srgbClr val="7030A0"/>
                </a:solidFill>
              </a:rPr>
              <a:t>="http://www.springframework.org/schema/tx"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 smtClean="0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                   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http://www.springframework.org/schema/beans/spring-beans.xsd </a:t>
            </a:r>
          </a:p>
          <a:p>
            <a:r>
              <a:rPr lang="en-US" altLang="ko-KR" sz="2400" dirty="0" smtClean="0"/>
              <a:t>   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en-US" altLang="ko-KR" sz="2400" b="1" dirty="0">
                <a:solidFill>
                  <a:srgbClr val="7030A0"/>
                </a:solidFill>
              </a:rPr>
              <a:t>://www.springframework.org/schema/tx 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</a:t>
            </a:r>
            <a:r>
              <a:rPr lang="en-US" altLang="ko-KR" sz="2400" b="1" dirty="0">
                <a:solidFill>
                  <a:srgbClr val="7030A0"/>
                </a:solidFill>
              </a:rPr>
              <a:t>http://www.springframework.org/schema/tx/spring-tx-4.2.xsd</a:t>
            </a:r>
            <a:r>
              <a:rPr lang="en-US" altLang="ko-KR" sz="2400" dirty="0"/>
              <a:t>"&gt;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beans&gt;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980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(2) : </a:t>
            </a:r>
            <a:r>
              <a:rPr lang="en-US" altLang="ko-KR" dirty="0" err="1" smtClean="0"/>
              <a:t>TransactionManager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800479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dataSource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class="</a:t>
            </a:r>
            <a:r>
              <a:rPr lang="en-US" altLang="ko-KR" sz="2400" dirty="0" err="1"/>
              <a:t>org.apache.commons.dbcp.BasicDataSource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                     destroy-method="close"&gt;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driverClassName</a:t>
            </a:r>
            <a:r>
              <a:rPr lang="en-US" altLang="ko-KR" sz="2400" dirty="0"/>
              <a:t>" value="org.h2.Driver" /&gt;</a:t>
            </a:r>
          </a:p>
          <a:p>
            <a:r>
              <a:rPr lang="en-US" altLang="ko-KR" sz="2400" dirty="0"/>
              <a:t>    &lt;property name="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" value="jdbc:h2:tcp://localhost/~/test" /&gt;</a:t>
            </a:r>
          </a:p>
          <a:p>
            <a:r>
              <a:rPr lang="en-US" altLang="ko-KR" sz="2400" dirty="0"/>
              <a:t>    &lt;property name="username" value="</a:t>
            </a:r>
            <a:r>
              <a:rPr lang="en-US" altLang="ko-KR" sz="2400" dirty="0" err="1"/>
              <a:t>sa</a:t>
            </a:r>
            <a:r>
              <a:rPr lang="en-US" altLang="ko-KR" sz="2400" dirty="0"/>
              <a:t>" /&gt;</a:t>
            </a:r>
          </a:p>
          <a:p>
            <a:r>
              <a:rPr lang="en-US" altLang="ko-KR" sz="2400" dirty="0"/>
              <a:t>    &lt;property name="password" value="" /&gt;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&lt;!-- Transaction </a:t>
            </a:r>
            <a:r>
              <a:rPr lang="ko-KR" altLang="en-US" sz="2400" dirty="0"/>
              <a:t>설정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class=</a:t>
            </a:r>
            <a:r>
              <a:rPr lang="en-US" altLang="ko-KR" sz="2400" b="1" dirty="0">
                <a:solidFill>
                  <a:srgbClr val="7030A0"/>
                </a:solidFill>
              </a:rPr>
              <a:t>"org.springframework.jdbc.datasource.DataSourceTransactionManager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"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&lt;property name="</a:t>
            </a:r>
            <a:r>
              <a:rPr lang="en-US" altLang="ko-KR" sz="2400" dirty="0" err="1" smtClean="0"/>
              <a:t>dataSource</a:t>
            </a:r>
            <a:r>
              <a:rPr lang="en-US" altLang="ko-KR" sz="2400" dirty="0" smtClean="0"/>
              <a:t>" ref=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dataSource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2400" dirty="0" smtClean="0"/>
              <a:t>&gt;&lt;/property&gt;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594759" y="1359725"/>
            <a:ext cx="4073236" cy="3681350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1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(3) : Transaction Advice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 </a:t>
            </a:r>
          </a:p>
          <a:p>
            <a:r>
              <a:rPr lang="en-US" altLang="ko-KR" sz="2400" dirty="0"/>
              <a:t>      class="org.springframework.jdbc.datasource.DataSourceTransactionManager"&gt;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property name="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 ref="</a:t>
            </a:r>
            <a:r>
              <a:rPr lang="en-US" altLang="ko-KR" sz="2400" dirty="0" err="1"/>
              <a:t>dataSource</a:t>
            </a:r>
            <a:r>
              <a:rPr lang="en-US" altLang="ko-KR" sz="2400" dirty="0"/>
              <a:t>"&gt;&lt;/property&gt;</a:t>
            </a:r>
          </a:p>
          <a:p>
            <a:r>
              <a:rPr lang="en-US" altLang="ko-KR" sz="2400" dirty="0"/>
              <a:t>&lt;/bean&gt;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 id="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 transaction-manager=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txManager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name="get*" read-only="true"/&gt;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tx:method</a:t>
            </a:r>
            <a:r>
              <a:rPr lang="en-US" altLang="ko-KR" sz="2400" b="1" dirty="0">
                <a:solidFill>
                  <a:srgbClr val="7030A0"/>
                </a:solidFill>
              </a:rPr>
              <a:t> name="*"/&gt;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tx:attributes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ko-KR" sz="2400" b="1" dirty="0">
                <a:solidFill>
                  <a:srgbClr val="7030A0"/>
                </a:solidFill>
              </a:rPr>
              <a:t>&lt;/</a:t>
            </a:r>
            <a:r>
              <a:rPr lang="en-US" altLang="ko-KR" sz="2400" b="1" dirty="0" err="1">
                <a:solidFill>
                  <a:srgbClr val="7030A0"/>
                </a:solidFill>
              </a:rPr>
              <a:t>tx:advice</a:t>
            </a:r>
            <a:r>
              <a:rPr lang="en-US" altLang="ko-KR" sz="2400" b="1" dirty="0">
                <a:solidFill>
                  <a:srgbClr val="7030A0"/>
                </a:solidFill>
              </a:rPr>
              <a:t>&gt;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0800000">
            <a:off x="3526974" y="1638795"/>
            <a:ext cx="3752601" cy="1793174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20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58428"/>
              </p:ext>
            </p:extLst>
          </p:nvPr>
        </p:nvGraphicFramePr>
        <p:xfrm>
          <a:off x="161304" y="1796913"/>
          <a:ext cx="11880273" cy="3270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43798">
                  <a:extLst>
                    <a:ext uri="{9D8B030D-6E8A-4147-A177-3AD203B41FA5}">
                      <a16:colId xmlns:a16="http://schemas.microsoft.com/office/drawing/2014/main" xmlns="" val="4155059560"/>
                    </a:ext>
                  </a:extLst>
                </a:gridCol>
                <a:gridCol w="8636475">
                  <a:extLst>
                    <a:ext uri="{9D8B030D-6E8A-4147-A177-3AD203B41FA5}">
                      <a16:colId xmlns:a16="http://schemas.microsoft.com/office/drawing/2014/main" xmlns="" val="2054191324"/>
                    </a:ext>
                  </a:extLst>
                </a:gridCol>
              </a:tblGrid>
              <a:tr h="3630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속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의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79330195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트랜잭션이 적용될 메소드 이름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83320506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read-only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읽지 전용 여부 지정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ko-KR" sz="2400" kern="100" dirty="0">
                          <a:effectLst/>
                        </a:rPr>
                        <a:t>기본값 </a:t>
                      </a:r>
                      <a:r>
                        <a:rPr lang="en-US" sz="2400" kern="100" dirty="0">
                          <a:effectLst/>
                        </a:rPr>
                        <a:t>false)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02420341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no-rollback-for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트랜잭션을 롤백하지 않을 예외 지정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5346934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rollback-for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트랜잭션을 </a:t>
                      </a:r>
                      <a:r>
                        <a:rPr lang="ko-KR" sz="2400" kern="100" dirty="0" err="1">
                          <a:effectLst/>
                        </a:rPr>
                        <a:t>롤백할</a:t>
                      </a:r>
                      <a:r>
                        <a:rPr lang="ko-KR" sz="2400" kern="100" dirty="0">
                          <a:effectLst/>
                        </a:rPr>
                        <a:t> 예외 지정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4292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29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설정 </a:t>
            </a:r>
            <a:r>
              <a:rPr lang="en-US" altLang="ko-KR" dirty="0" smtClean="0"/>
              <a:t>(5) : AOP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985145"/>
            <a:ext cx="11880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txAdvice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transaction-manager="</a:t>
            </a:r>
            <a:r>
              <a:rPr lang="en-US" altLang="ko-KR" sz="2400" dirty="0" err="1"/>
              <a:t>txManager</a:t>
            </a:r>
            <a:r>
              <a:rPr lang="en-US" altLang="ko-KR" sz="2400" dirty="0"/>
              <a:t>"&gt;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name="get*" read-only="true"/&gt;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 err="1"/>
              <a:t>tx:method</a:t>
            </a:r>
            <a:r>
              <a:rPr lang="en-US" altLang="ko-KR" sz="2400" dirty="0"/>
              <a:t> name="*"/&gt;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&lt;/</a:t>
            </a:r>
            <a:r>
              <a:rPr lang="en-US" altLang="ko-KR" sz="2400" dirty="0" err="1"/>
              <a:t>tx:attributes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tx:advice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aop:pointcut</a:t>
            </a:r>
            <a:r>
              <a:rPr lang="en-US" altLang="ko-KR" sz="2400" dirty="0"/>
              <a:t> id=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txPointcut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               </a:t>
            </a:r>
            <a:r>
              <a:rPr lang="en-US" altLang="ko-KR" sz="2400" dirty="0" smtClean="0"/>
              <a:t>         expression</a:t>
            </a:r>
            <a:r>
              <a:rPr lang="en-US" altLang="ko-KR" sz="2400" dirty="0"/>
              <a:t>="execution(* com.multicampus.biz..*(..))"/&gt;</a:t>
            </a:r>
          </a:p>
          <a:p>
            <a:endParaRPr lang="en-US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b="1" dirty="0" err="1">
                <a:solidFill>
                  <a:srgbClr val="7030A0"/>
                </a:solidFill>
              </a:rPr>
              <a:t>aop:advisor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pointcut</a:t>
            </a:r>
            <a:r>
              <a:rPr lang="en-US" altLang="ko-KR" sz="2400" b="1" dirty="0">
                <a:solidFill>
                  <a:srgbClr val="7030A0"/>
                </a:solidFill>
              </a:rPr>
              <a:t>-ref="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txPointcut</a:t>
            </a:r>
            <a:r>
              <a:rPr lang="en-US" altLang="ko-KR" sz="2400" b="1" dirty="0">
                <a:solidFill>
                  <a:srgbClr val="7030A0"/>
                </a:solidFill>
              </a:rPr>
              <a:t>" 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advice-ref</a:t>
            </a:r>
            <a:r>
              <a:rPr lang="en-US" altLang="ko-KR" sz="2400" b="1" dirty="0">
                <a:solidFill>
                  <a:srgbClr val="7030A0"/>
                </a:solidFill>
              </a:rPr>
              <a:t>="</a:t>
            </a:r>
            <a:r>
              <a:rPr lang="en-US" altLang="ko-KR" sz="2400" b="1" dirty="0" err="1">
                <a:solidFill>
                  <a:srgbClr val="7030A0"/>
                </a:solidFill>
              </a:rPr>
              <a:t>txAdvice</a:t>
            </a:r>
            <a:r>
              <a:rPr lang="en-US" altLang="ko-KR" sz="2400" b="1" dirty="0">
                <a:solidFill>
                  <a:srgbClr val="7030A0"/>
                </a:solidFill>
              </a:rPr>
              <a:t>"/&gt;</a:t>
            </a:r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aop:config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185061" y="2256312"/>
            <a:ext cx="4180114" cy="2351313"/>
          </a:xfrm>
          <a:prstGeom prst="curvedConnector3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구부러진 연결선 4"/>
          <p:cNvCxnSpPr/>
          <p:nvPr/>
        </p:nvCxnSpPr>
        <p:spPr>
          <a:xfrm rot="16200000" flipV="1">
            <a:off x="5259530" y="4276355"/>
            <a:ext cx="890650" cy="793170"/>
          </a:xfrm>
          <a:prstGeom prst="curvedConnector3">
            <a:avLst>
              <a:gd name="adj1" fmla="val 100667"/>
            </a:avLst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 descr="트랜잭션 설정 동작 순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649587"/>
            <a:ext cx="11969492" cy="55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1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AOP </a:t>
            </a:r>
          </a:p>
          <a:p>
            <a:pPr marL="0" indent="0" algn="ctr">
              <a:buNone/>
            </a:pPr>
            <a:r>
              <a:rPr lang="en-US" altLang="ko-KR" sz="8800" dirty="0" smtClean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36793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LogAdvice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applicationContext.xml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AOP </a:t>
            </a:r>
            <a:r>
              <a:rPr lang="ko-KR" altLang="en-US" sz="8800" dirty="0" smtClean="0"/>
              <a:t>용어 정리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3857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/>
              <a:t>조인포인트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Joinpoint</a:t>
            </a:r>
            <a:r>
              <a:rPr lang="en-US" altLang="ko-KR" b="1" i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클라이언트가 </a:t>
            </a:r>
            <a:r>
              <a:rPr lang="ko-KR" altLang="ko-KR" dirty="0"/>
              <a:t>호출하는 모든 비즈니스 </a:t>
            </a:r>
            <a:r>
              <a:rPr lang="ko-KR" altLang="ko-KR" dirty="0" err="1"/>
              <a:t>메소드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포인트컷</a:t>
            </a:r>
            <a:r>
              <a:rPr lang="en-US" altLang="ko-KR" b="1" i="1" dirty="0">
                <a:solidFill>
                  <a:srgbClr val="7030A0"/>
                </a:solidFill>
              </a:rPr>
              <a:t>(</a:t>
            </a:r>
            <a:r>
              <a:rPr lang="en-US" altLang="ko-KR" b="1" i="1" dirty="0" err="1">
                <a:solidFill>
                  <a:srgbClr val="7030A0"/>
                </a:solidFill>
              </a:rPr>
              <a:t>Pointcut</a:t>
            </a:r>
            <a:r>
              <a:rPr lang="en-US" altLang="ko-KR" b="1" i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 smtClean="0"/>
              <a:t>필터링된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조인포인트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3044846"/>
            <a:ext cx="11617904" cy="34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35" y="1136475"/>
            <a:ext cx="9072012" cy="45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1571</Words>
  <Application>Microsoft Office PowerPoint</Application>
  <PresentationFormat>와이드스크린</PresentationFormat>
  <Paragraphs>361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Times New Roman</vt:lpstr>
      <vt:lpstr>Office 테마</vt:lpstr>
      <vt:lpstr>DAY - 02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student</cp:lastModifiedBy>
  <cp:revision>21</cp:revision>
  <dcterms:created xsi:type="dcterms:W3CDTF">2017-07-17T03:43:42Z</dcterms:created>
  <dcterms:modified xsi:type="dcterms:W3CDTF">2020-11-25T04:12:05Z</dcterms:modified>
</cp:coreProperties>
</file>