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4" r:id="rId14"/>
    <p:sldId id="303" r:id="rId15"/>
    <p:sldId id="301" r:id="rId16"/>
    <p:sldId id="300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3"/>
    <a:srgbClr val="4FA7FF"/>
    <a:srgbClr val="0049DA"/>
    <a:srgbClr val="9BDEFF"/>
    <a:srgbClr val="66CCFF"/>
    <a:srgbClr val="8AEECA"/>
    <a:srgbClr val="87F5F0"/>
    <a:srgbClr val="1FDB9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 autoAdjust="0"/>
  </p:normalViewPr>
  <p:slideViewPr>
    <p:cSldViewPr>
      <p:cViewPr>
        <p:scale>
          <a:sx n="60" d="100"/>
          <a:sy n="60" d="100"/>
        </p:scale>
        <p:origin x="274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0"/>
            <a:ext cx="9144000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4763" y="1936750"/>
            <a:ext cx="9148763" cy="2744788"/>
          </a:xfrm>
          <a:custGeom>
            <a:avLst/>
            <a:gdLst>
              <a:gd name="T0" fmla="*/ 3 w 5763"/>
              <a:gd name="T1" fmla="*/ 563 h 1729"/>
              <a:gd name="T2" fmla="*/ 2890 w 5763"/>
              <a:gd name="T3" fmla="*/ 7 h 1729"/>
              <a:gd name="T4" fmla="*/ 5763 w 5763"/>
              <a:gd name="T5" fmla="*/ 583 h 1729"/>
              <a:gd name="T6" fmla="*/ 5760 w 5763"/>
              <a:gd name="T7" fmla="*/ 1729 h 1729"/>
              <a:gd name="T8" fmla="*/ 0 w 5763"/>
              <a:gd name="T9" fmla="*/ 1729 h 1729"/>
              <a:gd name="T10" fmla="*/ 3 w 5763"/>
              <a:gd name="T11" fmla="*/ 563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2" name="Freeform 20" descr="b"/>
          <p:cNvSpPr>
            <a:spLocks/>
          </p:cNvSpPr>
          <p:nvPr/>
        </p:nvSpPr>
        <p:spPr bwMode="gray">
          <a:xfrm>
            <a:off x="-11113" y="2060575"/>
            <a:ext cx="9155113" cy="2765425"/>
          </a:xfrm>
          <a:custGeom>
            <a:avLst/>
            <a:gdLst>
              <a:gd name="T0" fmla="*/ 0 w 5767"/>
              <a:gd name="T1" fmla="*/ 569 h 1644"/>
              <a:gd name="T2" fmla="*/ 2818 w 5767"/>
              <a:gd name="T3" fmla="*/ 21 h 1644"/>
              <a:gd name="T4" fmla="*/ 5767 w 5767"/>
              <a:gd name="T5" fmla="*/ 583 h 1644"/>
              <a:gd name="T6" fmla="*/ 5764 w 5767"/>
              <a:gd name="T7" fmla="*/ 1644 h 1644"/>
              <a:gd name="T8" fmla="*/ 4 w 5767"/>
              <a:gd name="T9" fmla="*/ 1644 h 1644"/>
              <a:gd name="T10" fmla="*/ 0 w 5767"/>
              <a:gd name="T11" fmla="*/ 569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838200" y="990600"/>
            <a:ext cx="7467600" cy="685800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4888" y="5334000"/>
            <a:ext cx="7086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3048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B2B2B2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553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02203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34100" y="-14288"/>
            <a:ext cx="2895600" cy="22860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089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915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2375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061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038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090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859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0253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824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"/>
            <a:ext cx="914400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43" name="Freeform 19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7239000" y="6540500"/>
            <a:ext cx="157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rgbClr val="9999F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980728"/>
            <a:ext cx="7467600" cy="685800"/>
          </a:xfrm>
        </p:spPr>
        <p:txBody>
          <a:bodyPr/>
          <a:lstStyle/>
          <a:p>
            <a:r>
              <a:rPr lang="en-US" altLang="ko-KR" sz="2300" dirty="0" smtClean="0">
                <a:ea typeface="굴림" panose="020B0600000101010101" pitchFamily="50" charset="-127"/>
              </a:rPr>
              <a:t>DRE - SAMPLEBYTE</a:t>
            </a:r>
            <a:endParaRPr lang="en-US" altLang="ko-KR" sz="23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국민대학교 컴퓨터공학부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20093284 </a:t>
            </a:r>
            <a:r>
              <a:rPr lang="ko-KR" altLang="en-US" dirty="0" smtClean="0">
                <a:ea typeface="굴림" panose="020B0600000101010101" pitchFamily="50" charset="-127"/>
              </a:rPr>
              <a:t>나홍철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052" name="Freeform 4"/>
          <p:cNvSpPr>
            <a:spLocks noEditPoints="1"/>
          </p:cNvSpPr>
          <p:nvPr/>
        </p:nvSpPr>
        <p:spPr bwMode="ltGray">
          <a:xfrm rot="621035" flipH="1" flipV="1">
            <a:off x="7235825" y="1196975"/>
            <a:ext cx="1017588" cy="1223963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51520" y="260648"/>
            <a:ext cx="1008112" cy="504056"/>
          </a:xfrm>
          <a:prstGeom prst="roundRect">
            <a:avLst/>
          </a:prstGeom>
          <a:solidFill>
            <a:srgbClr val="0041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73932"/>
            <a:ext cx="8351456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WINN</a:t>
            </a:r>
          </a:p>
          <a:p>
            <a:pPr lvl="1">
              <a:lnSpc>
                <a:spcPct val="80000"/>
              </a:lnSpc>
            </a:pPr>
            <a:r>
              <a:rPr lang="en-US" altLang="ko-KR" sz="2300" dirty="0" smtClean="0">
                <a:ea typeface="굴림" panose="020B0600000101010101" pitchFamily="50" charset="-127"/>
              </a:rPr>
              <a:t>Chunk </a:t>
            </a:r>
            <a:r>
              <a:rPr lang="ko-KR" altLang="en-US" sz="2300" dirty="0" smtClean="0">
                <a:ea typeface="굴림" panose="020B0600000101010101" pitchFamily="50" charset="-127"/>
              </a:rPr>
              <a:t>사이즈</a:t>
            </a:r>
            <a:r>
              <a:rPr lang="en-US" altLang="ko-KR" sz="2300" dirty="0" smtClean="0">
                <a:ea typeface="굴림" panose="020B0600000101010101" pitchFamily="50" charset="-127"/>
              </a:rPr>
              <a:t>(group)</a:t>
            </a:r>
            <a:r>
              <a:rPr lang="ko-KR" altLang="en-US" sz="2300" dirty="0" smtClean="0">
                <a:ea typeface="굴림" panose="020B0600000101010101" pitchFamily="50" charset="-127"/>
              </a:rPr>
              <a:t>를 일정하게 고정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300" dirty="0" smtClean="0">
                <a:ea typeface="굴림" panose="020B0600000101010101" pitchFamily="50" charset="-127"/>
              </a:rPr>
              <a:t>Chunk group </a:t>
            </a:r>
            <a:r>
              <a:rPr lang="ko-KR" altLang="en-US" sz="2300" dirty="0" smtClean="0">
                <a:ea typeface="굴림" panose="020B0600000101010101" pitchFamily="50" charset="-127"/>
              </a:rPr>
              <a:t>중 작은 값</a:t>
            </a:r>
            <a:r>
              <a:rPr lang="en-US" altLang="ko-KR" sz="2300" dirty="0" smtClean="0">
                <a:ea typeface="굴림" panose="020B0600000101010101" pitchFamily="50" charset="-127"/>
              </a:rPr>
              <a:t>(local minima)</a:t>
            </a:r>
            <a:r>
              <a:rPr lang="ko-KR" altLang="en-US" sz="2300" dirty="0" smtClean="0">
                <a:ea typeface="굴림" panose="020B0600000101010101" pitchFamily="50" charset="-127"/>
              </a:rPr>
              <a:t>을 </a:t>
            </a:r>
            <a:r>
              <a:rPr lang="en-US" altLang="ko-KR" sz="2300" dirty="0" smtClean="0">
                <a:ea typeface="굴림" panose="020B0600000101010101" pitchFamily="50" charset="-127"/>
              </a:rPr>
              <a:t>anchor</a:t>
            </a:r>
            <a:r>
              <a:rPr lang="ko-KR" altLang="en-US" sz="2300" dirty="0" smtClean="0">
                <a:ea typeface="굴림" panose="020B0600000101010101" pitchFamily="50" charset="-127"/>
              </a:rPr>
              <a:t>로 선택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86109"/>
              </p:ext>
            </p:extLst>
          </p:nvPr>
        </p:nvGraphicFramePr>
        <p:xfrm>
          <a:off x="1907708" y="3014747"/>
          <a:ext cx="683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263" y="292957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  <a:p>
            <a:r>
              <a:rPr lang="en-US" altLang="ko-KR" dirty="0" err="1" smtClean="0"/>
              <a:t>ByteStream</a:t>
            </a:r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 bwMode="auto">
          <a:xfrm rot="16200000">
            <a:off x="2758284" y="2497463"/>
            <a:ext cx="315064" cy="2016224"/>
          </a:xfrm>
          <a:prstGeom prst="leftBrac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5446"/>
              </p:ext>
            </p:extLst>
          </p:nvPr>
        </p:nvGraphicFramePr>
        <p:xfrm>
          <a:off x="1764098" y="4675742"/>
          <a:ext cx="27334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813396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c(12343)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c(51232)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8809"/>
              </p:ext>
            </p:extLst>
          </p:nvPr>
        </p:nvGraphicFramePr>
        <p:xfrm>
          <a:off x="5692539" y="4656373"/>
          <a:ext cx="1702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8"/>
              </a:tblGrid>
              <a:tr h="359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12343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51232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꺾인 연결선 17"/>
          <p:cNvCxnSpPr/>
          <p:nvPr/>
        </p:nvCxnSpPr>
        <p:spPr bwMode="auto">
          <a:xfrm>
            <a:off x="3971608" y="5133237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왼쪽 중괄호 20"/>
          <p:cNvSpPr/>
          <p:nvPr/>
        </p:nvSpPr>
        <p:spPr bwMode="auto">
          <a:xfrm rot="16200000">
            <a:off x="3404843" y="2511015"/>
            <a:ext cx="315064" cy="2016224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왼쪽 중괄호 24"/>
          <p:cNvSpPr/>
          <p:nvPr/>
        </p:nvSpPr>
        <p:spPr bwMode="auto">
          <a:xfrm rot="16200000">
            <a:off x="4150398" y="2497463"/>
            <a:ext cx="315064" cy="2016224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024" y="3661197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h(123)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46312" y="3655376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h(234)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33305" y="3670417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h(343)</a:t>
            </a:r>
            <a:endParaRPr lang="ko-KR" altLang="en-US" sz="1400" dirty="0"/>
          </a:p>
        </p:txBody>
      </p:sp>
      <p:sp>
        <p:nvSpPr>
          <p:cNvPr id="14" name="왼쪽 중괄호 13"/>
          <p:cNvSpPr/>
          <p:nvPr/>
        </p:nvSpPr>
        <p:spPr bwMode="auto">
          <a:xfrm>
            <a:off x="2540990" y="3647234"/>
            <a:ext cx="131119" cy="349693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오른쪽 중괄호 15"/>
          <p:cNvSpPr/>
          <p:nvPr/>
        </p:nvSpPr>
        <p:spPr bwMode="auto">
          <a:xfrm>
            <a:off x="4518101" y="3679797"/>
            <a:ext cx="110677" cy="30584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071" y="3916620"/>
            <a:ext cx="221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Local minima</a:t>
            </a:r>
            <a:endParaRPr lang="ko-KR" altLang="en-US" sz="1200" dirty="0"/>
          </a:p>
        </p:txBody>
      </p:sp>
      <p:sp>
        <p:nvSpPr>
          <p:cNvPr id="30" name="왼쪽 중괄호 29"/>
          <p:cNvSpPr/>
          <p:nvPr/>
        </p:nvSpPr>
        <p:spPr bwMode="auto">
          <a:xfrm rot="16200000">
            <a:off x="6189234" y="2523367"/>
            <a:ext cx="315064" cy="2016224"/>
          </a:xfrm>
          <a:prstGeom prst="leftBrac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왼쪽 중괄호 30"/>
          <p:cNvSpPr/>
          <p:nvPr/>
        </p:nvSpPr>
        <p:spPr bwMode="auto">
          <a:xfrm rot="16200000">
            <a:off x="6835793" y="2536919"/>
            <a:ext cx="315064" cy="2016224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왼쪽 중괄호 31"/>
          <p:cNvSpPr/>
          <p:nvPr/>
        </p:nvSpPr>
        <p:spPr bwMode="auto">
          <a:xfrm rot="16200000">
            <a:off x="7581348" y="2523367"/>
            <a:ext cx="315064" cy="2016224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38845" y="3694306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h(512)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94133" y="3688485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h(123)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81126" y="3703526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h(232)</a:t>
            </a:r>
            <a:endParaRPr lang="ko-KR" altLang="en-US" sz="1400" dirty="0"/>
          </a:p>
        </p:txBody>
      </p:sp>
      <p:sp>
        <p:nvSpPr>
          <p:cNvPr id="36" name="왼쪽 중괄호 35"/>
          <p:cNvSpPr/>
          <p:nvPr/>
        </p:nvSpPr>
        <p:spPr bwMode="auto">
          <a:xfrm>
            <a:off x="5988811" y="3680343"/>
            <a:ext cx="131119" cy="349693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오른쪽 중괄호 36"/>
          <p:cNvSpPr/>
          <p:nvPr/>
        </p:nvSpPr>
        <p:spPr bwMode="auto">
          <a:xfrm>
            <a:off x="7965922" y="3712906"/>
            <a:ext cx="110677" cy="30584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>
            <a:stCxn id="27" idx="2"/>
          </p:cNvCxnSpPr>
          <p:nvPr/>
        </p:nvCxnSpPr>
        <p:spPr bwMode="auto">
          <a:xfrm>
            <a:off x="4269322" y="3978194"/>
            <a:ext cx="24430" cy="309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/>
          <p:cNvCxnSpPr>
            <a:stCxn id="34" idx="2"/>
          </p:cNvCxnSpPr>
          <p:nvPr/>
        </p:nvCxnSpPr>
        <p:spPr bwMode="auto">
          <a:xfrm flipH="1">
            <a:off x="7025309" y="3996262"/>
            <a:ext cx="4841" cy="242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3968185" y="4224071"/>
            <a:ext cx="10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</a:rPr>
              <a:t>anchor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0768" y="4209133"/>
            <a:ext cx="10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</a:rPr>
              <a:t>anchor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299819" y="2994307"/>
            <a:ext cx="1987112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6061597" y="3012641"/>
            <a:ext cx="1939839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cxnSp>
        <p:nvCxnSpPr>
          <p:cNvPr id="50" name="꺾인 연결선 49"/>
          <p:cNvCxnSpPr/>
          <p:nvPr/>
        </p:nvCxnSpPr>
        <p:spPr bwMode="auto">
          <a:xfrm>
            <a:off x="3972749" y="5624519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폭발 1 51"/>
          <p:cNvSpPr/>
          <p:nvPr/>
        </p:nvSpPr>
        <p:spPr bwMode="auto">
          <a:xfrm>
            <a:off x="2838761" y="2667673"/>
            <a:ext cx="3123013" cy="1833397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Overhead!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73932"/>
            <a:ext cx="78247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MAXP</a:t>
            </a:r>
          </a:p>
          <a:p>
            <a:pPr lvl="1">
              <a:lnSpc>
                <a:spcPct val="80000"/>
              </a:lnSpc>
            </a:pPr>
            <a:r>
              <a:rPr lang="en-US" altLang="ko-KR" sz="2900" dirty="0" smtClean="0">
                <a:ea typeface="굴림" panose="020B0600000101010101" pitchFamily="50" charset="-127"/>
              </a:rPr>
              <a:t>Chunk overhead</a:t>
            </a:r>
            <a:r>
              <a:rPr lang="ko-KR" altLang="en-US" sz="2900" dirty="0" smtClean="0">
                <a:ea typeface="굴림" panose="020B0600000101010101" pitchFamily="50" charset="-127"/>
              </a:rPr>
              <a:t>를 줄이기 위해 </a:t>
            </a:r>
            <a:r>
              <a:rPr lang="en-US" altLang="ko-KR" sz="2900" dirty="0">
                <a:ea typeface="굴림" panose="020B0600000101010101" pitchFamily="50" charset="-127"/>
              </a:rPr>
              <a:t>b</a:t>
            </a:r>
            <a:r>
              <a:rPr lang="en-US" altLang="ko-KR" sz="2900" dirty="0" smtClean="0">
                <a:ea typeface="굴림" panose="020B0600000101010101" pitchFamily="50" charset="-127"/>
              </a:rPr>
              <a:t>yte group</a:t>
            </a:r>
            <a:r>
              <a:rPr lang="ko-KR" altLang="en-US" sz="2900" dirty="0" smtClean="0">
                <a:ea typeface="굴림" panose="020B0600000101010101" pitchFamily="50" charset="-127"/>
              </a:rPr>
              <a:t>에 대한 </a:t>
            </a:r>
            <a:r>
              <a:rPr lang="en-US" altLang="ko-KR" sz="2900" dirty="0" smtClean="0">
                <a:ea typeface="굴림" panose="020B0600000101010101" pitchFamily="50" charset="-127"/>
              </a:rPr>
              <a:t>local minima </a:t>
            </a:r>
            <a:r>
              <a:rPr lang="ko-KR" altLang="en-US" sz="2900" dirty="0" smtClean="0">
                <a:ea typeface="굴림" panose="020B0600000101010101" pitchFamily="50" charset="-127"/>
              </a:rPr>
              <a:t>선택 </a:t>
            </a: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00754"/>
              </p:ext>
            </p:extLst>
          </p:nvPr>
        </p:nvGraphicFramePr>
        <p:xfrm>
          <a:off x="1907708" y="3014747"/>
          <a:ext cx="683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263" y="292957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  <a:p>
            <a:r>
              <a:rPr lang="en-US" altLang="ko-KR" dirty="0" err="1" smtClean="0"/>
              <a:t>ByteStream</a:t>
            </a:r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 bwMode="auto">
          <a:xfrm rot="16200000">
            <a:off x="3098989" y="2156757"/>
            <a:ext cx="315064" cy="2697635"/>
          </a:xfrm>
          <a:prstGeom prst="leftBrac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91428"/>
              </p:ext>
            </p:extLst>
          </p:nvPr>
        </p:nvGraphicFramePr>
        <p:xfrm>
          <a:off x="1764098" y="4675742"/>
          <a:ext cx="27334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813396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c(721)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c(4651)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1598"/>
              </p:ext>
            </p:extLst>
          </p:nvPr>
        </p:nvGraphicFramePr>
        <p:xfrm>
          <a:off x="5692539" y="4656373"/>
          <a:ext cx="1702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8"/>
              </a:tblGrid>
              <a:tr h="359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721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4651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꺾인 연결선 17"/>
          <p:cNvCxnSpPr/>
          <p:nvPr/>
        </p:nvCxnSpPr>
        <p:spPr bwMode="auto">
          <a:xfrm>
            <a:off x="3971608" y="5133237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왼쪽 중괄호 20"/>
          <p:cNvSpPr/>
          <p:nvPr/>
        </p:nvSpPr>
        <p:spPr bwMode="auto">
          <a:xfrm rot="16200000">
            <a:off x="3790875" y="2127164"/>
            <a:ext cx="315064" cy="2785265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왼쪽 중괄호 24"/>
          <p:cNvSpPr/>
          <p:nvPr/>
        </p:nvSpPr>
        <p:spPr bwMode="auto">
          <a:xfrm rot="16200000">
            <a:off x="4494315" y="2133044"/>
            <a:ext cx="315064" cy="2752372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731" y="3663893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(7214)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25019" y="3658072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(2146)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12012" y="3673113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(1465)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19343" y="3897332"/>
            <a:ext cx="2215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Local minima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64459" y="3659584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(4651)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19747" y="3653763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(6512)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6740" y="3668804"/>
            <a:ext cx="6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(1232)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46481" y="4315935"/>
            <a:ext cx="10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</a:rPr>
              <a:t>anchor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0768" y="4209133"/>
            <a:ext cx="10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</a:rPr>
              <a:t>anchor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 bwMode="auto">
          <a:xfrm>
            <a:off x="3972749" y="5624519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왼쪽 중괄호 38"/>
          <p:cNvSpPr/>
          <p:nvPr/>
        </p:nvSpPr>
        <p:spPr bwMode="auto">
          <a:xfrm rot="16200000">
            <a:off x="5146910" y="2156757"/>
            <a:ext cx="315064" cy="2697635"/>
          </a:xfrm>
          <a:prstGeom prst="leftBrac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왼쪽 중괄호 39"/>
          <p:cNvSpPr/>
          <p:nvPr/>
        </p:nvSpPr>
        <p:spPr bwMode="auto">
          <a:xfrm rot="16200000">
            <a:off x="5838796" y="2127164"/>
            <a:ext cx="315064" cy="2785265"/>
          </a:xfrm>
          <a:prstGeom prst="lef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왼쪽 중괄호 41"/>
          <p:cNvSpPr/>
          <p:nvPr/>
        </p:nvSpPr>
        <p:spPr bwMode="auto">
          <a:xfrm rot="16200000">
            <a:off x="6542236" y="2133044"/>
            <a:ext cx="315064" cy="2752372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0627" y="3866646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9013" y="3876223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8243" y="3897332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8823" y="3884831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154" y="3914301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608" y="3884831"/>
            <a:ext cx="264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3282607" y="2994545"/>
            <a:ext cx="669171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006684" y="2974698"/>
            <a:ext cx="669171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3" name="폭발 1 2"/>
          <p:cNvSpPr/>
          <p:nvPr/>
        </p:nvSpPr>
        <p:spPr bwMode="auto">
          <a:xfrm>
            <a:off x="1907703" y="2852936"/>
            <a:ext cx="4835054" cy="2376264"/>
          </a:xfrm>
          <a:prstGeom prst="irregularSeal1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Worst case</a:t>
            </a:r>
          </a:p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sequential increment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Ex) 1 2 3 4 5 ..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73932"/>
            <a:ext cx="78247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SAMPLEBYTE</a:t>
            </a:r>
          </a:p>
          <a:p>
            <a:pPr lvl="1">
              <a:lnSpc>
                <a:spcPct val="80000"/>
              </a:lnSpc>
            </a:pPr>
            <a:r>
              <a:rPr lang="en-US" altLang="ko-KR" sz="2300" dirty="0" smtClean="0">
                <a:ea typeface="굴림" panose="020B0600000101010101" pitchFamily="50" charset="-127"/>
              </a:rPr>
              <a:t>Anchor </a:t>
            </a:r>
            <a:r>
              <a:rPr lang="ko-KR" altLang="en-US" sz="2300" dirty="0" smtClean="0">
                <a:ea typeface="굴림" panose="020B0600000101010101" pitchFamily="50" charset="-127"/>
              </a:rPr>
              <a:t>생성을 위한 </a:t>
            </a:r>
            <a:r>
              <a:rPr lang="en-US" altLang="ko-KR" sz="2300" dirty="0" smtClean="0">
                <a:ea typeface="굴림" panose="020B0600000101010101" pitchFamily="50" charset="-127"/>
              </a:rPr>
              <a:t>byte table(LOOKUPTABLE) </a:t>
            </a:r>
            <a:r>
              <a:rPr lang="ko-KR" altLang="en-US" sz="2300" dirty="0" smtClean="0">
                <a:ea typeface="굴림" panose="020B0600000101010101" pitchFamily="50" charset="-127"/>
              </a:rPr>
              <a:t>사용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300" dirty="0" smtClean="0">
                <a:ea typeface="굴림" panose="020B0600000101010101" pitchFamily="50" charset="-127"/>
              </a:rPr>
              <a:t>가장 빠르게 </a:t>
            </a:r>
            <a:r>
              <a:rPr lang="en-US" altLang="ko-KR" sz="2300" dirty="0" smtClean="0">
                <a:ea typeface="굴림" panose="020B0600000101010101" pitchFamily="50" charset="-127"/>
              </a:rPr>
              <a:t>chunk</a:t>
            </a:r>
            <a:r>
              <a:rPr lang="ko-KR" altLang="en-US" sz="2300" dirty="0" smtClean="0">
                <a:ea typeface="굴림" panose="020B0600000101010101" pitchFamily="50" charset="-127"/>
              </a:rPr>
              <a:t>가 생성된다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07708" y="3014747"/>
          <a:ext cx="683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  <a:gridCol w="683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263" y="292957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  <a:p>
            <a:r>
              <a:rPr lang="en-US" altLang="ko-KR" dirty="0" err="1" smtClean="0"/>
              <a:t>ByteStream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70872"/>
              </p:ext>
            </p:extLst>
          </p:nvPr>
        </p:nvGraphicFramePr>
        <p:xfrm>
          <a:off x="3164122" y="4581128"/>
          <a:ext cx="27334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813396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c(721)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c(4651)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43116"/>
              </p:ext>
            </p:extLst>
          </p:nvPr>
        </p:nvGraphicFramePr>
        <p:xfrm>
          <a:off x="7092563" y="4561759"/>
          <a:ext cx="1702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8"/>
              </a:tblGrid>
              <a:tr h="359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721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4651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꺾인 연결선 17"/>
          <p:cNvCxnSpPr/>
          <p:nvPr/>
        </p:nvCxnSpPr>
        <p:spPr bwMode="auto">
          <a:xfrm>
            <a:off x="5371632" y="5038623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꺾인 연결선 49"/>
          <p:cNvCxnSpPr/>
          <p:nvPr/>
        </p:nvCxnSpPr>
        <p:spPr bwMode="auto">
          <a:xfrm>
            <a:off x="5372773" y="5529905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2513"/>
              </p:ext>
            </p:extLst>
          </p:nvPr>
        </p:nvGraphicFramePr>
        <p:xfrm>
          <a:off x="457200" y="3717032"/>
          <a:ext cx="16561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75"/>
                <a:gridCol w="1012909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LOOKUPTABLE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3275856" y="2996952"/>
            <a:ext cx="669171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012160" y="3017901"/>
            <a:ext cx="669171" cy="3931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Anchor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41" name="폭발 1 40"/>
          <p:cNvSpPr/>
          <p:nvPr/>
        </p:nvSpPr>
        <p:spPr bwMode="auto">
          <a:xfrm>
            <a:off x="1907703" y="2852936"/>
            <a:ext cx="4835054" cy="2376264"/>
          </a:xfrm>
          <a:prstGeom prst="irregularSeal1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Worst case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sequential increment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Ex) 1 2 3 4 5 ..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2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704856" cy="4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Progress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295400" y="1981200"/>
            <a:ext cx="6858000" cy="3429000"/>
            <a:chOff x="528" y="1200"/>
            <a:chExt cx="4752" cy="2352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9879" name="AutoShape 7"/>
            <p:cNvSpPr>
              <a:spLocks noChangeArrowheads="1"/>
            </p:cNvSpPr>
            <p:nvPr/>
          </p:nvSpPr>
          <p:spPr bwMode="gray">
            <a:xfrm>
              <a:off x="672" y="1200"/>
              <a:ext cx="1296" cy="36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r>
                <a:rPr lang="en-US" altLang="ko-KR" sz="15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LOOKUPTABLE </a:t>
              </a:r>
            </a:p>
          </p:txBody>
        </p:sp>
        <p:sp>
          <p:nvSpPr>
            <p:cNvPr id="79880" name="AutoShape 8"/>
            <p:cNvSpPr>
              <a:spLocks noChangeArrowheads="1"/>
            </p:cNvSpPr>
            <p:nvPr/>
          </p:nvSpPr>
          <p:spPr bwMode="gray">
            <a:xfrm>
              <a:off x="2133" y="1200"/>
              <a:ext cx="1296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5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FINGERPRINT</a:t>
              </a:r>
              <a:endParaRPr lang="en-US" altLang="ko-KR" sz="1500" b="1" dirty="0">
                <a:solidFill>
                  <a:schemeClr val="bg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9881" name="AutoShape 9"/>
            <p:cNvSpPr>
              <a:spLocks noChangeArrowheads="1"/>
            </p:cNvSpPr>
            <p:nvPr/>
          </p:nvSpPr>
          <p:spPr bwMode="gray">
            <a:xfrm>
              <a:off x="3600" y="1200"/>
              <a:ext cx="1296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ea typeface="굴림" panose="020B0600000101010101" pitchFamily="50" charset="-127"/>
                </a:rPr>
                <a:t>STORE</a:t>
              </a:r>
              <a:endParaRPr lang="en-US" altLang="ko-KR" sz="1500" b="1" dirty="0">
                <a:solidFill>
                  <a:schemeClr val="accent6">
                    <a:lumMod val="20000"/>
                    <a:lumOff val="80000"/>
                  </a:schemeClr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2" name="한쪽 모서리가 잘린 사각형 1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9559" y="3863139"/>
            <a:ext cx="1979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Index setting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7014" y="3803589"/>
            <a:ext cx="1979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Chunk</a:t>
            </a:r>
            <a:endParaRPr lang="en-US" altLang="ko-KR" sz="1500" dirty="0">
              <a:solidFill>
                <a:schemeClr val="accent2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to Fingerprint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5797" y="3793889"/>
            <a:ext cx="1979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Fingerprint</a:t>
            </a:r>
          </a:p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stored to HDD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6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program</a:t>
            </a:r>
          </a:p>
          <a:p>
            <a:pPr lvl="1"/>
            <a:r>
              <a:rPr lang="en-US" altLang="ko-KR" dirty="0" smtClean="0"/>
              <a:t>BYTE STREAM(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) =&gt; STORAGE directly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SAMPLEBYTE program</a:t>
            </a:r>
          </a:p>
          <a:p>
            <a:pPr lvl="1"/>
            <a:r>
              <a:rPr lang="en-US" altLang="ko-KR" dirty="0" smtClean="0"/>
              <a:t>BYTE STREAM(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) =&gt; LOOKUPTABLE</a:t>
            </a:r>
          </a:p>
          <a:p>
            <a:pPr marL="457200" lvl="1" indent="0">
              <a:buNone/>
            </a:pPr>
            <a:r>
              <a:rPr lang="en-US" altLang="ko-KR" dirty="0" smtClean="0"/>
              <a:t>	=&gt; CHUNK[Begin, End] =&gt; STORAGE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1613683"/>
            <a:ext cx="9172711" cy="49685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5301208"/>
            <a:ext cx="5562600" cy="63512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8142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WordArt 3"/>
          <p:cNvSpPr>
            <a:spLocks noChangeArrowheads="1" noChangeShapeType="1" noTextEdit="1"/>
          </p:cNvSpPr>
          <p:nvPr/>
        </p:nvSpPr>
        <p:spPr bwMode="gray">
          <a:xfrm>
            <a:off x="1981200" y="3200400"/>
            <a:ext cx="5384800" cy="758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ko-KR" altLang="en-US" sz="54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chemeClr val="tx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51520" y="260648"/>
            <a:ext cx="1008112" cy="504056"/>
          </a:xfrm>
          <a:prstGeom prst="roundRect">
            <a:avLst/>
          </a:prstGeom>
          <a:solidFill>
            <a:srgbClr val="0041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Contents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86022" name="AutoShape 6"/>
          <p:cNvSpPr>
            <a:spLocks noChangeArrowheads="1"/>
          </p:cNvSpPr>
          <p:nvPr/>
        </p:nvSpPr>
        <p:spPr bwMode="gray">
          <a:xfrm>
            <a:off x="2476500" y="487680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ko-KR" b="1" dirty="0" smtClean="0">
                <a:solidFill>
                  <a:schemeClr val="tx2"/>
                </a:solidFill>
                <a:ea typeface="굴림" panose="020B0600000101010101" pitchFamily="50" charset="-127"/>
              </a:rPr>
              <a:t>Progress</a:t>
            </a:r>
            <a:endParaRPr lang="en-US" altLang="ko-KR" b="1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gray">
          <a:xfrm>
            <a:off x="2514600" y="411480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ko-KR" b="1" dirty="0" smtClean="0">
                <a:solidFill>
                  <a:schemeClr val="tx2"/>
                </a:solidFill>
                <a:ea typeface="굴림" panose="020B0600000101010101" pitchFamily="50" charset="-127"/>
              </a:rPr>
              <a:t>TEST</a:t>
            </a:r>
            <a:endParaRPr lang="en-US" altLang="ko-KR" b="1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gray">
          <a:xfrm>
            <a:off x="2482850" y="335280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ko-KR" b="1" dirty="0" smtClean="0">
                <a:solidFill>
                  <a:schemeClr val="tx2"/>
                </a:solidFill>
                <a:ea typeface="굴림" panose="020B0600000101010101" pitchFamily="50" charset="-127"/>
              </a:rPr>
              <a:t>Implementation</a:t>
            </a:r>
            <a:endParaRPr lang="en-US" altLang="ko-KR" b="1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gray">
          <a:xfrm>
            <a:off x="2482850" y="259080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ko-KR" b="1" dirty="0" smtClean="0">
                <a:solidFill>
                  <a:schemeClr val="tx2"/>
                </a:solidFill>
                <a:ea typeface="굴림" panose="020B0600000101010101" pitchFamily="50" charset="-127"/>
              </a:rPr>
              <a:t>DRE</a:t>
            </a:r>
            <a:endParaRPr lang="en-US" altLang="ko-KR" b="1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gray">
          <a:xfrm>
            <a:off x="2482850" y="1820863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ko-KR" b="1" dirty="0" smtClean="0">
                <a:solidFill>
                  <a:schemeClr val="tx2"/>
                </a:solidFill>
                <a:ea typeface="굴림" panose="020B0600000101010101" pitchFamily="50" charset="-127"/>
              </a:rPr>
              <a:t>CYBER BLACKBOX</a:t>
            </a:r>
            <a:endParaRPr lang="en-US" altLang="ko-KR" b="1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2165350" y="1909763"/>
            <a:ext cx="381000" cy="381000"/>
            <a:chOff x="2078" y="1680"/>
            <a:chExt cx="1615" cy="1615"/>
          </a:xfrm>
        </p:grpSpPr>
        <p:sp>
          <p:nvSpPr>
            <p:cNvPr id="86028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1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2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3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2178050" y="2697163"/>
            <a:ext cx="381000" cy="381000"/>
            <a:chOff x="2078" y="1680"/>
            <a:chExt cx="1615" cy="1615"/>
          </a:xfrm>
        </p:grpSpPr>
        <p:sp>
          <p:nvSpPr>
            <p:cNvPr id="86035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8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9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0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2178050" y="3429000"/>
            <a:ext cx="381000" cy="381000"/>
            <a:chOff x="2078" y="1680"/>
            <a:chExt cx="1615" cy="1615"/>
          </a:xfrm>
        </p:grpSpPr>
        <p:sp>
          <p:nvSpPr>
            <p:cNvPr id="86042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5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6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6048" name="Group 32"/>
          <p:cNvGrpSpPr>
            <a:grpSpLocks/>
          </p:cNvGrpSpPr>
          <p:nvPr/>
        </p:nvGrpSpPr>
        <p:grpSpPr bwMode="auto">
          <a:xfrm>
            <a:off x="2178050" y="4216400"/>
            <a:ext cx="381000" cy="381000"/>
            <a:chOff x="2078" y="1680"/>
            <a:chExt cx="1615" cy="1615"/>
          </a:xfrm>
        </p:grpSpPr>
        <p:sp>
          <p:nvSpPr>
            <p:cNvPr id="86049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52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53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6055" name="Group 39"/>
          <p:cNvGrpSpPr>
            <a:grpSpLocks/>
          </p:cNvGrpSpPr>
          <p:nvPr/>
        </p:nvGrpSpPr>
        <p:grpSpPr bwMode="auto">
          <a:xfrm>
            <a:off x="2178050" y="4926013"/>
            <a:ext cx="355600" cy="381000"/>
            <a:chOff x="2078" y="1680"/>
            <a:chExt cx="1615" cy="1615"/>
          </a:xfrm>
        </p:grpSpPr>
        <p:sp>
          <p:nvSpPr>
            <p:cNvPr id="86056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7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61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한쪽 모서리가 잘린 사각형 45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CYBER BLACKBOX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670050"/>
            <a:ext cx="7824788" cy="4578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사이버 블랙박스란</a:t>
            </a: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?</a:t>
            </a:r>
          </a:p>
          <a:p>
            <a:pPr>
              <a:lnSpc>
                <a:spcPct val="80000"/>
              </a:lnSpc>
            </a:pP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b="0" dirty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모든 </a:t>
            </a:r>
            <a:r>
              <a:rPr lang="ko-KR" altLang="en-US" sz="2900" dirty="0" err="1" smtClean="0">
                <a:ea typeface="굴림" panose="020B0600000101010101" pitchFamily="50" charset="-127"/>
              </a:rPr>
              <a:t>패킷</a:t>
            </a:r>
            <a:r>
              <a:rPr lang="ko-KR" altLang="en-US" sz="2900" dirty="0" smtClean="0">
                <a:ea typeface="굴림" panose="020B0600000101010101" pitchFamily="50" charset="-127"/>
              </a:rPr>
              <a:t> 수집</a:t>
            </a: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침해사고 원인 분석</a:t>
            </a:r>
            <a:r>
              <a:rPr lang="en-US" altLang="ko-KR" sz="2900" dirty="0" smtClean="0">
                <a:ea typeface="굴림" panose="020B0600000101010101" pitchFamily="50" charset="-127"/>
              </a:rPr>
              <a:t>/ </a:t>
            </a:r>
            <a:r>
              <a:rPr lang="ko-KR" altLang="en-US" sz="2900" dirty="0" smtClean="0">
                <a:ea typeface="굴림" panose="020B0600000101010101" pitchFamily="50" charset="-127"/>
              </a:rPr>
              <a:t>재구성</a:t>
            </a: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피해방지 방안 모색</a:t>
            </a:r>
            <a:r>
              <a:rPr lang="en-US" altLang="ko-KR" sz="2900" dirty="0">
                <a:ea typeface="굴림" panose="020B0600000101010101" pitchFamily="50" charset="-127"/>
              </a:rPr>
              <a:t/>
            </a:r>
            <a:br>
              <a:rPr lang="en-US" altLang="ko-KR" sz="2900" dirty="0">
                <a:ea typeface="굴림" panose="020B0600000101010101" pitchFamily="50" charset="-127"/>
              </a:rPr>
            </a:br>
            <a:endParaRPr lang="en-US" altLang="ko-KR" sz="2900" dirty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CYBER BLACKBOX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7390" y="2752121"/>
            <a:ext cx="7684408" cy="2135877"/>
            <a:chOff x="549011" y="3604964"/>
            <a:chExt cx="7684408" cy="21358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3916288"/>
              <a:ext cx="1285155" cy="1584176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 bwMode="auto">
            <a:xfrm>
              <a:off x="5923384" y="4060304"/>
              <a:ext cx="720080" cy="1296144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 bwMode="auto">
            <a:xfrm>
              <a:off x="2132722" y="4060304"/>
              <a:ext cx="720080" cy="1296144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002" y="4035866"/>
              <a:ext cx="2686050" cy="1704975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549011" y="4260204"/>
              <a:ext cx="1318609" cy="1093986"/>
              <a:chOff x="746678" y="4161383"/>
              <a:chExt cx="1318609" cy="1093986"/>
            </a:xfrm>
          </p:grpSpPr>
          <p:sp>
            <p:nvSpPr>
              <p:cNvPr id="9" name="한쪽 모서리가 잘린 사각형 8"/>
              <p:cNvSpPr/>
              <p:nvPr/>
            </p:nvSpPr>
            <p:spPr bwMode="auto">
              <a:xfrm>
                <a:off x="746678" y="4403576"/>
                <a:ext cx="496491" cy="242193"/>
              </a:xfrm>
              <a:prstGeom prst="snip1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한쪽 모서리가 잘린 사각형 11"/>
              <p:cNvSpPr/>
              <p:nvPr/>
            </p:nvSpPr>
            <p:spPr bwMode="auto">
              <a:xfrm>
                <a:off x="899078" y="4555976"/>
                <a:ext cx="496491" cy="242193"/>
              </a:xfrm>
              <a:prstGeom prst="snip1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한쪽 모서리가 잘린 사각형 12"/>
              <p:cNvSpPr/>
              <p:nvPr/>
            </p:nvSpPr>
            <p:spPr bwMode="auto">
              <a:xfrm>
                <a:off x="1051478" y="4708376"/>
                <a:ext cx="496491" cy="242193"/>
              </a:xfrm>
              <a:prstGeom prst="snip1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한쪽 모서리가 잘린 사각형 13"/>
              <p:cNvSpPr/>
              <p:nvPr/>
            </p:nvSpPr>
            <p:spPr bwMode="auto">
              <a:xfrm>
                <a:off x="1203878" y="4860776"/>
                <a:ext cx="496491" cy="242193"/>
              </a:xfrm>
              <a:prstGeom prst="snip1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한쪽 모서리가 잘린 사각형 14"/>
              <p:cNvSpPr/>
              <p:nvPr/>
            </p:nvSpPr>
            <p:spPr bwMode="auto">
              <a:xfrm>
                <a:off x="1356278" y="5013176"/>
                <a:ext cx="496491" cy="242193"/>
              </a:xfrm>
              <a:prstGeom prst="snip1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959196" y="4161383"/>
                <a:ext cx="1106091" cy="851793"/>
                <a:chOff x="899078" y="4555976"/>
                <a:chExt cx="1106091" cy="851793"/>
              </a:xfrm>
            </p:grpSpPr>
            <p:sp>
              <p:nvSpPr>
                <p:cNvPr id="19" name="한쪽 모서리가 잘린 사각형 18"/>
                <p:cNvSpPr/>
                <p:nvPr/>
              </p:nvSpPr>
              <p:spPr bwMode="auto">
                <a:xfrm>
                  <a:off x="899078" y="4555976"/>
                  <a:ext cx="496491" cy="242193"/>
                </a:xfrm>
                <a:prstGeom prst="snip1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한쪽 모서리가 잘린 사각형 19"/>
                <p:cNvSpPr/>
                <p:nvPr/>
              </p:nvSpPr>
              <p:spPr bwMode="auto">
                <a:xfrm>
                  <a:off x="1051478" y="4708376"/>
                  <a:ext cx="496491" cy="242193"/>
                </a:xfrm>
                <a:prstGeom prst="snip1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한쪽 모서리가 잘린 사각형 20"/>
                <p:cNvSpPr/>
                <p:nvPr/>
              </p:nvSpPr>
              <p:spPr bwMode="auto">
                <a:xfrm>
                  <a:off x="1203878" y="4860776"/>
                  <a:ext cx="496491" cy="242193"/>
                </a:xfrm>
                <a:prstGeom prst="snip1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한쪽 모서리가 잘린 사각형 21"/>
                <p:cNvSpPr/>
                <p:nvPr/>
              </p:nvSpPr>
              <p:spPr bwMode="auto">
                <a:xfrm>
                  <a:off x="1356278" y="5013176"/>
                  <a:ext cx="496491" cy="242193"/>
                </a:xfrm>
                <a:prstGeom prst="snip1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한쪽 모서리가 잘린 사각형 22"/>
                <p:cNvSpPr/>
                <p:nvPr/>
              </p:nvSpPr>
              <p:spPr bwMode="auto">
                <a:xfrm>
                  <a:off x="1508678" y="5165576"/>
                  <a:ext cx="496491" cy="242193"/>
                </a:xfrm>
                <a:prstGeom prst="snip1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716618" y="3789630"/>
              <a:ext cx="116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Packet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21726" y="3635394"/>
              <a:ext cx="2096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Cyber Black Box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45964" y="3604964"/>
              <a:ext cx="116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Storage</a:t>
              </a:r>
              <a:endParaRPr lang="ko-KR" altLang="en-US" dirty="0"/>
            </a:p>
          </p:txBody>
        </p:sp>
      </p:grp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908" y="4817596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5">
                    <a:lumMod val="75000"/>
                  </a:schemeClr>
                </a:solidFill>
              </a:rPr>
              <a:t>In Network</a:t>
            </a:r>
            <a:endParaRPr lang="ko-KR" alt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7200" y="4892555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5">
                    <a:lumMod val="75000"/>
                  </a:schemeClr>
                </a:solidFill>
              </a:rPr>
              <a:t>In Memory</a:t>
            </a:r>
            <a:endParaRPr lang="ko-KR" alt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67636" y="4868249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accent5">
                    <a:lumMod val="75000"/>
                  </a:schemeClr>
                </a:solidFill>
              </a:rPr>
              <a:t>In HDD</a:t>
            </a:r>
            <a:endParaRPr lang="ko-KR" alt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0885"/>
            <a:ext cx="7824788" cy="4578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DRE (Data Redundancy Elimination)</a:t>
            </a:r>
          </a:p>
          <a:p>
            <a:pPr>
              <a:lnSpc>
                <a:spcPct val="80000"/>
              </a:lnSpc>
            </a:pP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300" dirty="0" smtClean="0">
                <a:ea typeface="굴림" panose="020B0600000101010101" pitchFamily="50" charset="-127"/>
              </a:rPr>
              <a:t>중복된 자료를 제거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300" dirty="0" smtClean="0">
                <a:ea typeface="굴림" panose="020B0600000101010101" pitchFamily="50" charset="-127"/>
              </a:rPr>
              <a:t>데이터의 중복된 부분을 제거하여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ko-KR" altLang="en-US" sz="2300" dirty="0" smtClean="0">
                <a:ea typeface="굴림" panose="020B0600000101010101" pitchFamily="50" charset="-127"/>
              </a:rPr>
              <a:t>저장공간과 메모리에서 디스크로의 전송효율성을 증대</a:t>
            </a:r>
            <a:endParaRPr lang="en-US" altLang="ko-KR" sz="23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38" y="3537212"/>
            <a:ext cx="7414350" cy="2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0885"/>
            <a:ext cx="7824788" cy="4578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Fingerprint Table</a:t>
            </a:r>
          </a:p>
          <a:p>
            <a:pPr>
              <a:lnSpc>
                <a:spcPct val="80000"/>
              </a:lnSpc>
            </a:pP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b="0" dirty="0" smtClean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데이터의 고유 값 테이블</a:t>
            </a:r>
            <a:r>
              <a:rPr lang="en-US" altLang="ko-KR" sz="2900" dirty="0" smtClean="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데이터 중복제거의 핵심 정보</a:t>
            </a:r>
            <a:r>
              <a:rPr lang="en-US" altLang="ko-KR" sz="2900" dirty="0" smtClean="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데이터의 </a:t>
            </a:r>
            <a:r>
              <a:rPr lang="en-US" altLang="ko-KR" sz="2900" dirty="0" smtClean="0">
                <a:ea typeface="굴림" panose="020B0600000101010101" pitchFamily="50" charset="-127"/>
              </a:rPr>
              <a:t>chunk</a:t>
            </a:r>
            <a:r>
              <a:rPr lang="ko-KR" altLang="en-US" sz="2900" dirty="0" smtClean="0">
                <a:ea typeface="굴림" panose="020B0600000101010101" pitchFamily="50" charset="-127"/>
              </a:rPr>
              <a:t>값으로 </a:t>
            </a:r>
            <a:r>
              <a:rPr lang="en-US" altLang="ko-KR" sz="2900" dirty="0" smtClean="0">
                <a:ea typeface="굴림" panose="020B0600000101010101" pitchFamily="50" charset="-127"/>
              </a:rPr>
              <a:t>Key</a:t>
            </a:r>
            <a:r>
              <a:rPr lang="ko-KR" altLang="en-US" sz="2900" dirty="0" smtClean="0">
                <a:ea typeface="굴림" panose="020B0600000101010101" pitchFamily="50" charset="-127"/>
              </a:rPr>
              <a:t>사용</a:t>
            </a:r>
            <a:r>
              <a:rPr lang="en-US" altLang="ko-KR" sz="2900" dirty="0" smtClean="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" y="1457488"/>
            <a:ext cx="8509511" cy="4725144"/>
          </a:xfrm>
          <a:prstGeom prst="rect">
            <a:avLst/>
          </a:prstGeom>
        </p:spPr>
      </p:pic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30885"/>
            <a:ext cx="78247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FIXED</a:t>
            </a:r>
          </a:p>
          <a:p>
            <a:pPr lvl="1">
              <a:lnSpc>
                <a:spcPct val="80000"/>
              </a:lnSpc>
            </a:pPr>
            <a:r>
              <a:rPr lang="ko-KR" altLang="en-US" sz="2900" dirty="0" smtClean="0">
                <a:ea typeface="굴림" panose="020B0600000101010101" pitchFamily="50" charset="-127"/>
              </a:rPr>
              <a:t>고정된 </a:t>
            </a:r>
            <a:r>
              <a:rPr lang="en-US" altLang="ko-KR" sz="2900" dirty="0" smtClean="0">
                <a:ea typeface="굴림" panose="020B0600000101010101" pitchFamily="50" charset="-127"/>
              </a:rPr>
              <a:t>chunk </a:t>
            </a:r>
            <a:r>
              <a:rPr lang="ko-KR" altLang="en-US" sz="2900" dirty="0" smtClean="0">
                <a:ea typeface="굴림" panose="020B0600000101010101" pitchFamily="50" charset="-127"/>
              </a:rPr>
              <a:t>사이즈</a:t>
            </a: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900" dirty="0" smtClean="0">
                <a:ea typeface="굴림" panose="020B0600000101010101" pitchFamily="50" charset="-127"/>
              </a:rPr>
              <a:t>p bytes chunk </a:t>
            </a: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9384"/>
              </p:ext>
            </p:extLst>
          </p:nvPr>
        </p:nvGraphicFramePr>
        <p:xfrm>
          <a:off x="2844761" y="3014747"/>
          <a:ext cx="4741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330" y="302439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  <a:p>
            <a:r>
              <a:rPr lang="en-US" altLang="ko-KR" dirty="0" err="1" smtClean="0"/>
              <a:t>ByteStream</a:t>
            </a:r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 bwMode="auto">
          <a:xfrm rot="16200000">
            <a:off x="3599892" y="2627940"/>
            <a:ext cx="504056" cy="2016224"/>
          </a:xfrm>
          <a:prstGeom prst="leftBrac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중괄호 12"/>
          <p:cNvSpPr/>
          <p:nvPr/>
        </p:nvSpPr>
        <p:spPr bwMode="auto">
          <a:xfrm rot="16200000">
            <a:off x="5649602" y="2638978"/>
            <a:ext cx="504056" cy="2016224"/>
          </a:xfrm>
          <a:prstGeom prst="leftBrac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5330" y="3889340"/>
            <a:ext cx="224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c(234)</a:t>
            </a:r>
          </a:p>
          <a:p>
            <a:r>
              <a:rPr lang="ko-KR" altLang="en-US" dirty="0" smtClean="0"/>
              <a:t>→ </a:t>
            </a:r>
            <a:r>
              <a:rPr lang="en-US" altLang="ko-KR" dirty="0" smtClean="0"/>
              <a:t>p bytes chunk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899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(510)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60414"/>
              </p:ext>
            </p:extLst>
          </p:nvPr>
        </p:nvGraphicFramePr>
        <p:xfrm>
          <a:off x="1787860" y="4692893"/>
          <a:ext cx="27334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813396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c(234)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c(510)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1111"/>
              </p:ext>
            </p:extLst>
          </p:nvPr>
        </p:nvGraphicFramePr>
        <p:xfrm>
          <a:off x="5606126" y="4725144"/>
          <a:ext cx="1702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8"/>
              </a:tblGrid>
              <a:tr h="359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234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510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꺾인 연결선 17"/>
          <p:cNvCxnSpPr/>
          <p:nvPr/>
        </p:nvCxnSpPr>
        <p:spPr bwMode="auto">
          <a:xfrm>
            <a:off x="3995936" y="5301208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꺾인 연결선 20"/>
          <p:cNvCxnSpPr/>
          <p:nvPr/>
        </p:nvCxnSpPr>
        <p:spPr bwMode="auto">
          <a:xfrm>
            <a:off x="4031940" y="5654892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폭발 1 18"/>
          <p:cNvSpPr/>
          <p:nvPr/>
        </p:nvSpPr>
        <p:spPr bwMode="auto">
          <a:xfrm>
            <a:off x="5076056" y="1677208"/>
            <a:ext cx="2016224" cy="1445335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1byte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changed?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  <a:endParaRPr lang="en-US" altLang="ko-K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DRE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7092280" y="6597352"/>
            <a:ext cx="1728192" cy="144016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73932"/>
            <a:ext cx="78247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99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 smtClean="0">
                <a:solidFill>
                  <a:schemeClr val="tx2"/>
                </a:solidFill>
                <a:ea typeface="굴림" panose="020B0600000101010101" pitchFamily="50" charset="-127"/>
              </a:rPr>
              <a:t>MODP</a:t>
            </a:r>
          </a:p>
          <a:p>
            <a:pPr lvl="1">
              <a:lnSpc>
                <a:spcPct val="80000"/>
              </a:lnSpc>
            </a:pPr>
            <a:r>
              <a:rPr lang="en-US" altLang="ko-KR" sz="2900" dirty="0" smtClean="0">
                <a:ea typeface="굴림" panose="020B0600000101010101" pitchFamily="50" charset="-127"/>
              </a:rPr>
              <a:t>Anchor = marker = delimiter</a:t>
            </a:r>
          </a:p>
          <a:p>
            <a:pPr lvl="1">
              <a:lnSpc>
                <a:spcPct val="80000"/>
              </a:lnSpc>
            </a:pPr>
            <a:r>
              <a:rPr lang="en-US" altLang="ko-KR" sz="2900" dirty="0" smtClean="0">
                <a:ea typeface="굴림" panose="020B0600000101010101" pitchFamily="50" charset="-127"/>
              </a:rPr>
              <a:t>Chunk = Anchor</a:t>
            </a:r>
            <a:r>
              <a:rPr lang="ko-KR" altLang="en-US" sz="2900" dirty="0" smtClean="0">
                <a:ea typeface="굴림" panose="020B0600000101010101" pitchFamily="50" charset="-127"/>
              </a:rPr>
              <a:t>사이 </a:t>
            </a:r>
            <a:r>
              <a:rPr lang="en-US" altLang="ko-KR" sz="2900" dirty="0" smtClean="0">
                <a:ea typeface="굴림" panose="020B0600000101010101" pitchFamily="50" charset="-127"/>
              </a:rPr>
              <a:t>data</a:t>
            </a:r>
          </a:p>
          <a:p>
            <a:pPr lvl="1">
              <a:lnSpc>
                <a:spcPct val="80000"/>
              </a:lnSpc>
            </a:pPr>
            <a:endParaRPr lang="en-US" altLang="ko-KR" sz="29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en-US" altLang="ko-KR" sz="2900" dirty="0"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37788"/>
              </p:ext>
            </p:extLst>
          </p:nvPr>
        </p:nvGraphicFramePr>
        <p:xfrm>
          <a:off x="1907708" y="3014747"/>
          <a:ext cx="5976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73"/>
                <a:gridCol w="664073"/>
                <a:gridCol w="664073"/>
                <a:gridCol w="664073"/>
                <a:gridCol w="664073"/>
                <a:gridCol w="664073"/>
                <a:gridCol w="664073"/>
                <a:gridCol w="664073"/>
                <a:gridCol w="6640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263" y="292957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  <a:p>
            <a:r>
              <a:rPr lang="en-US" altLang="ko-KR" dirty="0" err="1" smtClean="0"/>
              <a:t>ByteStream</a:t>
            </a:r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 bwMode="auto">
          <a:xfrm rot="16200000">
            <a:off x="2758284" y="2497463"/>
            <a:ext cx="315064" cy="2016224"/>
          </a:xfrm>
          <a:prstGeom prst="leftBrac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중괄호 12"/>
          <p:cNvSpPr/>
          <p:nvPr/>
        </p:nvSpPr>
        <p:spPr bwMode="auto">
          <a:xfrm rot="5400000">
            <a:off x="3481782" y="1871605"/>
            <a:ext cx="248615" cy="2016224"/>
          </a:xfrm>
          <a:prstGeom prst="leftBrac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3663107"/>
            <a:ext cx="512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Fingerprint : h(123)</a:t>
            </a:r>
          </a:p>
          <a:p>
            <a:r>
              <a:rPr lang="ko-KR" altLang="en-US" dirty="0" smtClean="0"/>
              <a:t>→</a:t>
            </a:r>
            <a:r>
              <a:rPr lang="en-US" altLang="ko-KR" dirty="0" smtClean="0"/>
              <a:t>if,</a:t>
            </a:r>
            <a:r>
              <a:rPr lang="ko-KR" altLang="en-US" dirty="0" smtClean="0"/>
              <a:t> </a:t>
            </a:r>
            <a:r>
              <a:rPr lang="en-US" altLang="ko-KR" dirty="0" smtClean="0"/>
              <a:t>h(123) mod p = 0</a:t>
            </a:r>
          </a:p>
          <a:p>
            <a:r>
              <a:rPr lang="ko-KR" altLang="en-US" dirty="0" smtClean="0"/>
              <a:t>→</a:t>
            </a:r>
            <a:r>
              <a:rPr lang="en-US" altLang="ko-KR" dirty="0" smtClean="0"/>
              <a:t>then,</a:t>
            </a:r>
            <a:r>
              <a:rPr lang="ko-KR" altLang="en-US" dirty="0" smtClean="0"/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Anchor</a:t>
            </a:r>
            <a:r>
              <a:rPr lang="en-US" altLang="ko-KR" dirty="0" smtClean="0"/>
              <a:t> ( Representative fingerprint 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74015"/>
              </p:ext>
            </p:extLst>
          </p:nvPr>
        </p:nvGraphicFramePr>
        <p:xfrm>
          <a:off x="1761026" y="4936072"/>
          <a:ext cx="2733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813396"/>
              </a:tblGrid>
              <a:tr h="268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Fingerprints</a:t>
                      </a:r>
                      <a:r>
                        <a:rPr lang="en-US" altLang="ko-KR" baseline="0" dirty="0" smtClean="0"/>
                        <a:t>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c(123435)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3794"/>
              </p:ext>
            </p:extLst>
          </p:nvPr>
        </p:nvGraphicFramePr>
        <p:xfrm>
          <a:off x="5688124" y="4953632"/>
          <a:ext cx="17021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8"/>
              </a:tblGrid>
              <a:tr h="359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123435</a:t>
                      </a:r>
                      <a:endParaRPr lang="ko-KR" altLang="en-US" dirty="0"/>
                    </a:p>
                  </a:txBody>
                  <a:tcPr/>
                </a:tc>
              </a:tr>
              <a:tr h="268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꺾인 연결선 17"/>
          <p:cNvCxnSpPr/>
          <p:nvPr/>
        </p:nvCxnSpPr>
        <p:spPr bwMode="auto">
          <a:xfrm>
            <a:off x="4031940" y="5407262"/>
            <a:ext cx="165618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512" y="389780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w: window size</a:t>
            </a:r>
            <a:endParaRPr lang="ko-KR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왼쪽 중괄호 21"/>
          <p:cNvSpPr/>
          <p:nvPr/>
        </p:nvSpPr>
        <p:spPr bwMode="auto">
          <a:xfrm rot="5400000">
            <a:off x="4079826" y="1871604"/>
            <a:ext cx="248615" cy="2016224"/>
          </a:xfrm>
          <a:prstGeom prst="leftBrac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왼쪽 중괄호 22"/>
          <p:cNvSpPr/>
          <p:nvPr/>
        </p:nvSpPr>
        <p:spPr bwMode="auto">
          <a:xfrm rot="5400000">
            <a:off x="6732310" y="1871604"/>
            <a:ext cx="248615" cy="2016224"/>
          </a:xfrm>
          <a:prstGeom prst="leftBrac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3560" y="2109708"/>
            <a:ext cx="149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H(123)</a:t>
            </a:r>
          </a:p>
          <a:p>
            <a:r>
              <a:rPr lang="ko-KR" altLang="en-US" dirty="0" smtClean="0"/>
              <a:t>→ </a:t>
            </a:r>
            <a:r>
              <a:rPr lang="en-US" altLang="ko-KR" dirty="0" smtClean="0">
                <a:ea typeface="굴림" panose="020B0600000101010101" pitchFamily="50" charset="-127"/>
              </a:rPr>
              <a:t>Anchor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932515" y="3009472"/>
            <a:ext cx="391599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폭발 1 24"/>
          <p:cNvSpPr/>
          <p:nvPr/>
        </p:nvSpPr>
        <p:spPr bwMode="auto">
          <a:xfrm>
            <a:off x="1439652" y="2421159"/>
            <a:ext cx="3420380" cy="1675800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Packet size – w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 operation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폭발 1 25"/>
          <p:cNvSpPr/>
          <p:nvPr/>
        </p:nvSpPr>
        <p:spPr bwMode="auto">
          <a:xfrm>
            <a:off x="4515077" y="2647921"/>
            <a:ext cx="3420380" cy="167580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Unpredictable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Chunk size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cdb2004113l</Template>
  <TotalTime>223</TotalTime>
  <Words>470</Words>
  <Application>Microsoft Office PowerPoint</Application>
  <PresentationFormat>화면 슬라이드 쇼(4:3)</PresentationFormat>
  <Paragraphs>253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Adobe 고딕 Std B</vt:lpstr>
      <vt:lpstr>굴림</vt:lpstr>
      <vt:lpstr>Arial</vt:lpstr>
      <vt:lpstr>Verdana</vt:lpstr>
      <vt:lpstr>Wingdings</vt:lpstr>
      <vt:lpstr>sample</vt:lpstr>
      <vt:lpstr>DRE - SAMPLEBYTE</vt:lpstr>
      <vt:lpstr>Contents</vt:lpstr>
      <vt:lpstr>CYBER BLACKBOX</vt:lpstr>
      <vt:lpstr>CYBER BLACKBOX</vt:lpstr>
      <vt:lpstr>DRE</vt:lpstr>
      <vt:lpstr>DRE</vt:lpstr>
      <vt:lpstr>DRE</vt:lpstr>
      <vt:lpstr>DRE</vt:lpstr>
      <vt:lpstr>DRE</vt:lpstr>
      <vt:lpstr>DRE</vt:lpstr>
      <vt:lpstr>DRE</vt:lpstr>
      <vt:lpstr>DRE</vt:lpstr>
      <vt:lpstr>DRE</vt:lpstr>
      <vt:lpstr>Progress</vt:lpstr>
      <vt:lpstr>Implementation</vt:lpstr>
      <vt:lpstr>TEST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HomgFe</dc:creator>
  <cp:lastModifiedBy>HomgFe</cp:lastModifiedBy>
  <cp:revision>71</cp:revision>
  <dcterms:created xsi:type="dcterms:W3CDTF">2015-03-10T04:53:57Z</dcterms:created>
  <dcterms:modified xsi:type="dcterms:W3CDTF">2015-03-11T06:23:41Z</dcterms:modified>
</cp:coreProperties>
</file>