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310" r:id="rId4"/>
    <p:sldId id="306" r:id="rId5"/>
    <p:sldId id="307" r:id="rId6"/>
    <p:sldId id="311" r:id="rId7"/>
    <p:sldId id="312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3"/>
    <a:srgbClr val="4FA7FF"/>
    <a:srgbClr val="0049DA"/>
    <a:srgbClr val="9BDEFF"/>
    <a:srgbClr val="66CCFF"/>
    <a:srgbClr val="8AEECA"/>
    <a:srgbClr val="87F5F0"/>
    <a:srgbClr val="1FDB9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700" autoAdjust="0"/>
  </p:normalViewPr>
  <p:slideViewPr>
    <p:cSldViewPr>
      <p:cViewPr>
        <p:scale>
          <a:sx n="66" d="100"/>
          <a:sy n="66" d="100"/>
        </p:scale>
        <p:origin x="228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0910D-C688-4D36-BBF9-F435612A78A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5D16-A8FA-4552-9E43-A519E7F4E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8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smtClean="0">
                <a:ea typeface="굴림" panose="020B0600000101010101" pitchFamily="50" charset="-127"/>
              </a:rPr>
              <a:t>w &lt; t-k+1 </a:t>
            </a:r>
            <a:r>
              <a:rPr lang="ko-KR" altLang="en-US" sz="800" dirty="0" smtClean="0">
                <a:ea typeface="굴림" panose="020B0600000101010101" pitchFamily="50" charset="-127"/>
              </a:rPr>
              <a:t>윈도우 사이즈는  </a:t>
            </a:r>
            <a:r>
              <a:rPr lang="en-US" altLang="ko-KR" sz="800" dirty="0" smtClean="0">
                <a:ea typeface="굴림" panose="020B0600000101010101" pitchFamily="50" charset="-127"/>
              </a:rPr>
              <a:t>[t-k+1 = gram </a:t>
            </a:r>
            <a:r>
              <a:rPr lang="ko-KR" altLang="en-US" sz="800" dirty="0" smtClean="0">
                <a:ea typeface="굴림" panose="020B0600000101010101" pitchFamily="50" charset="-127"/>
              </a:rPr>
              <a:t>개수</a:t>
            </a:r>
            <a:r>
              <a:rPr lang="en-US" altLang="ko-KR" sz="800" dirty="0" smtClean="0">
                <a:ea typeface="굴림" panose="020B0600000101010101" pitchFamily="50" charset="-127"/>
              </a:rPr>
              <a:t>]</a:t>
            </a:r>
            <a:r>
              <a:rPr lang="ko-KR" altLang="en-US" sz="800" dirty="0" smtClean="0">
                <a:ea typeface="굴림" panose="020B0600000101010101" pitchFamily="50" charset="-127"/>
              </a:rPr>
              <a:t>를 넘지 않는다</a:t>
            </a:r>
            <a:r>
              <a:rPr lang="en-US" altLang="ko-KR" sz="800" dirty="0" smtClean="0">
                <a:ea typeface="굴림" panose="020B0600000101010101" pitchFamily="50" charset="-127"/>
              </a:rPr>
              <a:t>.</a:t>
            </a:r>
          </a:p>
          <a:p>
            <a:endParaRPr lang="en-US" altLang="ko-KR" sz="800" dirty="0" smtClean="0">
              <a:ea typeface="굴림" panose="020B0600000101010101" pitchFamily="50" charset="-127"/>
            </a:endParaRPr>
          </a:p>
          <a:p>
            <a:r>
              <a:rPr lang="en-US" altLang="ko-KR" sz="800" dirty="0" smtClean="0">
                <a:ea typeface="굴림" panose="020B0600000101010101" pitchFamily="50" charset="-127"/>
              </a:rPr>
              <a:t>(1 ⊆</a:t>
            </a:r>
            <a:r>
              <a:rPr lang="en-US" altLang="ko-KR" sz="800" dirty="0" err="1" smtClean="0">
                <a:ea typeface="굴림" panose="020B0600000101010101" pitchFamily="50" charset="-127"/>
              </a:rPr>
              <a:t>i</a:t>
            </a:r>
            <a:r>
              <a:rPr lang="en-US" altLang="ko-KR" sz="800" dirty="0" smtClean="0">
                <a:ea typeface="굴림" panose="020B0600000101010101" pitchFamily="50" charset="-127"/>
              </a:rPr>
              <a:t> ⊆n-w+1) </a:t>
            </a:r>
            <a:r>
              <a:rPr lang="ko-KR" altLang="en-US" sz="800" dirty="0" smtClean="0">
                <a:ea typeface="굴림" panose="020B0600000101010101" pitchFamily="50" charset="-127"/>
              </a:rPr>
              <a:t>윈도우사이즈와 </a:t>
            </a:r>
            <a:r>
              <a:rPr lang="en-US" altLang="ko-KR" sz="800" dirty="0" smtClean="0">
                <a:ea typeface="굴림" panose="020B0600000101010101" pitchFamily="50" charset="-127"/>
              </a:rPr>
              <a:t>hash</a:t>
            </a:r>
            <a:r>
              <a:rPr lang="ko-KR" altLang="en-US" sz="800" dirty="0" smtClean="0">
                <a:ea typeface="굴림" panose="020B0600000101010101" pitchFamily="50" charset="-127"/>
              </a:rPr>
              <a:t>위치의 관계</a:t>
            </a:r>
            <a:r>
              <a:rPr lang="en-US" altLang="ko-KR" sz="800" dirty="0" smtClean="0">
                <a:ea typeface="굴림" panose="020B0600000101010101" pitchFamily="50" charset="-127"/>
              </a:rPr>
              <a:t/>
            </a:r>
            <a:br>
              <a:rPr lang="en-US" altLang="ko-KR" sz="800" dirty="0" smtClean="0">
                <a:ea typeface="굴림" panose="020B0600000101010101" pitchFamily="50" charset="-127"/>
              </a:rPr>
            </a:br>
            <a:r>
              <a:rPr lang="en-US" altLang="ko-KR" sz="1200" dirty="0" smtClean="0">
                <a:ea typeface="굴림" panose="020B0600000101010101" pitchFamily="50" charset="-127"/>
              </a:rPr>
              <a:t/>
            </a:r>
            <a:br>
              <a:rPr lang="en-US" altLang="ko-KR" sz="1200" dirty="0" smtClean="0">
                <a:ea typeface="굴림" panose="020B0600000101010101" pitchFamily="50" charset="-127"/>
              </a:rPr>
            </a:br>
            <a:r>
              <a:rPr lang="en-US" altLang="ko-KR" sz="1200" dirty="0" smtClean="0">
                <a:ea typeface="굴림" panose="020B0600000101010101" pitchFamily="50" charset="-127"/>
              </a:rPr>
              <a:t> k</a:t>
            </a:r>
            <a:r>
              <a:rPr lang="ko-KR" altLang="en-US" sz="1200" dirty="0" smtClean="0">
                <a:ea typeface="굴림" panose="020B0600000101010101" pitchFamily="50" charset="-127"/>
              </a:rPr>
              <a:t>가 크면 우연히 일치하는 경우도 생기므로 적당히 작은 </a:t>
            </a:r>
            <a:r>
              <a:rPr lang="en-US" altLang="ko-KR" sz="1200" dirty="0" smtClean="0">
                <a:ea typeface="굴림" panose="020B0600000101010101" pitchFamily="50" charset="-127"/>
              </a:rPr>
              <a:t>k</a:t>
            </a:r>
            <a:r>
              <a:rPr lang="ko-KR" altLang="en-US" sz="1200" dirty="0" smtClean="0">
                <a:ea typeface="굴림" panose="020B0600000101010101" pitchFamily="50" charset="-127"/>
              </a:rPr>
              <a:t>를 지정해야 한다</a:t>
            </a:r>
            <a:r>
              <a:rPr lang="en-US" altLang="ko-KR" sz="1200" dirty="0" smtClean="0"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5D16-A8FA-4552-9E43-A519E7F4EC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7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0"/>
            <a:ext cx="9144000" cy="40417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4763" y="1936750"/>
            <a:ext cx="9148763" cy="2744788"/>
          </a:xfrm>
          <a:custGeom>
            <a:avLst/>
            <a:gdLst>
              <a:gd name="T0" fmla="*/ 3 w 5763"/>
              <a:gd name="T1" fmla="*/ 563 h 1729"/>
              <a:gd name="T2" fmla="*/ 2890 w 5763"/>
              <a:gd name="T3" fmla="*/ 7 h 1729"/>
              <a:gd name="T4" fmla="*/ 5763 w 5763"/>
              <a:gd name="T5" fmla="*/ 583 h 1729"/>
              <a:gd name="T6" fmla="*/ 5760 w 5763"/>
              <a:gd name="T7" fmla="*/ 1729 h 1729"/>
              <a:gd name="T8" fmla="*/ 0 w 5763"/>
              <a:gd name="T9" fmla="*/ 1729 h 1729"/>
              <a:gd name="T10" fmla="*/ 3 w 5763"/>
              <a:gd name="T11" fmla="*/ 563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3" h="1729">
                <a:moveTo>
                  <a:pt x="3" y="563"/>
                </a:moveTo>
                <a:cubicBezTo>
                  <a:pt x="725" y="326"/>
                  <a:pt x="1498" y="14"/>
                  <a:pt x="2890" y="7"/>
                </a:cubicBezTo>
                <a:cubicBezTo>
                  <a:pt x="4282" y="0"/>
                  <a:pt x="5342" y="355"/>
                  <a:pt x="5763" y="583"/>
                </a:cubicBezTo>
                <a:lnTo>
                  <a:pt x="5760" y="1729"/>
                </a:lnTo>
                <a:lnTo>
                  <a:pt x="0" y="1729"/>
                </a:lnTo>
                <a:lnTo>
                  <a:pt x="3" y="563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7568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2" name="Freeform 20" descr="b"/>
          <p:cNvSpPr>
            <a:spLocks/>
          </p:cNvSpPr>
          <p:nvPr/>
        </p:nvSpPr>
        <p:spPr bwMode="gray">
          <a:xfrm>
            <a:off x="-11113" y="2060575"/>
            <a:ext cx="9155113" cy="2765425"/>
          </a:xfrm>
          <a:custGeom>
            <a:avLst/>
            <a:gdLst>
              <a:gd name="T0" fmla="*/ 0 w 5767"/>
              <a:gd name="T1" fmla="*/ 569 h 1644"/>
              <a:gd name="T2" fmla="*/ 2818 w 5767"/>
              <a:gd name="T3" fmla="*/ 21 h 1644"/>
              <a:gd name="T4" fmla="*/ 5767 w 5767"/>
              <a:gd name="T5" fmla="*/ 583 h 1644"/>
              <a:gd name="T6" fmla="*/ 5764 w 5767"/>
              <a:gd name="T7" fmla="*/ 1644 h 1644"/>
              <a:gd name="T8" fmla="*/ 4 w 5767"/>
              <a:gd name="T9" fmla="*/ 1644 h 1644"/>
              <a:gd name="T10" fmla="*/ 0 w 5767"/>
              <a:gd name="T11" fmla="*/ 569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7" h="1644">
                <a:moveTo>
                  <a:pt x="0" y="569"/>
                </a:moveTo>
                <a:cubicBezTo>
                  <a:pt x="722" y="332"/>
                  <a:pt x="1460" y="42"/>
                  <a:pt x="2818" y="21"/>
                </a:cubicBezTo>
                <a:cubicBezTo>
                  <a:pt x="4176" y="0"/>
                  <a:pt x="5346" y="355"/>
                  <a:pt x="5767" y="583"/>
                </a:cubicBezTo>
                <a:lnTo>
                  <a:pt x="5764" y="1644"/>
                </a:lnTo>
                <a:lnTo>
                  <a:pt x="4" y="1644"/>
                </a:lnTo>
                <a:lnTo>
                  <a:pt x="0" y="56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838200" y="990600"/>
            <a:ext cx="7467600" cy="685800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04888" y="5334000"/>
            <a:ext cx="7086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3048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rgbClr val="B2B2B2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75534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02203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77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34100" y="-14288"/>
            <a:ext cx="2895600" cy="22860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0898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39157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2375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90614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7038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00904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8596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02533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48248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25"/>
            <a:ext cx="9144000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04800"/>
            <a:ext cx="8229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</a:p>
        </p:txBody>
      </p:sp>
      <p:sp>
        <p:nvSpPr>
          <p:cNvPr id="1043" name="Freeform 19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>
              <a:gd name="T0" fmla="*/ 0 w 5764"/>
              <a:gd name="T1" fmla="*/ 290 h 291"/>
              <a:gd name="T2" fmla="*/ 1 w 5764"/>
              <a:gd name="T3" fmla="*/ 193 h 291"/>
              <a:gd name="T4" fmla="*/ 1833 w 5764"/>
              <a:gd name="T5" fmla="*/ 25 h 291"/>
              <a:gd name="T6" fmla="*/ 3966 w 5764"/>
              <a:gd name="T7" fmla="*/ 41 h 291"/>
              <a:gd name="T8" fmla="*/ 5760 w 5764"/>
              <a:gd name="T9" fmla="*/ 184 h 291"/>
              <a:gd name="T10" fmla="*/ 5764 w 5764"/>
              <a:gd name="T11" fmla="*/ 291 h 291"/>
              <a:gd name="T12" fmla="*/ 0 w 5764"/>
              <a:gd name="T13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7239000" y="6540500"/>
            <a:ext cx="1573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COMPANY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rgbClr val="9999FF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980728"/>
            <a:ext cx="7467600" cy="685800"/>
          </a:xfrm>
        </p:spPr>
        <p:txBody>
          <a:bodyPr/>
          <a:lstStyle/>
          <a:p>
            <a:r>
              <a:rPr lang="en-US" altLang="ko-KR" sz="2300" dirty="0" smtClean="0">
                <a:ea typeface="굴림" panose="020B0600000101010101" pitchFamily="50" charset="-127"/>
              </a:rPr>
              <a:t>Winnowing</a:t>
            </a:r>
            <a:endParaRPr lang="en-US" altLang="ko-KR" sz="2300" dirty="0">
              <a:ea typeface="굴림" panose="020B0600000101010101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국민대학교 컴퓨터공학부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20093284 </a:t>
            </a:r>
            <a:r>
              <a:rPr lang="ko-KR" altLang="en-US" dirty="0" smtClean="0">
                <a:ea typeface="굴림" panose="020B0600000101010101" pitchFamily="50" charset="-127"/>
              </a:rPr>
              <a:t>나홍철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052" name="Freeform 4"/>
          <p:cNvSpPr>
            <a:spLocks noEditPoints="1"/>
          </p:cNvSpPr>
          <p:nvPr/>
        </p:nvSpPr>
        <p:spPr bwMode="ltGray">
          <a:xfrm rot="621035" flipH="1" flipV="1">
            <a:off x="7235825" y="1196975"/>
            <a:ext cx="1017588" cy="1223963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06741" dir="824937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51520" y="260648"/>
            <a:ext cx="1008112" cy="504056"/>
          </a:xfrm>
          <a:prstGeom prst="roundRect">
            <a:avLst/>
          </a:prstGeom>
          <a:solidFill>
            <a:srgbClr val="0041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WINNOWING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670050"/>
            <a:ext cx="7824788" cy="4578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WINNOWING?</a:t>
            </a:r>
            <a:endParaRPr lang="en-US" altLang="ko-KR" b="0" dirty="0" smtClean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400" b="0" dirty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Data-&gt; k-Gram -&gt; Window set </a:t>
            </a:r>
            <a:br>
              <a:rPr lang="en-US" altLang="ko-KR" sz="2400" dirty="0" smtClean="0">
                <a:ea typeface="굴림" panose="020B0600000101010101" pitchFamily="50" charset="-127"/>
              </a:rPr>
            </a:br>
            <a:r>
              <a:rPr lang="en-US" altLang="ko-KR" sz="2400" dirty="0" smtClean="0">
                <a:ea typeface="굴림" panose="020B0600000101010101" pitchFamily="50" charset="-127"/>
              </a:rPr>
              <a:t>-&gt; Fingerprints &amp; Position set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400" dirty="0" smtClean="0">
                <a:ea typeface="굴림" panose="020B0600000101010101" pitchFamily="50" charset="-127"/>
              </a:rPr>
              <a:t>앵커</a:t>
            </a:r>
            <a:r>
              <a:rPr lang="en-US" altLang="ko-KR" sz="2400" dirty="0" smtClean="0">
                <a:ea typeface="굴림" panose="020B0600000101010101" pitchFamily="50" charset="-127"/>
              </a:rPr>
              <a:t>(Fingerprints</a:t>
            </a:r>
            <a:r>
              <a:rPr lang="ko-KR" altLang="en-US" sz="2400" dirty="0" smtClean="0">
                <a:ea typeface="굴림" panose="020B0600000101010101" pitchFamily="50" charset="-127"/>
              </a:rPr>
              <a:t> 사이</a:t>
            </a:r>
            <a:r>
              <a:rPr lang="en-US" altLang="ko-KR" sz="2400" dirty="0" smtClean="0"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ea typeface="굴림" panose="020B0600000101010101" pitchFamily="50" charset="-127"/>
              </a:rPr>
              <a:t> 위치의 기준점을 제공한다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400" dirty="0" smtClean="0">
                <a:ea typeface="굴림" panose="020B0600000101010101" pitchFamily="50" charset="-127"/>
              </a:rPr>
              <a:t>사이즈범위제한이 가능한 앵커생성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400" dirty="0" smtClean="0">
                <a:ea typeface="굴림" panose="020B0600000101010101" pitchFamily="50" charset="-127"/>
              </a:rPr>
              <a:t>앵커생성에 많은 오버헤드 부과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sp>
        <p:nvSpPr>
          <p:cNvPr id="2" name="한쪽 모서리가 잘린 사각형 1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WINNOWING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670050"/>
            <a:ext cx="7824788" cy="4578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WINNOWING?</a:t>
            </a:r>
            <a:endParaRPr lang="en-US" altLang="ko-KR" b="0" dirty="0" smtClean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b="0" dirty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 sz="2900" dirty="0" smtClean="0">
                <a:ea typeface="굴림" panose="020B0600000101010101" pitchFamily="50" charset="-127"/>
              </a:rPr>
              <a:t>- t : data size</a:t>
            </a:r>
            <a:br>
              <a:rPr lang="en-US" altLang="ko-KR" sz="2900" dirty="0" smtClean="0">
                <a:ea typeface="굴림" panose="020B0600000101010101" pitchFamily="50" charset="-127"/>
              </a:rPr>
            </a:br>
            <a:r>
              <a:rPr lang="en-US" altLang="ko-KR" sz="2900" dirty="0" smtClean="0">
                <a:ea typeface="굴림" panose="020B0600000101010101" pitchFamily="50" charset="-127"/>
              </a:rPr>
              <a:t>- k :one set of gram size </a:t>
            </a:r>
            <a:r>
              <a:rPr lang="en-US" altLang="ko-KR" sz="1400" dirty="0" smtClean="0"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ea typeface="굴림" panose="020B0600000101010101" pitchFamily="50" charset="-127"/>
              </a:rPr>
              <a:t>k⊆</a:t>
            </a:r>
            <a:r>
              <a:rPr lang="en-US" altLang="ko-KR" sz="1400" dirty="0" err="1" smtClean="0">
                <a:ea typeface="굴림" panose="020B0600000101010101" pitchFamily="50" charset="-127"/>
              </a:rPr>
              <a:t>t</a:t>
            </a:r>
            <a:r>
              <a:rPr lang="en-US" altLang="ko-KR" sz="1400" dirty="0" smtClean="0">
                <a:ea typeface="굴림" panose="020B0600000101010101" pitchFamily="50" charset="-127"/>
              </a:rPr>
              <a:t>) </a:t>
            </a:r>
            <a:r>
              <a:rPr lang="en-US" altLang="ko-KR" sz="2900" dirty="0" smtClean="0">
                <a:ea typeface="굴림" panose="020B0600000101010101" pitchFamily="50" charset="-127"/>
              </a:rPr>
              <a:t/>
            </a:r>
            <a:br>
              <a:rPr lang="en-US" altLang="ko-KR" sz="2900" dirty="0" smtClean="0">
                <a:ea typeface="굴림" panose="020B0600000101010101" pitchFamily="50" charset="-127"/>
              </a:rPr>
            </a:br>
            <a:r>
              <a:rPr lang="en-US" altLang="ko-KR" sz="2900" dirty="0" smtClean="0">
                <a:ea typeface="굴림" panose="020B0600000101010101" pitchFamily="50" charset="-127"/>
              </a:rPr>
              <a:t>- w : window size </a:t>
            </a:r>
            <a:r>
              <a:rPr lang="en-US" altLang="ko-KR" sz="1600" dirty="0" smtClean="0"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ea typeface="굴림" panose="020B0600000101010101" pitchFamily="50" charset="-127"/>
              </a:rPr>
              <a:t>w &lt; t-k+1</a:t>
            </a:r>
            <a:r>
              <a:rPr lang="en-US" altLang="ko-KR" sz="1600" dirty="0" smtClean="0">
                <a:ea typeface="굴림" panose="020B0600000101010101" pitchFamily="50" charset="-127"/>
              </a:rPr>
              <a:t>)</a:t>
            </a:r>
            <a:r>
              <a:rPr lang="en-US" altLang="ko-KR" sz="2900" dirty="0" smtClean="0">
                <a:ea typeface="굴림" panose="020B0600000101010101" pitchFamily="50" charset="-127"/>
              </a:rPr>
              <a:t/>
            </a:r>
            <a:br>
              <a:rPr lang="en-US" altLang="ko-KR" sz="2900" dirty="0" smtClean="0">
                <a:ea typeface="굴림" panose="020B0600000101010101" pitchFamily="50" charset="-127"/>
              </a:rPr>
            </a:br>
            <a:r>
              <a:rPr lang="en-US" altLang="ko-KR" sz="2900" dirty="0" smtClean="0">
                <a:ea typeface="굴림" panose="020B0600000101010101" pitchFamily="50" charset="-127"/>
              </a:rPr>
              <a:t>- window set : hash set</a:t>
            </a:r>
            <a:br>
              <a:rPr lang="en-US" altLang="ko-KR" sz="2900" dirty="0" smtClean="0">
                <a:ea typeface="굴림" panose="020B0600000101010101" pitchFamily="50" charset="-127"/>
              </a:rPr>
            </a:br>
            <a:r>
              <a:rPr lang="en-US" altLang="ko-KR" sz="2900" dirty="0" smtClean="0">
                <a:ea typeface="굴림" panose="020B0600000101010101" pitchFamily="50" charset="-127"/>
              </a:rPr>
              <a:t>		=&gt; {h</a:t>
            </a:r>
            <a:r>
              <a:rPr lang="en-US" altLang="ko-KR" sz="1400" dirty="0" smtClean="0">
                <a:ea typeface="굴림" panose="020B0600000101010101" pitchFamily="50" charset="-127"/>
              </a:rPr>
              <a:t>i</a:t>
            </a:r>
            <a:r>
              <a:rPr lang="en-US" altLang="ko-KR" sz="2900" dirty="0" smtClean="0">
                <a:ea typeface="굴림" panose="020B0600000101010101" pitchFamily="50" charset="-127"/>
              </a:rPr>
              <a:t>,..,h</a:t>
            </a:r>
            <a:r>
              <a:rPr lang="en-US" altLang="ko-KR" sz="1100" dirty="0" smtClean="0">
                <a:ea typeface="굴림" panose="020B0600000101010101" pitchFamily="50" charset="-127"/>
              </a:rPr>
              <a:t>i+w-1</a:t>
            </a:r>
            <a:r>
              <a:rPr lang="en-US" altLang="ko-KR" sz="2900" dirty="0" smtClean="0">
                <a:ea typeface="굴림" panose="020B0600000101010101" pitchFamily="50" charset="-127"/>
              </a:rPr>
              <a:t>} </a:t>
            </a:r>
            <a:r>
              <a:rPr lang="en-US" altLang="ko-KR" sz="1400" dirty="0" smtClean="0">
                <a:ea typeface="굴림" panose="020B0600000101010101" pitchFamily="50" charset="-127"/>
              </a:rPr>
              <a:t>(</a:t>
            </a:r>
            <a:r>
              <a:rPr lang="en-US" altLang="ko-KR" sz="1400" dirty="0">
                <a:ea typeface="굴림" panose="020B0600000101010101" pitchFamily="50" charset="-127"/>
              </a:rPr>
              <a:t>1 ⊆</a:t>
            </a:r>
            <a:r>
              <a:rPr lang="en-US" altLang="ko-KR" sz="1400" dirty="0" err="1"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ea typeface="굴림" panose="020B0600000101010101" pitchFamily="50" charset="-127"/>
              </a:rPr>
              <a:t> ⊆</a:t>
            </a:r>
            <a:r>
              <a:rPr lang="en-US" altLang="ko-KR" sz="1400" dirty="0" smtClean="0">
                <a:ea typeface="굴림" panose="020B0600000101010101" pitchFamily="50" charset="-127"/>
              </a:rPr>
              <a:t>n-w+1)</a:t>
            </a:r>
            <a:br>
              <a:rPr lang="en-US" altLang="ko-KR" sz="1400" dirty="0" smtClean="0">
                <a:ea typeface="굴림" panose="020B0600000101010101" pitchFamily="50" charset="-127"/>
              </a:rPr>
            </a:br>
            <a:r>
              <a:rPr lang="en-US" altLang="ko-KR" sz="1400" dirty="0" smtClean="0">
                <a:ea typeface="굴림" panose="020B0600000101010101" pitchFamily="50" charset="-127"/>
              </a:rPr>
              <a:t/>
            </a:r>
            <a:br>
              <a:rPr lang="en-US" altLang="ko-KR" sz="1400" dirty="0" smtClean="0">
                <a:ea typeface="굴림" panose="020B0600000101010101" pitchFamily="50" charset="-127"/>
              </a:rPr>
            </a:br>
            <a:r>
              <a:rPr lang="en-US" altLang="ko-KR" sz="1800" dirty="0" smtClean="0">
                <a:ea typeface="굴림" panose="020B0600000101010101" pitchFamily="50" charset="-127"/>
              </a:rPr>
              <a:t>- Fingerprints : </a:t>
            </a:r>
            <a:r>
              <a:rPr lang="en-US" altLang="ko-KR" sz="1800" b="1" dirty="0" smtClean="0"/>
              <a:t>minimum </a:t>
            </a:r>
            <a:r>
              <a:rPr lang="en-US" altLang="ko-KR" sz="1800" b="1" dirty="0"/>
              <a:t>hash </a:t>
            </a:r>
            <a:r>
              <a:rPr lang="en-US" altLang="ko-KR" sz="1800" b="1" dirty="0" smtClean="0"/>
              <a:t>value</a:t>
            </a:r>
            <a:r>
              <a:rPr lang="en-US" altLang="ko-KR" sz="1800" dirty="0" smtClean="0"/>
              <a:t> or </a:t>
            </a:r>
            <a:r>
              <a:rPr lang="en-US" altLang="ko-KR" sz="1800" b="1" dirty="0" smtClean="0">
                <a:ea typeface="굴림" panose="020B0600000101010101" pitchFamily="50" charset="-127"/>
              </a:rPr>
              <a:t>local minima</a:t>
            </a:r>
            <a:r>
              <a:rPr lang="en-US" altLang="ko-KR" sz="1800" dirty="0" smtClean="0">
                <a:ea typeface="굴림" panose="020B0600000101010101" pitchFamily="50" charset="-127"/>
              </a:rPr>
              <a:t> </a:t>
            </a:r>
            <a:br>
              <a:rPr lang="en-US" altLang="ko-KR" sz="1800" dirty="0" smtClean="0">
                <a:ea typeface="굴림" panose="020B0600000101010101" pitchFamily="50" charset="-127"/>
              </a:rPr>
            </a:br>
            <a:r>
              <a:rPr lang="en-US" altLang="ko-KR" sz="1800" dirty="0" smtClean="0">
                <a:ea typeface="굴림" panose="020B0600000101010101" pitchFamily="50" charset="-127"/>
              </a:rPr>
              <a:t>in window set</a:t>
            </a:r>
            <a:br>
              <a:rPr lang="en-US" altLang="ko-KR" sz="1800" dirty="0" smtClean="0">
                <a:ea typeface="굴림" panose="020B0600000101010101" pitchFamily="50" charset="-127"/>
              </a:rPr>
            </a:br>
            <a:r>
              <a:rPr lang="en-US" altLang="ko-KR" sz="1800" dirty="0" smtClean="0">
                <a:ea typeface="굴림" panose="020B0600000101010101" pitchFamily="50" charset="-127"/>
              </a:rPr>
              <a:t>	* </a:t>
            </a:r>
            <a:r>
              <a:rPr lang="en-US" altLang="ko-KR" sz="1800" dirty="0" smtClean="0"/>
              <a:t>Fingerprints pairs : [fingerprint, position(based 0)]</a:t>
            </a:r>
            <a:r>
              <a:rPr lang="en-US" altLang="ko-KR" sz="1800" dirty="0" smtClean="0"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ea typeface="굴림" panose="020B0600000101010101" pitchFamily="50" charset="-127"/>
              </a:rPr>
            </a:br>
            <a:endParaRPr lang="en-US" altLang="ko-KR" sz="1800" dirty="0">
              <a:ea typeface="굴림" panose="020B0600000101010101" pitchFamily="50" charset="-127"/>
            </a:endParaRPr>
          </a:p>
        </p:txBody>
      </p:sp>
      <p:sp>
        <p:nvSpPr>
          <p:cNvPr id="2" name="한쪽 모서리가 잘린 사각형 1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0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WINNOWING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한쪽 모서리가 잘린 사각형 1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0958" t="15108" r="12655" b="3478"/>
          <a:stretch/>
        </p:blipFill>
        <p:spPr>
          <a:xfrm>
            <a:off x="2339752" y="846071"/>
            <a:ext cx="4055594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2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WINNOWING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1223"/>
              </p:ext>
            </p:extLst>
          </p:nvPr>
        </p:nvGraphicFramePr>
        <p:xfrm>
          <a:off x="2123728" y="1772816"/>
          <a:ext cx="4392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왼쪽 중괄호 5"/>
          <p:cNvSpPr/>
          <p:nvPr/>
        </p:nvSpPr>
        <p:spPr bwMode="auto">
          <a:xfrm rot="16200000">
            <a:off x="2618419" y="1710173"/>
            <a:ext cx="288032" cy="127741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왼쪽 중괄호 6"/>
          <p:cNvSpPr/>
          <p:nvPr/>
        </p:nvSpPr>
        <p:spPr bwMode="auto">
          <a:xfrm rot="5400000">
            <a:off x="3094380" y="984128"/>
            <a:ext cx="288032" cy="1277414"/>
          </a:xfrm>
          <a:prstGeom prst="leftBrace">
            <a:avLst>
              <a:gd name="adj1" fmla="val 8333"/>
              <a:gd name="adj2" fmla="val 492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왼쪽 중괄호 7"/>
          <p:cNvSpPr/>
          <p:nvPr/>
        </p:nvSpPr>
        <p:spPr bwMode="auto">
          <a:xfrm rot="16200000">
            <a:off x="3520801" y="1710170"/>
            <a:ext cx="288032" cy="127741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13523" y="2531563"/>
            <a:ext cx="430391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/>
              <a:t>h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38601" y="1137442"/>
            <a:ext cx="405064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 2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570486" y="2503062"/>
            <a:ext cx="386876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/>
              <a:t>h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60872"/>
              </p:ext>
            </p:extLst>
          </p:nvPr>
        </p:nvGraphicFramePr>
        <p:xfrm>
          <a:off x="2194343" y="3543781"/>
          <a:ext cx="4231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89"/>
                <a:gridCol w="705189"/>
                <a:gridCol w="705189"/>
                <a:gridCol w="705189"/>
                <a:gridCol w="705189"/>
                <a:gridCol w="70518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16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16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..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왼쪽 중괄호 12"/>
          <p:cNvSpPr/>
          <p:nvPr/>
        </p:nvSpPr>
        <p:spPr bwMode="auto">
          <a:xfrm rot="16200000">
            <a:off x="3094380" y="2995155"/>
            <a:ext cx="288032" cy="210270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99090" y="2502391"/>
            <a:ext cx="704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3-Gram</a:t>
            </a:r>
          </a:p>
          <a:p>
            <a:r>
              <a:rPr lang="en-US" altLang="ko-KR" sz="1100" dirty="0" smtClean="0"/>
              <a:t>&amp; Hash</a:t>
            </a:r>
            <a:endParaRPr lang="ko-KR" altLang="en-US" sz="1100" dirty="0"/>
          </a:p>
        </p:txBody>
      </p:sp>
      <p:sp>
        <p:nvSpPr>
          <p:cNvPr id="15" name="왼쪽 중괄호 14"/>
          <p:cNvSpPr/>
          <p:nvPr/>
        </p:nvSpPr>
        <p:spPr bwMode="auto">
          <a:xfrm rot="16200000">
            <a:off x="3810260" y="3558068"/>
            <a:ext cx="288032" cy="210270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왼쪽 중괄호 15"/>
          <p:cNvSpPr/>
          <p:nvPr/>
        </p:nvSpPr>
        <p:spPr bwMode="auto">
          <a:xfrm rot="16200000">
            <a:off x="4596567" y="4100979"/>
            <a:ext cx="288032" cy="210270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1933" y="3941246"/>
            <a:ext cx="10801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Window (length 3)</a:t>
            </a:r>
            <a:endParaRPr lang="ko-KR" altLang="en-US" sz="1100" dirty="0"/>
          </a:p>
          <a:p>
            <a:endParaRPr lang="ko-KR" altLang="en-US" sz="1100" dirty="0"/>
          </a:p>
        </p:txBody>
      </p:sp>
      <p:cxnSp>
        <p:nvCxnSpPr>
          <p:cNvPr id="18" name="직선 화살표 연결선 17"/>
          <p:cNvCxnSpPr>
            <a:stCxn id="9" idx="2"/>
          </p:cNvCxnSpPr>
          <p:nvPr/>
        </p:nvCxnSpPr>
        <p:spPr bwMode="auto">
          <a:xfrm flipH="1">
            <a:off x="2553300" y="2819595"/>
            <a:ext cx="175419" cy="722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10" idx="2"/>
          </p:cNvCxnSpPr>
          <p:nvPr/>
        </p:nvCxnSpPr>
        <p:spPr bwMode="auto">
          <a:xfrm flipH="1">
            <a:off x="3203848" y="1425474"/>
            <a:ext cx="37285" cy="2116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>
            <a:stCxn id="11" idx="2"/>
          </p:cNvCxnSpPr>
          <p:nvPr/>
        </p:nvCxnSpPr>
        <p:spPr bwMode="auto">
          <a:xfrm>
            <a:off x="3763924" y="2791094"/>
            <a:ext cx="179426" cy="73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115616" y="3626250"/>
            <a:ext cx="128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Hashed Gram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608366" y="1801402"/>
            <a:ext cx="555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0247" y="4126617"/>
            <a:ext cx="111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{15,</a:t>
            </a:r>
            <a:r>
              <a:rPr lang="en-US" altLang="ko-KR" sz="1400" b="1" dirty="0" smtClean="0"/>
              <a:t>13</a:t>
            </a:r>
            <a:r>
              <a:rPr lang="en-US" altLang="ko-KR" sz="1400" dirty="0" smtClean="0"/>
              <a:t>,16}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01142" y="4677689"/>
            <a:ext cx="111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{</a:t>
            </a:r>
            <a:r>
              <a:rPr lang="en-US" altLang="ko-KR" sz="1400" b="1" dirty="0" smtClean="0"/>
              <a:t>13</a:t>
            </a:r>
            <a:r>
              <a:rPr lang="en-US" altLang="ko-KR" sz="1400" dirty="0" smtClean="0"/>
              <a:t>,16,23}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263436" y="5263669"/>
            <a:ext cx="111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{16,23,</a:t>
            </a:r>
            <a:r>
              <a:rPr lang="en-US" altLang="ko-KR" sz="1400" b="1" dirty="0" smtClean="0"/>
              <a:t>16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40248" y="4158151"/>
            <a:ext cx="907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Window set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1758667" y="5693291"/>
            <a:ext cx="586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Fingerprints pairs -&gt;  [13,1] , [16,4] ..</a:t>
            </a:r>
            <a:endParaRPr lang="ko-KR" altLang="en-US" dirty="0"/>
          </a:p>
        </p:txBody>
      </p:sp>
      <p:sp>
        <p:nvSpPr>
          <p:cNvPr id="37" name="한쪽 모서리가 잘린 사각형 36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WINNOWING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한쪽 모서리가 잘린 사각형 1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176" t="35461" r="51915" b="28193"/>
          <a:stretch/>
        </p:blipFill>
        <p:spPr>
          <a:xfrm>
            <a:off x="1709681" y="2276872"/>
            <a:ext cx="5724637" cy="381642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700808"/>
            <a:ext cx="7824788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9999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MOD P vs WINNOWING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400" b="0" dirty="0" smtClean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sp>
        <p:nvSpPr>
          <p:cNvPr id="8" name="한쪽 모서리가 잘린 사각형 7"/>
          <p:cNvSpPr/>
          <p:nvPr/>
        </p:nvSpPr>
        <p:spPr bwMode="auto">
          <a:xfrm>
            <a:off x="7244680" y="67497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8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1437" t="15107" r="10740" b="7840"/>
          <a:stretch/>
        </p:blipFill>
        <p:spPr>
          <a:xfrm>
            <a:off x="2174399" y="304800"/>
            <a:ext cx="4795201" cy="6434066"/>
          </a:xfrm>
          <a:prstGeom prst="rect">
            <a:avLst/>
          </a:prstGeom>
        </p:spPr>
      </p:pic>
      <p:sp>
        <p:nvSpPr>
          <p:cNvPr id="6" name="한쪽 모서리가 잘린 사각형 5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WordArt 3"/>
          <p:cNvSpPr>
            <a:spLocks noChangeArrowheads="1" noChangeShapeType="1" noTextEdit="1"/>
          </p:cNvSpPr>
          <p:nvPr/>
        </p:nvSpPr>
        <p:spPr bwMode="gray">
          <a:xfrm>
            <a:off x="1981200" y="3200400"/>
            <a:ext cx="5384800" cy="758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54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chemeClr val="tx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ko-KR" altLang="en-US" sz="54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chemeClr val="tx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51520" y="260648"/>
            <a:ext cx="1008112" cy="504056"/>
          </a:xfrm>
          <a:prstGeom prst="roundRect">
            <a:avLst/>
          </a:prstGeom>
          <a:solidFill>
            <a:srgbClr val="0041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4">
      <a:dk1>
        <a:srgbClr val="004386"/>
      </a:dk1>
      <a:lt1>
        <a:srgbClr val="FFFFFF"/>
      </a:lt1>
      <a:dk2>
        <a:srgbClr val="000000"/>
      </a:dk2>
      <a:lt2>
        <a:srgbClr val="B2B2B2"/>
      </a:lt2>
      <a:accent1>
        <a:srgbClr val="1ABA81"/>
      </a:accent1>
      <a:accent2>
        <a:srgbClr val="E4A800"/>
      </a:accent2>
      <a:accent3>
        <a:srgbClr val="FFFFFF"/>
      </a:accent3>
      <a:accent4>
        <a:srgbClr val="003872"/>
      </a:accent4>
      <a:accent5>
        <a:srgbClr val="ABD9C1"/>
      </a:accent5>
      <a:accent6>
        <a:srgbClr val="CF9800"/>
      </a:accent6>
      <a:hlink>
        <a:srgbClr val="3191F1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mple 1">
        <a:dk1>
          <a:srgbClr val="0F349B"/>
        </a:dk1>
        <a:lt1>
          <a:srgbClr val="FFFFFF"/>
        </a:lt1>
        <a:dk2>
          <a:srgbClr val="333333"/>
        </a:dk2>
        <a:lt2>
          <a:srgbClr val="B2B2B2"/>
        </a:lt2>
        <a:accent1>
          <a:srgbClr val="57B3E1"/>
        </a:accent1>
        <a:accent2>
          <a:srgbClr val="009999"/>
        </a:accent2>
        <a:accent3>
          <a:srgbClr val="FFFFFF"/>
        </a:accent3>
        <a:accent4>
          <a:srgbClr val="0B2B84"/>
        </a:accent4>
        <a:accent5>
          <a:srgbClr val="B4D6EE"/>
        </a:accent5>
        <a:accent6>
          <a:srgbClr val="008A8A"/>
        </a:accent6>
        <a:hlink>
          <a:srgbClr val="999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FB5"/>
        </a:dk1>
        <a:lt1>
          <a:srgbClr val="FFFFFF"/>
        </a:lt1>
        <a:dk2>
          <a:srgbClr val="000000"/>
        </a:dk2>
        <a:lt2>
          <a:srgbClr val="B2B2B2"/>
        </a:lt2>
        <a:accent1>
          <a:srgbClr val="EAA22C"/>
        </a:accent1>
        <a:accent2>
          <a:srgbClr val="96D1E6"/>
        </a:accent2>
        <a:accent3>
          <a:srgbClr val="FFFFFF"/>
        </a:accent3>
        <a:accent4>
          <a:srgbClr val="12429A"/>
        </a:accent4>
        <a:accent5>
          <a:srgbClr val="F3CEAC"/>
        </a:accent5>
        <a:accent6>
          <a:srgbClr val="87BDD0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4386"/>
        </a:dk1>
        <a:lt1>
          <a:srgbClr val="FFFFFF"/>
        </a:lt1>
        <a:dk2>
          <a:srgbClr val="003366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4386"/>
        </a:dk1>
        <a:lt1>
          <a:srgbClr val="FFFFFF"/>
        </a:lt1>
        <a:dk2>
          <a:srgbClr val="000000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cdb2004113l</Template>
  <TotalTime>419</TotalTime>
  <Words>123</Words>
  <Application>Microsoft Office PowerPoint</Application>
  <PresentationFormat>화면 슬라이드 쇼(4:3)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Verdana</vt:lpstr>
      <vt:lpstr>Wingdings</vt:lpstr>
      <vt:lpstr>sample</vt:lpstr>
      <vt:lpstr>Winnowing</vt:lpstr>
      <vt:lpstr>WINNOWING</vt:lpstr>
      <vt:lpstr>WINNOWING</vt:lpstr>
      <vt:lpstr>WINNOWING</vt:lpstr>
      <vt:lpstr>WINNOWING</vt:lpstr>
      <vt:lpstr>WINNOWING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HomgFe</dc:creator>
  <cp:lastModifiedBy>HomgFe</cp:lastModifiedBy>
  <cp:revision>131</cp:revision>
  <dcterms:created xsi:type="dcterms:W3CDTF">2015-03-10T04:53:57Z</dcterms:created>
  <dcterms:modified xsi:type="dcterms:W3CDTF">2015-05-13T08:24:18Z</dcterms:modified>
</cp:coreProperties>
</file>