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7" r:id="rId3"/>
    <p:sldId id="286" r:id="rId4"/>
    <p:sldId id="278" r:id="rId5"/>
    <p:sldId id="279" r:id="rId6"/>
    <p:sldId id="280" r:id="rId7"/>
    <p:sldId id="281" r:id="rId8"/>
    <p:sldId id="282" r:id="rId9"/>
    <p:sldId id="283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D9C89-CDCF-D893-9323-BE5F13DB2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165C3F-B211-D3D7-5E12-37D14EB4C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B5CA4-9166-2D33-2FB1-995F8C3D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B87A-5E06-4C68-BA83-2EA074D4E7F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71CA5-D005-9429-E375-0CB835BB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87D4C-B7BC-0375-2FBA-7B11B07A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3F0-A32E-4452-8525-9DDB16EF0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30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1F372-D1AC-4AA2-E877-4951F00D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1E73BC-A568-9B14-026F-2FA613484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81B03-1A8D-BAEF-D4C2-818BEADC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B87A-5E06-4C68-BA83-2EA074D4E7F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E0303-8704-05D9-23F3-0BDE51D4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F9427-2032-647C-0DB6-97CC214E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3F0-A32E-4452-8525-9DDB16EF0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63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C8EA95-489C-8FCF-37F6-A2F39AC6F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C6436C-FAED-1E5C-8A3E-7C19F7E1D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99CE6-FD65-4DC1-7445-281AE3D0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B87A-5E06-4C68-BA83-2EA074D4E7F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DB1D7-BF89-E9E8-EAE0-75E9C92D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F01FA-9477-C041-017B-B7F39969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3F0-A32E-4452-8525-9DDB16EF0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5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A3B45-E17F-23DE-9F78-C6D6EDC5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21493-6699-BF8A-0493-74BC15149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17855-AD85-88C0-78E9-B76FC6E1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B87A-5E06-4C68-BA83-2EA074D4E7F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BCC02-D849-C507-F636-D73E92A6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127D5-D501-5089-D103-E04DB6B8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3F0-A32E-4452-8525-9DDB16EF0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44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05EE2-4ED4-BC60-0DE0-D5F2A28D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FF8D17-CFA4-C4DC-12A2-D1ECF7F0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C8E30-8616-299F-795D-5AEFA941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B87A-5E06-4C68-BA83-2EA074D4E7F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454C2C-F5EB-41C6-3FBD-CA1FC39C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F4A93-66A9-802B-C37C-5734A86E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3F0-A32E-4452-8525-9DDB16EF0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7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127B0-1578-92F6-4791-0EC8E530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ECDF0-9230-FACB-3BED-264D00510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B1DCD8-5617-646B-E19A-C1C7ACC33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BD90BA-FF0C-746B-8667-C4E632CC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B87A-5E06-4C68-BA83-2EA074D4E7F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664194-26A0-ED76-9914-2904401A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AEE2CE-80F2-4AE5-4C24-8EBE69BD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3F0-A32E-4452-8525-9DDB16EF0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59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44C4C-6B94-43F4-F235-897A46ED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B71FD0-E882-D7E0-7385-BE6327A58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775B43-86FE-DC13-85E4-163BE5E64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F8F671-AD88-ED6B-58BA-1E0A4363F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03637-009A-B982-B0A0-B80115567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9FB8E8-314A-72AF-5292-B92B203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B87A-5E06-4C68-BA83-2EA074D4E7F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E6B463-501C-F856-7270-908A8C50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7FA50D-0B0D-1802-574D-656B1E62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3F0-A32E-4452-8525-9DDB16EF0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0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66725-D32A-D6B9-4B64-C7B2ECE8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0153C3-DEE6-937A-6BAD-31698BDF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B87A-5E06-4C68-BA83-2EA074D4E7F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808D6D-1DFB-F1E1-95D6-0F7C8A7E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9CD9E6-5A8A-B50D-E314-0376CF14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3F0-A32E-4452-8525-9DDB16EF0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0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3F65F-C923-2ED3-6440-9850FBBB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B87A-5E06-4C68-BA83-2EA074D4E7F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71B23F-7FF9-CA08-543E-5DC99D9D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72477E-8F11-BFB9-F174-E94593FB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3F0-A32E-4452-8525-9DDB16EF0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3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BD1C4-E93A-8D43-81E4-DDF659FF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38039-ED98-32AF-9754-EC28F1282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A21EC2-4B6E-A67C-DFAB-8C15FD6B2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FE9CD0-D81F-F4A1-F740-934F473F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B87A-5E06-4C68-BA83-2EA074D4E7F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C00D9E-3482-E74C-054C-FBA1EA80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FAA375-6522-B914-E130-B1AF68C4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3F0-A32E-4452-8525-9DDB16EF0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2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64E91-8FB2-C376-CC09-950F2141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6FD0E6-1455-3A38-A034-193BFCCC7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2B8EA3-E8EC-57FF-C7A9-3219577BB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C6AC6F-C3EF-3FF4-BDDC-5DA9B1EC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B87A-5E06-4C68-BA83-2EA074D4E7F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9FC997-E744-2A0D-6429-CEFBD440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CEA19-178D-4314-5002-29D0F3A4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3F0-A32E-4452-8525-9DDB16EF0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20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77A55E-D0CA-16C7-CC85-18E157C76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FC7DC-9E1A-FB98-1804-FFE8CF6CC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6D152-45F1-5E6D-0357-3796D4AF8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8B87A-5E06-4C68-BA83-2EA074D4E7FA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FCF60-D085-7348-5F09-FC7B57CBB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EE048-729D-3FE9-B1DD-FA618464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2D3F0-A32E-4452-8525-9DDB16EF0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35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ana4056/footprint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hyperlink" Target="https://youtu.be/pmrt-P2ep-I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pmrt-P2ep-I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github.com/dana4056/footprints" TargetMode="Externa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hyperlink" Target="https://youtu.be/pmrt-P2ep-I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s://github.com/dana4056/footprin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hyperlink" Target="https://youtu.be/pmrt-P2ep-I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s://github.com/dana4056/footprint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ana4056/footprints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youtu.be/pmrt-P2ep-I" TargetMode="External"/><Relationship Id="rId5" Type="http://schemas.openxmlformats.org/officeDocument/2006/relationships/image" Target="../media/image12.png"/><Relationship Id="rId10" Type="http://schemas.openxmlformats.org/officeDocument/2006/relationships/image" Target="../media/image8.sv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pmrt-P2ep-I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github.com/dana4056/footprints" TargetMode="Externa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ana4056/footprint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hyperlink" Target="https://youtu.be/pmrt-P2ep-I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ana4056/footprints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4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youtu.be/pmrt-P2ep-I" TargetMode="External"/><Relationship Id="rId5" Type="http://schemas.openxmlformats.org/officeDocument/2006/relationships/image" Target="../media/image19.png"/><Relationship Id="rId10" Type="http://schemas.openxmlformats.org/officeDocument/2006/relationships/image" Target="../media/image8.svg"/><Relationship Id="rId4" Type="http://schemas.openxmlformats.org/officeDocument/2006/relationships/image" Target="../media/image18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ana4056/footprint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hyperlink" Target="https://youtu.be/pmrt-P2ep-I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3.png"/><Relationship Id="rId7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ana4056/footprint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hyperlink" Target="https://youtu.be/pmrt-P2ep-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E0B8F6-8521-1F17-0797-6D6A4AFD17AB}"/>
              </a:ext>
            </a:extLst>
          </p:cNvPr>
          <p:cNvSpPr txBox="1"/>
          <p:nvPr/>
        </p:nvSpPr>
        <p:spPr>
          <a:xfrm>
            <a:off x="756184" y="544176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프로젝트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발자취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02DBC6-9D40-F553-E074-B70A30EF9F07}"/>
              </a:ext>
            </a:extLst>
          </p:cNvPr>
          <p:cNvSpPr txBox="1"/>
          <p:nvPr/>
        </p:nvSpPr>
        <p:spPr>
          <a:xfrm>
            <a:off x="756184" y="829455"/>
            <a:ext cx="4416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공동 배달 주문을 위한 실시간 채팅 기반 커뮤니티 웹 서비스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8BD7E-65CA-42B1-5E1A-7E072CAA30BE}"/>
              </a:ext>
            </a:extLst>
          </p:cNvPr>
          <p:cNvSpPr txBox="1"/>
          <p:nvPr/>
        </p:nvSpPr>
        <p:spPr>
          <a:xfrm>
            <a:off x="756184" y="1386339"/>
            <a:ext cx="3204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기간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2022.06 ~ 2022.11 (6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개월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CBBCF5-36E0-2951-18EA-CC562F633C6F}"/>
              </a:ext>
            </a:extLst>
          </p:cNvPr>
          <p:cNvSpPr txBox="1"/>
          <p:nvPr/>
        </p:nvSpPr>
        <p:spPr>
          <a:xfrm>
            <a:off x="756183" y="1794067"/>
            <a:ext cx="2366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인원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5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명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 프로젝트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74CCBB-6A0E-8B58-2D08-AD4DA10233FB}"/>
              </a:ext>
            </a:extLst>
          </p:cNvPr>
          <p:cNvSpPr txBox="1"/>
          <p:nvPr/>
        </p:nvSpPr>
        <p:spPr>
          <a:xfrm>
            <a:off x="756182" y="3841016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환경</a:t>
            </a:r>
          </a:p>
        </p:txBody>
      </p:sp>
      <p:graphicFrame>
        <p:nvGraphicFramePr>
          <p:cNvPr id="14" name="표 17">
            <a:extLst>
              <a:ext uri="{FF2B5EF4-FFF2-40B4-BE49-F238E27FC236}">
                <a16:creationId xmlns:a16="http://schemas.microsoft.com/office/drawing/2014/main" id="{DEED5822-9484-044B-535B-E82021E9175B}"/>
              </a:ext>
            </a:extLst>
          </p:cNvPr>
          <p:cNvGraphicFramePr>
            <a:graphicFrameLocks noGrp="1"/>
          </p:cNvGraphicFramePr>
          <p:nvPr/>
        </p:nvGraphicFramePr>
        <p:xfrm>
          <a:off x="756182" y="4183581"/>
          <a:ext cx="62044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775">
                  <a:extLst>
                    <a:ext uri="{9D8B030D-6E8A-4147-A177-3AD203B41FA5}">
                      <a16:colId xmlns:a16="http://schemas.microsoft.com/office/drawing/2014/main" val="1690684679"/>
                    </a:ext>
                  </a:extLst>
                </a:gridCol>
                <a:gridCol w="4543680">
                  <a:extLst>
                    <a:ext uri="{9D8B030D-6E8A-4147-A177-3AD203B41FA5}">
                      <a16:colId xmlns:a16="http://schemas.microsoft.com/office/drawing/2014/main" val="1971849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언어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200" b="0" kern="1200" dirty="0">
                          <a:solidFill>
                            <a:sysClr val="windowText" lastClr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Java(JDK11), HTML/CSS, </a:t>
                      </a:r>
                      <a:r>
                        <a:rPr lang="en-US" altLang="ko-KR" sz="1200" b="0" kern="1200" dirty="0" err="1">
                          <a:solidFill>
                            <a:sysClr val="windowText" lastClr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Javascript</a:t>
                      </a:r>
                      <a:endParaRPr lang="en-US" altLang="ko-KR" sz="1200" b="0" kern="1200" dirty="0">
                        <a:solidFill>
                          <a:sysClr val="windowText" lastClr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99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프레임워크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Spring Boot, Spring Security, Vue.js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95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Apache Tomcat 9.0, Amazon EC2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39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DB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sv-SE" altLang="ko-KR" sz="1200" kern="1200" dirty="0">
                          <a:solidFill>
                            <a:schemeClr val="dk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MySQL 8.0, JPA, Amazon RDS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6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IDE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 및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Tool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IntelliJ IDEA, Visual Studio Code, MySQL Workbench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801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API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및 라이브러리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Restful API, Kakao map 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799577"/>
                  </a:ext>
                </a:extLst>
              </a:tr>
            </a:tbl>
          </a:graphicData>
        </a:graphic>
      </p:graphicFrame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8EC02EC6-89E3-505B-2D14-3DCF40D05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5080">
            <a:off x="6546707" y="617964"/>
            <a:ext cx="5045516" cy="3212004"/>
          </a:xfrm>
          <a:prstGeom prst="rect">
            <a:avLst/>
          </a:prstGeom>
        </p:spPr>
      </p:pic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760CCDBF-AFBE-DF2A-E01F-72E3BB5E2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39" y="3643019"/>
            <a:ext cx="4477462" cy="2850378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D654F411-6117-CC21-7CA9-33E2CA4AE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97" y="2350951"/>
            <a:ext cx="194837" cy="20112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672AE7F-C937-9F37-C85C-98DE2B6463E1}"/>
              </a:ext>
            </a:extLst>
          </p:cNvPr>
          <p:cNvSpPr txBox="1"/>
          <p:nvPr/>
        </p:nvSpPr>
        <p:spPr>
          <a:xfrm>
            <a:off x="1084158" y="2223966"/>
            <a:ext cx="3534495" cy="4047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hlinkClick r:id="rId6"/>
              </a:rPr>
              <a:t>https://github.com/dana4056/footprints</a:t>
            </a:r>
            <a:r>
              <a:rPr lang="en-US" altLang="ko-KR" sz="1400" kern="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2" name="그래픽 31">
            <a:extLst>
              <a:ext uri="{FF2B5EF4-FFF2-40B4-BE49-F238E27FC236}">
                <a16:creationId xmlns:a16="http://schemas.microsoft.com/office/drawing/2014/main" id="{128B1F8A-F108-0F21-636D-8EC7E7C01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403" y="2740017"/>
            <a:ext cx="237093" cy="21074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126E623-9ECE-2B11-F03C-DECAFA4D7A95}"/>
              </a:ext>
            </a:extLst>
          </p:cNvPr>
          <p:cNvSpPr txBox="1"/>
          <p:nvPr/>
        </p:nvSpPr>
        <p:spPr>
          <a:xfrm>
            <a:off x="1084158" y="2609941"/>
            <a:ext cx="2685409" cy="4047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hlinkClick r:id="rId9"/>
              </a:rPr>
              <a:t>https://youtu.be/pmrt-P2ep-I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3147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02DBC6-9D40-F553-E074-B70A30EF9F07}"/>
              </a:ext>
            </a:extLst>
          </p:cNvPr>
          <p:cNvSpPr txBox="1"/>
          <p:nvPr/>
        </p:nvSpPr>
        <p:spPr>
          <a:xfrm>
            <a:off x="756184" y="829455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별첨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(1 / 2)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8BD7E-65CA-42B1-5E1A-7E072CAA30BE}"/>
              </a:ext>
            </a:extLst>
          </p:cNvPr>
          <p:cNvSpPr txBox="1"/>
          <p:nvPr/>
        </p:nvSpPr>
        <p:spPr>
          <a:xfrm>
            <a:off x="756184" y="1232450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ERD 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</a:t>
            </a:r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</a:t>
            </a:r>
            <a:endParaRPr lang="ko-KR" altLang="en-US" sz="1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2049" name="_x423200632">
            <a:extLst>
              <a:ext uri="{FF2B5EF4-FFF2-40B4-BE49-F238E27FC236}">
                <a16:creationId xmlns:a16="http://schemas.microsoft.com/office/drawing/2014/main" id="{3F0FBB94-5EB2-43B4-3B72-E413F325D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465" y="1386339"/>
            <a:ext cx="5477070" cy="518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CAE021-95DC-7C5D-3655-EB7CAE77C9CA}"/>
              </a:ext>
            </a:extLst>
          </p:cNvPr>
          <p:cNvSpPr txBox="1"/>
          <p:nvPr/>
        </p:nvSpPr>
        <p:spPr>
          <a:xfrm>
            <a:off x="756184" y="544176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프로젝트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발자취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D7920D-D9DC-BDF5-6A1E-23DBAE608A63}"/>
              </a:ext>
            </a:extLst>
          </p:cNvPr>
          <p:cNvGrpSpPr/>
          <p:nvPr/>
        </p:nvGrpSpPr>
        <p:grpSpPr>
          <a:xfrm>
            <a:off x="8784305" y="0"/>
            <a:ext cx="3407695" cy="248530"/>
            <a:chOff x="8784305" y="0"/>
            <a:chExt cx="3407695" cy="248530"/>
          </a:xfrm>
        </p:grpSpPr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id="{2C3D4690-147C-81D1-3642-2666EE566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81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84305" y="76595"/>
              <a:ext cx="130483" cy="13469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5C658E-F5D1-38F7-043F-2CE15852D7AA}"/>
                </a:ext>
              </a:extLst>
            </p:cNvPr>
            <p:cNvSpPr txBox="1"/>
            <p:nvPr/>
          </p:nvSpPr>
          <p:spPr>
            <a:xfrm>
              <a:off x="8864703" y="0"/>
              <a:ext cx="1808509" cy="2485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indent="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kern="0" dirty="0">
                  <a:solidFill>
                    <a:schemeClr val="bg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https://github.com/dana4056/footprints</a:t>
              </a:r>
              <a:r>
                <a:rPr lang="en-US" altLang="ko-KR" sz="700" kern="0" dirty="0">
                  <a:solidFill>
                    <a:schemeClr val="bg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</a:t>
              </a:r>
              <a:endParaRPr lang="en-US" altLang="ko-KR" sz="700" kern="0" spc="0" dirty="0">
                <a:solidFill>
                  <a:schemeClr val="bg1">
                    <a:lumMod val="75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698AE1D1-FB42-9311-35F2-74B979039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80991" y="82945"/>
              <a:ext cx="130484" cy="11598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F858BB-5DC9-7403-1AAA-31C2F92558CA}"/>
                </a:ext>
              </a:extLst>
            </p:cNvPr>
            <p:cNvSpPr txBox="1"/>
            <p:nvPr/>
          </p:nvSpPr>
          <p:spPr>
            <a:xfrm>
              <a:off x="10754325" y="0"/>
              <a:ext cx="1437675" cy="2485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kern="0" spc="0" dirty="0">
                  <a:solidFill>
                    <a:schemeClr val="bg1">
                      <a:lumMod val="75000"/>
                    </a:schemeClr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https://youtu.be/pmrt-P2ep-I</a:t>
              </a:r>
              <a:endParaRPr lang="en-US" altLang="ko-KR" sz="700" kern="0" spc="0" dirty="0">
                <a:solidFill>
                  <a:schemeClr val="bg1">
                    <a:lumMod val="75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45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E0B8F6-8521-1F17-0797-6D6A4AFD17AB}"/>
              </a:ext>
            </a:extLst>
          </p:cNvPr>
          <p:cNvSpPr txBox="1"/>
          <p:nvPr/>
        </p:nvSpPr>
        <p:spPr>
          <a:xfrm>
            <a:off x="756184" y="544176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프로젝트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발자취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02DBC6-9D40-F553-E074-B70A30EF9F07}"/>
              </a:ext>
            </a:extLst>
          </p:cNvPr>
          <p:cNvSpPr txBox="1"/>
          <p:nvPr/>
        </p:nvSpPr>
        <p:spPr>
          <a:xfrm>
            <a:off x="756184" y="82945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역할분배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CCDC7-5671-2DE1-2B3E-0E1B8B7F8CBB}"/>
              </a:ext>
            </a:extLst>
          </p:cNvPr>
          <p:cNvSpPr txBox="1"/>
          <p:nvPr/>
        </p:nvSpPr>
        <p:spPr>
          <a:xfrm>
            <a:off x="756184" y="1232450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담당역할</a:t>
            </a:r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	</a:t>
            </a:r>
            <a:endParaRPr lang="ko-KR" altLang="en-US" sz="1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C4C47A6F-308D-B2E4-F5E0-475CFEF1F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981110"/>
              </p:ext>
            </p:extLst>
          </p:nvPr>
        </p:nvGraphicFramePr>
        <p:xfrm>
          <a:off x="6293588" y="1920722"/>
          <a:ext cx="5142230" cy="4447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90">
                  <a:extLst>
                    <a:ext uri="{9D8B030D-6E8A-4147-A177-3AD203B41FA5}">
                      <a16:colId xmlns:a16="http://schemas.microsoft.com/office/drawing/2014/main" val="2621022254"/>
                    </a:ext>
                  </a:extLst>
                </a:gridCol>
                <a:gridCol w="3692284">
                  <a:extLst>
                    <a:ext uri="{9D8B030D-6E8A-4147-A177-3AD203B41FA5}">
                      <a16:colId xmlns:a16="http://schemas.microsoft.com/office/drawing/2014/main" val="3257687333"/>
                    </a:ext>
                  </a:extLst>
                </a:gridCol>
                <a:gridCol w="894956">
                  <a:extLst>
                    <a:ext uri="{9D8B030D-6E8A-4147-A177-3AD203B41FA5}">
                      <a16:colId xmlns:a16="http://schemas.microsoft.com/office/drawing/2014/main" val="968421601"/>
                    </a:ext>
                  </a:extLst>
                </a:gridCol>
              </a:tblGrid>
              <a:tr h="291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18999"/>
                  </a:ext>
                </a:extLst>
              </a:tr>
              <a:tr h="267479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선진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AWS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의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EC2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RDS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를 이용한 서비스 배포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백엔드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및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프론트엔드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412194"/>
                  </a:ext>
                </a:extLst>
              </a:tr>
              <a:tr h="267479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팀원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게시물 정렬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백엔드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및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프론트엔드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006404"/>
                  </a:ext>
                </a:extLst>
              </a:tr>
              <a:tr h="2674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닉네임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아이디 중복 확인 기능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47896"/>
                  </a:ext>
                </a:extLst>
              </a:tr>
              <a:tr h="2674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아이디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비밀번호 찾기 기능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208425"/>
                  </a:ext>
                </a:extLst>
              </a:tr>
              <a:tr h="2674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Socket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활용한 채팅 기능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720403"/>
                  </a:ext>
                </a:extLst>
              </a:tr>
              <a:tr h="2674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Axois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를 이용한 비동기 통신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245828"/>
                  </a:ext>
                </a:extLst>
              </a:tr>
              <a:tr h="2674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Vuex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를 통한 상태 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725501"/>
                  </a:ext>
                </a:extLst>
              </a:tr>
              <a:tr h="267479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다은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AWS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의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EC2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RDS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를 이용한 서비스 배포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백엔드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및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프론트엔드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746476"/>
                  </a:ext>
                </a:extLst>
              </a:tr>
              <a:tr h="267479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2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회원가입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로그인 기능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백엔드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및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프론트엔드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765888"/>
                  </a:ext>
                </a:extLst>
              </a:tr>
              <a:tr h="2674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2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JWT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Spring Security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를 활용한 사용자 권한 관리 및 인증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85905"/>
                  </a:ext>
                </a:extLst>
              </a:tr>
              <a:tr h="2674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2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SPA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로 인한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새로고침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오류 개선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35907"/>
                  </a:ext>
                </a:extLst>
              </a:tr>
              <a:tr h="2674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2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화면 디자인 및 퍼블리싱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채팅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게시글 작성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마이페이지 제외 모든 페이지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604065"/>
                  </a:ext>
                </a:extLst>
              </a:tr>
              <a:tr h="2674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2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카카오 맵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API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를 활용한 지도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주소데이터 처리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78746"/>
                  </a:ext>
                </a:extLst>
              </a:tr>
              <a:tr h="2674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2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Vuex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를 통한 상태 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331380"/>
                  </a:ext>
                </a:extLst>
              </a:tr>
              <a:tr h="2674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D2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Vue.js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기반의 컴포넌트 구성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Axois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를 이용한 비동기 통신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792174"/>
                  </a:ext>
                </a:extLst>
              </a:tr>
            </a:tbl>
          </a:graphicData>
        </a:graphic>
      </p:graphicFrame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2C798DA9-5319-EFEE-6F5F-4757EADBF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8359"/>
              </p:ext>
            </p:extLst>
          </p:nvPr>
        </p:nvGraphicFramePr>
        <p:xfrm>
          <a:off x="756183" y="1920722"/>
          <a:ext cx="5142230" cy="444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39">
                  <a:extLst>
                    <a:ext uri="{9D8B030D-6E8A-4147-A177-3AD203B41FA5}">
                      <a16:colId xmlns:a16="http://schemas.microsoft.com/office/drawing/2014/main" val="2621022254"/>
                    </a:ext>
                  </a:extLst>
                </a:gridCol>
                <a:gridCol w="3698635">
                  <a:extLst>
                    <a:ext uri="{9D8B030D-6E8A-4147-A177-3AD203B41FA5}">
                      <a16:colId xmlns:a16="http://schemas.microsoft.com/office/drawing/2014/main" val="3257687333"/>
                    </a:ext>
                  </a:extLst>
                </a:gridCol>
                <a:gridCol w="894956">
                  <a:extLst>
                    <a:ext uri="{9D8B030D-6E8A-4147-A177-3AD203B41FA5}">
                      <a16:colId xmlns:a16="http://schemas.microsoft.com/office/drawing/2014/main" val="968421601"/>
                    </a:ext>
                  </a:extLst>
                </a:gridCol>
              </a:tblGrid>
              <a:tr h="283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18999"/>
                  </a:ext>
                </a:extLst>
              </a:tr>
              <a:tr h="29746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유석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게시글 목록 조회 기능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백엔드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006404"/>
                  </a:ext>
                </a:extLst>
              </a:tr>
              <a:tr h="2974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DB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설계 및 구축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806048"/>
                  </a:ext>
                </a:extLst>
              </a:tr>
              <a:tr h="2974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DTO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설계 및 수정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616778"/>
                  </a:ext>
                </a:extLst>
              </a:tr>
              <a:tr h="2974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마이페이지 정보 불러오기 기능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493838"/>
                  </a:ext>
                </a:extLst>
              </a:tr>
              <a:tr h="29746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혁진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게시글 조회수 올리기 기능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백엔드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349005"/>
                  </a:ext>
                </a:extLst>
              </a:tr>
              <a:tr h="2974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게시글 등록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929980"/>
                  </a:ext>
                </a:extLst>
              </a:tr>
              <a:tr h="2974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Socket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활용한 채팅 기능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10185"/>
                  </a:ext>
                </a:extLst>
              </a:tr>
              <a:tr h="2974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DB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설계 및 구축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265041"/>
                  </a:ext>
                </a:extLst>
              </a:tr>
              <a:tr h="297463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화면 디자인 및 퍼블리싱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채팅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게시글 작성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마이페이지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프론트엔드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863238"/>
                  </a:ext>
                </a:extLst>
              </a:tr>
              <a:tr h="2974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Socket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활용한 채팅 기능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792610"/>
                  </a:ext>
                </a:extLst>
              </a:tr>
              <a:tr h="2974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이벤트 처리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24010"/>
                  </a:ext>
                </a:extLst>
              </a:tr>
              <a:tr h="2974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카카오 맵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API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를 활용한 지도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주소데이터 처리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92501"/>
                  </a:ext>
                </a:extLst>
              </a:tr>
              <a:tr h="2974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Vuex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를 통한 상태 관리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497925"/>
                  </a:ext>
                </a:extLst>
              </a:tr>
              <a:tr h="2974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Vue.js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기반의 컴포넌트 구성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Axois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를 이용한 비동기 통신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12454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28D834DE-0470-FE70-0461-EED2B66E9EFA}"/>
              </a:ext>
            </a:extLst>
          </p:cNvPr>
          <p:cNvGrpSpPr/>
          <p:nvPr/>
        </p:nvGrpSpPr>
        <p:grpSpPr>
          <a:xfrm>
            <a:off x="8784305" y="0"/>
            <a:ext cx="3407695" cy="248530"/>
            <a:chOff x="8784305" y="0"/>
            <a:chExt cx="3407695" cy="248530"/>
          </a:xfrm>
        </p:grpSpPr>
        <p:pic>
          <p:nvPicPr>
            <p:cNvPr id="3" name="그래픽 2">
              <a:extLst>
                <a:ext uri="{FF2B5EF4-FFF2-40B4-BE49-F238E27FC236}">
                  <a16:creationId xmlns:a16="http://schemas.microsoft.com/office/drawing/2014/main" id="{208905F3-C3D4-6C40-8951-C0356DE07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81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4305" y="76595"/>
              <a:ext cx="130483" cy="13469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9AD411-51F8-553D-A136-3F7867D3D192}"/>
                </a:ext>
              </a:extLst>
            </p:cNvPr>
            <p:cNvSpPr txBox="1"/>
            <p:nvPr/>
          </p:nvSpPr>
          <p:spPr>
            <a:xfrm>
              <a:off x="8864703" y="0"/>
              <a:ext cx="1808509" cy="2485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indent="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kern="0" dirty="0">
                  <a:solidFill>
                    <a:schemeClr val="bg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https://github.com/dana4056/footprints</a:t>
              </a:r>
              <a:r>
                <a:rPr lang="en-US" altLang="ko-KR" sz="700" kern="0" dirty="0">
                  <a:solidFill>
                    <a:schemeClr val="bg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</a:t>
              </a:r>
              <a:endParaRPr lang="en-US" altLang="ko-KR" sz="700" kern="0" spc="0" dirty="0">
                <a:solidFill>
                  <a:schemeClr val="bg1">
                    <a:lumMod val="75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4140C59B-CBE9-9A92-C59A-534916225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680991" y="82945"/>
              <a:ext cx="130484" cy="11598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933771-A3DA-149F-FFC6-C09831DA0199}"/>
                </a:ext>
              </a:extLst>
            </p:cNvPr>
            <p:cNvSpPr txBox="1"/>
            <p:nvPr/>
          </p:nvSpPr>
          <p:spPr>
            <a:xfrm>
              <a:off x="10754325" y="0"/>
              <a:ext cx="1437675" cy="2485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kern="0" spc="0" dirty="0">
                  <a:solidFill>
                    <a:schemeClr val="bg1">
                      <a:lumMod val="75000"/>
                    </a:schemeClr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https://youtu.be/pmrt-P2ep-I</a:t>
              </a:r>
              <a:endParaRPr lang="en-US" altLang="ko-KR" sz="700" kern="0" spc="0" dirty="0">
                <a:solidFill>
                  <a:schemeClr val="bg1">
                    <a:lumMod val="75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748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02DBC6-9D40-F553-E074-B70A30EF9F07}"/>
              </a:ext>
            </a:extLst>
          </p:cNvPr>
          <p:cNvSpPr txBox="1"/>
          <p:nvPr/>
        </p:nvSpPr>
        <p:spPr>
          <a:xfrm>
            <a:off x="756184" y="829455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배운점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및 아쉬운 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6815F-4698-48FD-406A-F4FEF6F21695}"/>
              </a:ext>
            </a:extLst>
          </p:cNvPr>
          <p:cNvSpPr txBox="1"/>
          <p:nvPr/>
        </p:nvSpPr>
        <p:spPr>
          <a:xfrm>
            <a:off x="756184" y="544176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프로젝트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발자취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C2D4C8A-0A2D-29D2-B099-F040C6D6F1B4}"/>
              </a:ext>
            </a:extLst>
          </p:cNvPr>
          <p:cNvGrpSpPr/>
          <p:nvPr/>
        </p:nvGrpSpPr>
        <p:grpSpPr>
          <a:xfrm>
            <a:off x="8784305" y="0"/>
            <a:ext cx="3407695" cy="248530"/>
            <a:chOff x="8784305" y="0"/>
            <a:chExt cx="3407695" cy="248530"/>
          </a:xfrm>
        </p:grpSpPr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052B130D-1263-7474-916C-50059D6CD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81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4305" y="76595"/>
              <a:ext cx="130483" cy="13469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593B6C-3F31-AEFA-8445-657B09980110}"/>
                </a:ext>
              </a:extLst>
            </p:cNvPr>
            <p:cNvSpPr txBox="1"/>
            <p:nvPr/>
          </p:nvSpPr>
          <p:spPr>
            <a:xfrm>
              <a:off x="8864703" y="0"/>
              <a:ext cx="1808509" cy="2485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indent="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kern="0" dirty="0">
                  <a:solidFill>
                    <a:schemeClr val="bg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https://github.com/dana4056/footprints</a:t>
              </a:r>
              <a:r>
                <a:rPr lang="en-US" altLang="ko-KR" sz="700" kern="0" dirty="0">
                  <a:solidFill>
                    <a:schemeClr val="bg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</a:t>
              </a:r>
              <a:endParaRPr lang="en-US" altLang="ko-KR" sz="700" kern="0" spc="0" dirty="0">
                <a:solidFill>
                  <a:schemeClr val="bg1">
                    <a:lumMod val="75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141A2B39-77B1-7108-20E6-327B83DA6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680991" y="82945"/>
              <a:ext cx="130484" cy="11598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7DE5A0-F3C6-8534-F50C-2DDA41344CCB}"/>
                </a:ext>
              </a:extLst>
            </p:cNvPr>
            <p:cNvSpPr txBox="1"/>
            <p:nvPr/>
          </p:nvSpPr>
          <p:spPr>
            <a:xfrm>
              <a:off x="10754325" y="0"/>
              <a:ext cx="1437675" cy="2485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kern="0" spc="0" dirty="0">
                  <a:solidFill>
                    <a:schemeClr val="bg1">
                      <a:lumMod val="75000"/>
                    </a:schemeClr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https://youtu.be/pmrt-P2ep-I</a:t>
              </a:r>
              <a:endParaRPr lang="en-US" altLang="ko-KR" sz="700" kern="0" spc="0" dirty="0">
                <a:solidFill>
                  <a:schemeClr val="bg1">
                    <a:lumMod val="75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3832A38-999E-4024-6C5D-C05F6C6B6DE6}"/>
              </a:ext>
            </a:extLst>
          </p:cNvPr>
          <p:cNvGraphicFramePr>
            <a:graphicFrameLocks noGrp="1"/>
          </p:cNvGraphicFramePr>
          <p:nvPr/>
        </p:nvGraphicFramePr>
        <p:xfrm>
          <a:off x="1764939" y="1706991"/>
          <a:ext cx="8662122" cy="4103450"/>
        </p:xfrm>
        <a:graphic>
          <a:graphicData uri="http://schemas.openxmlformats.org/drawingml/2006/table">
            <a:tbl>
              <a:tblPr/>
              <a:tblGrid>
                <a:gridCol w="2187301">
                  <a:extLst>
                    <a:ext uri="{9D8B030D-6E8A-4147-A177-3AD203B41FA5}">
                      <a16:colId xmlns:a16="http://schemas.microsoft.com/office/drawing/2014/main" val="4211906468"/>
                    </a:ext>
                  </a:extLst>
                </a:gridCol>
                <a:gridCol w="6474821">
                  <a:extLst>
                    <a:ext uri="{9D8B030D-6E8A-4147-A177-3AD203B41FA5}">
                      <a16:colId xmlns:a16="http://schemas.microsoft.com/office/drawing/2014/main" val="648871646"/>
                    </a:ext>
                  </a:extLst>
                </a:gridCol>
              </a:tblGrid>
              <a:tr h="892400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전반적인 웹 서비스 개발 경험</a:t>
                      </a:r>
                    </a:p>
                  </a:txBody>
                  <a:tcPr marL="53343" marR="53343" marT="14748" marB="14748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프로젝트를 시작할 때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팀원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5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명 모두가 웹 개발이 처음이었습니다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웹 개발에 필요한 지식들을 공부하면서 서비스에 적용해보자고 시작한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프로젝트이었기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때문에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Java,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Javascript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등 필요한 언어부터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HTTP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통신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spring framework, SPA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등 웹 개발에 필요한 기술까지 하나하나 모두 공부하며 실제로 웹 서비스가 어떻게 구현되고 제공되는지에 대해 배울 수 있었던 기회였습니다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53343" marR="53343" marT="14748" marB="14748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338613"/>
                  </a:ext>
                </a:extLst>
              </a:tr>
              <a:tr h="557698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Spring Framework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활용 경험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53343" marR="53343" marT="14748" marB="14748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spring boot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를 이용해 웹 프로젝트를 구축 및 개발하고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spring security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를 활용해 권한 관리를 하는 등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spring framework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에 대해 공부하고 사용해볼 수 있는 경험을 얻었습니다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53343" marR="53343" marT="14748" marB="14748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412942"/>
                  </a:ext>
                </a:extLst>
              </a:tr>
              <a:tr h="813954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Rest API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설계 및 구현 경험</a:t>
                      </a:r>
                    </a:p>
                  </a:txBody>
                  <a:tcPr marL="53343" marR="53343" marT="14748" marB="14748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spring boot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와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vue.js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를 이용해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백엔드와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프론트엔드가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비동기 통신을 통해 데이터를 주고받는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Rest API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를 직접 설계하고 구현해보는 경험을 해보았습니다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자원을 어떤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URI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로 표현할지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어떤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HTTP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메소드를 사용할지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파라미터를 이용할지 등 하나의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API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를 작성하는 것에도 깊은 고민을 해볼 수 있는 경험이었습니다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53343" marR="53343" marT="14748" marB="14748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0514"/>
                  </a:ext>
                </a:extLst>
              </a:tr>
              <a:tr h="412311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외부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API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를 이용한 서비스 구현 경험</a:t>
                      </a:r>
                    </a:p>
                  </a:txBody>
                  <a:tcPr marL="53343" marR="53343" marT="14748" marB="14748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카카오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map API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를 활용하여 지도를 띄우고 필요한 기능들을 구현해볼 수 있는 경험을 얻었습니다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53343" marR="53343" marT="14748" marB="14748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724672"/>
                  </a:ext>
                </a:extLst>
              </a:tr>
              <a:tr h="613133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AWS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를 활용한 배포 경험</a:t>
                      </a:r>
                    </a:p>
                  </a:txBody>
                  <a:tcPr marL="53343" marR="53343" marT="14748" marB="14748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로컬에서 개발한 서비스를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Amazon Web Service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의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EC2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를 활용해 클라우드 서버에 필요한 환경을 구축해 배포하였습니다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또한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RDS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를 활용해 클라우드 내에서 관계형 데이터베이스를 사용할 수 있도록 환경을 구축한 경험이 있습니다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53343" marR="53343" marT="14748" marB="14748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812350"/>
                  </a:ext>
                </a:extLst>
              </a:tr>
              <a:tr h="813954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오랜 개발 기간의 아쉬움</a:t>
                      </a:r>
                    </a:p>
                  </a:txBody>
                  <a:tcPr marL="53343" marR="53343" marT="14748" marB="14748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팀원 전원이 웹 관련 개발 경험이 전무해 모든 것을 공부하며 진행한 프로젝트였기 때문에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개발 기간이 길어졌습니다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그로 인해 서비스의 결과에 비해 길어진 개발 기간이 조금 아쉬운 마음이 있습니다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하지만 이 프로젝트를 기반으로 다음 웹 프로젝트부터는 개발 실력이 굉장히 향상되었기 때문에 매우 값진 경험이었습니다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marL="53343" marR="53343" marT="14748" marB="14748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947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89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02DBC6-9D40-F553-E074-B70A30EF9F07}"/>
              </a:ext>
            </a:extLst>
          </p:cNvPr>
          <p:cNvSpPr txBox="1"/>
          <p:nvPr/>
        </p:nvSpPr>
        <p:spPr>
          <a:xfrm>
            <a:off x="756184" y="829455"/>
            <a:ext cx="1832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페이지 주요기능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(1 / 6)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8BD7E-65CA-42B1-5E1A-7E072CAA30BE}"/>
              </a:ext>
            </a:extLst>
          </p:cNvPr>
          <p:cNvSpPr txBox="1"/>
          <p:nvPr/>
        </p:nvSpPr>
        <p:spPr>
          <a:xfrm>
            <a:off x="756184" y="1232450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1526D-8D83-6F9F-D5E6-161F9587612D}"/>
              </a:ext>
            </a:extLst>
          </p:cNvPr>
          <p:cNvSpPr txBox="1"/>
          <p:nvPr/>
        </p:nvSpPr>
        <p:spPr>
          <a:xfrm>
            <a:off x="756184" y="544176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프로젝트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발자취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30363D-E525-EB32-E0D3-027675FDC854}"/>
              </a:ext>
            </a:extLst>
          </p:cNvPr>
          <p:cNvSpPr txBox="1"/>
          <p:nvPr/>
        </p:nvSpPr>
        <p:spPr>
          <a:xfrm>
            <a:off x="7607656" y="4290476"/>
            <a:ext cx="14302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로그인 완료 후 생성된 토큰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DA942-A8DD-3AFC-1810-64743D5D5763}"/>
              </a:ext>
            </a:extLst>
          </p:cNvPr>
          <p:cNvSpPr txBox="1"/>
          <p:nvPr/>
        </p:nvSpPr>
        <p:spPr>
          <a:xfrm>
            <a:off x="756184" y="1520214"/>
            <a:ext cx="9046003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성공적으로 로그인을 완료하면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로그인한 사용자의 정보가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JWT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토큰으로 변환되어 로컬 스토리지에 저장됩니다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이후에 로그인한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유저 권한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필요한 페이지에서는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HTTP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요청 메시지에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JWT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담아 전달하면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백단에서 토큰을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복호화하여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권한을 인증합니다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DA3399-F5AE-8F03-01FF-2FB99D26F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84" y="2431226"/>
            <a:ext cx="5854862" cy="348004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772C301-CE3A-4C9A-A0EE-A257AD409AB8}"/>
              </a:ext>
            </a:extLst>
          </p:cNvPr>
          <p:cNvSpPr/>
          <p:nvPr/>
        </p:nvSpPr>
        <p:spPr>
          <a:xfrm>
            <a:off x="7185264" y="2874659"/>
            <a:ext cx="2375972" cy="1375585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CD2BE0-F3AC-867E-3DB4-ABF01A5AF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935" y="3048641"/>
            <a:ext cx="2105422" cy="1076489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59AD470-4C1D-A8D2-6E80-25584D86DA12}"/>
              </a:ext>
            </a:extLst>
          </p:cNvPr>
          <p:cNvSpPr/>
          <p:nvPr/>
        </p:nvSpPr>
        <p:spPr>
          <a:xfrm>
            <a:off x="9683094" y="2874659"/>
            <a:ext cx="1855782" cy="1375585"/>
          </a:xfrm>
          <a:prstGeom prst="roundRect">
            <a:avLst>
              <a:gd name="adj" fmla="val 52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8B007BC-E71E-4A44-7B9D-6A38798E7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5242" y="2905752"/>
            <a:ext cx="1262934" cy="13444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EB575F-2FCC-103C-3F84-50AFFF22BB0C}"/>
              </a:ext>
            </a:extLst>
          </p:cNvPr>
          <p:cNvSpPr txBox="1"/>
          <p:nvPr/>
        </p:nvSpPr>
        <p:spPr>
          <a:xfrm>
            <a:off x="9658640" y="4250244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토큰에 담긴 실제 데이터</a:t>
            </a:r>
            <a:br>
              <a:rPr lang="en-US" altLang="ko-KR" sz="9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9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9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비밀번호와 같은 중요 데이터</a:t>
            </a:r>
            <a:r>
              <a:rPr lang="en-US" altLang="ko-KR" sz="9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9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미포함</a:t>
            </a:r>
            <a:r>
              <a:rPr lang="en-US" altLang="ko-KR" sz="9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900" dirty="0">
              <a:solidFill>
                <a:srgbClr val="C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ABB573F-7C6B-527E-BE72-41E54FAB5B80}"/>
              </a:ext>
            </a:extLst>
          </p:cNvPr>
          <p:cNvCxnSpPr>
            <a:cxnSpLocks/>
          </p:cNvCxnSpPr>
          <p:nvPr/>
        </p:nvCxnSpPr>
        <p:spPr>
          <a:xfrm flipH="1">
            <a:off x="9473544" y="3586885"/>
            <a:ext cx="26670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4D30D06E-0F4C-82F4-3AD8-328735BD90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92"/>
          <a:stretch/>
        </p:blipFill>
        <p:spPr>
          <a:xfrm>
            <a:off x="7114031" y="4953004"/>
            <a:ext cx="4616938" cy="43789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D753A3F-B52C-FF5D-B1D3-9E69F9C55E01}"/>
              </a:ext>
            </a:extLst>
          </p:cNvPr>
          <p:cNvSpPr txBox="1"/>
          <p:nvPr/>
        </p:nvSpPr>
        <p:spPr>
          <a:xfrm>
            <a:off x="8715831" y="5349587"/>
            <a:ext cx="14975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로컬 스토리지에 저장된 토큰</a:t>
            </a:r>
            <a:endParaRPr lang="ko-KR" altLang="en-US" sz="900" dirty="0">
              <a:solidFill>
                <a:srgbClr val="C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AB6A081-5377-C09F-13F9-9162CE0E636B}"/>
              </a:ext>
            </a:extLst>
          </p:cNvPr>
          <p:cNvGrpSpPr/>
          <p:nvPr/>
        </p:nvGrpSpPr>
        <p:grpSpPr>
          <a:xfrm>
            <a:off x="8784305" y="0"/>
            <a:ext cx="3407695" cy="248530"/>
            <a:chOff x="8784305" y="0"/>
            <a:chExt cx="3407695" cy="248530"/>
          </a:xfrm>
        </p:grpSpPr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263BF2CD-A714-8A0B-D629-5290E528C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81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84305" y="76595"/>
              <a:ext cx="130483" cy="13469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4BBE10-E9A4-9ED2-7EAE-4F2A18E4C873}"/>
                </a:ext>
              </a:extLst>
            </p:cNvPr>
            <p:cNvSpPr txBox="1"/>
            <p:nvPr/>
          </p:nvSpPr>
          <p:spPr>
            <a:xfrm>
              <a:off x="8864703" y="0"/>
              <a:ext cx="1808509" cy="2485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indent="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kern="0" dirty="0">
                  <a:solidFill>
                    <a:schemeClr val="bg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https://github.com/dana4056/footprints</a:t>
              </a:r>
              <a:r>
                <a:rPr lang="en-US" altLang="ko-KR" sz="700" kern="0" dirty="0">
                  <a:solidFill>
                    <a:schemeClr val="bg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</a:t>
              </a:r>
              <a:endParaRPr lang="en-US" altLang="ko-KR" sz="700" kern="0" spc="0" dirty="0">
                <a:solidFill>
                  <a:schemeClr val="bg1">
                    <a:lumMod val="75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221CDDDD-10FD-6837-2955-5CEBCF9E0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680991" y="82945"/>
              <a:ext cx="130484" cy="11598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3CDFFC-01DC-ACC2-61F5-8207FEABF58D}"/>
                </a:ext>
              </a:extLst>
            </p:cNvPr>
            <p:cNvSpPr txBox="1"/>
            <p:nvPr/>
          </p:nvSpPr>
          <p:spPr>
            <a:xfrm>
              <a:off x="10754325" y="0"/>
              <a:ext cx="1437675" cy="2485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kern="0" spc="0" dirty="0">
                  <a:solidFill>
                    <a:schemeClr val="bg1">
                      <a:lumMod val="75000"/>
                    </a:schemeClr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https://youtu.be/pmrt-P2ep-I</a:t>
              </a:r>
              <a:endParaRPr lang="en-US" altLang="ko-KR" sz="700" kern="0" spc="0" dirty="0">
                <a:solidFill>
                  <a:schemeClr val="bg1">
                    <a:lumMod val="75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32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81D4F0E-1398-CE18-557D-44E43B2A6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7" b="-1"/>
          <a:stretch/>
        </p:blipFill>
        <p:spPr>
          <a:xfrm>
            <a:off x="759318" y="2431226"/>
            <a:ext cx="5851728" cy="348004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02DBC6-9D40-F553-E074-B70A30EF9F07}"/>
              </a:ext>
            </a:extLst>
          </p:cNvPr>
          <p:cNvSpPr txBox="1"/>
          <p:nvPr/>
        </p:nvSpPr>
        <p:spPr>
          <a:xfrm>
            <a:off x="756184" y="829455"/>
            <a:ext cx="1832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페이지 주요기능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(2 / 6)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8BD7E-65CA-42B1-5E1A-7E072CAA30BE}"/>
              </a:ext>
            </a:extLst>
          </p:cNvPr>
          <p:cNvSpPr txBox="1"/>
          <p:nvPr/>
        </p:nvSpPr>
        <p:spPr>
          <a:xfrm>
            <a:off x="756184" y="1232450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권한 없음 페이지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1526D-8D83-6F9F-D5E6-161F9587612D}"/>
              </a:ext>
            </a:extLst>
          </p:cNvPr>
          <p:cNvSpPr txBox="1"/>
          <p:nvPr/>
        </p:nvSpPr>
        <p:spPr>
          <a:xfrm>
            <a:off x="756184" y="544176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프로젝트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발자취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DA942-A8DD-3AFC-1810-64743D5D5763}"/>
              </a:ext>
            </a:extLst>
          </p:cNvPr>
          <p:cNvSpPr txBox="1"/>
          <p:nvPr/>
        </p:nvSpPr>
        <p:spPr>
          <a:xfrm>
            <a:off x="756184" y="1520214"/>
            <a:ext cx="9658413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사용자가 허락되지 않은 페이지에 임의로 접근할 때 보이는 페이지입니다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권한이 정해져 있는 페이지에서 발생하는 요청 메시지에는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JWT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담아 보내는데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Spring Security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활용해 토큰에 담겨 있는 권한을 체크하고 접근할 수 있는 페이지에만 접근할 수 있도록 허용합니다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8" name="표 11">
            <a:extLst>
              <a:ext uri="{FF2B5EF4-FFF2-40B4-BE49-F238E27FC236}">
                <a16:creationId xmlns:a16="http://schemas.microsoft.com/office/drawing/2014/main" id="{7F0C4F14-D5C4-7C32-6A01-ECC14FB0C337}"/>
              </a:ext>
            </a:extLst>
          </p:cNvPr>
          <p:cNvGraphicFramePr>
            <a:graphicFrameLocks noGrp="1"/>
          </p:cNvGraphicFramePr>
          <p:nvPr/>
        </p:nvGraphicFramePr>
        <p:xfrm>
          <a:off x="7426121" y="2656251"/>
          <a:ext cx="3865461" cy="772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487">
                  <a:extLst>
                    <a:ext uri="{9D8B030D-6E8A-4147-A177-3AD203B41FA5}">
                      <a16:colId xmlns:a16="http://schemas.microsoft.com/office/drawing/2014/main" val="2546158079"/>
                    </a:ext>
                  </a:extLst>
                </a:gridCol>
                <a:gridCol w="1288487">
                  <a:extLst>
                    <a:ext uri="{9D8B030D-6E8A-4147-A177-3AD203B41FA5}">
                      <a16:colId xmlns:a16="http://schemas.microsoft.com/office/drawing/2014/main" val="623628059"/>
                    </a:ext>
                  </a:extLst>
                </a:gridCol>
                <a:gridCol w="1288487">
                  <a:extLst>
                    <a:ext uri="{9D8B030D-6E8A-4147-A177-3AD203B41FA5}">
                      <a16:colId xmlns:a16="http://schemas.microsoft.com/office/drawing/2014/main" val="184362517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토큰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내의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토큰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5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ROLE_USER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ROLE_ADMIN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130082"/>
                  </a:ext>
                </a:extLst>
              </a:tr>
              <a:tr h="315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유저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관리자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게스트 권한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비로그인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063222"/>
                  </a:ext>
                </a:extLst>
              </a:tr>
            </a:tbl>
          </a:graphicData>
        </a:graphic>
      </p:graphicFrame>
      <p:graphicFrame>
        <p:nvGraphicFramePr>
          <p:cNvPr id="13" name="표 15">
            <a:extLst>
              <a:ext uri="{FF2B5EF4-FFF2-40B4-BE49-F238E27FC236}">
                <a16:creationId xmlns:a16="http://schemas.microsoft.com/office/drawing/2014/main" id="{FAAE6E36-7E41-A656-B8DC-4596D01AEBF4}"/>
              </a:ext>
            </a:extLst>
          </p:cNvPr>
          <p:cNvGraphicFramePr>
            <a:graphicFrameLocks noGrp="1"/>
          </p:cNvGraphicFramePr>
          <p:nvPr/>
        </p:nvGraphicFramePr>
        <p:xfrm>
          <a:off x="7233175" y="3706146"/>
          <a:ext cx="4251354" cy="183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072">
                  <a:extLst>
                    <a:ext uri="{9D8B030D-6E8A-4147-A177-3AD203B41FA5}">
                      <a16:colId xmlns:a16="http://schemas.microsoft.com/office/drawing/2014/main" val="1011989099"/>
                    </a:ext>
                  </a:extLst>
                </a:gridCol>
                <a:gridCol w="2537282">
                  <a:extLst>
                    <a:ext uri="{9D8B030D-6E8A-4147-A177-3AD203B41FA5}">
                      <a16:colId xmlns:a16="http://schemas.microsoft.com/office/drawing/2014/main" val="1263595765"/>
                    </a:ext>
                  </a:extLst>
                </a:gridCol>
              </a:tblGrid>
              <a:tr h="194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접근 가능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079420"/>
                  </a:ext>
                </a:extLst>
              </a:tr>
              <a:tr h="536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게스트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홈페이지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로그인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회원가입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아이디 찾기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비밀번호 찾기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공지사항 목록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공지사항 게시글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커뮤니티 목록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커뮤니티 게시글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616149"/>
                  </a:ext>
                </a:extLst>
              </a:tr>
              <a:tr h="536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유저 권한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게스트 권한 포함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커뮤니티 참여하기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커뮤니티 게시글 등록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삭제 및 수정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채팅방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목록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마이페이지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28926"/>
                  </a:ext>
                </a:extLst>
              </a:tr>
              <a:tr h="536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관리자 권한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게스트 권한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+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유저 권한 포함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공지사항 등록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삭제 및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453251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AFE23E19-4359-C4CF-C703-19462DF5E58D}"/>
              </a:ext>
            </a:extLst>
          </p:cNvPr>
          <p:cNvGrpSpPr/>
          <p:nvPr/>
        </p:nvGrpSpPr>
        <p:grpSpPr>
          <a:xfrm>
            <a:off x="8784305" y="0"/>
            <a:ext cx="3407695" cy="248530"/>
            <a:chOff x="8784305" y="0"/>
            <a:chExt cx="3407695" cy="248530"/>
          </a:xfrm>
        </p:grpSpPr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id="{986B0596-36CA-45A5-0BB4-15A1EC832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81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84305" y="76595"/>
              <a:ext cx="130483" cy="1346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8CD562-A2E2-0EA2-DB08-4816CB13585C}"/>
                </a:ext>
              </a:extLst>
            </p:cNvPr>
            <p:cNvSpPr txBox="1"/>
            <p:nvPr/>
          </p:nvSpPr>
          <p:spPr>
            <a:xfrm>
              <a:off x="8864703" y="0"/>
              <a:ext cx="1808509" cy="2485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indent="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kern="0" dirty="0">
                  <a:solidFill>
                    <a:schemeClr val="bg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https://github.com/dana4056/footprints</a:t>
              </a:r>
              <a:r>
                <a:rPr lang="en-US" altLang="ko-KR" sz="700" kern="0" dirty="0">
                  <a:solidFill>
                    <a:schemeClr val="bg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</a:t>
              </a:r>
              <a:endParaRPr lang="en-US" altLang="ko-KR" sz="700" kern="0" spc="0" dirty="0">
                <a:solidFill>
                  <a:schemeClr val="bg1">
                    <a:lumMod val="75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B2CA8C30-911F-763C-08F3-FA629AC5F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80991" y="82945"/>
              <a:ext cx="130484" cy="1159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77772E-1418-995E-E144-4D48DD3AA6E3}"/>
                </a:ext>
              </a:extLst>
            </p:cNvPr>
            <p:cNvSpPr txBox="1"/>
            <p:nvPr/>
          </p:nvSpPr>
          <p:spPr>
            <a:xfrm>
              <a:off x="10754325" y="0"/>
              <a:ext cx="1437675" cy="2485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kern="0" spc="0" dirty="0">
                  <a:solidFill>
                    <a:schemeClr val="bg1">
                      <a:lumMod val="75000"/>
                    </a:schemeClr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https://youtu.be/pmrt-P2ep-I</a:t>
              </a:r>
              <a:endParaRPr lang="en-US" altLang="ko-KR" sz="700" kern="0" spc="0" dirty="0">
                <a:solidFill>
                  <a:schemeClr val="bg1">
                    <a:lumMod val="75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68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C5C189-5FF9-9567-AB6B-05F79B855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85" y="2177226"/>
            <a:ext cx="5854862" cy="348004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02DBC6-9D40-F553-E074-B70A30EF9F07}"/>
              </a:ext>
            </a:extLst>
          </p:cNvPr>
          <p:cNvSpPr txBox="1"/>
          <p:nvPr/>
        </p:nvSpPr>
        <p:spPr>
          <a:xfrm>
            <a:off x="756184" y="829455"/>
            <a:ext cx="1832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페이지 주요기능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(3 / 6)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8BD7E-65CA-42B1-5E1A-7E072CAA30BE}"/>
              </a:ext>
            </a:extLst>
          </p:cNvPr>
          <p:cNvSpPr txBox="1"/>
          <p:nvPr/>
        </p:nvSpPr>
        <p:spPr>
          <a:xfrm>
            <a:off x="756184" y="1232450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공지사항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1526D-8D83-6F9F-D5E6-161F9587612D}"/>
              </a:ext>
            </a:extLst>
          </p:cNvPr>
          <p:cNvSpPr txBox="1"/>
          <p:nvPr/>
        </p:nvSpPr>
        <p:spPr>
          <a:xfrm>
            <a:off x="756184" y="544176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프로젝트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발자취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DA942-A8DD-3AFC-1810-64743D5D5763}"/>
              </a:ext>
            </a:extLst>
          </p:cNvPr>
          <p:cNvSpPr txBox="1"/>
          <p:nvPr/>
        </p:nvSpPr>
        <p:spPr>
          <a:xfrm>
            <a:off x="756184" y="1520214"/>
            <a:ext cx="373531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관리자만 등록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수정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삭제가 가능한 공지용 게시판입니다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16EE1E3-1BE5-7678-3695-F933A7713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662" y="2949462"/>
            <a:ext cx="5854862" cy="3272571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E75656-97EB-2676-581D-5CB845BE2827}"/>
              </a:ext>
            </a:extLst>
          </p:cNvPr>
          <p:cNvSpPr txBox="1"/>
          <p:nvPr/>
        </p:nvSpPr>
        <p:spPr>
          <a:xfrm>
            <a:off x="5102775" y="2741436"/>
            <a:ext cx="1059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관리자 권한만 보임</a:t>
            </a:r>
            <a:endParaRPr lang="ko-KR" altLang="en-US" sz="900" dirty="0">
              <a:solidFill>
                <a:srgbClr val="C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A7DB28B-1B59-B042-C053-64D0E4BFF3F6}"/>
              </a:ext>
            </a:extLst>
          </p:cNvPr>
          <p:cNvSpPr>
            <a:spLocks noChangeAspect="1"/>
          </p:cNvSpPr>
          <p:nvPr/>
        </p:nvSpPr>
        <p:spPr>
          <a:xfrm>
            <a:off x="5133996" y="2556311"/>
            <a:ext cx="185125" cy="18512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F63AF11-269C-801D-AD1B-24F8AD52E6D6}"/>
              </a:ext>
            </a:extLst>
          </p:cNvPr>
          <p:cNvSpPr/>
          <p:nvPr/>
        </p:nvSpPr>
        <p:spPr>
          <a:xfrm>
            <a:off x="8844592" y="5394929"/>
            <a:ext cx="722033" cy="169534"/>
          </a:xfrm>
          <a:prstGeom prst="roundRect">
            <a:avLst>
              <a:gd name="adj" fmla="val 2408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881EC6-6D7E-B67C-1216-DC456F295546}"/>
              </a:ext>
            </a:extLst>
          </p:cNvPr>
          <p:cNvSpPr txBox="1"/>
          <p:nvPr/>
        </p:nvSpPr>
        <p:spPr>
          <a:xfrm>
            <a:off x="8314639" y="5175500"/>
            <a:ext cx="1059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관리자 권한만 보임</a:t>
            </a:r>
            <a:endParaRPr lang="ko-KR" altLang="en-US" sz="900" dirty="0">
              <a:solidFill>
                <a:srgbClr val="C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C0FE73A-A366-1AF8-590A-D8A4C8366A98}"/>
              </a:ext>
            </a:extLst>
          </p:cNvPr>
          <p:cNvGrpSpPr/>
          <p:nvPr/>
        </p:nvGrpSpPr>
        <p:grpSpPr>
          <a:xfrm>
            <a:off x="8784305" y="0"/>
            <a:ext cx="3407695" cy="248530"/>
            <a:chOff x="8784305" y="0"/>
            <a:chExt cx="3407695" cy="248530"/>
          </a:xfrm>
        </p:grpSpPr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4C22A490-4FD8-59F0-4C6D-5571DE934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81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84305" y="76595"/>
              <a:ext cx="130483" cy="13469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CD16AD-E005-FBAB-F70A-371DA5D4B589}"/>
                </a:ext>
              </a:extLst>
            </p:cNvPr>
            <p:cNvSpPr txBox="1"/>
            <p:nvPr/>
          </p:nvSpPr>
          <p:spPr>
            <a:xfrm>
              <a:off x="8864703" y="0"/>
              <a:ext cx="1808509" cy="2485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indent="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kern="0" dirty="0">
                  <a:solidFill>
                    <a:schemeClr val="bg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https://github.com/dana4056/footprints</a:t>
              </a:r>
              <a:r>
                <a:rPr lang="en-US" altLang="ko-KR" sz="700" kern="0" dirty="0">
                  <a:solidFill>
                    <a:schemeClr val="bg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</a:t>
              </a:r>
              <a:endParaRPr lang="en-US" altLang="ko-KR" sz="700" kern="0" spc="0" dirty="0">
                <a:solidFill>
                  <a:schemeClr val="bg1">
                    <a:lumMod val="75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F6883560-5E8C-C093-DEBF-B6E759AA3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80991" y="82945"/>
              <a:ext cx="130484" cy="11598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07DE54-0BB1-474D-B911-B84A306E941A}"/>
                </a:ext>
              </a:extLst>
            </p:cNvPr>
            <p:cNvSpPr txBox="1"/>
            <p:nvPr/>
          </p:nvSpPr>
          <p:spPr>
            <a:xfrm>
              <a:off x="10754325" y="0"/>
              <a:ext cx="1437675" cy="2485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kern="0" spc="0" dirty="0">
                  <a:solidFill>
                    <a:schemeClr val="bg1">
                      <a:lumMod val="75000"/>
                    </a:schemeClr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https://youtu.be/pmrt-P2ep-I</a:t>
              </a:r>
              <a:endParaRPr lang="en-US" altLang="ko-KR" sz="700" kern="0" spc="0" dirty="0">
                <a:solidFill>
                  <a:schemeClr val="bg1">
                    <a:lumMod val="75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814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02DBC6-9D40-F553-E074-B70A30EF9F07}"/>
              </a:ext>
            </a:extLst>
          </p:cNvPr>
          <p:cNvSpPr txBox="1"/>
          <p:nvPr/>
        </p:nvSpPr>
        <p:spPr>
          <a:xfrm>
            <a:off x="756184" y="829455"/>
            <a:ext cx="1832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페이지 주요기능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(4 / 6)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8BD7E-65CA-42B1-5E1A-7E072CAA30BE}"/>
              </a:ext>
            </a:extLst>
          </p:cNvPr>
          <p:cNvSpPr txBox="1"/>
          <p:nvPr/>
        </p:nvSpPr>
        <p:spPr>
          <a:xfrm>
            <a:off x="756184" y="1232450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커뮤니티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1526D-8D83-6F9F-D5E6-161F9587612D}"/>
              </a:ext>
            </a:extLst>
          </p:cNvPr>
          <p:cNvSpPr txBox="1"/>
          <p:nvPr/>
        </p:nvSpPr>
        <p:spPr>
          <a:xfrm>
            <a:off x="756184" y="544176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프로젝트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발자취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DA942-A8DD-3AFC-1810-64743D5D5763}"/>
              </a:ext>
            </a:extLst>
          </p:cNvPr>
          <p:cNvSpPr txBox="1"/>
          <p:nvPr/>
        </p:nvSpPr>
        <p:spPr>
          <a:xfrm>
            <a:off x="756184" y="1520214"/>
            <a:ext cx="9525365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공동 배달 주문을 함께 할 사람들을 모집하는 커뮤니티 게시판입니다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사용자가 편리하도록 카테고리별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작성순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마감기한순으로 게시물 정렬이 가능합니다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B1E3F2-A808-B5D9-D1BB-F84B69837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84" y="2177226"/>
            <a:ext cx="5854862" cy="348004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36038E-7C72-238C-04C4-B3B947474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074" y="3002677"/>
            <a:ext cx="5509742" cy="348004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E75656-97EB-2676-581D-5CB845BE2827}"/>
              </a:ext>
            </a:extLst>
          </p:cNvPr>
          <p:cNvSpPr txBox="1"/>
          <p:nvPr/>
        </p:nvSpPr>
        <p:spPr>
          <a:xfrm>
            <a:off x="3858664" y="3281977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게시글별</a:t>
            </a:r>
            <a:r>
              <a:rPr lang="ko-KR" altLang="en-US" sz="9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900" dirty="0" err="1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나눔장소</a:t>
            </a:r>
            <a:r>
              <a:rPr lang="ko-KR" altLang="en-US" sz="9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확인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6555ECE-CD94-FB7E-3D87-FD9A2BE2D691}"/>
              </a:ext>
            </a:extLst>
          </p:cNvPr>
          <p:cNvSpPr/>
          <p:nvPr/>
        </p:nvSpPr>
        <p:spPr>
          <a:xfrm>
            <a:off x="3021388" y="3321050"/>
            <a:ext cx="588587" cy="172709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13D25C8-361B-2341-76FA-6CB0551CD0C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609975" y="3407405"/>
            <a:ext cx="3415665" cy="76073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8EA899B-5A1E-F5D0-30EA-504F155BB076}"/>
              </a:ext>
            </a:extLst>
          </p:cNvPr>
          <p:cNvSpPr/>
          <p:nvPr/>
        </p:nvSpPr>
        <p:spPr>
          <a:xfrm>
            <a:off x="8386651" y="4416425"/>
            <a:ext cx="588587" cy="110331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D76D25-F8C2-7FBD-E93C-084E870F0A74}"/>
              </a:ext>
            </a:extLst>
          </p:cNvPr>
          <p:cNvSpPr txBox="1"/>
          <p:nvPr/>
        </p:nvSpPr>
        <p:spPr>
          <a:xfrm>
            <a:off x="8680944" y="4509951"/>
            <a:ext cx="9252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카카오맵과</a:t>
            </a:r>
            <a:r>
              <a:rPr lang="ko-KR" altLang="en-US" sz="9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연동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D5FD97E-1742-8E2C-1D01-7012F5A597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94" t="6736" r="11736" b="7968"/>
          <a:stretch/>
        </p:blipFill>
        <p:spPr>
          <a:xfrm>
            <a:off x="851183" y="2249445"/>
            <a:ext cx="1008520" cy="922945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40E09F3-D960-956C-59FD-46922619E1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20" t="4236" r="10253" b="11726"/>
          <a:stretch/>
        </p:blipFill>
        <p:spPr>
          <a:xfrm>
            <a:off x="851183" y="3276017"/>
            <a:ext cx="1012155" cy="473583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69C78F9-ED47-E5FE-7478-7EDE4E762A95}"/>
              </a:ext>
            </a:extLst>
          </p:cNvPr>
          <p:cNvSpPr txBox="1"/>
          <p:nvPr/>
        </p:nvSpPr>
        <p:spPr>
          <a:xfrm>
            <a:off x="909647" y="3779977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정렬 기준 선택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7122A9C-C4E0-ACF3-AB56-8F377419B5B0}"/>
              </a:ext>
            </a:extLst>
          </p:cNvPr>
          <p:cNvSpPr/>
          <p:nvPr/>
        </p:nvSpPr>
        <p:spPr>
          <a:xfrm>
            <a:off x="2135981" y="2837578"/>
            <a:ext cx="1674019" cy="172709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397D91D-4D71-EFB8-8FCE-E3D0E15932DF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1863338" y="3010287"/>
            <a:ext cx="351225" cy="50252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60FB2D9-01D2-74D5-D5F6-3D646CE6F47C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1859703" y="2710918"/>
            <a:ext cx="351225" cy="12666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E907C3A-D382-9D85-A3D3-A95D724E4607}"/>
              </a:ext>
            </a:extLst>
          </p:cNvPr>
          <p:cNvGrpSpPr/>
          <p:nvPr/>
        </p:nvGrpSpPr>
        <p:grpSpPr>
          <a:xfrm>
            <a:off x="8784305" y="0"/>
            <a:ext cx="3407695" cy="248530"/>
            <a:chOff x="8784305" y="0"/>
            <a:chExt cx="3407695" cy="248530"/>
          </a:xfrm>
        </p:grpSpPr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id="{B0628F9C-485A-BD3B-8444-A1141758F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81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84305" y="76595"/>
              <a:ext cx="130483" cy="13469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27DBD1-51C3-3B6E-B170-5A878D5C24D7}"/>
                </a:ext>
              </a:extLst>
            </p:cNvPr>
            <p:cNvSpPr txBox="1"/>
            <p:nvPr/>
          </p:nvSpPr>
          <p:spPr>
            <a:xfrm>
              <a:off x="8864703" y="0"/>
              <a:ext cx="1808509" cy="2485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indent="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kern="0" dirty="0">
                  <a:solidFill>
                    <a:schemeClr val="bg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https://github.com/dana4056/footprints</a:t>
              </a:r>
              <a:r>
                <a:rPr lang="en-US" altLang="ko-KR" sz="700" kern="0" dirty="0">
                  <a:solidFill>
                    <a:schemeClr val="bg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</a:t>
              </a:r>
              <a:endParaRPr lang="en-US" altLang="ko-KR" sz="700" kern="0" spc="0" dirty="0">
                <a:solidFill>
                  <a:schemeClr val="bg1">
                    <a:lumMod val="75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095C1DCF-B23A-D958-1DA0-81832503F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680991" y="82945"/>
              <a:ext cx="130484" cy="11598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255100-91AF-FE69-981D-3636FC8B0DBE}"/>
                </a:ext>
              </a:extLst>
            </p:cNvPr>
            <p:cNvSpPr txBox="1"/>
            <p:nvPr/>
          </p:nvSpPr>
          <p:spPr>
            <a:xfrm>
              <a:off x="10754325" y="0"/>
              <a:ext cx="1437675" cy="2485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kern="0" spc="0" dirty="0">
                  <a:solidFill>
                    <a:schemeClr val="bg1">
                      <a:lumMod val="75000"/>
                    </a:schemeClr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https://youtu.be/pmrt-P2ep-I</a:t>
              </a:r>
              <a:endParaRPr lang="en-US" altLang="ko-KR" sz="700" kern="0" spc="0" dirty="0">
                <a:solidFill>
                  <a:schemeClr val="bg1">
                    <a:lumMod val="75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837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EB2D4F9-8ED6-4554-EFCD-B781BBBEF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84" y="2628484"/>
            <a:ext cx="5854862" cy="348004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02DBC6-9D40-F553-E074-B70A30EF9F07}"/>
              </a:ext>
            </a:extLst>
          </p:cNvPr>
          <p:cNvSpPr txBox="1"/>
          <p:nvPr/>
        </p:nvSpPr>
        <p:spPr>
          <a:xfrm>
            <a:off x="756184" y="829455"/>
            <a:ext cx="1832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페이지 주요기능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(5 / 6)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8BD7E-65CA-42B1-5E1A-7E072CAA30BE}"/>
              </a:ext>
            </a:extLst>
          </p:cNvPr>
          <p:cNvSpPr txBox="1"/>
          <p:nvPr/>
        </p:nvSpPr>
        <p:spPr>
          <a:xfrm>
            <a:off x="756184" y="1232450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커뮤니티 게시글 작성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1526D-8D83-6F9F-D5E6-161F9587612D}"/>
              </a:ext>
            </a:extLst>
          </p:cNvPr>
          <p:cNvSpPr txBox="1"/>
          <p:nvPr/>
        </p:nvSpPr>
        <p:spPr>
          <a:xfrm>
            <a:off x="756184" y="544176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프로젝트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발자취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DA942-A8DD-3AFC-1810-64743D5D5763}"/>
              </a:ext>
            </a:extLst>
          </p:cNvPr>
          <p:cNvSpPr txBox="1"/>
          <p:nvPr/>
        </p:nvSpPr>
        <p:spPr>
          <a:xfrm>
            <a:off x="756184" y="1520214"/>
            <a:ext cx="11501867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공동 배달 주문을 함께 할 사람들을 모집하는 커뮤니티 게시글을 작성하는 페이지입니다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주문할 음식의 카테고리를 설정하고 인원 모집을 마감할 시간과 인원수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제목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내용을 작성합니다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카카오맵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활용해 음식을 나눌 장소를 선택하고 해당 장소의 별칭을 달아 장소를 식별하기 쉽게 도와줍니다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83E8D8C-8363-61D2-FD86-35A455E0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025" y="4967146"/>
            <a:ext cx="2163465" cy="155363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5250BF-023C-92BB-81F3-E9E9577ED89A}"/>
              </a:ext>
            </a:extLst>
          </p:cNvPr>
          <p:cNvSpPr txBox="1"/>
          <p:nvPr/>
        </p:nvSpPr>
        <p:spPr>
          <a:xfrm>
            <a:off x="3519602" y="5743961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나눔 장소를 지도에 클릭해 지정하면</a:t>
            </a:r>
            <a:r>
              <a:rPr lang="en-US" altLang="ko-KR" sz="9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</a:p>
          <a:p>
            <a:pPr algn="r"/>
            <a:r>
              <a:rPr lang="ko-KR" altLang="en-US" sz="9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장소 별칭을 입력할 수 있음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41A0BBF-6DE9-C65C-6DAE-D391190436D9}"/>
              </a:ext>
            </a:extLst>
          </p:cNvPr>
          <p:cNvCxnSpPr>
            <a:cxnSpLocks/>
          </p:cNvCxnSpPr>
          <p:nvPr/>
        </p:nvCxnSpPr>
        <p:spPr>
          <a:xfrm>
            <a:off x="3683615" y="5177642"/>
            <a:ext cx="1705410" cy="42751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8C01747-A62F-EDD4-BD5C-37B9437CBB8D}"/>
              </a:ext>
            </a:extLst>
          </p:cNvPr>
          <p:cNvSpPr/>
          <p:nvPr/>
        </p:nvSpPr>
        <p:spPr>
          <a:xfrm>
            <a:off x="5746016" y="6290956"/>
            <a:ext cx="1231134" cy="21794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7340D5-A1B0-497A-BBC3-D3A47AB9DF2A}"/>
              </a:ext>
            </a:extLst>
          </p:cNvPr>
          <p:cNvSpPr txBox="1"/>
          <p:nvPr/>
        </p:nvSpPr>
        <p:spPr>
          <a:xfrm>
            <a:off x="6942079" y="6354523"/>
            <a:ext cx="6222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장소 별칭</a:t>
            </a:r>
            <a:endParaRPr lang="ko-KR" altLang="en-US" sz="900" dirty="0">
              <a:solidFill>
                <a:srgbClr val="C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3D2398-BA7B-301A-4666-8A4B1E8EC054}"/>
              </a:ext>
            </a:extLst>
          </p:cNvPr>
          <p:cNvGrpSpPr/>
          <p:nvPr/>
        </p:nvGrpSpPr>
        <p:grpSpPr>
          <a:xfrm>
            <a:off x="8784305" y="0"/>
            <a:ext cx="3407695" cy="248530"/>
            <a:chOff x="8784305" y="0"/>
            <a:chExt cx="3407695" cy="248530"/>
          </a:xfrm>
        </p:grpSpPr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D1E404FF-8E0A-E694-AA2D-E2EB59CDB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81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84305" y="76595"/>
              <a:ext cx="130483" cy="13469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46D61B-32C2-92D9-4BA5-D0870E695568}"/>
                </a:ext>
              </a:extLst>
            </p:cNvPr>
            <p:cNvSpPr txBox="1"/>
            <p:nvPr/>
          </p:nvSpPr>
          <p:spPr>
            <a:xfrm>
              <a:off x="8864703" y="0"/>
              <a:ext cx="1808509" cy="2485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indent="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kern="0" dirty="0">
                  <a:solidFill>
                    <a:schemeClr val="bg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https://github.com/dana4056/footprints</a:t>
              </a:r>
              <a:r>
                <a:rPr lang="en-US" altLang="ko-KR" sz="700" kern="0" dirty="0">
                  <a:solidFill>
                    <a:schemeClr val="bg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</a:t>
              </a:r>
              <a:endParaRPr lang="en-US" altLang="ko-KR" sz="700" kern="0" spc="0" dirty="0">
                <a:solidFill>
                  <a:schemeClr val="bg1">
                    <a:lumMod val="75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6769D80E-FF1A-5E45-5F76-CA191CBD5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80991" y="82945"/>
              <a:ext cx="130484" cy="11598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1EAA89-0642-73D4-0EC6-90CF5E7EFBA9}"/>
                </a:ext>
              </a:extLst>
            </p:cNvPr>
            <p:cNvSpPr txBox="1"/>
            <p:nvPr/>
          </p:nvSpPr>
          <p:spPr>
            <a:xfrm>
              <a:off x="10754325" y="0"/>
              <a:ext cx="1437675" cy="2485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kern="0" spc="0" dirty="0">
                  <a:solidFill>
                    <a:schemeClr val="bg1">
                      <a:lumMod val="75000"/>
                    </a:schemeClr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https://youtu.be/pmrt-P2ep-I</a:t>
              </a:r>
              <a:endParaRPr lang="en-US" altLang="ko-KR" sz="700" kern="0" spc="0" dirty="0">
                <a:solidFill>
                  <a:schemeClr val="bg1">
                    <a:lumMod val="75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8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02DBC6-9D40-F553-E074-B70A30EF9F07}"/>
              </a:ext>
            </a:extLst>
          </p:cNvPr>
          <p:cNvSpPr txBox="1"/>
          <p:nvPr/>
        </p:nvSpPr>
        <p:spPr>
          <a:xfrm>
            <a:off x="756184" y="829455"/>
            <a:ext cx="1832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페이지 주요기능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(6 / 6)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8BD7E-65CA-42B1-5E1A-7E072CAA30BE}"/>
              </a:ext>
            </a:extLst>
          </p:cNvPr>
          <p:cNvSpPr txBox="1"/>
          <p:nvPr/>
        </p:nvSpPr>
        <p:spPr>
          <a:xfrm>
            <a:off x="756184" y="1232450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채팅 서비스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1526D-8D83-6F9F-D5E6-161F9587612D}"/>
              </a:ext>
            </a:extLst>
          </p:cNvPr>
          <p:cNvSpPr txBox="1"/>
          <p:nvPr/>
        </p:nvSpPr>
        <p:spPr>
          <a:xfrm>
            <a:off x="756184" y="544176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프로젝트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발자취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DA942-A8DD-3AFC-1810-64743D5D5763}"/>
              </a:ext>
            </a:extLst>
          </p:cNvPr>
          <p:cNvSpPr txBox="1"/>
          <p:nvPr/>
        </p:nvSpPr>
        <p:spPr>
          <a:xfrm>
            <a:off x="756184" y="1520214"/>
            <a:ext cx="11501867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커뮤니티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게시글에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사용자들이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참여하기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버튼을 클릭하면 단체 채팅방으로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참가됩니다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채팅방에서 주문 선택 등의 대화를 통해 함께 공동으로 배달 주문을 완료할 수 있습니다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만약 함께 주문하기를 원하지 않는다면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나가기 버튼을 통해 채팅방을 나갈 수 있습니다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채팅방을 나가면 해당 게시물에 참여한 것이 취소됩니다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46A4B1-9B64-6083-58F7-9089EBC0D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337"/>
          <a:stretch/>
        </p:blipFill>
        <p:spPr>
          <a:xfrm>
            <a:off x="756184" y="2439232"/>
            <a:ext cx="4541120" cy="37234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68BF8A-3B3A-FF77-3491-79BACB646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39"/>
          <a:stretch/>
        </p:blipFill>
        <p:spPr>
          <a:xfrm>
            <a:off x="5498274" y="2439231"/>
            <a:ext cx="4607627" cy="37234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439B45-6202-5600-F68E-F32E5682106D}"/>
              </a:ext>
            </a:extLst>
          </p:cNvPr>
          <p:cNvSpPr txBox="1"/>
          <p:nvPr/>
        </p:nvSpPr>
        <p:spPr>
          <a:xfrm>
            <a:off x="2546484" y="6162696"/>
            <a:ext cx="9605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**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계정 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B528A-1CCA-ED5E-46D5-EEE8301E467C}"/>
              </a:ext>
            </a:extLst>
          </p:cNvPr>
          <p:cNvSpPr txBox="1"/>
          <p:nvPr/>
        </p:nvSpPr>
        <p:spPr>
          <a:xfrm>
            <a:off x="7321827" y="6162696"/>
            <a:ext cx="9605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**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계정 페이지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D260899-C6B5-86CB-0283-B459979C45BC}"/>
              </a:ext>
            </a:extLst>
          </p:cNvPr>
          <p:cNvSpPr/>
          <p:nvPr/>
        </p:nvSpPr>
        <p:spPr>
          <a:xfrm>
            <a:off x="9583203" y="3047750"/>
            <a:ext cx="341847" cy="21794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1FA36-CF0F-A8CD-EAD9-E3165662137A}"/>
              </a:ext>
            </a:extLst>
          </p:cNvPr>
          <p:cNvSpPr txBox="1"/>
          <p:nvPr/>
        </p:nvSpPr>
        <p:spPr>
          <a:xfrm>
            <a:off x="9885184" y="3047750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채팅방</a:t>
            </a:r>
            <a:r>
              <a:rPr lang="ko-KR" altLang="en-US" sz="9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나가기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DFCF54-E867-F16A-C475-B40EE47AE24C}"/>
              </a:ext>
            </a:extLst>
          </p:cNvPr>
          <p:cNvSpPr txBox="1"/>
          <p:nvPr/>
        </p:nvSpPr>
        <p:spPr>
          <a:xfrm>
            <a:off x="6363072" y="5761245"/>
            <a:ext cx="1433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참여한 게시물</a:t>
            </a:r>
            <a:r>
              <a:rPr lang="en-US" altLang="ko-KR" sz="9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900" dirty="0" err="1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채팅방</a:t>
            </a:r>
            <a:r>
              <a:rPr lang="en-US" altLang="ko-KR" sz="9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900" dirty="0">
                <a:solidFill>
                  <a:srgbClr val="C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목록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03ECBFD-91A9-A71E-65FF-0E71EB5DE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57" b="3055"/>
          <a:stretch/>
        </p:blipFill>
        <p:spPr>
          <a:xfrm>
            <a:off x="5737363" y="3700466"/>
            <a:ext cx="1396861" cy="447672"/>
          </a:xfrm>
          <a:prstGeom prst="rect">
            <a:avLst/>
          </a:prstGeom>
          <a:ln w="3175">
            <a:solidFill>
              <a:srgbClr val="EAEAEA"/>
            </a:solidFill>
          </a:ln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6A42F22-BEA7-D181-5A0C-37E75177A32A}"/>
              </a:ext>
            </a:extLst>
          </p:cNvPr>
          <p:cNvSpPr/>
          <p:nvPr/>
        </p:nvSpPr>
        <p:spPr>
          <a:xfrm>
            <a:off x="5734983" y="3198168"/>
            <a:ext cx="1415117" cy="2561282"/>
          </a:xfrm>
          <a:prstGeom prst="roundRect">
            <a:avLst>
              <a:gd name="adj" fmla="val 2408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E5ED2E-3843-AEE9-96E3-F8A5F35D348B}"/>
              </a:ext>
            </a:extLst>
          </p:cNvPr>
          <p:cNvGrpSpPr/>
          <p:nvPr/>
        </p:nvGrpSpPr>
        <p:grpSpPr>
          <a:xfrm>
            <a:off x="8784305" y="0"/>
            <a:ext cx="3407695" cy="248530"/>
            <a:chOff x="8784305" y="0"/>
            <a:chExt cx="3407695" cy="248530"/>
          </a:xfrm>
        </p:grpSpPr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id="{2DE87F3E-61C2-8609-CCF1-80F7C936E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81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84305" y="76595"/>
              <a:ext cx="130483" cy="13469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8AB5AA-2549-044D-F67E-C5183A4EC7FF}"/>
                </a:ext>
              </a:extLst>
            </p:cNvPr>
            <p:cNvSpPr txBox="1"/>
            <p:nvPr/>
          </p:nvSpPr>
          <p:spPr>
            <a:xfrm>
              <a:off x="8864703" y="0"/>
              <a:ext cx="1808509" cy="2485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indent="0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kern="0" dirty="0">
                  <a:solidFill>
                    <a:schemeClr val="bg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https://github.com/dana4056/footprints</a:t>
              </a:r>
              <a:r>
                <a:rPr lang="en-US" altLang="ko-KR" sz="700" kern="0" dirty="0">
                  <a:solidFill>
                    <a:schemeClr val="bg1">
                      <a:lumMod val="7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</a:t>
              </a:r>
              <a:endParaRPr lang="en-US" altLang="ko-KR" sz="700" kern="0" spc="0" dirty="0">
                <a:solidFill>
                  <a:schemeClr val="bg1">
                    <a:lumMod val="75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ECE636D8-F2BC-B59B-29F5-06699008C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80991" y="82945"/>
              <a:ext cx="130484" cy="11598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E3E7D5-EACE-1624-0AAC-C3A6AB560673}"/>
                </a:ext>
              </a:extLst>
            </p:cNvPr>
            <p:cNvSpPr txBox="1"/>
            <p:nvPr/>
          </p:nvSpPr>
          <p:spPr>
            <a:xfrm>
              <a:off x="10754325" y="0"/>
              <a:ext cx="1437675" cy="2485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700" kern="0" spc="0" dirty="0">
                  <a:solidFill>
                    <a:schemeClr val="bg1">
                      <a:lumMod val="75000"/>
                    </a:schemeClr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https://youtu.be/pmrt-P2ep-I</a:t>
              </a:r>
              <a:endParaRPr lang="en-US" altLang="ko-KR" sz="700" kern="0" spc="0" dirty="0">
                <a:solidFill>
                  <a:schemeClr val="bg1">
                    <a:lumMod val="75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19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1170</Words>
  <Application>Microsoft Office PowerPoint</Application>
  <PresentationFormat>와이드스크린</PresentationFormat>
  <Paragraphs>165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KoPubWorld돋움체 Bold</vt:lpstr>
      <vt:lpstr>KoPubWorld돋움체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다은</dc:creator>
  <cp:lastModifiedBy>정 다은</cp:lastModifiedBy>
  <cp:revision>1</cp:revision>
  <dcterms:created xsi:type="dcterms:W3CDTF">2022-12-27T12:04:26Z</dcterms:created>
  <dcterms:modified xsi:type="dcterms:W3CDTF">2022-12-27T12:06:08Z</dcterms:modified>
</cp:coreProperties>
</file>