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64" r:id="rId2"/>
    <p:sldId id="266" r:id="rId3"/>
    <p:sldId id="265" r:id="rId4"/>
  </p:sldIdLst>
  <p:sldSz cx="19799300" cy="13679488"/>
  <p:notesSz cx="9939338" cy="6807200"/>
  <p:defaultTextStyle>
    <a:defPPr>
      <a:defRPr lang="ko-KR"/>
    </a:defPPr>
    <a:lvl1pPr marL="0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1pPr>
    <a:lvl2pPr marL="915772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2pPr>
    <a:lvl3pPr marL="1831543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3pPr>
    <a:lvl4pPr marL="2747315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4pPr>
    <a:lvl5pPr marL="3663086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5pPr>
    <a:lvl6pPr marL="4578858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6pPr>
    <a:lvl7pPr marL="5494630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7pPr>
    <a:lvl8pPr marL="6410401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8pPr>
    <a:lvl9pPr marL="7326173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8">
          <p15:clr>
            <a:srgbClr val="A4A3A4"/>
          </p15:clr>
        </p15:guide>
        <p15:guide id="2" pos="62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CCFF"/>
    <a:srgbClr val="FF746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34" y="138"/>
      </p:cViewPr>
      <p:guideLst>
        <p:guide orient="horz" pos="4308"/>
        <p:guide pos="62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4308130" cy="340741"/>
          </a:xfrm>
          <a:prstGeom prst="rect">
            <a:avLst/>
          </a:prstGeom>
        </p:spPr>
        <p:txBody>
          <a:bodyPr vert="horz" lIns="92231" tIns="46114" rIns="92231" bIns="461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8892" y="3"/>
            <a:ext cx="4308130" cy="340741"/>
          </a:xfrm>
          <a:prstGeom prst="rect">
            <a:avLst/>
          </a:prstGeom>
        </p:spPr>
        <p:txBody>
          <a:bodyPr vert="horz" lIns="92231" tIns="46114" rIns="92231" bIns="46114" rtlCol="0"/>
          <a:lstStyle>
            <a:lvl1pPr algn="r">
              <a:defRPr sz="1200"/>
            </a:lvl1pPr>
          </a:lstStyle>
          <a:p>
            <a:fld id="{0D5AB055-866C-4D26-81E1-230D86B5A57F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65374"/>
            <a:ext cx="4308130" cy="340739"/>
          </a:xfrm>
          <a:prstGeom prst="rect">
            <a:avLst/>
          </a:prstGeom>
        </p:spPr>
        <p:txBody>
          <a:bodyPr vert="horz" lIns="92231" tIns="46114" rIns="92231" bIns="461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8892" y="6465374"/>
            <a:ext cx="4308130" cy="340739"/>
          </a:xfrm>
          <a:prstGeom prst="rect">
            <a:avLst/>
          </a:prstGeom>
        </p:spPr>
        <p:txBody>
          <a:bodyPr vert="horz" lIns="92231" tIns="46114" rIns="92231" bIns="46114" rtlCol="0" anchor="b"/>
          <a:lstStyle>
            <a:lvl1pPr algn="r">
              <a:defRPr sz="1200"/>
            </a:lvl1pPr>
          </a:lstStyle>
          <a:p>
            <a:fld id="{7B881D57-A850-4772-BAE5-764A802C4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858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3"/>
            <a:ext cx="4307629" cy="340201"/>
          </a:xfrm>
          <a:prstGeom prst="rect">
            <a:avLst/>
          </a:prstGeom>
        </p:spPr>
        <p:txBody>
          <a:bodyPr vert="horz" lIns="92231" tIns="46114" rIns="92231" bIns="461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121" y="3"/>
            <a:ext cx="4307629" cy="340201"/>
          </a:xfrm>
          <a:prstGeom prst="rect">
            <a:avLst/>
          </a:prstGeom>
        </p:spPr>
        <p:txBody>
          <a:bodyPr vert="horz" lIns="92231" tIns="46114" rIns="92231" bIns="46114" rtlCol="0"/>
          <a:lstStyle>
            <a:lvl1pPr algn="r">
              <a:defRPr sz="1200"/>
            </a:lvl1pPr>
          </a:lstStyle>
          <a:p>
            <a:fld id="{333E33D1-23F8-4EBC-BFC6-C75310280533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11175"/>
            <a:ext cx="3694112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31" tIns="46114" rIns="92231" bIns="461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60" y="3233502"/>
            <a:ext cx="7952423" cy="3063400"/>
          </a:xfrm>
          <a:prstGeom prst="rect">
            <a:avLst/>
          </a:prstGeom>
        </p:spPr>
        <p:txBody>
          <a:bodyPr vert="horz" lIns="92231" tIns="46114" rIns="92231" bIns="461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6465413"/>
            <a:ext cx="4307629" cy="340201"/>
          </a:xfrm>
          <a:prstGeom prst="rect">
            <a:avLst/>
          </a:prstGeom>
        </p:spPr>
        <p:txBody>
          <a:bodyPr vert="horz" lIns="92231" tIns="46114" rIns="92231" bIns="461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121" y="6465413"/>
            <a:ext cx="4307629" cy="340201"/>
          </a:xfrm>
          <a:prstGeom prst="rect">
            <a:avLst/>
          </a:prstGeom>
        </p:spPr>
        <p:txBody>
          <a:bodyPr vert="horz" lIns="92231" tIns="46114" rIns="92231" bIns="46114" rtlCol="0" anchor="b"/>
          <a:lstStyle>
            <a:lvl1pPr algn="r">
              <a:defRPr sz="1200"/>
            </a:lvl1pPr>
          </a:lstStyle>
          <a:p>
            <a:fld id="{BFE1C76B-0682-45B7-A949-CAECBAD9D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964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7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7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238751"/>
            <a:ext cx="16829405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7184899"/>
            <a:ext cx="14849475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581-EC71-47E1-9BEF-A65AA990AC83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F12D-9DB9-41E6-9877-56B8655E4839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3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728306"/>
            <a:ext cx="4269224" cy="1159273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728306"/>
            <a:ext cx="12560181" cy="115927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E49A-5B76-4FB3-92AA-1301819E6909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1B2E-06C9-4FB9-9453-BFB4C507294E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1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3410376"/>
            <a:ext cx="17076896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9154495"/>
            <a:ext cx="17076896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/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85F-88D7-48B8-A932-BA4CB0568BB4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3641531"/>
            <a:ext cx="8414703" cy="86795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3641531"/>
            <a:ext cx="8414703" cy="86795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45E8-B97C-4B4E-B214-B0E64E7DF17A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0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728309"/>
            <a:ext cx="17076896" cy="26440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353376"/>
            <a:ext cx="837603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4996813"/>
            <a:ext cx="8376031" cy="7349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353376"/>
            <a:ext cx="84172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4996813"/>
            <a:ext cx="8417281" cy="7349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31D8-21CF-44FB-BFF9-740CE968A8B8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3B4-AC5C-45FF-8E75-E71A8BE70435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0DD-ECA9-43EF-BD82-8DA21483D54F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9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11966"/>
            <a:ext cx="638579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1969596"/>
            <a:ext cx="10023396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103846"/>
            <a:ext cx="638579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192D-14EB-4621-BC32-E7346D1046CA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11966"/>
            <a:ext cx="638579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1969596"/>
            <a:ext cx="10023396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103846"/>
            <a:ext cx="638579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F912-D032-4767-A3DA-3A8C5A4807BF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728309"/>
            <a:ext cx="17076896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3641531"/>
            <a:ext cx="17076896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2678862"/>
            <a:ext cx="445484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944E-F0D8-4175-8FC5-579737A857B6}" type="datetime1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2678862"/>
            <a:ext cx="668226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2678862"/>
            <a:ext cx="445484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2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1823954" rtl="0" eaLnBrk="1" latinLnBrk="1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1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직사각형 225"/>
          <p:cNvSpPr/>
          <p:nvPr/>
        </p:nvSpPr>
        <p:spPr>
          <a:xfrm>
            <a:off x="73264" y="87570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51" name="그룹 750"/>
          <p:cNvGrpSpPr/>
          <p:nvPr/>
        </p:nvGrpSpPr>
        <p:grpSpPr>
          <a:xfrm>
            <a:off x="14857141" y="10698479"/>
            <a:ext cx="1702676" cy="790599"/>
            <a:chOff x="468041" y="11701098"/>
            <a:chExt cx="1702676" cy="535460"/>
          </a:xfrm>
        </p:grpSpPr>
        <p:sp>
          <p:nvSpPr>
            <p:cNvPr id="752" name="직사각형 75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직사각형 75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4" name="그룹 753"/>
          <p:cNvGrpSpPr/>
          <p:nvPr/>
        </p:nvGrpSpPr>
        <p:grpSpPr>
          <a:xfrm>
            <a:off x="17143141" y="10698479"/>
            <a:ext cx="1702676" cy="790599"/>
            <a:chOff x="468041" y="11701098"/>
            <a:chExt cx="1702676" cy="535460"/>
          </a:xfrm>
        </p:grpSpPr>
        <p:sp>
          <p:nvSpPr>
            <p:cNvPr id="755" name="직사각형 75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직사각형 75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7" name="그룹 756"/>
          <p:cNvGrpSpPr/>
          <p:nvPr/>
        </p:nvGrpSpPr>
        <p:grpSpPr>
          <a:xfrm>
            <a:off x="1159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58" name="직사각형 75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</a:t>
              </a:r>
              <a:r>
                <a:rPr lang="ko-KR" altLang="en-US" sz="1400" dirty="0">
                  <a:solidFill>
                    <a:schemeClr val="tx1"/>
                  </a:solidFill>
                </a:rPr>
                <a:t>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3445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1" name="직사각형 76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</p:txBody>
        </p:sp>
        <p:sp>
          <p:nvSpPr>
            <p:cNvPr id="762" name="직사각형 76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9" name="그룹 768"/>
          <p:cNvGrpSpPr/>
          <p:nvPr/>
        </p:nvGrpSpPr>
        <p:grpSpPr>
          <a:xfrm>
            <a:off x="1159209" y="7563711"/>
            <a:ext cx="1702676" cy="790599"/>
            <a:chOff x="468041" y="11701098"/>
            <a:chExt cx="1702676" cy="535460"/>
          </a:xfrm>
        </p:grpSpPr>
        <p:sp>
          <p:nvSpPr>
            <p:cNvPr id="770" name="직사각형 7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대학국어작문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1" name="직사각형 77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2" name="그룹 771"/>
          <p:cNvGrpSpPr/>
          <p:nvPr/>
        </p:nvGrpSpPr>
        <p:grpSpPr>
          <a:xfrm>
            <a:off x="3445209" y="7563711"/>
            <a:ext cx="1702676" cy="790599"/>
            <a:chOff x="468041" y="11701098"/>
            <a:chExt cx="1702676" cy="535460"/>
          </a:xfrm>
        </p:grpSpPr>
        <p:sp>
          <p:nvSpPr>
            <p:cNvPr id="773" name="직사각형 77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영어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4" name="직사각형 77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5" name="그룹 774"/>
          <p:cNvGrpSpPr/>
          <p:nvPr/>
        </p:nvGrpSpPr>
        <p:grpSpPr>
          <a:xfrm>
            <a:off x="5713142" y="4412015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6" name="직사각형 77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아날로그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7" name="직사각형 77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8" name="그룹 777"/>
          <p:cNvGrpSpPr/>
          <p:nvPr/>
        </p:nvGrpSpPr>
        <p:grpSpPr>
          <a:xfrm>
            <a:off x="7994443" y="4413467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9" name="직사각형 77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디지털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0" name="직사각형 77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4" name="그룹 783"/>
          <p:cNvGrpSpPr/>
          <p:nvPr/>
        </p:nvGrpSpPr>
        <p:grpSpPr>
          <a:xfrm>
            <a:off x="12510303" y="3386370"/>
            <a:ext cx="1702676" cy="790599"/>
            <a:chOff x="468041" y="11701098"/>
            <a:chExt cx="1702676" cy="535460"/>
          </a:xfrm>
        </p:grpSpPr>
        <p:sp>
          <p:nvSpPr>
            <p:cNvPr id="785" name="직사각형 78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 시스템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6" name="직사각형 78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7" name="그룹 786"/>
          <p:cNvGrpSpPr/>
          <p:nvPr/>
        </p:nvGrpSpPr>
        <p:grpSpPr>
          <a:xfrm>
            <a:off x="14857141" y="8659432"/>
            <a:ext cx="1702676" cy="790599"/>
            <a:chOff x="468041" y="11701098"/>
            <a:chExt cx="1702676" cy="535460"/>
          </a:xfrm>
        </p:grpSpPr>
        <p:sp>
          <p:nvSpPr>
            <p:cNvPr id="788" name="직사각형 78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모바일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시스템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융합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9" name="직사각형 78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0" name="그룹 789"/>
          <p:cNvGrpSpPr/>
          <p:nvPr/>
        </p:nvGrpSpPr>
        <p:grpSpPr>
          <a:xfrm>
            <a:off x="1194229" y="5468337"/>
            <a:ext cx="1702676" cy="790599"/>
            <a:chOff x="468041" y="11701098"/>
            <a:chExt cx="1702676" cy="535460"/>
          </a:xfrm>
        </p:grpSpPr>
        <p:sp>
          <p:nvSpPr>
            <p:cNvPr id="791" name="직사각형 79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대학생활 세미나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2" name="직사각형 79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3" name="그룹 792"/>
          <p:cNvGrpSpPr/>
          <p:nvPr/>
        </p:nvGrpSpPr>
        <p:grpSpPr>
          <a:xfrm>
            <a:off x="5713142" y="8630511"/>
            <a:ext cx="1702676" cy="790599"/>
            <a:chOff x="468041" y="11701098"/>
            <a:chExt cx="1702676" cy="535460"/>
          </a:xfrm>
        </p:grpSpPr>
        <p:sp>
          <p:nvSpPr>
            <p:cNvPr id="794" name="직사각형 79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창의적공학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설계입문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5" name="직사각형 79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12510303" y="7572821"/>
            <a:ext cx="1702676" cy="790599"/>
            <a:chOff x="468041" y="11701098"/>
            <a:chExt cx="1702676" cy="535460"/>
          </a:xfrm>
        </p:grpSpPr>
        <p:sp>
          <p:nvSpPr>
            <p:cNvPr id="797" name="직사각형 79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오픈소스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8" name="직사각형 79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9" name="그룹 798"/>
          <p:cNvGrpSpPr/>
          <p:nvPr/>
        </p:nvGrpSpPr>
        <p:grpSpPr>
          <a:xfrm>
            <a:off x="14875208" y="7572821"/>
            <a:ext cx="1702676" cy="790599"/>
            <a:chOff x="468041" y="11701098"/>
            <a:chExt cx="1702676" cy="535460"/>
          </a:xfrm>
        </p:grpSpPr>
        <p:sp>
          <p:nvSpPr>
            <p:cNvPr id="800" name="직사각형 7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 보안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1" name="직사각형 80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2" name="그룹 801"/>
          <p:cNvGrpSpPr/>
          <p:nvPr/>
        </p:nvGrpSpPr>
        <p:grpSpPr>
          <a:xfrm>
            <a:off x="5731209" y="5478255"/>
            <a:ext cx="1702676" cy="790600"/>
            <a:chOff x="468041" y="11701098"/>
            <a:chExt cx="1702676" cy="535461"/>
          </a:xfrm>
        </p:grpSpPr>
        <p:sp>
          <p:nvSpPr>
            <p:cNvPr id="803" name="직사각형 802"/>
            <p:cNvSpPr/>
            <p:nvPr/>
          </p:nvSpPr>
          <p:spPr>
            <a:xfrm>
              <a:off x="688616" y="11701099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4" name="직사각형 80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5" name="그룹 804"/>
          <p:cNvGrpSpPr/>
          <p:nvPr/>
        </p:nvGrpSpPr>
        <p:grpSpPr>
          <a:xfrm>
            <a:off x="7994443" y="7583775"/>
            <a:ext cx="1702676" cy="790599"/>
            <a:chOff x="468041" y="11701098"/>
            <a:chExt cx="1702676" cy="535460"/>
          </a:xfrm>
        </p:grpSpPr>
        <p:sp>
          <p:nvSpPr>
            <p:cNvPr id="806" name="직사각형 80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컴퓨터구조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7" name="직사각형 80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8" name="그룹 807"/>
          <p:cNvGrpSpPr/>
          <p:nvPr/>
        </p:nvGrpSpPr>
        <p:grpSpPr>
          <a:xfrm>
            <a:off x="10294087" y="7572820"/>
            <a:ext cx="1702676" cy="790599"/>
            <a:chOff x="468041" y="11701098"/>
            <a:chExt cx="1702676" cy="535460"/>
          </a:xfrm>
        </p:grpSpPr>
        <p:sp>
          <p:nvSpPr>
            <p:cNvPr id="809" name="직사각형 80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운영체제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0" name="직사각형 80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1" name="그룹 810"/>
          <p:cNvGrpSpPr/>
          <p:nvPr/>
        </p:nvGrpSpPr>
        <p:grpSpPr>
          <a:xfrm>
            <a:off x="12510303" y="8659433"/>
            <a:ext cx="1702676" cy="790599"/>
            <a:chOff x="468041" y="11701098"/>
            <a:chExt cx="1702676" cy="535460"/>
          </a:xfrm>
        </p:grpSpPr>
        <p:sp>
          <p:nvSpPr>
            <p:cNvPr id="812" name="직사각형 81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데이터베이스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3" name="직사각형 81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4" name="그룹 813"/>
          <p:cNvGrpSpPr/>
          <p:nvPr/>
        </p:nvGrpSpPr>
        <p:grpSpPr>
          <a:xfrm>
            <a:off x="1159209" y="6505319"/>
            <a:ext cx="1702676" cy="790599"/>
            <a:chOff x="468041" y="11701098"/>
            <a:chExt cx="1702676" cy="535460"/>
          </a:xfrm>
        </p:grpSpPr>
        <p:sp>
          <p:nvSpPr>
            <p:cNvPr id="815" name="직사각형 81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공학컴퓨터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입문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6" name="직사각형 81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7" name="그룹 816"/>
          <p:cNvGrpSpPr/>
          <p:nvPr/>
        </p:nvGrpSpPr>
        <p:grpSpPr>
          <a:xfrm>
            <a:off x="3445209" y="6505319"/>
            <a:ext cx="1702676" cy="790599"/>
            <a:chOff x="468041" y="11701098"/>
            <a:chExt cx="1702676" cy="535460"/>
          </a:xfrm>
        </p:grpSpPr>
        <p:sp>
          <p:nvSpPr>
            <p:cNvPr id="818" name="직사각형 8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9" name="직사각형 81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0" name="그룹 819"/>
          <p:cNvGrpSpPr/>
          <p:nvPr/>
        </p:nvGrpSpPr>
        <p:grpSpPr>
          <a:xfrm>
            <a:off x="5731209" y="6505319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821" name="직사각형 82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자료구조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2" name="직사각형 82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9" name="그룹 828"/>
          <p:cNvGrpSpPr/>
          <p:nvPr/>
        </p:nvGrpSpPr>
        <p:grpSpPr>
          <a:xfrm>
            <a:off x="14862247" y="6562733"/>
            <a:ext cx="1702676" cy="790599"/>
            <a:chOff x="468041" y="11701098"/>
            <a:chExt cx="1702676" cy="535460"/>
          </a:xfrm>
        </p:grpSpPr>
        <p:sp>
          <p:nvSpPr>
            <p:cNvPr id="830" name="직사각형 82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1" name="직사각형 83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2" name="그룹 831"/>
          <p:cNvGrpSpPr/>
          <p:nvPr/>
        </p:nvGrpSpPr>
        <p:grpSpPr>
          <a:xfrm>
            <a:off x="17143141" y="6562733"/>
            <a:ext cx="1702676" cy="790599"/>
            <a:chOff x="468041" y="11701098"/>
            <a:chExt cx="1702676" cy="535460"/>
          </a:xfrm>
        </p:grpSpPr>
        <p:sp>
          <p:nvSpPr>
            <p:cNvPr id="833" name="직사각형 83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안드로이드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4" name="직사각형 83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5" name="그룹 834"/>
          <p:cNvGrpSpPr/>
          <p:nvPr/>
        </p:nvGrpSpPr>
        <p:grpSpPr>
          <a:xfrm>
            <a:off x="3400368" y="3383491"/>
            <a:ext cx="1702676" cy="790599"/>
            <a:chOff x="468041" y="11701098"/>
            <a:chExt cx="1702676" cy="535460"/>
          </a:xfrm>
        </p:grpSpPr>
        <p:sp>
          <p:nvSpPr>
            <p:cNvPr id="836" name="직사각형 83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회로이론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7" name="직사각형 83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8" name="그룹 837"/>
          <p:cNvGrpSpPr/>
          <p:nvPr/>
        </p:nvGrpSpPr>
        <p:grpSpPr>
          <a:xfrm>
            <a:off x="5713142" y="7572821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839" name="직사각형 83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웹프로그래밍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0" name="직사각형 83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7" name="그룹 846"/>
          <p:cNvGrpSpPr/>
          <p:nvPr/>
        </p:nvGrpSpPr>
        <p:grpSpPr>
          <a:xfrm>
            <a:off x="10332187" y="5458304"/>
            <a:ext cx="1702676" cy="790601"/>
            <a:chOff x="468041" y="11701097"/>
            <a:chExt cx="1702676" cy="535461"/>
          </a:xfrm>
        </p:grpSpPr>
        <p:sp>
          <p:nvSpPr>
            <p:cNvPr id="848" name="직사각형 847"/>
            <p:cNvSpPr/>
            <p:nvPr/>
          </p:nvSpPr>
          <p:spPr>
            <a:xfrm>
              <a:off x="688616" y="11701097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인터넷공학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9" name="직사각형 84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0" name="그룹 849"/>
          <p:cNvGrpSpPr/>
          <p:nvPr/>
        </p:nvGrpSpPr>
        <p:grpSpPr>
          <a:xfrm>
            <a:off x="17148247" y="5495933"/>
            <a:ext cx="1702676" cy="790599"/>
            <a:chOff x="468041" y="11701098"/>
            <a:chExt cx="1702676" cy="535460"/>
          </a:xfrm>
        </p:grpSpPr>
        <p:sp>
          <p:nvSpPr>
            <p:cNvPr id="851" name="직사각형 85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분산시스템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프로그래밍</a:t>
              </a:r>
            </a:p>
          </p:txBody>
        </p:sp>
        <p:sp>
          <p:nvSpPr>
            <p:cNvPr id="852" name="직사각형 85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3" name="그룹 852"/>
          <p:cNvGrpSpPr/>
          <p:nvPr/>
        </p:nvGrpSpPr>
        <p:grpSpPr>
          <a:xfrm>
            <a:off x="5731209" y="3386370"/>
            <a:ext cx="1702676" cy="790599"/>
            <a:chOff x="468041" y="11701098"/>
            <a:chExt cx="1702676" cy="535460"/>
          </a:xfrm>
        </p:grpSpPr>
        <p:sp>
          <p:nvSpPr>
            <p:cNvPr id="854" name="직사각형 85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전자시스템</a:t>
              </a:r>
            </a:p>
          </p:txBody>
        </p:sp>
        <p:sp>
          <p:nvSpPr>
            <p:cNvPr id="855" name="직사각형 85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6" name="그룹 855"/>
          <p:cNvGrpSpPr/>
          <p:nvPr/>
        </p:nvGrpSpPr>
        <p:grpSpPr>
          <a:xfrm>
            <a:off x="10303208" y="3386370"/>
            <a:ext cx="1702676" cy="790599"/>
            <a:chOff x="468041" y="11701098"/>
            <a:chExt cx="1702676" cy="535460"/>
          </a:xfrm>
        </p:grpSpPr>
        <p:sp>
          <p:nvSpPr>
            <p:cNvPr id="857" name="직사각형 85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8" name="직사각형 85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9" name="그룹 858"/>
          <p:cNvGrpSpPr/>
          <p:nvPr/>
        </p:nvGrpSpPr>
        <p:grpSpPr>
          <a:xfrm>
            <a:off x="12510303" y="9675238"/>
            <a:ext cx="1702676" cy="790599"/>
            <a:chOff x="468041" y="11701098"/>
            <a:chExt cx="1702676" cy="535460"/>
          </a:xfrm>
        </p:grpSpPr>
        <p:sp>
          <p:nvSpPr>
            <p:cNvPr id="860" name="직사각형 85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사이언스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1" name="직사각형 86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2" name="그룹 861"/>
          <p:cNvGrpSpPr/>
          <p:nvPr/>
        </p:nvGrpSpPr>
        <p:grpSpPr>
          <a:xfrm>
            <a:off x="17161208" y="3386370"/>
            <a:ext cx="1702676" cy="790599"/>
            <a:chOff x="468041" y="11701098"/>
            <a:chExt cx="1702676" cy="535460"/>
          </a:xfrm>
        </p:grpSpPr>
        <p:sp>
          <p:nvSpPr>
            <p:cNvPr id="863" name="직사각형 8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무선통신망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4" name="직사각형 8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5" name="그룹 864"/>
          <p:cNvGrpSpPr/>
          <p:nvPr/>
        </p:nvGrpSpPr>
        <p:grpSpPr>
          <a:xfrm>
            <a:off x="8017209" y="2182075"/>
            <a:ext cx="1702676" cy="790599"/>
            <a:chOff x="468041" y="11701098"/>
            <a:chExt cx="1702676" cy="535460"/>
          </a:xfrm>
        </p:grpSpPr>
        <p:sp>
          <p:nvSpPr>
            <p:cNvPr id="866" name="직사각형 8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신호 및 시스템</a:t>
              </a:r>
            </a:p>
          </p:txBody>
        </p:sp>
        <p:sp>
          <p:nvSpPr>
            <p:cNvPr id="867" name="직사각형 8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1" name="그룹 870"/>
          <p:cNvGrpSpPr/>
          <p:nvPr/>
        </p:nvGrpSpPr>
        <p:grpSpPr>
          <a:xfrm>
            <a:off x="17161208" y="2209208"/>
            <a:ext cx="1702676" cy="790599"/>
            <a:chOff x="468041" y="11701098"/>
            <a:chExt cx="1702676" cy="535460"/>
          </a:xfrm>
        </p:grpSpPr>
        <p:sp>
          <p:nvSpPr>
            <p:cNvPr id="872" name="직사각형 8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멀티미디어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3" name="직사각형 8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74" name="직선 연결선 873"/>
          <p:cNvCxnSpPr/>
          <p:nvPr/>
        </p:nvCxnSpPr>
        <p:spPr>
          <a:xfrm>
            <a:off x="5435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직선 연결선 875"/>
          <p:cNvCxnSpPr/>
          <p:nvPr/>
        </p:nvCxnSpPr>
        <p:spPr>
          <a:xfrm>
            <a:off x="14579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직선 연결선 879"/>
          <p:cNvCxnSpPr>
            <a:stCxn id="758" idx="3"/>
            <a:endCxn id="762" idx="1"/>
          </p:cNvCxnSpPr>
          <p:nvPr/>
        </p:nvCxnSpPr>
        <p:spPr>
          <a:xfrm>
            <a:off x="2861885" y="9537962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직선 연결선 888"/>
          <p:cNvCxnSpPr>
            <a:stCxn id="752" idx="3"/>
            <a:endCxn id="756" idx="1"/>
          </p:cNvCxnSpPr>
          <p:nvPr/>
        </p:nvCxnSpPr>
        <p:spPr>
          <a:xfrm>
            <a:off x="16559817" y="11093779"/>
            <a:ext cx="583324" cy="0"/>
          </a:xfrm>
          <a:prstGeom prst="line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직사각형 1022"/>
          <p:cNvSpPr/>
          <p:nvPr/>
        </p:nvSpPr>
        <p:spPr>
          <a:xfrm>
            <a:off x="5421478" y="12957444"/>
            <a:ext cx="235826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7725545" y="12958577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9" name="직사각형 1028"/>
          <p:cNvSpPr/>
          <p:nvPr/>
        </p:nvSpPr>
        <p:spPr>
          <a:xfrm>
            <a:off x="14579600" y="12956311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0" name="직사각형 1029"/>
          <p:cNvSpPr/>
          <p:nvPr/>
        </p:nvSpPr>
        <p:spPr>
          <a:xfrm>
            <a:off x="16883667" y="12957444"/>
            <a:ext cx="198021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68" name="그룹 867"/>
          <p:cNvGrpSpPr/>
          <p:nvPr/>
        </p:nvGrpSpPr>
        <p:grpSpPr>
          <a:xfrm>
            <a:off x="14875208" y="2182075"/>
            <a:ext cx="1702676" cy="790599"/>
            <a:chOff x="468041" y="11701098"/>
            <a:chExt cx="1702676" cy="535460"/>
          </a:xfrm>
        </p:grpSpPr>
        <p:sp>
          <p:nvSpPr>
            <p:cNvPr id="869" name="직사각형 86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신호처리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0" name="직사각형 8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1" name="그룹 840"/>
          <p:cNvGrpSpPr/>
          <p:nvPr/>
        </p:nvGrpSpPr>
        <p:grpSpPr>
          <a:xfrm>
            <a:off x="8008568" y="5458306"/>
            <a:ext cx="1702676" cy="790599"/>
            <a:chOff x="468041" y="11701098"/>
            <a:chExt cx="1702676" cy="535460"/>
          </a:xfrm>
        </p:grpSpPr>
        <p:sp>
          <p:nvSpPr>
            <p:cNvPr id="842" name="직사각형 84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인터넷공학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3" name="직사각형 84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45" name="직사각형 1144"/>
          <p:cNvSpPr/>
          <p:nvPr/>
        </p:nvSpPr>
        <p:spPr>
          <a:xfrm>
            <a:off x="251132" y="265111"/>
            <a:ext cx="3670758" cy="28450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47" name="TextBox 1146"/>
          <p:cNvSpPr txBox="1"/>
          <p:nvPr/>
        </p:nvSpPr>
        <p:spPr>
          <a:xfrm>
            <a:off x="2852854" y="9127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병수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48" name="TextBox 1147"/>
          <p:cNvSpPr txBox="1"/>
          <p:nvPr/>
        </p:nvSpPr>
        <p:spPr>
          <a:xfrm>
            <a:off x="16560501" y="10696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병수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162" name="타원 1161"/>
          <p:cNvSpPr/>
          <p:nvPr/>
        </p:nvSpPr>
        <p:spPr>
          <a:xfrm>
            <a:off x="2385986" y="610670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64" name="TextBox 1163"/>
          <p:cNvSpPr txBox="1"/>
          <p:nvPr/>
        </p:nvSpPr>
        <p:spPr>
          <a:xfrm>
            <a:off x="2725752" y="54644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OR </a:t>
            </a:r>
            <a:r>
              <a:rPr lang="ko-KR" altLang="en-US" sz="1600" dirty="0" smtClean="0"/>
              <a:t>적용</a:t>
            </a:r>
            <a:endParaRPr lang="ko-KR" altLang="en-US" sz="1600" dirty="0"/>
          </a:p>
        </p:txBody>
      </p:sp>
      <p:grpSp>
        <p:nvGrpSpPr>
          <p:cNvPr id="1165" name="그룹 1164"/>
          <p:cNvGrpSpPr/>
          <p:nvPr/>
        </p:nvGrpSpPr>
        <p:grpSpPr>
          <a:xfrm>
            <a:off x="519717" y="563406"/>
            <a:ext cx="1448783" cy="294027"/>
            <a:chOff x="468041" y="11701098"/>
            <a:chExt cx="1702676" cy="535460"/>
          </a:xfrm>
        </p:grpSpPr>
        <p:sp>
          <p:nvSpPr>
            <p:cNvPr id="1166" name="직사각형 11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7" name="직사각형 11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68" name="그룹 1167"/>
          <p:cNvGrpSpPr/>
          <p:nvPr/>
        </p:nvGrpSpPr>
        <p:grpSpPr>
          <a:xfrm>
            <a:off x="2305529" y="1005854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1169" name="직사각형 1168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0" name="직사각형 11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1" name="그룹 1170"/>
          <p:cNvGrpSpPr/>
          <p:nvPr/>
        </p:nvGrpSpPr>
        <p:grpSpPr>
          <a:xfrm>
            <a:off x="519717" y="1021232"/>
            <a:ext cx="1448783" cy="294027"/>
            <a:chOff x="468041" y="11701098"/>
            <a:chExt cx="1702676" cy="535460"/>
          </a:xfrm>
        </p:grpSpPr>
        <p:sp>
          <p:nvSpPr>
            <p:cNvPr id="1172" name="직사각형 11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3" name="직사각형 11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4" name="그룹 1173"/>
          <p:cNvGrpSpPr/>
          <p:nvPr/>
        </p:nvGrpSpPr>
        <p:grpSpPr>
          <a:xfrm>
            <a:off x="2305529" y="1463680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1175" name="직사각형 1174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6" name="직사각형 117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7" name="그룹 1176"/>
          <p:cNvGrpSpPr/>
          <p:nvPr/>
        </p:nvGrpSpPr>
        <p:grpSpPr>
          <a:xfrm>
            <a:off x="519866" y="1479058"/>
            <a:ext cx="1448783" cy="294027"/>
            <a:chOff x="468041" y="11701098"/>
            <a:chExt cx="1702676" cy="535460"/>
          </a:xfrm>
        </p:grpSpPr>
        <p:sp>
          <p:nvSpPr>
            <p:cNvPr id="1178" name="직사각형 117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MSC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9" name="직사각형 117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89" name="직사각형 1188"/>
          <p:cNvSpPr/>
          <p:nvPr/>
        </p:nvSpPr>
        <p:spPr>
          <a:xfrm>
            <a:off x="519716" y="1985351"/>
            <a:ext cx="1448783" cy="294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기초설계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3" name="직사각형 1192"/>
          <p:cNvSpPr/>
          <p:nvPr/>
        </p:nvSpPr>
        <p:spPr>
          <a:xfrm>
            <a:off x="2305529" y="1985351"/>
            <a:ext cx="1427205" cy="294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5" name="TextBox 1194"/>
          <p:cNvSpPr txBox="1"/>
          <p:nvPr/>
        </p:nvSpPr>
        <p:spPr>
          <a:xfrm>
            <a:off x="10664440" y="128516"/>
            <a:ext cx="864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u="sng" dirty="0" smtClean="0"/>
              <a:t>졸업 요건 충족을 위한 추가 이수 학점에 대해서는 </a:t>
            </a:r>
            <a:r>
              <a:rPr lang="en-US" altLang="ko-KR" sz="2000" i="1" u="sng" dirty="0" smtClean="0"/>
              <a:t>‘</a:t>
            </a:r>
            <a:r>
              <a:rPr lang="ko-KR" altLang="en-US" sz="2000" i="1" u="sng" dirty="0" smtClean="0"/>
              <a:t>졸업요건</a:t>
            </a:r>
            <a:r>
              <a:rPr lang="en-US" altLang="ko-KR" sz="2000" i="1" u="sng" dirty="0" smtClean="0"/>
              <a:t>‘ </a:t>
            </a:r>
            <a:r>
              <a:rPr lang="ko-KR" altLang="en-US" sz="2000" i="1" u="sng" dirty="0" smtClean="0"/>
              <a:t>규정 확인 바람</a:t>
            </a:r>
            <a:endParaRPr lang="ko-KR" altLang="en-US" sz="2000" i="1" u="sng" dirty="0"/>
          </a:p>
        </p:txBody>
      </p:sp>
      <p:sp>
        <p:nvSpPr>
          <p:cNvPr id="1196" name="TextBox 1195"/>
          <p:cNvSpPr txBox="1"/>
          <p:nvPr/>
        </p:nvSpPr>
        <p:spPr>
          <a:xfrm>
            <a:off x="1822240" y="1305948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7" name="TextBox 1196"/>
          <p:cNvSpPr txBox="1"/>
          <p:nvPr/>
        </p:nvSpPr>
        <p:spPr>
          <a:xfrm>
            <a:off x="3949917" y="1308111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8" name="TextBox 1197"/>
          <p:cNvSpPr txBox="1"/>
          <p:nvPr/>
        </p:nvSpPr>
        <p:spPr>
          <a:xfrm>
            <a:off x="10861312" y="13059487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9" name="TextBox 1198"/>
          <p:cNvSpPr txBox="1"/>
          <p:nvPr/>
        </p:nvSpPr>
        <p:spPr>
          <a:xfrm>
            <a:off x="13179490" y="1305948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cxnSp>
        <p:nvCxnSpPr>
          <p:cNvPr id="255" name="직선 연결선 254"/>
          <p:cNvCxnSpPr>
            <a:stCxn id="815" idx="3"/>
            <a:endCxn id="819" idx="1"/>
          </p:cNvCxnSpPr>
          <p:nvPr/>
        </p:nvCxnSpPr>
        <p:spPr>
          <a:xfrm>
            <a:off x="2861885" y="6900619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818" idx="3"/>
            <a:endCxn id="822" idx="1"/>
          </p:cNvCxnSpPr>
          <p:nvPr/>
        </p:nvCxnSpPr>
        <p:spPr>
          <a:xfrm>
            <a:off x="5147885" y="6900619"/>
            <a:ext cx="58332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866" idx="3"/>
            <a:endCxn id="870" idx="1"/>
          </p:cNvCxnSpPr>
          <p:nvPr/>
        </p:nvCxnSpPr>
        <p:spPr>
          <a:xfrm>
            <a:off x="9719885" y="2577375"/>
            <a:ext cx="515532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803" idx="3"/>
            <a:endCxn id="807" idx="1"/>
          </p:cNvCxnSpPr>
          <p:nvPr/>
        </p:nvCxnSpPr>
        <p:spPr>
          <a:xfrm>
            <a:off x="7433885" y="5873556"/>
            <a:ext cx="560558" cy="2105519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9" name="그룹 1068"/>
          <p:cNvGrpSpPr/>
          <p:nvPr/>
        </p:nvGrpSpPr>
        <p:grpSpPr>
          <a:xfrm>
            <a:off x="10286991" y="8648814"/>
            <a:ext cx="1707552" cy="798556"/>
            <a:chOff x="10298332" y="4406962"/>
            <a:chExt cx="1707552" cy="798556"/>
          </a:xfrm>
        </p:grpSpPr>
        <p:sp>
          <p:nvSpPr>
            <p:cNvPr id="845" name="직사각형 844"/>
            <p:cNvSpPr/>
            <p:nvPr/>
          </p:nvSpPr>
          <p:spPr>
            <a:xfrm>
              <a:off x="10523783" y="4414919"/>
              <a:ext cx="1482101" cy="7905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알고리즘 및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10298332" y="4406962"/>
              <a:ext cx="220575" cy="790599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33" name="직사각형 432"/>
          <p:cNvSpPr/>
          <p:nvPr/>
        </p:nvSpPr>
        <p:spPr>
          <a:xfrm>
            <a:off x="14928940" y="888321"/>
            <a:ext cx="3988676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창의적공학설계입문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든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교과목의 선수과목이며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반드시 이수해야 설계학점을 인정받을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19" name="꺾인 연결선 218"/>
          <p:cNvCxnSpPr>
            <a:endCxn id="786" idx="1"/>
          </p:cNvCxnSpPr>
          <p:nvPr/>
        </p:nvCxnSpPr>
        <p:spPr>
          <a:xfrm flipV="1">
            <a:off x="9697119" y="3781670"/>
            <a:ext cx="2813184" cy="897208"/>
          </a:xfrm>
          <a:prstGeom prst="bentConnector3">
            <a:avLst>
              <a:gd name="adj1" fmla="val 87359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836" idx="3"/>
            <a:endCxn id="855" idx="1"/>
          </p:cNvCxnSpPr>
          <p:nvPr/>
        </p:nvCxnSpPr>
        <p:spPr>
          <a:xfrm>
            <a:off x="5103044" y="3778791"/>
            <a:ext cx="628165" cy="2879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>
            <a:stCxn id="836" idx="3"/>
            <a:endCxn id="867" idx="1"/>
          </p:cNvCxnSpPr>
          <p:nvPr/>
        </p:nvCxnSpPr>
        <p:spPr>
          <a:xfrm flipV="1">
            <a:off x="5103044" y="2577375"/>
            <a:ext cx="2914165" cy="1201416"/>
          </a:xfrm>
          <a:prstGeom prst="bentConnector3">
            <a:avLst>
              <a:gd name="adj1" fmla="val 6179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836" idx="3"/>
            <a:endCxn id="777" idx="1"/>
          </p:cNvCxnSpPr>
          <p:nvPr/>
        </p:nvCxnSpPr>
        <p:spPr>
          <a:xfrm>
            <a:off x="5103044" y="3778791"/>
            <a:ext cx="610098" cy="1028524"/>
          </a:xfrm>
          <a:prstGeom prst="bentConnector3">
            <a:avLst>
              <a:gd name="adj1" fmla="val 29327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꺾인 연결선 232"/>
          <p:cNvCxnSpPr>
            <a:stCxn id="845" idx="3"/>
          </p:cNvCxnSpPr>
          <p:nvPr/>
        </p:nvCxnSpPr>
        <p:spPr>
          <a:xfrm>
            <a:off x="11994543" y="9052071"/>
            <a:ext cx="521762" cy="875511"/>
          </a:xfrm>
          <a:prstGeom prst="bentConnector3">
            <a:avLst>
              <a:gd name="adj1" fmla="val 34892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그룹 215"/>
          <p:cNvGrpSpPr/>
          <p:nvPr/>
        </p:nvGrpSpPr>
        <p:grpSpPr>
          <a:xfrm>
            <a:off x="12512005" y="4412015"/>
            <a:ext cx="1702676" cy="790599"/>
            <a:chOff x="468041" y="11701098"/>
            <a:chExt cx="1702676" cy="535460"/>
          </a:xfrm>
        </p:grpSpPr>
        <p:sp>
          <p:nvSpPr>
            <p:cNvPr id="218" name="직사각형 2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 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650078" y="8583213"/>
            <a:ext cx="1838541" cy="907451"/>
          </a:xfrm>
          <a:prstGeom prst="rect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23429" y="8502590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4863766" y="814603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467581" y="641028"/>
            <a:ext cx="555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학과 추천 이수체계도</a:t>
            </a:r>
            <a:endParaRPr lang="en-US" altLang="ko-KR" sz="3600" dirty="0" smtClean="0"/>
          </a:p>
          <a:p>
            <a:pPr algn="ctr"/>
            <a:r>
              <a:rPr lang="en-US" altLang="ko-KR" sz="2400" dirty="0" smtClean="0"/>
              <a:t>( 2017</a:t>
            </a:r>
            <a:r>
              <a:rPr lang="ko-KR" altLang="en-US" sz="2400" dirty="0" smtClean="0"/>
              <a:t>년도부터 적용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cxnSp>
        <p:nvCxnSpPr>
          <p:cNvPr id="225" name="직선 연결선 224"/>
          <p:cNvCxnSpPr>
            <a:stCxn id="824" idx="3"/>
            <a:endCxn id="828" idx="1"/>
          </p:cNvCxnSpPr>
          <p:nvPr/>
        </p:nvCxnSpPr>
        <p:spPr>
          <a:xfrm>
            <a:off x="9701819" y="6906649"/>
            <a:ext cx="62142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endCxn id="414" idx="1"/>
          </p:cNvCxnSpPr>
          <p:nvPr/>
        </p:nvCxnSpPr>
        <p:spPr>
          <a:xfrm>
            <a:off x="7433885" y="7070651"/>
            <a:ext cx="2853106" cy="1973463"/>
          </a:xfrm>
          <a:prstGeom prst="bentConnector3">
            <a:avLst>
              <a:gd name="adj1" fmla="val 5366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flipV="1">
            <a:off x="544334" y="2714869"/>
            <a:ext cx="433127" cy="3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935798" y="25613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선후수관계</a:t>
            </a:r>
            <a:endParaRPr lang="ko-KR" altLang="en-US" sz="1600" dirty="0"/>
          </a:p>
        </p:txBody>
      </p:sp>
      <p:sp>
        <p:nvSpPr>
          <p:cNvPr id="242" name="TextBox 241"/>
          <p:cNvSpPr txBox="1"/>
          <p:nvPr/>
        </p:nvSpPr>
        <p:spPr>
          <a:xfrm>
            <a:off x="2694310" y="25773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학과추천</a:t>
            </a:r>
            <a:endParaRPr lang="ko-KR" altLang="en-US" sz="1600" dirty="0"/>
          </a:p>
        </p:txBody>
      </p:sp>
      <p:cxnSp>
        <p:nvCxnSpPr>
          <p:cNvPr id="244" name="직선 연결선 243"/>
          <p:cNvCxnSpPr/>
          <p:nvPr/>
        </p:nvCxnSpPr>
        <p:spPr>
          <a:xfrm flipV="1">
            <a:off x="2304866" y="2725375"/>
            <a:ext cx="433127" cy="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/>
          <p:cNvGrpSpPr/>
          <p:nvPr/>
        </p:nvGrpSpPr>
        <p:grpSpPr>
          <a:xfrm>
            <a:off x="1117311" y="10721612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1" name="직사각형 23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3445209" y="1178615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5" name="직사각형 23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7975393" y="10721613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5" name="직사각형 24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12510303" y="10670245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9" name="직사각형 24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선형 대수학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51" name="꺾인 연결선 250"/>
          <p:cNvCxnSpPr/>
          <p:nvPr/>
        </p:nvCxnSpPr>
        <p:spPr>
          <a:xfrm flipV="1">
            <a:off x="2852854" y="10069477"/>
            <a:ext cx="5146288" cy="811402"/>
          </a:xfrm>
          <a:prstGeom prst="bentConnector3">
            <a:avLst>
              <a:gd name="adj1" fmla="val 47348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0" name="그룹 259"/>
          <p:cNvGrpSpPr/>
          <p:nvPr/>
        </p:nvGrpSpPr>
        <p:grpSpPr>
          <a:xfrm>
            <a:off x="7999142" y="967417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3" name="직사각형 2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이산수학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0253224" y="9675238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6" name="직사각형 2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확률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불규칙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5770292" y="11765279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70" name="직사각형 2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5" name="직사각형 274"/>
          <p:cNvSpPr/>
          <p:nvPr/>
        </p:nvSpPr>
        <p:spPr>
          <a:xfrm>
            <a:off x="14849988" y="12065425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과정에 상관없이 컴퓨터정보통신공학과에 속한 자는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(1), </a:t>
            </a:r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(2)</a:t>
            </a:r>
            <a:r>
              <a:rPr lang="ko-KR" altLang="en-US" sz="1400" dirty="0" smtClean="0">
                <a:solidFill>
                  <a:schemeClr val="tx1"/>
                </a:solidFill>
              </a:rPr>
              <a:t>를 모두 이수해야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타원 1"/>
          <p:cNvSpPr/>
          <p:nvPr/>
        </p:nvSpPr>
        <p:spPr>
          <a:xfrm>
            <a:off x="7615115" y="6797735"/>
            <a:ext cx="207378" cy="2194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>
            <a:stCxn id="821" idx="3"/>
            <a:endCxn id="825" idx="1"/>
          </p:cNvCxnSpPr>
          <p:nvPr/>
        </p:nvCxnSpPr>
        <p:spPr>
          <a:xfrm>
            <a:off x="7433885" y="6900619"/>
            <a:ext cx="565258" cy="603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호 2"/>
          <p:cNvSpPr/>
          <p:nvPr/>
        </p:nvSpPr>
        <p:spPr>
          <a:xfrm rot="16200000">
            <a:off x="7590560" y="6791829"/>
            <a:ext cx="262874" cy="232375"/>
          </a:xfrm>
          <a:prstGeom prst="arc">
            <a:avLst>
              <a:gd name="adj1" fmla="val 10823806"/>
              <a:gd name="adj2" fmla="val 21372421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/>
          <p:cNvSpPr/>
          <p:nvPr/>
        </p:nvSpPr>
        <p:spPr>
          <a:xfrm>
            <a:off x="5190759" y="1157592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/>
          <p:cNvSpPr/>
          <p:nvPr/>
        </p:nvSpPr>
        <p:spPr>
          <a:xfrm>
            <a:off x="5223149" y="370679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9804783" y="250537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14287102" y="63100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꺾인 연결선 278"/>
          <p:cNvCxnSpPr/>
          <p:nvPr/>
        </p:nvCxnSpPr>
        <p:spPr>
          <a:xfrm rot="16200000" flipH="1">
            <a:off x="9495030" y="2973491"/>
            <a:ext cx="1192169" cy="42418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꺾인 연결선 279"/>
          <p:cNvCxnSpPr/>
          <p:nvPr/>
        </p:nvCxnSpPr>
        <p:spPr>
          <a:xfrm>
            <a:off x="9879020" y="3194556"/>
            <a:ext cx="7211759" cy="469388"/>
          </a:xfrm>
          <a:prstGeom prst="bentConnector3">
            <a:avLst>
              <a:gd name="adj1" fmla="val 96227"/>
            </a:avLst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꺾인 연결선 280"/>
          <p:cNvCxnSpPr/>
          <p:nvPr/>
        </p:nvCxnSpPr>
        <p:spPr>
          <a:xfrm rot="5400000" flipH="1" flipV="1">
            <a:off x="16698959" y="2717274"/>
            <a:ext cx="575014" cy="349483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꺾인 연결선 282"/>
          <p:cNvCxnSpPr/>
          <p:nvPr/>
        </p:nvCxnSpPr>
        <p:spPr>
          <a:xfrm flipV="1">
            <a:off x="9888298" y="3978234"/>
            <a:ext cx="7254843" cy="2406802"/>
          </a:xfrm>
          <a:prstGeom prst="bentConnector3">
            <a:avLst>
              <a:gd name="adj1" fmla="val 6145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꺾인 연결선 283"/>
          <p:cNvCxnSpPr/>
          <p:nvPr/>
        </p:nvCxnSpPr>
        <p:spPr>
          <a:xfrm rot="16200000" flipH="1">
            <a:off x="13826352" y="6919265"/>
            <a:ext cx="1583084" cy="514628"/>
          </a:xfrm>
          <a:prstGeom prst="bentConnector2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직선 연결선 284"/>
          <p:cNvCxnSpPr/>
          <p:nvPr/>
        </p:nvCxnSpPr>
        <p:spPr>
          <a:xfrm>
            <a:off x="14360580" y="5891233"/>
            <a:ext cx="278766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 flipH="1">
            <a:off x="9884759" y="5863636"/>
            <a:ext cx="1" cy="52139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꺾인 연결선 286"/>
          <p:cNvCxnSpPr/>
          <p:nvPr/>
        </p:nvCxnSpPr>
        <p:spPr>
          <a:xfrm flipV="1">
            <a:off x="9880979" y="4880192"/>
            <a:ext cx="2631026" cy="973412"/>
          </a:xfrm>
          <a:prstGeom prst="bentConnector3">
            <a:avLst>
              <a:gd name="adj1" fmla="val 351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 flipV="1">
            <a:off x="9711244" y="5853605"/>
            <a:ext cx="620943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타원 289"/>
          <p:cNvSpPr/>
          <p:nvPr/>
        </p:nvSpPr>
        <p:spPr>
          <a:xfrm>
            <a:off x="9812759" y="578160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1" name="꺾인 연결선 290"/>
          <p:cNvCxnSpPr/>
          <p:nvPr/>
        </p:nvCxnSpPr>
        <p:spPr>
          <a:xfrm flipV="1">
            <a:off x="7433885" y="4808767"/>
            <a:ext cx="560558" cy="1064789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타원 292"/>
          <p:cNvSpPr/>
          <p:nvPr/>
        </p:nvSpPr>
        <p:spPr>
          <a:xfrm>
            <a:off x="7641670" y="579163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14288580" y="58192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17162779" y="3666792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/>
          <p:nvPr/>
        </p:nvCxnSpPr>
        <p:spPr>
          <a:xfrm>
            <a:off x="1002665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16745300" y="312938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9" name="그룹 298"/>
          <p:cNvGrpSpPr/>
          <p:nvPr/>
        </p:nvGrpSpPr>
        <p:grpSpPr>
          <a:xfrm>
            <a:off x="10323242" y="6516849"/>
            <a:ext cx="1702676" cy="790599"/>
            <a:chOff x="468041" y="11701098"/>
            <a:chExt cx="1702676" cy="535460"/>
          </a:xfrm>
        </p:grpSpPr>
        <p:sp>
          <p:nvSpPr>
            <p:cNvPr id="300" name="직사각형 2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디자인패턴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프로그래밍 및 실습</a:t>
              </a: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7999143" y="6516849"/>
            <a:ext cx="1702676" cy="790599"/>
            <a:chOff x="468041" y="11701098"/>
            <a:chExt cx="1702676" cy="535460"/>
          </a:xfrm>
        </p:grpSpPr>
        <p:sp>
          <p:nvSpPr>
            <p:cNvPr id="305" name="직사각형 30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자바 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및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315" name="직선 연결선 314"/>
          <p:cNvCxnSpPr/>
          <p:nvPr/>
        </p:nvCxnSpPr>
        <p:spPr>
          <a:xfrm>
            <a:off x="2819987" y="11116912"/>
            <a:ext cx="5155406" cy="1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꺾인 연결선 315"/>
          <p:cNvCxnSpPr/>
          <p:nvPr/>
        </p:nvCxnSpPr>
        <p:spPr>
          <a:xfrm flipV="1">
            <a:off x="5334759" y="11065546"/>
            <a:ext cx="7175544" cy="582379"/>
          </a:xfrm>
          <a:prstGeom prst="bentConnector3">
            <a:avLst>
              <a:gd name="adj1" fmla="val 62743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꺾인 연결선 317"/>
          <p:cNvCxnSpPr>
            <a:stCxn id="297" idx="4"/>
          </p:cNvCxnSpPr>
          <p:nvPr/>
        </p:nvCxnSpPr>
        <p:spPr>
          <a:xfrm rot="16200000" flipH="1">
            <a:off x="5035911" y="11426199"/>
            <a:ext cx="971666" cy="497094"/>
          </a:xfrm>
          <a:prstGeom prst="bentConnector3">
            <a:avLst>
              <a:gd name="adj1" fmla="val 102453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타원 296"/>
          <p:cNvSpPr/>
          <p:nvPr/>
        </p:nvSpPr>
        <p:spPr>
          <a:xfrm>
            <a:off x="5201197" y="1104491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266" idx="3"/>
            <a:endCxn id="861" idx="1"/>
          </p:cNvCxnSpPr>
          <p:nvPr/>
        </p:nvCxnSpPr>
        <p:spPr>
          <a:xfrm>
            <a:off x="11955900" y="10070538"/>
            <a:ext cx="55440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2516304" y="9927582"/>
            <a:ext cx="223200" cy="22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10253224" y="897041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이수체계도는</a:t>
            </a:r>
            <a:r>
              <a:rPr lang="ko-KR" altLang="en-US" sz="1400" dirty="0" smtClean="0">
                <a:solidFill>
                  <a:schemeClr val="tx1"/>
                </a:solidFill>
              </a:rPr>
              <a:t> 학번에 무관하게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교과목의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수강년도에</a:t>
            </a:r>
            <a:r>
              <a:rPr lang="ko-KR" altLang="en-US" sz="1400" dirty="0" smtClean="0">
                <a:solidFill>
                  <a:schemeClr val="tx1"/>
                </a:solidFill>
              </a:rPr>
              <a:t> 따라 적용한다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1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직사각형 225"/>
          <p:cNvSpPr/>
          <p:nvPr/>
        </p:nvSpPr>
        <p:spPr>
          <a:xfrm>
            <a:off x="73264" y="87570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51" name="그룹 750"/>
          <p:cNvGrpSpPr/>
          <p:nvPr/>
        </p:nvGrpSpPr>
        <p:grpSpPr>
          <a:xfrm>
            <a:off x="14857141" y="10698479"/>
            <a:ext cx="1702676" cy="790599"/>
            <a:chOff x="468041" y="11701098"/>
            <a:chExt cx="1702676" cy="535460"/>
          </a:xfrm>
        </p:grpSpPr>
        <p:sp>
          <p:nvSpPr>
            <p:cNvPr id="752" name="직사각형 75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직사각형 75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4" name="그룹 753"/>
          <p:cNvGrpSpPr/>
          <p:nvPr/>
        </p:nvGrpSpPr>
        <p:grpSpPr>
          <a:xfrm>
            <a:off x="17143141" y="10698479"/>
            <a:ext cx="1702676" cy="790599"/>
            <a:chOff x="468041" y="11701098"/>
            <a:chExt cx="1702676" cy="535460"/>
          </a:xfrm>
        </p:grpSpPr>
        <p:sp>
          <p:nvSpPr>
            <p:cNvPr id="755" name="직사각형 75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직사각형 75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7" name="그룹 756"/>
          <p:cNvGrpSpPr/>
          <p:nvPr/>
        </p:nvGrpSpPr>
        <p:grpSpPr>
          <a:xfrm>
            <a:off x="1159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58" name="직사각형 75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</a:t>
              </a:r>
              <a:r>
                <a:rPr lang="ko-KR" altLang="en-US" sz="1400" dirty="0">
                  <a:solidFill>
                    <a:schemeClr val="tx1"/>
                  </a:solidFill>
                </a:rPr>
                <a:t>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3445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1" name="직사각형 76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</p:txBody>
        </p:sp>
        <p:sp>
          <p:nvSpPr>
            <p:cNvPr id="762" name="직사각형 76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9" name="그룹 768"/>
          <p:cNvGrpSpPr/>
          <p:nvPr/>
        </p:nvGrpSpPr>
        <p:grpSpPr>
          <a:xfrm>
            <a:off x="1159209" y="7563711"/>
            <a:ext cx="1702676" cy="790599"/>
            <a:chOff x="468041" y="11701098"/>
            <a:chExt cx="1702676" cy="535460"/>
          </a:xfrm>
        </p:grpSpPr>
        <p:sp>
          <p:nvSpPr>
            <p:cNvPr id="770" name="직사각형 7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대학국어작문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1" name="직사각형 77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2" name="그룹 771"/>
          <p:cNvGrpSpPr/>
          <p:nvPr/>
        </p:nvGrpSpPr>
        <p:grpSpPr>
          <a:xfrm>
            <a:off x="3445209" y="7563711"/>
            <a:ext cx="1702676" cy="790599"/>
            <a:chOff x="468041" y="11701098"/>
            <a:chExt cx="1702676" cy="535460"/>
          </a:xfrm>
        </p:grpSpPr>
        <p:sp>
          <p:nvSpPr>
            <p:cNvPr id="773" name="직사각형 77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영어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4" name="직사각형 77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5" name="그룹 774"/>
          <p:cNvGrpSpPr/>
          <p:nvPr/>
        </p:nvGrpSpPr>
        <p:grpSpPr>
          <a:xfrm>
            <a:off x="5713142" y="4412015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6" name="직사각형 77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아날로그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7" name="직사각형 77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8" name="그룹 777"/>
          <p:cNvGrpSpPr/>
          <p:nvPr/>
        </p:nvGrpSpPr>
        <p:grpSpPr>
          <a:xfrm>
            <a:off x="7994443" y="4413467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9" name="직사각형 77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디지털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0" name="직사각형 77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4" name="그룹 783"/>
          <p:cNvGrpSpPr/>
          <p:nvPr/>
        </p:nvGrpSpPr>
        <p:grpSpPr>
          <a:xfrm>
            <a:off x="12510303" y="3386370"/>
            <a:ext cx="1702676" cy="790599"/>
            <a:chOff x="468041" y="11701098"/>
            <a:chExt cx="1702676" cy="535460"/>
          </a:xfrm>
        </p:grpSpPr>
        <p:sp>
          <p:nvSpPr>
            <p:cNvPr id="785" name="직사각형 78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 시스템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6" name="직사각형 78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7" name="그룹 786"/>
          <p:cNvGrpSpPr/>
          <p:nvPr/>
        </p:nvGrpSpPr>
        <p:grpSpPr>
          <a:xfrm>
            <a:off x="14857141" y="8659432"/>
            <a:ext cx="1702676" cy="790599"/>
            <a:chOff x="468041" y="11701098"/>
            <a:chExt cx="1702676" cy="535460"/>
          </a:xfrm>
        </p:grpSpPr>
        <p:sp>
          <p:nvSpPr>
            <p:cNvPr id="788" name="직사각형 78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모바일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시스템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융합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9" name="직사각형 78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0" name="그룹 789"/>
          <p:cNvGrpSpPr/>
          <p:nvPr/>
        </p:nvGrpSpPr>
        <p:grpSpPr>
          <a:xfrm>
            <a:off x="1194229" y="5468337"/>
            <a:ext cx="1702676" cy="790599"/>
            <a:chOff x="468041" y="11701098"/>
            <a:chExt cx="1702676" cy="535460"/>
          </a:xfrm>
        </p:grpSpPr>
        <p:sp>
          <p:nvSpPr>
            <p:cNvPr id="791" name="직사각형 79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대학생활 세미나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2" name="직사각형 79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3" name="그룹 792"/>
          <p:cNvGrpSpPr/>
          <p:nvPr/>
        </p:nvGrpSpPr>
        <p:grpSpPr>
          <a:xfrm>
            <a:off x="5713142" y="8630511"/>
            <a:ext cx="1702676" cy="790599"/>
            <a:chOff x="468041" y="11701098"/>
            <a:chExt cx="1702676" cy="535460"/>
          </a:xfrm>
        </p:grpSpPr>
        <p:sp>
          <p:nvSpPr>
            <p:cNvPr id="794" name="직사각형 79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창의적공학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설계입문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5" name="직사각형 79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12510303" y="7572821"/>
            <a:ext cx="1702676" cy="790599"/>
            <a:chOff x="468041" y="11701098"/>
            <a:chExt cx="1702676" cy="535460"/>
          </a:xfrm>
        </p:grpSpPr>
        <p:sp>
          <p:nvSpPr>
            <p:cNvPr id="797" name="직사각형 79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오픈소스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8" name="직사각형 79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9" name="그룹 798"/>
          <p:cNvGrpSpPr/>
          <p:nvPr/>
        </p:nvGrpSpPr>
        <p:grpSpPr>
          <a:xfrm>
            <a:off x="14875208" y="7572821"/>
            <a:ext cx="1702676" cy="790599"/>
            <a:chOff x="468041" y="11701098"/>
            <a:chExt cx="1702676" cy="535460"/>
          </a:xfrm>
        </p:grpSpPr>
        <p:sp>
          <p:nvSpPr>
            <p:cNvPr id="800" name="직사각형 7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 보안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1" name="직사각형 80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2" name="그룹 801"/>
          <p:cNvGrpSpPr/>
          <p:nvPr/>
        </p:nvGrpSpPr>
        <p:grpSpPr>
          <a:xfrm>
            <a:off x="5731209" y="5478255"/>
            <a:ext cx="1702676" cy="790600"/>
            <a:chOff x="468041" y="11701098"/>
            <a:chExt cx="1702676" cy="535461"/>
          </a:xfrm>
        </p:grpSpPr>
        <p:sp>
          <p:nvSpPr>
            <p:cNvPr id="803" name="직사각형 802"/>
            <p:cNvSpPr/>
            <p:nvPr/>
          </p:nvSpPr>
          <p:spPr>
            <a:xfrm>
              <a:off x="688616" y="11701099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4" name="직사각형 80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5" name="그룹 804"/>
          <p:cNvGrpSpPr/>
          <p:nvPr/>
        </p:nvGrpSpPr>
        <p:grpSpPr>
          <a:xfrm>
            <a:off x="7994443" y="7583775"/>
            <a:ext cx="1702676" cy="790599"/>
            <a:chOff x="468041" y="11701098"/>
            <a:chExt cx="1702676" cy="535460"/>
          </a:xfrm>
        </p:grpSpPr>
        <p:sp>
          <p:nvSpPr>
            <p:cNvPr id="806" name="직사각형 80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컴퓨터구조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7" name="직사각형 80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8" name="그룹 807"/>
          <p:cNvGrpSpPr/>
          <p:nvPr/>
        </p:nvGrpSpPr>
        <p:grpSpPr>
          <a:xfrm>
            <a:off x="10294087" y="7572820"/>
            <a:ext cx="1702676" cy="790599"/>
            <a:chOff x="468041" y="11701098"/>
            <a:chExt cx="1702676" cy="535460"/>
          </a:xfrm>
        </p:grpSpPr>
        <p:sp>
          <p:nvSpPr>
            <p:cNvPr id="809" name="직사각형 80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운영체제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0" name="직사각형 80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1" name="그룹 810"/>
          <p:cNvGrpSpPr/>
          <p:nvPr/>
        </p:nvGrpSpPr>
        <p:grpSpPr>
          <a:xfrm>
            <a:off x="12510303" y="8659433"/>
            <a:ext cx="1702676" cy="790599"/>
            <a:chOff x="468041" y="11701098"/>
            <a:chExt cx="1702676" cy="535460"/>
          </a:xfrm>
        </p:grpSpPr>
        <p:sp>
          <p:nvSpPr>
            <p:cNvPr id="812" name="직사각형 81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데이터베이스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3" name="직사각형 81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4" name="그룹 813"/>
          <p:cNvGrpSpPr/>
          <p:nvPr/>
        </p:nvGrpSpPr>
        <p:grpSpPr>
          <a:xfrm>
            <a:off x="1159209" y="6505319"/>
            <a:ext cx="1702676" cy="790599"/>
            <a:chOff x="468041" y="11701098"/>
            <a:chExt cx="1702676" cy="535460"/>
          </a:xfrm>
        </p:grpSpPr>
        <p:sp>
          <p:nvSpPr>
            <p:cNvPr id="815" name="직사각형 81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공학컴퓨터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입문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6" name="직사각형 81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7" name="그룹 816"/>
          <p:cNvGrpSpPr/>
          <p:nvPr/>
        </p:nvGrpSpPr>
        <p:grpSpPr>
          <a:xfrm>
            <a:off x="3445209" y="6505319"/>
            <a:ext cx="1702676" cy="790599"/>
            <a:chOff x="468041" y="11701098"/>
            <a:chExt cx="1702676" cy="535460"/>
          </a:xfrm>
        </p:grpSpPr>
        <p:sp>
          <p:nvSpPr>
            <p:cNvPr id="818" name="직사각형 8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9" name="직사각형 81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0" name="그룹 819"/>
          <p:cNvGrpSpPr/>
          <p:nvPr/>
        </p:nvGrpSpPr>
        <p:grpSpPr>
          <a:xfrm>
            <a:off x="5731209" y="6505319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821" name="직사각형 82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자료구조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2" name="직사각형 82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9" name="그룹 828"/>
          <p:cNvGrpSpPr/>
          <p:nvPr/>
        </p:nvGrpSpPr>
        <p:grpSpPr>
          <a:xfrm>
            <a:off x="14862247" y="6562733"/>
            <a:ext cx="1702676" cy="790599"/>
            <a:chOff x="468041" y="11701098"/>
            <a:chExt cx="1702676" cy="535460"/>
          </a:xfrm>
        </p:grpSpPr>
        <p:sp>
          <p:nvSpPr>
            <p:cNvPr id="830" name="직사각형 82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1" name="직사각형 83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2" name="그룹 831"/>
          <p:cNvGrpSpPr/>
          <p:nvPr/>
        </p:nvGrpSpPr>
        <p:grpSpPr>
          <a:xfrm>
            <a:off x="17143141" y="6562733"/>
            <a:ext cx="1702676" cy="790599"/>
            <a:chOff x="468041" y="11701098"/>
            <a:chExt cx="1702676" cy="535460"/>
          </a:xfrm>
        </p:grpSpPr>
        <p:sp>
          <p:nvSpPr>
            <p:cNvPr id="833" name="직사각형 83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안드로이드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4" name="직사각형 83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5" name="그룹 834"/>
          <p:cNvGrpSpPr/>
          <p:nvPr/>
        </p:nvGrpSpPr>
        <p:grpSpPr>
          <a:xfrm>
            <a:off x="3400368" y="3383491"/>
            <a:ext cx="1702676" cy="790599"/>
            <a:chOff x="468041" y="11701098"/>
            <a:chExt cx="1702676" cy="535460"/>
          </a:xfrm>
        </p:grpSpPr>
        <p:sp>
          <p:nvSpPr>
            <p:cNvPr id="836" name="직사각형 83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회로이론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7" name="직사각형 83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8" name="그룹 837"/>
          <p:cNvGrpSpPr/>
          <p:nvPr/>
        </p:nvGrpSpPr>
        <p:grpSpPr>
          <a:xfrm>
            <a:off x="5713142" y="7572821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839" name="직사각형 83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웹프로그래밍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0" name="직사각형 83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7" name="그룹 846"/>
          <p:cNvGrpSpPr/>
          <p:nvPr/>
        </p:nvGrpSpPr>
        <p:grpSpPr>
          <a:xfrm>
            <a:off x="10332187" y="5458304"/>
            <a:ext cx="1702676" cy="790601"/>
            <a:chOff x="468041" y="11701097"/>
            <a:chExt cx="1702676" cy="535461"/>
          </a:xfrm>
        </p:grpSpPr>
        <p:sp>
          <p:nvSpPr>
            <p:cNvPr id="848" name="직사각형 847"/>
            <p:cNvSpPr/>
            <p:nvPr/>
          </p:nvSpPr>
          <p:spPr>
            <a:xfrm>
              <a:off x="688616" y="11701097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인터넷공학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9" name="직사각형 84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0" name="그룹 849"/>
          <p:cNvGrpSpPr/>
          <p:nvPr/>
        </p:nvGrpSpPr>
        <p:grpSpPr>
          <a:xfrm>
            <a:off x="17148247" y="5495933"/>
            <a:ext cx="1702676" cy="790599"/>
            <a:chOff x="468041" y="11701098"/>
            <a:chExt cx="1702676" cy="535460"/>
          </a:xfrm>
        </p:grpSpPr>
        <p:sp>
          <p:nvSpPr>
            <p:cNvPr id="851" name="직사각형 85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분산시스템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프로그래밍</a:t>
              </a:r>
            </a:p>
          </p:txBody>
        </p:sp>
        <p:sp>
          <p:nvSpPr>
            <p:cNvPr id="852" name="직사각형 85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3" name="그룹 852"/>
          <p:cNvGrpSpPr/>
          <p:nvPr/>
        </p:nvGrpSpPr>
        <p:grpSpPr>
          <a:xfrm>
            <a:off x="5731209" y="3386370"/>
            <a:ext cx="1702676" cy="790599"/>
            <a:chOff x="468041" y="11701098"/>
            <a:chExt cx="1702676" cy="535460"/>
          </a:xfrm>
        </p:grpSpPr>
        <p:sp>
          <p:nvSpPr>
            <p:cNvPr id="854" name="직사각형 85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전자시스템</a:t>
              </a:r>
            </a:p>
          </p:txBody>
        </p:sp>
        <p:sp>
          <p:nvSpPr>
            <p:cNvPr id="855" name="직사각형 85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6" name="그룹 855"/>
          <p:cNvGrpSpPr/>
          <p:nvPr/>
        </p:nvGrpSpPr>
        <p:grpSpPr>
          <a:xfrm>
            <a:off x="10303208" y="3386370"/>
            <a:ext cx="1702676" cy="790599"/>
            <a:chOff x="468041" y="11701098"/>
            <a:chExt cx="1702676" cy="535460"/>
          </a:xfrm>
        </p:grpSpPr>
        <p:sp>
          <p:nvSpPr>
            <p:cNvPr id="857" name="직사각형 85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8" name="직사각형 85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9" name="그룹 858"/>
          <p:cNvGrpSpPr/>
          <p:nvPr/>
        </p:nvGrpSpPr>
        <p:grpSpPr>
          <a:xfrm>
            <a:off x="12510303" y="9675238"/>
            <a:ext cx="1702676" cy="790599"/>
            <a:chOff x="468041" y="11701098"/>
            <a:chExt cx="1702676" cy="535460"/>
          </a:xfrm>
        </p:grpSpPr>
        <p:sp>
          <p:nvSpPr>
            <p:cNvPr id="860" name="직사각형 85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사이언스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1" name="직사각형 86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2" name="그룹 861"/>
          <p:cNvGrpSpPr/>
          <p:nvPr/>
        </p:nvGrpSpPr>
        <p:grpSpPr>
          <a:xfrm>
            <a:off x="17161208" y="3386370"/>
            <a:ext cx="1702676" cy="790599"/>
            <a:chOff x="468041" y="11701098"/>
            <a:chExt cx="1702676" cy="535460"/>
          </a:xfrm>
        </p:grpSpPr>
        <p:sp>
          <p:nvSpPr>
            <p:cNvPr id="863" name="직사각형 8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무선통신망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4" name="직사각형 8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5" name="그룹 864"/>
          <p:cNvGrpSpPr/>
          <p:nvPr/>
        </p:nvGrpSpPr>
        <p:grpSpPr>
          <a:xfrm>
            <a:off x="8017209" y="2182075"/>
            <a:ext cx="1702676" cy="790599"/>
            <a:chOff x="468041" y="11701098"/>
            <a:chExt cx="1702676" cy="535460"/>
          </a:xfrm>
        </p:grpSpPr>
        <p:sp>
          <p:nvSpPr>
            <p:cNvPr id="866" name="직사각형 8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신호 및 시스템</a:t>
              </a:r>
            </a:p>
          </p:txBody>
        </p:sp>
        <p:sp>
          <p:nvSpPr>
            <p:cNvPr id="867" name="직사각형 8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1" name="그룹 870"/>
          <p:cNvGrpSpPr/>
          <p:nvPr/>
        </p:nvGrpSpPr>
        <p:grpSpPr>
          <a:xfrm>
            <a:off x="17161208" y="2209208"/>
            <a:ext cx="1702676" cy="790599"/>
            <a:chOff x="468041" y="11701098"/>
            <a:chExt cx="1702676" cy="535460"/>
          </a:xfrm>
        </p:grpSpPr>
        <p:sp>
          <p:nvSpPr>
            <p:cNvPr id="872" name="직사각형 8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머신러닝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3" name="직사각형 8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74" name="직선 연결선 873"/>
          <p:cNvCxnSpPr/>
          <p:nvPr/>
        </p:nvCxnSpPr>
        <p:spPr>
          <a:xfrm>
            <a:off x="5435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직선 연결선 875"/>
          <p:cNvCxnSpPr/>
          <p:nvPr/>
        </p:nvCxnSpPr>
        <p:spPr>
          <a:xfrm>
            <a:off x="14579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직사각형 1022"/>
          <p:cNvSpPr/>
          <p:nvPr/>
        </p:nvSpPr>
        <p:spPr>
          <a:xfrm>
            <a:off x="5421478" y="12957444"/>
            <a:ext cx="235826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7725545" y="12958577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9" name="직사각형 1028"/>
          <p:cNvSpPr/>
          <p:nvPr/>
        </p:nvSpPr>
        <p:spPr>
          <a:xfrm>
            <a:off x="14579600" y="12956311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0" name="직사각형 1029"/>
          <p:cNvSpPr/>
          <p:nvPr/>
        </p:nvSpPr>
        <p:spPr>
          <a:xfrm>
            <a:off x="16883667" y="12957444"/>
            <a:ext cx="198021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68" name="그룹 867"/>
          <p:cNvGrpSpPr/>
          <p:nvPr/>
        </p:nvGrpSpPr>
        <p:grpSpPr>
          <a:xfrm>
            <a:off x="14875208" y="2182075"/>
            <a:ext cx="1702676" cy="790599"/>
            <a:chOff x="468041" y="11701098"/>
            <a:chExt cx="1702676" cy="535460"/>
          </a:xfrm>
        </p:grpSpPr>
        <p:sp>
          <p:nvSpPr>
            <p:cNvPr id="869" name="직사각형 86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신호처리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0" name="직사각형 8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1" name="그룹 840"/>
          <p:cNvGrpSpPr/>
          <p:nvPr/>
        </p:nvGrpSpPr>
        <p:grpSpPr>
          <a:xfrm>
            <a:off x="8008568" y="5458306"/>
            <a:ext cx="1702676" cy="790599"/>
            <a:chOff x="468041" y="11701098"/>
            <a:chExt cx="1702676" cy="535460"/>
          </a:xfrm>
        </p:grpSpPr>
        <p:sp>
          <p:nvSpPr>
            <p:cNvPr id="842" name="직사각형 84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인터넷공학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3" name="직사각형 84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45" name="직사각형 1144"/>
          <p:cNvSpPr/>
          <p:nvPr/>
        </p:nvSpPr>
        <p:spPr>
          <a:xfrm>
            <a:off x="251132" y="265111"/>
            <a:ext cx="3670758" cy="28450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62" name="타원 1161"/>
          <p:cNvSpPr/>
          <p:nvPr/>
        </p:nvSpPr>
        <p:spPr>
          <a:xfrm>
            <a:off x="2385986" y="610670"/>
            <a:ext cx="223997" cy="223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64" name="TextBox 1163"/>
          <p:cNvSpPr txBox="1"/>
          <p:nvPr/>
        </p:nvSpPr>
        <p:spPr>
          <a:xfrm>
            <a:off x="2725752" y="54644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OR </a:t>
            </a:r>
            <a:r>
              <a:rPr lang="ko-KR" altLang="en-US" sz="1600" dirty="0" smtClean="0"/>
              <a:t>적용</a:t>
            </a:r>
            <a:endParaRPr lang="ko-KR" altLang="en-US" sz="1600" dirty="0"/>
          </a:p>
        </p:txBody>
      </p:sp>
      <p:grpSp>
        <p:nvGrpSpPr>
          <p:cNvPr id="1165" name="그룹 1164"/>
          <p:cNvGrpSpPr/>
          <p:nvPr/>
        </p:nvGrpSpPr>
        <p:grpSpPr>
          <a:xfrm>
            <a:off x="519717" y="563406"/>
            <a:ext cx="1448783" cy="294027"/>
            <a:chOff x="468041" y="11701098"/>
            <a:chExt cx="1702676" cy="535460"/>
          </a:xfrm>
        </p:grpSpPr>
        <p:sp>
          <p:nvSpPr>
            <p:cNvPr id="1166" name="직사각형 11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7" name="직사각형 11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68" name="그룹 1167"/>
          <p:cNvGrpSpPr/>
          <p:nvPr/>
        </p:nvGrpSpPr>
        <p:grpSpPr>
          <a:xfrm>
            <a:off x="2305529" y="1005854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1169" name="직사각형 1168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전공필수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0" name="직사각형 11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1" name="그룹 1170"/>
          <p:cNvGrpSpPr/>
          <p:nvPr/>
        </p:nvGrpSpPr>
        <p:grpSpPr>
          <a:xfrm>
            <a:off x="519717" y="1021232"/>
            <a:ext cx="1448783" cy="294027"/>
            <a:chOff x="468041" y="11701098"/>
            <a:chExt cx="1702676" cy="535460"/>
          </a:xfrm>
        </p:grpSpPr>
        <p:sp>
          <p:nvSpPr>
            <p:cNvPr id="1172" name="직사각형 11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교양선택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3" name="직사각형 11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4" name="그룹 1173"/>
          <p:cNvGrpSpPr/>
          <p:nvPr/>
        </p:nvGrpSpPr>
        <p:grpSpPr>
          <a:xfrm>
            <a:off x="2305529" y="1463680"/>
            <a:ext cx="1440054" cy="293027"/>
            <a:chOff x="468041" y="11701098"/>
            <a:chExt cx="1440054" cy="535460"/>
          </a:xfrm>
          <a:solidFill>
            <a:srgbClr val="FF7469"/>
          </a:solidFill>
        </p:grpSpPr>
        <p:sp>
          <p:nvSpPr>
            <p:cNvPr id="1175" name="직사각형 1174"/>
            <p:cNvSpPr/>
            <p:nvPr/>
          </p:nvSpPr>
          <p:spPr>
            <a:xfrm>
              <a:off x="688616" y="11701098"/>
              <a:ext cx="1219479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전공선택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6" name="직사각형 117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77" name="그룹 1176"/>
          <p:cNvGrpSpPr/>
          <p:nvPr/>
        </p:nvGrpSpPr>
        <p:grpSpPr>
          <a:xfrm>
            <a:off x="519866" y="1479058"/>
            <a:ext cx="1448783" cy="294027"/>
            <a:chOff x="468041" y="11701098"/>
            <a:chExt cx="1702676" cy="535460"/>
          </a:xfrm>
        </p:grpSpPr>
        <p:sp>
          <p:nvSpPr>
            <p:cNvPr id="1178" name="직사각형 117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MSC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9" name="직사각형 117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89" name="직사각형 1188"/>
          <p:cNvSpPr/>
          <p:nvPr/>
        </p:nvSpPr>
        <p:spPr>
          <a:xfrm>
            <a:off x="519716" y="1985351"/>
            <a:ext cx="1448783" cy="2940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기초설계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3" name="직사각형 1192"/>
          <p:cNvSpPr/>
          <p:nvPr/>
        </p:nvSpPr>
        <p:spPr>
          <a:xfrm>
            <a:off x="2305529" y="1985351"/>
            <a:ext cx="1427205" cy="294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5" name="TextBox 1194"/>
          <p:cNvSpPr txBox="1"/>
          <p:nvPr/>
        </p:nvSpPr>
        <p:spPr>
          <a:xfrm>
            <a:off x="10664440" y="128516"/>
            <a:ext cx="864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u="sng" dirty="0" smtClean="0"/>
              <a:t>졸업 요건 충족을 위한 추가 이수 학점에 대해서는 </a:t>
            </a:r>
            <a:r>
              <a:rPr lang="en-US" altLang="ko-KR" sz="2000" i="1" u="sng" dirty="0" smtClean="0"/>
              <a:t>‘</a:t>
            </a:r>
            <a:r>
              <a:rPr lang="ko-KR" altLang="en-US" sz="2000" i="1" u="sng" dirty="0" smtClean="0"/>
              <a:t>졸업요건</a:t>
            </a:r>
            <a:r>
              <a:rPr lang="en-US" altLang="ko-KR" sz="2000" i="1" u="sng" dirty="0" smtClean="0"/>
              <a:t>‘ </a:t>
            </a:r>
            <a:r>
              <a:rPr lang="ko-KR" altLang="en-US" sz="2000" i="1" u="sng" dirty="0" smtClean="0"/>
              <a:t>규정 확인 바람</a:t>
            </a:r>
            <a:endParaRPr lang="ko-KR" altLang="en-US" sz="2000" i="1" u="sng" dirty="0"/>
          </a:p>
        </p:txBody>
      </p:sp>
      <p:sp>
        <p:nvSpPr>
          <p:cNvPr id="1196" name="TextBox 1195"/>
          <p:cNvSpPr txBox="1"/>
          <p:nvPr/>
        </p:nvSpPr>
        <p:spPr>
          <a:xfrm>
            <a:off x="1822240" y="1305948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7" name="TextBox 1196"/>
          <p:cNvSpPr txBox="1"/>
          <p:nvPr/>
        </p:nvSpPr>
        <p:spPr>
          <a:xfrm>
            <a:off x="3949917" y="1308111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8" name="TextBox 1197"/>
          <p:cNvSpPr txBox="1"/>
          <p:nvPr/>
        </p:nvSpPr>
        <p:spPr>
          <a:xfrm>
            <a:off x="10861312" y="13059487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9" name="TextBox 1198"/>
          <p:cNvSpPr txBox="1"/>
          <p:nvPr/>
        </p:nvSpPr>
        <p:spPr>
          <a:xfrm>
            <a:off x="13179490" y="1305948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grpSp>
        <p:nvGrpSpPr>
          <p:cNvPr id="1069" name="그룹 1068"/>
          <p:cNvGrpSpPr/>
          <p:nvPr/>
        </p:nvGrpSpPr>
        <p:grpSpPr>
          <a:xfrm>
            <a:off x="10286991" y="8648814"/>
            <a:ext cx="1707552" cy="798556"/>
            <a:chOff x="10298332" y="4406962"/>
            <a:chExt cx="1707552" cy="798556"/>
          </a:xfrm>
        </p:grpSpPr>
        <p:sp>
          <p:nvSpPr>
            <p:cNvPr id="845" name="직사각형 844"/>
            <p:cNvSpPr/>
            <p:nvPr/>
          </p:nvSpPr>
          <p:spPr>
            <a:xfrm>
              <a:off x="10523783" y="4414919"/>
              <a:ext cx="1482101" cy="7905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알고리즘 및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10298332" y="4406962"/>
              <a:ext cx="220575" cy="790599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33" name="직사각형 432"/>
          <p:cNvSpPr/>
          <p:nvPr/>
        </p:nvSpPr>
        <p:spPr>
          <a:xfrm>
            <a:off x="14928940" y="888321"/>
            <a:ext cx="3988676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창의적공학설계입문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든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교과목의 선수과목이며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반드시 이수해야 설계학점을 인정받을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16" name="그룹 215"/>
          <p:cNvGrpSpPr/>
          <p:nvPr/>
        </p:nvGrpSpPr>
        <p:grpSpPr>
          <a:xfrm>
            <a:off x="12512005" y="4412015"/>
            <a:ext cx="1702676" cy="790599"/>
            <a:chOff x="468041" y="11701098"/>
            <a:chExt cx="1702676" cy="535460"/>
          </a:xfrm>
        </p:grpSpPr>
        <p:sp>
          <p:nvSpPr>
            <p:cNvPr id="218" name="직사각형 2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 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650078" y="8583213"/>
            <a:ext cx="1838541" cy="907451"/>
          </a:xfrm>
          <a:prstGeom prst="rect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23429" y="8502590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4863766" y="814603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467581" y="641028"/>
            <a:ext cx="555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선후수관계</a:t>
            </a:r>
            <a:r>
              <a:rPr lang="ko-KR" altLang="en-US" sz="3600" dirty="0" smtClean="0"/>
              <a:t> 이수체계도</a:t>
            </a:r>
            <a:endParaRPr lang="en-US" altLang="ko-KR" sz="3600" dirty="0" smtClean="0"/>
          </a:p>
          <a:p>
            <a:pPr algn="ctr"/>
            <a:r>
              <a:rPr lang="en-US" altLang="ko-KR" sz="2400" dirty="0" smtClean="0"/>
              <a:t>( 2017</a:t>
            </a:r>
            <a:r>
              <a:rPr lang="ko-KR" altLang="en-US" sz="2400" dirty="0" smtClean="0"/>
              <a:t>년도부터 적용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cxnSp>
        <p:nvCxnSpPr>
          <p:cNvPr id="240" name="직선 연결선 239"/>
          <p:cNvCxnSpPr/>
          <p:nvPr/>
        </p:nvCxnSpPr>
        <p:spPr>
          <a:xfrm flipV="1">
            <a:off x="544334" y="2714869"/>
            <a:ext cx="433127" cy="3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935798" y="25613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선후수관계</a:t>
            </a:r>
            <a:endParaRPr lang="ko-KR" altLang="en-US" sz="1600" dirty="0"/>
          </a:p>
        </p:txBody>
      </p:sp>
      <p:sp>
        <p:nvSpPr>
          <p:cNvPr id="242" name="TextBox 241"/>
          <p:cNvSpPr txBox="1"/>
          <p:nvPr/>
        </p:nvSpPr>
        <p:spPr>
          <a:xfrm>
            <a:off x="2694310" y="25773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학과추천</a:t>
            </a:r>
            <a:endParaRPr lang="ko-KR" altLang="en-US" sz="1600" dirty="0"/>
          </a:p>
        </p:txBody>
      </p:sp>
      <p:cxnSp>
        <p:nvCxnSpPr>
          <p:cNvPr id="244" name="직선 연결선 243"/>
          <p:cNvCxnSpPr/>
          <p:nvPr/>
        </p:nvCxnSpPr>
        <p:spPr>
          <a:xfrm flipV="1">
            <a:off x="2304866" y="2725375"/>
            <a:ext cx="433127" cy="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/>
          <p:cNvGrpSpPr/>
          <p:nvPr/>
        </p:nvGrpSpPr>
        <p:grpSpPr>
          <a:xfrm>
            <a:off x="1117311" y="10721612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1" name="직사각형 23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3445209" y="1178615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5" name="직사각형 23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7975393" y="10721613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5" name="직사각형 24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12510303" y="10670245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9" name="직사각형 24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선형 대수학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7999142" y="967417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3" name="직사각형 2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이산수학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0253224" y="9675238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6" name="직사각형 2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확률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불규칙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5770292" y="11765279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70" name="직사각형 2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5" name="직사각형 274"/>
          <p:cNvSpPr/>
          <p:nvPr/>
        </p:nvSpPr>
        <p:spPr>
          <a:xfrm>
            <a:off x="14849988" y="12065425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과정에 상관없이 컴퓨터정보통신공학과에 속한 자는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(1), </a:t>
            </a:r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(2)</a:t>
            </a:r>
            <a:r>
              <a:rPr lang="ko-KR" altLang="en-US" sz="1400" dirty="0" smtClean="0">
                <a:solidFill>
                  <a:schemeClr val="tx1"/>
                </a:solidFill>
              </a:rPr>
              <a:t>를 모두 이수해야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타원 1"/>
          <p:cNvSpPr/>
          <p:nvPr/>
        </p:nvSpPr>
        <p:spPr>
          <a:xfrm>
            <a:off x="7615115" y="6797735"/>
            <a:ext cx="207378" cy="2194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/>
          <p:nvPr/>
        </p:nvCxnSpPr>
        <p:spPr>
          <a:xfrm>
            <a:off x="1002665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그룹 298"/>
          <p:cNvGrpSpPr/>
          <p:nvPr/>
        </p:nvGrpSpPr>
        <p:grpSpPr>
          <a:xfrm>
            <a:off x="10323242" y="6516849"/>
            <a:ext cx="1702676" cy="790599"/>
            <a:chOff x="468041" y="11701098"/>
            <a:chExt cx="1702676" cy="535460"/>
          </a:xfrm>
        </p:grpSpPr>
        <p:sp>
          <p:nvSpPr>
            <p:cNvPr id="300" name="직사각형 2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디자인패턴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프로그래밍 및 실습</a:t>
              </a: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7999143" y="6516849"/>
            <a:ext cx="1702676" cy="790599"/>
            <a:chOff x="468041" y="11701098"/>
            <a:chExt cx="1702676" cy="535460"/>
          </a:xfrm>
        </p:grpSpPr>
        <p:sp>
          <p:nvSpPr>
            <p:cNvPr id="305" name="직사각형 30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자바 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및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9" name="직사각형 238"/>
          <p:cNvSpPr/>
          <p:nvPr/>
        </p:nvSpPr>
        <p:spPr>
          <a:xfrm>
            <a:off x="10253224" y="897041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이수체계도는</a:t>
            </a:r>
            <a:r>
              <a:rPr lang="ko-KR" altLang="en-US" sz="1400" dirty="0" smtClean="0">
                <a:solidFill>
                  <a:schemeClr val="tx1"/>
                </a:solidFill>
              </a:rPr>
              <a:t> 학번에 무관하게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교과목의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수강년도에</a:t>
            </a:r>
            <a:r>
              <a:rPr lang="ko-KR" altLang="en-US" sz="1400" dirty="0" smtClean="0">
                <a:solidFill>
                  <a:schemeClr val="tx1"/>
                </a:solidFill>
              </a:rPr>
              <a:t> 따라 적용한다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4724993" y="5347942"/>
            <a:ext cx="0" cy="45933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7718804" y="5347942"/>
            <a:ext cx="700618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7825731" y="6900618"/>
            <a:ext cx="0" cy="5406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stCxn id="776" idx="3"/>
          </p:cNvCxnSpPr>
          <p:nvPr/>
        </p:nvCxnSpPr>
        <p:spPr>
          <a:xfrm flipV="1">
            <a:off x="7415818" y="4807314"/>
            <a:ext cx="30972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15736977" y="989518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15720853" y="1180533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3297494" y="10721613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MSC </a:t>
            </a:r>
            <a:r>
              <a:rPr lang="ko-KR" altLang="en-US" sz="1400" dirty="0" smtClean="0">
                <a:solidFill>
                  <a:schemeClr val="tx1"/>
                </a:solidFill>
              </a:rPr>
              <a:t>수학의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선후수관계는</a:t>
            </a:r>
            <a:r>
              <a:rPr lang="ko-KR" altLang="en-US" sz="1400" dirty="0" smtClean="0">
                <a:solidFill>
                  <a:schemeClr val="tx1"/>
                </a:solidFill>
              </a:rPr>
              <a:t> 교양과의 규정을 따른다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 </a:t>
            </a:r>
            <a:r>
              <a:rPr lang="ko-KR" altLang="en-US" sz="1400" dirty="0" smtClean="0">
                <a:solidFill>
                  <a:schemeClr val="tx1"/>
                </a:solidFill>
              </a:rPr>
              <a:t>선수과목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미이</a:t>
            </a:r>
            <a:r>
              <a:rPr lang="ko-KR" altLang="en-US" sz="1400" dirty="0" err="1">
                <a:solidFill>
                  <a:schemeClr val="tx1"/>
                </a:solidFill>
              </a:rPr>
              <a:t>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및 </a:t>
            </a:r>
            <a:r>
              <a:rPr lang="en-US" altLang="ko-KR" sz="1400" dirty="0" smtClean="0">
                <a:solidFill>
                  <a:schemeClr val="tx1"/>
                </a:solidFill>
              </a:rPr>
              <a:t>F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학점시</a:t>
            </a:r>
            <a:r>
              <a:rPr lang="ko-KR" altLang="en-US" sz="1400" dirty="0" smtClean="0">
                <a:solidFill>
                  <a:schemeClr val="tx1"/>
                </a:solidFill>
              </a:rPr>
              <a:t> 기초시험을 응시하여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합격한 사람에 한하여 수강 가능 유무를 정함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직선 화살표 연결선 10"/>
          <p:cNvCxnSpPr>
            <a:stCxn id="866" idx="3"/>
            <a:endCxn id="870" idx="1"/>
          </p:cNvCxnSpPr>
          <p:nvPr/>
        </p:nvCxnSpPr>
        <p:spPr>
          <a:xfrm>
            <a:off x="9719885" y="2577375"/>
            <a:ext cx="5155323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endCxn id="2" idx="6"/>
          </p:cNvCxnSpPr>
          <p:nvPr/>
        </p:nvCxnSpPr>
        <p:spPr>
          <a:xfrm>
            <a:off x="7415570" y="6900620"/>
            <a:ext cx="406923" cy="6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7718804" y="4807314"/>
            <a:ext cx="0" cy="5406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822493" y="7441246"/>
            <a:ext cx="2353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V="1">
            <a:off x="10175590" y="7441247"/>
            <a:ext cx="0" cy="2169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10175590" y="9610659"/>
            <a:ext cx="78457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직선 화살표 연결선 213"/>
          <p:cNvCxnSpPr/>
          <p:nvPr/>
        </p:nvCxnSpPr>
        <p:spPr>
          <a:xfrm>
            <a:off x="18013475" y="9610658"/>
            <a:ext cx="0" cy="1087821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>
            <a:off x="14724993" y="9941279"/>
            <a:ext cx="10509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15828805" y="9941279"/>
            <a:ext cx="25391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/>
          <p:nvPr/>
        </p:nvCxnSpPr>
        <p:spPr>
          <a:xfrm>
            <a:off x="15808237" y="9967182"/>
            <a:ext cx="1" cy="731297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/>
          <p:nvPr/>
        </p:nvCxnSpPr>
        <p:spPr>
          <a:xfrm>
            <a:off x="18367925" y="9941279"/>
            <a:ext cx="0" cy="75720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V="1">
            <a:off x="7415818" y="9052069"/>
            <a:ext cx="30972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>
            <a:off x="7718804" y="9036938"/>
            <a:ext cx="0" cy="2840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7718804" y="11877338"/>
            <a:ext cx="80108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15828805" y="11877338"/>
            <a:ext cx="21924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/>
          <p:nvPr/>
        </p:nvCxnSpPr>
        <p:spPr>
          <a:xfrm flipV="1">
            <a:off x="18021300" y="11512211"/>
            <a:ext cx="0" cy="365128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V="1">
            <a:off x="2854915" y="6900617"/>
            <a:ext cx="30972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>
            <a:off x="3164642" y="6900617"/>
            <a:ext cx="0" cy="16019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>
            <a:off x="3164642" y="8502590"/>
            <a:ext cx="145010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17665700" y="8512714"/>
            <a:ext cx="0" cy="2195889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 flipV="1">
            <a:off x="15802437" y="11475964"/>
            <a:ext cx="0" cy="42682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3708" y="87571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0649" y="526098"/>
            <a:ext cx="16979462" cy="10525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&lt; </a:t>
            </a:r>
            <a:r>
              <a:rPr lang="ko-KR" altLang="en-US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공학인</a:t>
            </a:r>
            <a:r>
              <a:rPr lang="ko-KR" altLang="en-US" sz="72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증</a:t>
            </a:r>
            <a:r>
              <a:rPr lang="ko-KR" altLang="en-US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관련 안내사항 </a:t>
            </a:r>
            <a:r>
              <a:rPr lang="en-US" altLang="ko-KR" sz="72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2016-2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학기부터  선후수교과목의  </a:t>
            </a:r>
            <a:r>
              <a:rPr lang="ko-KR" altLang="en-US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동시수강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 및 </a:t>
            </a:r>
            <a:r>
              <a:rPr lang="ko-KR" altLang="en-US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선수과목면제신청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이  불가능합니다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  <a:r>
              <a:rPr lang="en-US" altLang="ko-KR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 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       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600" dirty="0" smtClean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[</a:t>
            </a:r>
            <a:r>
              <a:rPr lang="ko-KR" altLang="en-US" sz="3600" dirty="0" err="1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창의적공학설계입문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]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은  모든  설계  교과목의  선수과목입니다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                                                                         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따라서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,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위  교과목의  </a:t>
            </a:r>
            <a:r>
              <a:rPr lang="ko-KR" altLang="en-US" sz="3600" dirty="0" err="1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미이수시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 모든  설계  교과목의  설계  학점이  인정되지  않습니다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600" dirty="0" smtClean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설계  학점은  일반  학점과는  다른  개념으로  졸업요건  중  하나인  총  학점  계산시에는  포함되지  않습니다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      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따라서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,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졸업요</a:t>
            </a:r>
            <a:r>
              <a:rPr lang="ko-KR" altLang="en-US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건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총  학점과  설계  학점을  개별적으로  계산해야  합니다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 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endParaRPr lang="en-US" altLang="ko-KR" sz="3600" dirty="0">
              <a:latin typeface="THE왼손잡이" panose="02020603020101020101" pitchFamily="18" charset="-127"/>
              <a:ea typeface="THE왼손잡이" panose="02020603020101020101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심화과정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(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공학인증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)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의  졸업요건  완화와  관련하여  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2016-2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학기부터  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[</a:t>
            </a:r>
            <a:r>
              <a:rPr lang="ko-KR" altLang="en-US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과정변경신청서</a:t>
            </a:r>
            <a:r>
              <a:rPr lang="en-US" altLang="ko-KR" sz="3600" dirty="0" smtClean="0">
                <a:solidFill>
                  <a:srgbClr val="FF0000"/>
                </a:solidFill>
                <a:latin typeface="THE왼손잡이" panose="02020603020101020101" pitchFamily="18" charset="-127"/>
                <a:ea typeface="THE왼손잡이" panose="02020603020101020101" pitchFamily="18" charset="-127"/>
              </a:rPr>
              <a:t>]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의  승인이  어렵습니다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  <a:r>
              <a:rPr lang="en-US" altLang="ko-KR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따라서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, 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변경</a:t>
            </a:r>
            <a:r>
              <a:rPr lang="ko-KR" altLang="en-US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된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심화과</a:t>
            </a:r>
            <a:r>
              <a:rPr lang="ko-KR" altLang="en-US" sz="3600" dirty="0">
                <a:latin typeface="THE왼손잡이" panose="02020603020101020101" pitchFamily="18" charset="-127"/>
                <a:ea typeface="THE왼손잡이" panose="02020603020101020101" pitchFamily="18" charset="-127"/>
              </a:rPr>
              <a:t>정 의 </a:t>
            </a:r>
            <a:r>
              <a:rPr lang="ko-KR" altLang="en-US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 졸업요건을  재확인하여  졸업에  차질이  생기지  않도록  유의하시기  바랍니다</a:t>
            </a:r>
            <a:r>
              <a:rPr lang="en-US" altLang="ko-KR" sz="3600" dirty="0" smtClean="0">
                <a:latin typeface="THE왼손잡이" panose="02020603020101020101" pitchFamily="18" charset="-127"/>
                <a:ea typeface="THE왼손잡이" panose="02020603020101020101" pitchFamily="18" charset="-127"/>
              </a:rPr>
              <a:t>.</a:t>
            </a:r>
          </a:p>
        </p:txBody>
      </p:sp>
      <p:sp>
        <p:nvSpPr>
          <p:cNvPr id="4" name="포인트가 5개인 별 3"/>
          <p:cNvSpPr/>
          <p:nvPr/>
        </p:nvSpPr>
        <p:spPr>
          <a:xfrm>
            <a:off x="750627" y="2668137"/>
            <a:ext cx="529204" cy="47767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</TotalTime>
  <Words>610</Words>
  <Application>Microsoft Office PowerPoint</Application>
  <PresentationFormat>사용자 지정</PresentationFormat>
  <Paragraphs>225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THE왼손잡이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wscom</dc:creator>
  <cp:lastModifiedBy>user</cp:lastModifiedBy>
  <cp:revision>105</cp:revision>
  <cp:lastPrinted>2018-03-05T07:51:06Z</cp:lastPrinted>
  <dcterms:created xsi:type="dcterms:W3CDTF">2015-10-12T00:30:12Z</dcterms:created>
  <dcterms:modified xsi:type="dcterms:W3CDTF">2018-03-05T07:54:46Z</dcterms:modified>
</cp:coreProperties>
</file>