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69" r:id="rId2"/>
    <p:sldId id="270" r:id="rId3"/>
    <p:sldId id="265" r:id="rId4"/>
  </p:sldIdLst>
  <p:sldSz cx="19799300" cy="13679488"/>
  <p:notesSz cx="9939338" cy="6807200"/>
  <p:defaultTextStyle>
    <a:defPPr>
      <a:defRPr lang="ko-KR"/>
    </a:defPPr>
    <a:lvl1pPr marL="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1pPr>
    <a:lvl2pPr marL="915772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2pPr>
    <a:lvl3pPr marL="183154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3pPr>
    <a:lvl4pPr marL="2747315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4pPr>
    <a:lvl5pPr marL="3663086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5pPr>
    <a:lvl6pPr marL="4578858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6pPr>
    <a:lvl7pPr marL="5494630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7pPr>
    <a:lvl8pPr marL="6410401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8pPr>
    <a:lvl9pPr marL="7326173" algn="l" defTabSz="1831543" rtl="0" eaLnBrk="1" latinLnBrk="1" hangingPunct="1">
      <a:defRPr sz="36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8">
          <p15:clr>
            <a:srgbClr val="A4A3A4"/>
          </p15:clr>
        </p15:guide>
        <p15:guide id="2" pos="62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CCFF"/>
    <a:srgbClr val="FF746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0" y="72"/>
      </p:cViewPr>
      <p:guideLst>
        <p:guide orient="horz" pos="4308"/>
        <p:guide pos="6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4308130" cy="340741"/>
          </a:xfrm>
          <a:prstGeom prst="rect">
            <a:avLst/>
          </a:prstGeom>
        </p:spPr>
        <p:txBody>
          <a:bodyPr vert="horz" lIns="92231" tIns="46114" rIns="92231" bIns="461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8892" y="3"/>
            <a:ext cx="4308130" cy="340741"/>
          </a:xfrm>
          <a:prstGeom prst="rect">
            <a:avLst/>
          </a:prstGeom>
        </p:spPr>
        <p:txBody>
          <a:bodyPr vert="horz" lIns="92231" tIns="46114" rIns="92231" bIns="46114" rtlCol="0"/>
          <a:lstStyle>
            <a:lvl1pPr algn="r">
              <a:defRPr sz="1200"/>
            </a:lvl1pPr>
          </a:lstStyle>
          <a:p>
            <a:fld id="{0D5AB055-866C-4D26-81E1-230D86B5A57F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65374"/>
            <a:ext cx="4308130" cy="340739"/>
          </a:xfrm>
          <a:prstGeom prst="rect">
            <a:avLst/>
          </a:prstGeom>
        </p:spPr>
        <p:txBody>
          <a:bodyPr vert="horz" lIns="92231" tIns="46114" rIns="92231" bIns="461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8892" y="6465374"/>
            <a:ext cx="4308130" cy="340739"/>
          </a:xfrm>
          <a:prstGeom prst="rect">
            <a:avLst/>
          </a:prstGeom>
        </p:spPr>
        <p:txBody>
          <a:bodyPr vert="horz" lIns="92231" tIns="46114" rIns="92231" bIns="46114" rtlCol="0" anchor="b"/>
          <a:lstStyle>
            <a:lvl1pPr algn="r">
              <a:defRPr sz="1200"/>
            </a:lvl1pPr>
          </a:lstStyle>
          <a:p>
            <a:fld id="{7B881D57-A850-4772-BAE5-764A802C4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85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3"/>
            <a:ext cx="4307629" cy="340201"/>
          </a:xfrm>
          <a:prstGeom prst="rect">
            <a:avLst/>
          </a:prstGeom>
        </p:spPr>
        <p:txBody>
          <a:bodyPr vert="horz" lIns="92231" tIns="46114" rIns="92231" bIns="461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0121" y="3"/>
            <a:ext cx="4307629" cy="340201"/>
          </a:xfrm>
          <a:prstGeom prst="rect">
            <a:avLst/>
          </a:prstGeom>
        </p:spPr>
        <p:txBody>
          <a:bodyPr vert="horz" lIns="92231" tIns="46114" rIns="92231" bIns="46114" rtlCol="0"/>
          <a:lstStyle>
            <a:lvl1pPr algn="r">
              <a:defRPr sz="1200"/>
            </a:lvl1pPr>
          </a:lstStyle>
          <a:p>
            <a:fld id="{333E33D1-23F8-4EBC-BFC6-C75310280533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11175"/>
            <a:ext cx="3694112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1" tIns="46114" rIns="92231" bIns="461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60" y="3233502"/>
            <a:ext cx="7952423" cy="3063400"/>
          </a:xfrm>
          <a:prstGeom prst="rect">
            <a:avLst/>
          </a:prstGeom>
        </p:spPr>
        <p:txBody>
          <a:bodyPr vert="horz" lIns="92231" tIns="46114" rIns="92231" bIns="461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65413"/>
            <a:ext cx="4307629" cy="340201"/>
          </a:xfrm>
          <a:prstGeom prst="rect">
            <a:avLst/>
          </a:prstGeom>
        </p:spPr>
        <p:txBody>
          <a:bodyPr vert="horz" lIns="92231" tIns="46114" rIns="92231" bIns="461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0121" y="6465413"/>
            <a:ext cx="4307629" cy="340201"/>
          </a:xfrm>
          <a:prstGeom prst="rect">
            <a:avLst/>
          </a:prstGeom>
        </p:spPr>
        <p:txBody>
          <a:bodyPr vert="horz" lIns="92231" tIns="46114" rIns="92231" bIns="46114" rtlCol="0" anchor="b"/>
          <a:lstStyle>
            <a:lvl1pPr algn="r">
              <a:defRPr sz="1200"/>
            </a:lvl1pPr>
          </a:lstStyle>
          <a:p>
            <a:fld id="{BFE1C76B-0682-45B7-A949-CAECBAD9D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96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1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0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238751"/>
            <a:ext cx="16829405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7184899"/>
            <a:ext cx="14849475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9581-EC71-47E1-9BEF-A65AA990AC83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F12D-9DB9-41E6-9877-56B8655E4839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728306"/>
            <a:ext cx="4269224" cy="115927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728306"/>
            <a:ext cx="12560181" cy="115927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E49A-5B76-4FB3-92AA-1301819E6909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1B2E-06C9-4FB9-9453-BFB4C507294E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3410376"/>
            <a:ext cx="17076896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9154495"/>
            <a:ext cx="17076896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/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AA85F-88D7-48B8-A932-BA4CB0568BB4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3641531"/>
            <a:ext cx="8414703" cy="86795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45E8-B97C-4B4E-B214-B0E64E7DF17A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728309"/>
            <a:ext cx="17076896" cy="26440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353376"/>
            <a:ext cx="837603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4996813"/>
            <a:ext cx="837603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353376"/>
            <a:ext cx="84172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4996813"/>
            <a:ext cx="8417281" cy="7349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31D8-21CF-44FB-BFF9-740CE968A8B8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2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53B4-AC5C-45FF-8E75-E71A8BE70435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50DD-ECA9-43EF-BD82-8DA21483D54F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9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1969596"/>
            <a:ext cx="10023396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192D-14EB-4621-BC32-E7346D1046CA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11966"/>
            <a:ext cx="638579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1969596"/>
            <a:ext cx="10023396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103846"/>
            <a:ext cx="638579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F912-D032-4767-A3DA-3A8C5A4807BF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728309"/>
            <a:ext cx="17076896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3641531"/>
            <a:ext cx="17076896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944E-F0D8-4175-8FC5-579737A857B6}" type="datetime1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2678862"/>
            <a:ext cx="668226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2678862"/>
            <a:ext cx="4454843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7CD3-F542-460B-AECE-4D0E22C9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42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1823954" rtl="0" eaLnBrk="1" latinLnBrk="1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1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1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1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직사각형 326"/>
          <p:cNvSpPr/>
          <p:nvPr/>
        </p:nvSpPr>
        <p:spPr>
          <a:xfrm>
            <a:off x="68794" y="70610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77900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창의적공학설계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와 기업가정신</a:t>
              </a: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오픈소스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분산시스템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</a:t>
              </a: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전자시스템</a:t>
              </a: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머신러닝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688099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선후수관계</a:t>
            </a:r>
            <a:r>
              <a:rPr lang="ko-KR" altLang="en-US" sz="3600" dirty="0" smtClean="0"/>
              <a:t> 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( 2018</a:t>
            </a:r>
            <a:r>
              <a:rPr lang="ko-KR" altLang="en-US" sz="2400" dirty="0" smtClean="0"/>
              <a:t>년도부터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pSp>
        <p:nvGrpSpPr>
          <p:cNvPr id="228" name="그룹 227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1" name="직사각형 23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5" name="직사각형 23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5" name="직사각형 24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9" name="직사각형 2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3" name="직사각형 2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6" name="직사각형 2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70" name="직사각형 2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4849988" y="12065425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소프트웨어융합학과에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타원 1"/>
          <p:cNvSpPr/>
          <p:nvPr/>
        </p:nvSpPr>
        <p:spPr>
          <a:xfrm>
            <a:off x="7615115" y="6797735"/>
            <a:ext cx="207378" cy="2194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/>
          <p:cNvGrpSpPr/>
          <p:nvPr/>
        </p:nvGrpSpPr>
        <p:grpSpPr>
          <a:xfrm>
            <a:off x="10323242" y="6516850"/>
            <a:ext cx="1702676" cy="790602"/>
            <a:chOff x="468041" y="11701098"/>
            <a:chExt cx="1702676" cy="535462"/>
          </a:xfrm>
        </p:grpSpPr>
        <p:sp>
          <p:nvSpPr>
            <p:cNvPr id="300" name="직사각형 299"/>
            <p:cNvSpPr/>
            <p:nvPr/>
          </p:nvSpPr>
          <p:spPr>
            <a:xfrm>
              <a:off x="688616" y="11701100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디자인패턴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 및 실습</a:t>
              </a: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305" name="직사각형 30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자바 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14334436" y="5331335"/>
            <a:ext cx="0" cy="4593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7800449" y="5347942"/>
            <a:ext cx="65339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7825731" y="6900618"/>
            <a:ext cx="0" cy="271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V="1">
            <a:off x="7415818" y="4970605"/>
            <a:ext cx="38463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15736977" y="989518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15720853" y="1180533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직사각형 291"/>
          <p:cNvSpPr/>
          <p:nvPr/>
        </p:nvSpPr>
        <p:spPr>
          <a:xfrm>
            <a:off x="3117875" y="10721613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MSC </a:t>
            </a:r>
            <a:r>
              <a:rPr lang="ko-KR" altLang="en-US" sz="1400" dirty="0" smtClean="0">
                <a:solidFill>
                  <a:schemeClr val="tx1"/>
                </a:solidFill>
              </a:rPr>
              <a:t>수학의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선후수관계는</a:t>
            </a:r>
            <a:r>
              <a:rPr lang="ko-KR" altLang="en-US" sz="1400" dirty="0" smtClean="0">
                <a:solidFill>
                  <a:schemeClr val="tx1"/>
                </a:solidFill>
              </a:rPr>
              <a:t> 교양과의 규정을 따른다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 </a:t>
            </a:r>
            <a:r>
              <a:rPr lang="ko-KR" altLang="en-US" sz="1400" dirty="0" smtClean="0">
                <a:solidFill>
                  <a:schemeClr val="tx1"/>
                </a:solidFill>
              </a:rPr>
              <a:t>선수과목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미이</a:t>
            </a:r>
            <a:r>
              <a:rPr lang="ko-KR" altLang="en-US" sz="1400" dirty="0" err="1">
                <a:solidFill>
                  <a:schemeClr val="tx1"/>
                </a:solidFill>
              </a:rPr>
              <a:t>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및 </a:t>
            </a:r>
            <a:r>
              <a:rPr lang="en-US" altLang="ko-KR" sz="1400" dirty="0" smtClean="0">
                <a:solidFill>
                  <a:schemeClr val="tx1"/>
                </a:solidFill>
              </a:rPr>
              <a:t>F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학점시</a:t>
            </a:r>
            <a:r>
              <a:rPr lang="ko-KR" altLang="en-US" sz="1400" dirty="0" smtClean="0">
                <a:solidFill>
                  <a:schemeClr val="tx1"/>
                </a:solidFill>
              </a:rPr>
              <a:t> 기초시험을 응시하여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합격한 사람에 한하여 수강 가능 유무를 정함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직선 화살표 연결선 10"/>
          <p:cNvCxnSpPr>
            <a:stCxn id="866" idx="3"/>
            <a:endCxn id="870" idx="1"/>
          </p:cNvCxnSpPr>
          <p:nvPr/>
        </p:nvCxnSpPr>
        <p:spPr>
          <a:xfrm>
            <a:off x="9719885" y="2577375"/>
            <a:ext cx="5155323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endCxn id="2" idx="6"/>
          </p:cNvCxnSpPr>
          <p:nvPr/>
        </p:nvCxnSpPr>
        <p:spPr>
          <a:xfrm>
            <a:off x="7415570" y="6900620"/>
            <a:ext cx="406923" cy="6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7800449" y="4946996"/>
            <a:ext cx="0" cy="400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9846128" y="8502590"/>
            <a:ext cx="2334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12181114" y="3837214"/>
            <a:ext cx="0" cy="4672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7822493" y="9610659"/>
            <a:ext cx="101824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17997146" y="9610658"/>
            <a:ext cx="0" cy="1087821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14318107" y="9941279"/>
            <a:ext cx="14414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15828805" y="9941279"/>
            <a:ext cx="25391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84" idx="4"/>
          </p:cNvCxnSpPr>
          <p:nvPr/>
        </p:nvCxnSpPr>
        <p:spPr>
          <a:xfrm>
            <a:off x="16317315" y="9671269"/>
            <a:ext cx="11834" cy="104381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>
            <a:off x="18367925" y="9941279"/>
            <a:ext cx="0" cy="75720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 flipV="1">
            <a:off x="7415818" y="9052070"/>
            <a:ext cx="17471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7588176" y="9036938"/>
            <a:ext cx="0" cy="2840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7571847" y="11877338"/>
            <a:ext cx="81578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15828805" y="11877338"/>
            <a:ext cx="21924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/>
          <p:nvPr/>
        </p:nvCxnSpPr>
        <p:spPr>
          <a:xfrm flipV="1">
            <a:off x="18021300" y="11512211"/>
            <a:ext cx="0" cy="36512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 flipV="1">
            <a:off x="15802437" y="11475964"/>
            <a:ext cx="0" cy="42682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그룹 216"/>
          <p:cNvGrpSpPr/>
          <p:nvPr/>
        </p:nvGrpSpPr>
        <p:grpSpPr>
          <a:xfrm>
            <a:off x="16559817" y="10810516"/>
            <a:ext cx="647015" cy="397566"/>
            <a:chOff x="16559817" y="10696213"/>
            <a:chExt cx="647015" cy="397566"/>
          </a:xfrm>
        </p:grpSpPr>
        <p:cxnSp>
          <p:nvCxnSpPr>
            <p:cNvPr id="221" name="직선 연결선 220"/>
            <p:cNvCxnSpPr/>
            <p:nvPr/>
          </p:nvCxnSpPr>
          <p:spPr>
            <a:xfrm>
              <a:off x="16559817" y="11093779"/>
              <a:ext cx="58332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16560501" y="106962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rgbClr val="FF0000"/>
                  </a:solidFill>
                </a:rPr>
                <a:t>병수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51132" y="265111"/>
            <a:ext cx="3670758" cy="2845058"/>
            <a:chOff x="251132" y="265111"/>
            <a:chExt cx="3670758" cy="2845058"/>
          </a:xfrm>
        </p:grpSpPr>
        <p:grpSp>
          <p:nvGrpSpPr>
            <p:cNvPr id="3" name="그룹 2"/>
            <p:cNvGrpSpPr/>
            <p:nvPr/>
          </p:nvGrpSpPr>
          <p:grpSpPr>
            <a:xfrm>
              <a:off x="251132" y="265111"/>
              <a:ext cx="3670758" cy="2845058"/>
              <a:chOff x="251132" y="265111"/>
              <a:chExt cx="3670758" cy="2845058"/>
            </a:xfrm>
          </p:grpSpPr>
          <p:sp>
            <p:nvSpPr>
              <p:cNvPr id="1145" name="직사각형 1144"/>
              <p:cNvSpPr/>
              <p:nvPr/>
            </p:nvSpPr>
            <p:spPr>
              <a:xfrm>
                <a:off x="251132" y="265111"/>
                <a:ext cx="3670758" cy="28450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65" name="그룹 1164"/>
              <p:cNvGrpSpPr/>
              <p:nvPr/>
            </p:nvGrpSpPr>
            <p:grpSpPr>
              <a:xfrm>
                <a:off x="519717" y="563406"/>
                <a:ext cx="1448783" cy="294027"/>
                <a:chOff x="468041" y="11701098"/>
                <a:chExt cx="1702676" cy="535460"/>
              </a:xfrm>
            </p:grpSpPr>
            <p:sp>
              <p:nvSpPr>
                <p:cNvPr id="1166" name="직사각형 1165"/>
                <p:cNvSpPr/>
                <p:nvPr/>
              </p:nvSpPr>
              <p:spPr>
                <a:xfrm>
                  <a:off x="688616" y="11701098"/>
                  <a:ext cx="1482101" cy="535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교양필수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7" name="직사각형 1166"/>
                <p:cNvSpPr/>
                <p:nvPr/>
              </p:nvSpPr>
              <p:spPr>
                <a:xfrm>
                  <a:off x="468041" y="11701098"/>
                  <a:ext cx="220575" cy="53546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68" name="그룹 1167"/>
              <p:cNvGrpSpPr/>
              <p:nvPr/>
            </p:nvGrpSpPr>
            <p:grpSpPr>
              <a:xfrm>
                <a:off x="528445" y="1005854"/>
                <a:ext cx="1440054" cy="293027"/>
                <a:chOff x="-1309043" y="11701098"/>
                <a:chExt cx="1440054" cy="535460"/>
              </a:xfrm>
              <a:solidFill>
                <a:srgbClr val="FF7469"/>
              </a:solidFill>
            </p:grpSpPr>
            <p:sp>
              <p:nvSpPr>
                <p:cNvPr id="1169" name="직사각형 1168"/>
                <p:cNvSpPr/>
                <p:nvPr/>
              </p:nvSpPr>
              <p:spPr>
                <a:xfrm>
                  <a:off x="-1088468" y="11701098"/>
                  <a:ext cx="1219479" cy="535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746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전공필수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0" name="직사각형 1169"/>
                <p:cNvSpPr/>
                <p:nvPr/>
              </p:nvSpPr>
              <p:spPr>
                <a:xfrm>
                  <a:off x="-1309043" y="11701098"/>
                  <a:ext cx="220575" cy="535460"/>
                </a:xfrm>
                <a:prstGeom prst="rect">
                  <a:avLst/>
                </a:prstGeom>
                <a:grpFill/>
                <a:ln>
                  <a:solidFill>
                    <a:srgbClr val="FF746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71" name="그룹 1170"/>
              <p:cNvGrpSpPr/>
              <p:nvPr/>
            </p:nvGrpSpPr>
            <p:grpSpPr>
              <a:xfrm>
                <a:off x="2325894" y="564751"/>
                <a:ext cx="1448783" cy="294028"/>
                <a:chOff x="2590746" y="10869794"/>
                <a:chExt cx="1702677" cy="535462"/>
              </a:xfrm>
            </p:grpSpPr>
            <p:sp>
              <p:nvSpPr>
                <p:cNvPr id="1172" name="직사각형 1171"/>
                <p:cNvSpPr/>
                <p:nvPr/>
              </p:nvSpPr>
              <p:spPr>
                <a:xfrm>
                  <a:off x="2811321" y="10869796"/>
                  <a:ext cx="1482102" cy="535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교양선택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3" name="직사각형 1172"/>
                <p:cNvSpPr/>
                <p:nvPr/>
              </p:nvSpPr>
              <p:spPr>
                <a:xfrm>
                  <a:off x="2590746" y="10869794"/>
                  <a:ext cx="220575" cy="5354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74" name="그룹 1173"/>
              <p:cNvGrpSpPr/>
              <p:nvPr/>
            </p:nvGrpSpPr>
            <p:grpSpPr>
              <a:xfrm>
                <a:off x="2305529" y="1005703"/>
                <a:ext cx="1440054" cy="293027"/>
                <a:chOff x="468041" y="10864218"/>
                <a:chExt cx="1440054" cy="535460"/>
              </a:xfrm>
              <a:solidFill>
                <a:srgbClr val="FF7469"/>
              </a:solidFill>
            </p:grpSpPr>
            <p:sp>
              <p:nvSpPr>
                <p:cNvPr id="1175" name="직사각형 1174"/>
                <p:cNvSpPr/>
                <p:nvPr/>
              </p:nvSpPr>
              <p:spPr>
                <a:xfrm>
                  <a:off x="688616" y="10864218"/>
                  <a:ext cx="1219479" cy="535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전공선택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6" name="직사각형 1175"/>
                <p:cNvSpPr/>
                <p:nvPr/>
              </p:nvSpPr>
              <p:spPr>
                <a:xfrm>
                  <a:off x="468041" y="10864218"/>
                  <a:ext cx="220575" cy="5354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77" name="그룹 1176"/>
              <p:cNvGrpSpPr/>
              <p:nvPr/>
            </p:nvGrpSpPr>
            <p:grpSpPr>
              <a:xfrm>
                <a:off x="519866" y="1479058"/>
                <a:ext cx="1448783" cy="294027"/>
                <a:chOff x="468041" y="11701098"/>
                <a:chExt cx="1702676" cy="535460"/>
              </a:xfrm>
            </p:grpSpPr>
            <p:sp>
              <p:nvSpPr>
                <p:cNvPr id="1178" name="직사각형 1177"/>
                <p:cNvSpPr/>
                <p:nvPr/>
              </p:nvSpPr>
              <p:spPr>
                <a:xfrm>
                  <a:off x="688616" y="11701098"/>
                  <a:ext cx="1482101" cy="535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MSC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9" name="직사각형 1178"/>
                <p:cNvSpPr/>
                <p:nvPr/>
              </p:nvSpPr>
              <p:spPr>
                <a:xfrm>
                  <a:off x="468041" y="11701098"/>
                  <a:ext cx="220575" cy="53546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89" name="직사각형 1188"/>
              <p:cNvSpPr/>
              <p:nvPr/>
            </p:nvSpPr>
            <p:spPr>
              <a:xfrm>
                <a:off x="2296800" y="1479058"/>
                <a:ext cx="1448783" cy="29402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기초설계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>
                <a:off x="528445" y="1985351"/>
                <a:ext cx="1427205" cy="2940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요소설계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직선 연결선 239"/>
              <p:cNvCxnSpPr/>
              <p:nvPr/>
            </p:nvCxnSpPr>
            <p:spPr>
              <a:xfrm flipV="1">
                <a:off x="1383747" y="2639371"/>
                <a:ext cx="433127" cy="3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TextBox 240"/>
              <p:cNvSpPr txBox="1"/>
              <p:nvPr/>
            </p:nvSpPr>
            <p:spPr>
              <a:xfrm>
                <a:off x="1791540" y="2485860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err="1" smtClean="0"/>
                  <a:t>선후수관계</a:t>
                </a:r>
                <a:endParaRPr lang="ko-KR" altLang="en-US" sz="1600" dirty="0"/>
              </a:p>
            </p:txBody>
          </p:sp>
        </p:grpSp>
        <p:sp>
          <p:nvSpPr>
            <p:cNvPr id="223" name="직사각형 222"/>
            <p:cNvSpPr/>
            <p:nvPr/>
          </p:nvSpPr>
          <p:spPr>
            <a:xfrm>
              <a:off x="2296791" y="1982467"/>
              <a:ext cx="1427205" cy="2940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2" name="그룹 981"/>
          <p:cNvGrpSpPr/>
          <p:nvPr/>
        </p:nvGrpSpPr>
        <p:grpSpPr>
          <a:xfrm>
            <a:off x="2854915" y="6907446"/>
            <a:ext cx="2876294" cy="554145"/>
            <a:chOff x="2854915" y="6907446"/>
            <a:chExt cx="2876294" cy="554145"/>
          </a:xfrm>
        </p:grpSpPr>
        <p:cxnSp>
          <p:nvCxnSpPr>
            <p:cNvPr id="259" name="직선 연결선 258"/>
            <p:cNvCxnSpPr/>
            <p:nvPr/>
          </p:nvCxnSpPr>
          <p:spPr>
            <a:xfrm flipV="1">
              <a:off x="2854915" y="6965933"/>
              <a:ext cx="309727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3166984" y="6955968"/>
              <a:ext cx="0" cy="4852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H="1">
              <a:off x="3148313" y="7441246"/>
              <a:ext cx="215847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5327799" y="6907446"/>
              <a:ext cx="0" cy="5541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/>
            <p:cNvCxnSpPr/>
            <p:nvPr/>
          </p:nvCxnSpPr>
          <p:spPr>
            <a:xfrm>
              <a:off x="5321296" y="6916946"/>
              <a:ext cx="409913" cy="2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3" name="직선 연결선 272"/>
          <p:cNvCxnSpPr/>
          <p:nvPr/>
        </p:nvCxnSpPr>
        <p:spPr>
          <a:xfrm>
            <a:off x="7669819" y="4686300"/>
            <a:ext cx="0" cy="43772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직사각형 273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</a:t>
            </a:r>
            <a:r>
              <a:rPr lang="ko-KR" altLang="en-US" sz="1400" dirty="0" err="1">
                <a:solidFill>
                  <a:schemeClr val="tx1"/>
                </a:solidFill>
              </a:rPr>
              <a:t>창의적공학설계와기업가정신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7" name="직사각형 276"/>
          <p:cNvSpPr/>
          <p:nvPr/>
        </p:nvSpPr>
        <p:spPr>
          <a:xfrm>
            <a:off x="10253224" y="89704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이수체계도는</a:t>
            </a:r>
            <a:r>
              <a:rPr lang="ko-KR" altLang="en-US" sz="1400" dirty="0" smtClean="0">
                <a:solidFill>
                  <a:schemeClr val="tx1"/>
                </a:solidFill>
              </a:rPr>
              <a:t> 학번에 무관하게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교과목의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수강년도에</a:t>
            </a:r>
            <a:r>
              <a:rPr lang="ko-KR" altLang="en-US" sz="1400" dirty="0" smtClean="0">
                <a:solidFill>
                  <a:schemeClr val="tx1"/>
                </a:solidFill>
              </a:rPr>
              <a:t> 따라 적용한다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8" name="직선 화살표 연결선 277"/>
          <p:cNvCxnSpPr/>
          <p:nvPr/>
        </p:nvCxnSpPr>
        <p:spPr>
          <a:xfrm>
            <a:off x="7669819" y="4696952"/>
            <a:ext cx="341984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endCxn id="414" idx="1"/>
          </p:cNvCxnSpPr>
          <p:nvPr/>
        </p:nvCxnSpPr>
        <p:spPr>
          <a:xfrm flipV="1">
            <a:off x="7597928" y="9044114"/>
            <a:ext cx="2689063" cy="795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타원 283"/>
          <p:cNvSpPr/>
          <p:nvPr/>
        </p:nvSpPr>
        <p:spPr>
          <a:xfrm>
            <a:off x="16249662" y="9535964"/>
            <a:ext cx="135305" cy="1353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" name="직선 화살표 연결선 284"/>
          <p:cNvCxnSpPr>
            <a:endCxn id="752" idx="0"/>
          </p:cNvCxnSpPr>
          <p:nvPr/>
        </p:nvCxnSpPr>
        <p:spPr>
          <a:xfrm flipH="1">
            <a:off x="15818767" y="9924672"/>
            <a:ext cx="10037" cy="773807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/>
          <p:nvPr/>
        </p:nvCxnSpPr>
        <p:spPr>
          <a:xfrm>
            <a:off x="12164820" y="3852753"/>
            <a:ext cx="349798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직선 화살표 연결선 297"/>
          <p:cNvCxnSpPr/>
          <p:nvPr/>
        </p:nvCxnSpPr>
        <p:spPr>
          <a:xfrm>
            <a:off x="12181114" y="4811971"/>
            <a:ext cx="349798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/>
          <p:nvPr/>
        </p:nvCxnSpPr>
        <p:spPr>
          <a:xfrm>
            <a:off x="12164820" y="7978132"/>
            <a:ext cx="349798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endCxn id="831" idx="1"/>
          </p:cNvCxnSpPr>
          <p:nvPr/>
        </p:nvCxnSpPr>
        <p:spPr>
          <a:xfrm>
            <a:off x="12177782" y="6942543"/>
            <a:ext cx="2684465" cy="1549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5" name="그룹 974"/>
          <p:cNvGrpSpPr/>
          <p:nvPr/>
        </p:nvGrpSpPr>
        <p:grpSpPr>
          <a:xfrm>
            <a:off x="14464120" y="6942543"/>
            <a:ext cx="431443" cy="1025578"/>
            <a:chOff x="14464120" y="6942543"/>
            <a:chExt cx="431443" cy="1025578"/>
          </a:xfrm>
        </p:grpSpPr>
        <p:cxnSp>
          <p:nvCxnSpPr>
            <p:cNvPr id="973" name="꺾인 연결선 972"/>
            <p:cNvCxnSpPr>
              <a:endCxn id="801" idx="1"/>
            </p:cNvCxnSpPr>
            <p:nvPr/>
          </p:nvCxnSpPr>
          <p:spPr>
            <a:xfrm rot="16200000" flipH="1">
              <a:off x="14156875" y="7249788"/>
              <a:ext cx="1025578" cy="41108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/>
            <p:cNvCxnSpPr/>
            <p:nvPr/>
          </p:nvCxnSpPr>
          <p:spPr>
            <a:xfrm>
              <a:off x="14545765" y="7961803"/>
              <a:ext cx="349798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8" name="그룹 977"/>
          <p:cNvGrpSpPr/>
          <p:nvPr/>
        </p:nvGrpSpPr>
        <p:grpSpPr>
          <a:xfrm>
            <a:off x="9846128" y="6891181"/>
            <a:ext cx="501054" cy="2136605"/>
            <a:chOff x="9846128" y="6907510"/>
            <a:chExt cx="501054" cy="2136605"/>
          </a:xfrm>
        </p:grpSpPr>
        <p:cxnSp>
          <p:nvCxnSpPr>
            <p:cNvPr id="960" name="꺾인 연결선 959"/>
            <p:cNvCxnSpPr>
              <a:endCxn id="302" idx="1"/>
            </p:cNvCxnSpPr>
            <p:nvPr/>
          </p:nvCxnSpPr>
          <p:spPr>
            <a:xfrm rot="5400000" flipH="1" flipV="1">
              <a:off x="9018703" y="7739576"/>
              <a:ext cx="2131964" cy="47711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직선 화살표 연결선 311"/>
            <p:cNvCxnSpPr/>
            <p:nvPr/>
          </p:nvCxnSpPr>
          <p:spPr>
            <a:xfrm>
              <a:off x="9997384" y="6907510"/>
              <a:ext cx="349798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9" name="그룹 978"/>
          <p:cNvGrpSpPr/>
          <p:nvPr/>
        </p:nvGrpSpPr>
        <p:grpSpPr>
          <a:xfrm>
            <a:off x="12177782" y="8509623"/>
            <a:ext cx="353165" cy="545110"/>
            <a:chOff x="12177782" y="8509623"/>
            <a:chExt cx="353165" cy="545110"/>
          </a:xfrm>
        </p:grpSpPr>
        <p:cxnSp>
          <p:nvCxnSpPr>
            <p:cNvPr id="967" name="꺾인 연결선 966"/>
            <p:cNvCxnSpPr/>
            <p:nvPr/>
          </p:nvCxnSpPr>
          <p:spPr>
            <a:xfrm rot="16200000" flipH="1">
              <a:off x="12079652" y="8607753"/>
              <a:ext cx="545110" cy="34885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직선 화살표 연결선 317"/>
            <p:cNvCxnSpPr/>
            <p:nvPr/>
          </p:nvCxnSpPr>
          <p:spPr>
            <a:xfrm>
              <a:off x="12181149" y="9047235"/>
              <a:ext cx="349798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3" name="그룹 322"/>
          <p:cNvGrpSpPr/>
          <p:nvPr/>
        </p:nvGrpSpPr>
        <p:grpSpPr>
          <a:xfrm>
            <a:off x="2847237" y="9725889"/>
            <a:ext cx="712331" cy="397566"/>
            <a:chOff x="16559817" y="10696213"/>
            <a:chExt cx="712331" cy="397566"/>
          </a:xfrm>
        </p:grpSpPr>
        <p:cxnSp>
          <p:nvCxnSpPr>
            <p:cNvPr id="324" name="직선 연결선 323"/>
            <p:cNvCxnSpPr/>
            <p:nvPr/>
          </p:nvCxnSpPr>
          <p:spPr>
            <a:xfrm>
              <a:off x="16559817" y="11093779"/>
              <a:ext cx="58332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16625817" y="106962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rgbClr val="FF0000"/>
                  </a:solidFill>
                </a:rPr>
                <a:t>병수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821291" y="10123455"/>
            <a:ext cx="7465700" cy="1481998"/>
            <a:chOff x="2821291" y="10123455"/>
            <a:chExt cx="7465700" cy="1481998"/>
          </a:xfrm>
        </p:grpSpPr>
        <p:cxnSp>
          <p:nvCxnSpPr>
            <p:cNvPr id="271" name="직선 연결선 270"/>
            <p:cNvCxnSpPr/>
            <p:nvPr/>
          </p:nvCxnSpPr>
          <p:spPr>
            <a:xfrm flipV="1">
              <a:off x="2821291" y="11135433"/>
              <a:ext cx="172774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직선 화살표 연결선 319"/>
            <p:cNvCxnSpPr/>
            <p:nvPr/>
          </p:nvCxnSpPr>
          <p:spPr>
            <a:xfrm>
              <a:off x="9878786" y="10133583"/>
              <a:ext cx="408205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flipV="1">
              <a:off x="3009778" y="11119105"/>
              <a:ext cx="0" cy="4536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>
              <a:off x="2994965" y="11589123"/>
              <a:ext cx="688382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flipV="1">
              <a:off x="9878786" y="10123455"/>
              <a:ext cx="0" cy="14819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5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/>
          <p:cNvSpPr/>
          <p:nvPr/>
        </p:nvSpPr>
        <p:spPr>
          <a:xfrm>
            <a:off x="98175" y="76342"/>
            <a:ext cx="19645562" cy="1352150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751" name="그룹 750"/>
          <p:cNvGrpSpPr/>
          <p:nvPr/>
        </p:nvGrpSpPr>
        <p:grpSpPr>
          <a:xfrm>
            <a:off x="14857141" y="10698479"/>
            <a:ext cx="1702676" cy="790599"/>
            <a:chOff x="468041" y="11701098"/>
            <a:chExt cx="1702676" cy="535460"/>
          </a:xfrm>
        </p:grpSpPr>
        <p:sp>
          <p:nvSpPr>
            <p:cNvPr id="752" name="직사각형 75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직사각형 75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4" name="그룹 753"/>
          <p:cNvGrpSpPr/>
          <p:nvPr/>
        </p:nvGrpSpPr>
        <p:grpSpPr>
          <a:xfrm>
            <a:off x="17143141" y="10698479"/>
            <a:ext cx="1702676" cy="790599"/>
            <a:chOff x="468041" y="11701098"/>
            <a:chExt cx="1702676" cy="535460"/>
          </a:xfrm>
        </p:grpSpPr>
        <p:sp>
          <p:nvSpPr>
            <p:cNvPr id="755" name="직사각형 75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종합설계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직사각형 75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57" name="그룹 756"/>
          <p:cNvGrpSpPr/>
          <p:nvPr/>
        </p:nvGrpSpPr>
        <p:grpSpPr>
          <a:xfrm>
            <a:off x="1159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58" name="직사각형 75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</a:t>
              </a:r>
              <a:r>
                <a:rPr lang="ko-KR" altLang="en-US" sz="1400" dirty="0">
                  <a:solidFill>
                    <a:schemeClr val="tx1"/>
                  </a:solidFill>
                </a:rPr>
                <a:t>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9" name="직사각형 75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3445209" y="8630511"/>
            <a:ext cx="1702676" cy="1814901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761" name="직사각형 76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대학물리실험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대학물리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대학화학실험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2,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대학화</a:t>
              </a:r>
              <a:r>
                <a:rPr lang="ko-KR" altLang="en-US" sz="1400" dirty="0">
                  <a:solidFill>
                    <a:schemeClr val="tx1"/>
                  </a:solidFill>
                </a:rPr>
                <a:t>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2)</a:t>
              </a:r>
            </a:p>
          </p:txBody>
        </p:sp>
        <p:sp>
          <p:nvSpPr>
            <p:cNvPr id="762" name="직사각형 76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9" name="그룹 768"/>
          <p:cNvGrpSpPr/>
          <p:nvPr/>
        </p:nvGrpSpPr>
        <p:grpSpPr>
          <a:xfrm>
            <a:off x="1159209" y="7563711"/>
            <a:ext cx="1702676" cy="790599"/>
            <a:chOff x="468041" y="11701098"/>
            <a:chExt cx="1702676" cy="535460"/>
          </a:xfrm>
        </p:grpSpPr>
        <p:sp>
          <p:nvSpPr>
            <p:cNvPr id="770" name="직사각형 7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대학국어작문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1" name="직사각형 77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3445209" y="7563711"/>
            <a:ext cx="1702676" cy="790599"/>
            <a:chOff x="468041" y="11701098"/>
            <a:chExt cx="1702676" cy="535460"/>
          </a:xfrm>
        </p:grpSpPr>
        <p:sp>
          <p:nvSpPr>
            <p:cNvPr id="773" name="직사각형 77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영어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4" name="직사각형 77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5" name="그룹 774"/>
          <p:cNvGrpSpPr/>
          <p:nvPr/>
        </p:nvGrpSpPr>
        <p:grpSpPr>
          <a:xfrm>
            <a:off x="5713142" y="4412015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6" name="직사각형 77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아날로그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7" name="직사각형 77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78" name="그룹 777"/>
          <p:cNvGrpSpPr/>
          <p:nvPr/>
        </p:nvGrpSpPr>
        <p:grpSpPr>
          <a:xfrm>
            <a:off x="7994443" y="4413467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779" name="직사각형 77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기초컴퓨터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정보통신실험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디지털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0" name="직사각형 77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4" name="그룹 783"/>
          <p:cNvGrpSpPr/>
          <p:nvPr/>
        </p:nvGrpSpPr>
        <p:grpSpPr>
          <a:xfrm>
            <a:off x="12510303" y="3386370"/>
            <a:ext cx="1702676" cy="790599"/>
            <a:chOff x="468041" y="11701098"/>
            <a:chExt cx="1702676" cy="535460"/>
          </a:xfrm>
        </p:grpSpPr>
        <p:sp>
          <p:nvSpPr>
            <p:cNvPr id="785" name="직사각형 78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 시스템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6" name="직사각형 78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87" name="그룹 786"/>
          <p:cNvGrpSpPr/>
          <p:nvPr/>
        </p:nvGrpSpPr>
        <p:grpSpPr>
          <a:xfrm>
            <a:off x="14857141" y="8659432"/>
            <a:ext cx="1702676" cy="790599"/>
            <a:chOff x="468041" y="11701098"/>
            <a:chExt cx="1702676" cy="535460"/>
          </a:xfrm>
        </p:grpSpPr>
        <p:sp>
          <p:nvSpPr>
            <p:cNvPr id="788" name="직사각형 78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모바일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시스템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융합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9" name="직사각형 78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0" name="그룹 789"/>
          <p:cNvGrpSpPr/>
          <p:nvPr/>
        </p:nvGrpSpPr>
        <p:grpSpPr>
          <a:xfrm>
            <a:off x="1177900" y="5468337"/>
            <a:ext cx="1702676" cy="790599"/>
            <a:chOff x="468041" y="11701098"/>
            <a:chExt cx="1702676" cy="535460"/>
          </a:xfrm>
        </p:grpSpPr>
        <p:sp>
          <p:nvSpPr>
            <p:cNvPr id="791" name="직사각형 79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대학생활 세미나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2" name="직사각형 79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3" name="그룹 792"/>
          <p:cNvGrpSpPr/>
          <p:nvPr/>
        </p:nvGrpSpPr>
        <p:grpSpPr>
          <a:xfrm>
            <a:off x="5713142" y="8630511"/>
            <a:ext cx="1702676" cy="790599"/>
            <a:chOff x="468041" y="11701098"/>
            <a:chExt cx="1702676" cy="535460"/>
          </a:xfrm>
        </p:grpSpPr>
        <p:sp>
          <p:nvSpPr>
            <p:cNvPr id="794" name="직사각형 79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창의적공학설계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와 기업가정신</a:t>
              </a:r>
            </a:p>
          </p:txBody>
        </p:sp>
        <p:sp>
          <p:nvSpPr>
            <p:cNvPr id="795" name="직사각형 79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12510303" y="7572821"/>
            <a:ext cx="1702676" cy="790599"/>
            <a:chOff x="468041" y="11701098"/>
            <a:chExt cx="1702676" cy="535460"/>
          </a:xfrm>
        </p:grpSpPr>
        <p:sp>
          <p:nvSpPr>
            <p:cNvPr id="797" name="직사각형 79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오픈소스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8" name="직사각형 79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99" name="그룹 798"/>
          <p:cNvGrpSpPr/>
          <p:nvPr/>
        </p:nvGrpSpPr>
        <p:grpSpPr>
          <a:xfrm>
            <a:off x="14875208" y="7572821"/>
            <a:ext cx="1702676" cy="790599"/>
            <a:chOff x="468041" y="11701098"/>
            <a:chExt cx="1702676" cy="535460"/>
          </a:xfrm>
        </p:grpSpPr>
        <p:sp>
          <p:nvSpPr>
            <p:cNvPr id="800" name="직사각형 79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 보안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1" name="직사각형 80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2" name="그룹 801"/>
          <p:cNvGrpSpPr/>
          <p:nvPr/>
        </p:nvGrpSpPr>
        <p:grpSpPr>
          <a:xfrm>
            <a:off x="5731209" y="5478255"/>
            <a:ext cx="1702676" cy="790600"/>
            <a:chOff x="468041" y="11701098"/>
            <a:chExt cx="1702676" cy="535461"/>
          </a:xfrm>
        </p:grpSpPr>
        <p:sp>
          <p:nvSpPr>
            <p:cNvPr id="803" name="직사각형 802"/>
            <p:cNvSpPr/>
            <p:nvPr/>
          </p:nvSpPr>
          <p:spPr>
            <a:xfrm>
              <a:off x="688616" y="11701099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4" name="직사각형 80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5" name="그룹 804"/>
          <p:cNvGrpSpPr/>
          <p:nvPr/>
        </p:nvGrpSpPr>
        <p:grpSpPr>
          <a:xfrm>
            <a:off x="7994443" y="7583775"/>
            <a:ext cx="1702676" cy="790599"/>
            <a:chOff x="468041" y="11701098"/>
            <a:chExt cx="1702676" cy="535460"/>
          </a:xfrm>
        </p:grpSpPr>
        <p:sp>
          <p:nvSpPr>
            <p:cNvPr id="806" name="직사각형 80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컴퓨터구조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7" name="직사각형 80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08" name="그룹 807"/>
          <p:cNvGrpSpPr/>
          <p:nvPr/>
        </p:nvGrpSpPr>
        <p:grpSpPr>
          <a:xfrm>
            <a:off x="10294087" y="7572820"/>
            <a:ext cx="1702676" cy="790599"/>
            <a:chOff x="468041" y="11701098"/>
            <a:chExt cx="1702676" cy="535460"/>
          </a:xfrm>
        </p:grpSpPr>
        <p:sp>
          <p:nvSpPr>
            <p:cNvPr id="809" name="직사각형 80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운영체제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0" name="직사각형 80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1" name="그룹 810"/>
          <p:cNvGrpSpPr/>
          <p:nvPr/>
        </p:nvGrpSpPr>
        <p:grpSpPr>
          <a:xfrm>
            <a:off x="12510303" y="8659433"/>
            <a:ext cx="1702676" cy="790599"/>
            <a:chOff x="468041" y="11701098"/>
            <a:chExt cx="1702676" cy="535460"/>
          </a:xfrm>
        </p:grpSpPr>
        <p:sp>
          <p:nvSpPr>
            <p:cNvPr id="812" name="직사각형 81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데이터베이스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3" name="직사각형 81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4" name="그룹 813"/>
          <p:cNvGrpSpPr/>
          <p:nvPr/>
        </p:nvGrpSpPr>
        <p:grpSpPr>
          <a:xfrm>
            <a:off x="1159209" y="6505319"/>
            <a:ext cx="1702676" cy="790599"/>
            <a:chOff x="468041" y="11701098"/>
            <a:chExt cx="1702676" cy="535460"/>
          </a:xfrm>
        </p:grpSpPr>
        <p:sp>
          <p:nvSpPr>
            <p:cNvPr id="815" name="직사각형 81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공학컴퓨터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입문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6" name="직사각형 81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17" name="그룹 816"/>
          <p:cNvGrpSpPr/>
          <p:nvPr/>
        </p:nvGrpSpPr>
        <p:grpSpPr>
          <a:xfrm>
            <a:off x="3445209" y="6505319"/>
            <a:ext cx="1702676" cy="790599"/>
            <a:chOff x="468041" y="11701098"/>
            <a:chExt cx="1702676" cy="535460"/>
          </a:xfrm>
        </p:grpSpPr>
        <p:sp>
          <p:nvSpPr>
            <p:cNvPr id="818" name="직사각형 8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9" name="직사각형 81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0" name="그룹 819"/>
          <p:cNvGrpSpPr/>
          <p:nvPr/>
        </p:nvGrpSpPr>
        <p:grpSpPr>
          <a:xfrm>
            <a:off x="5731209" y="6505319"/>
            <a:ext cx="1702676" cy="790599"/>
            <a:chOff x="468041" y="11701098"/>
            <a:chExt cx="1702676" cy="535460"/>
          </a:xfrm>
          <a:solidFill>
            <a:srgbClr val="FF7469"/>
          </a:solidFill>
        </p:grpSpPr>
        <p:sp>
          <p:nvSpPr>
            <p:cNvPr id="821" name="직사각형 82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자료구조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22" name="직사각형 82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9" name="그룹 828"/>
          <p:cNvGrpSpPr/>
          <p:nvPr/>
        </p:nvGrpSpPr>
        <p:grpSpPr>
          <a:xfrm>
            <a:off x="14862247" y="6562733"/>
            <a:ext cx="1702676" cy="790599"/>
            <a:chOff x="468041" y="11701098"/>
            <a:chExt cx="1702676" cy="535460"/>
          </a:xfrm>
        </p:grpSpPr>
        <p:sp>
          <p:nvSpPr>
            <p:cNvPr id="830" name="직사각형 82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소프트웨어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공학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1" name="직사각형 83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2" name="그룹 831"/>
          <p:cNvGrpSpPr/>
          <p:nvPr/>
        </p:nvGrpSpPr>
        <p:grpSpPr>
          <a:xfrm>
            <a:off x="17143141" y="6562733"/>
            <a:ext cx="1702676" cy="790599"/>
            <a:chOff x="468041" y="11701098"/>
            <a:chExt cx="1702676" cy="535460"/>
          </a:xfrm>
        </p:grpSpPr>
        <p:sp>
          <p:nvSpPr>
            <p:cNvPr id="833" name="직사각형 83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안드로이드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프로그래밍 및 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4" name="직사각형 83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5" name="그룹 834"/>
          <p:cNvGrpSpPr/>
          <p:nvPr/>
        </p:nvGrpSpPr>
        <p:grpSpPr>
          <a:xfrm>
            <a:off x="3400368" y="3383491"/>
            <a:ext cx="1702676" cy="790599"/>
            <a:chOff x="468041" y="11701098"/>
            <a:chExt cx="1702676" cy="535460"/>
          </a:xfrm>
        </p:grpSpPr>
        <p:sp>
          <p:nvSpPr>
            <p:cNvPr id="836" name="직사각형 83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회로이론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7" name="직사각형 83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38" name="그룹 837"/>
          <p:cNvGrpSpPr/>
          <p:nvPr/>
        </p:nvGrpSpPr>
        <p:grpSpPr>
          <a:xfrm>
            <a:off x="5713142" y="7572821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839" name="직사각형 83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웹프로그래밍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0" name="직사각형 83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7" name="그룹 846"/>
          <p:cNvGrpSpPr/>
          <p:nvPr/>
        </p:nvGrpSpPr>
        <p:grpSpPr>
          <a:xfrm>
            <a:off x="10332187" y="5458304"/>
            <a:ext cx="1702676" cy="790601"/>
            <a:chOff x="468041" y="11701097"/>
            <a:chExt cx="1702676" cy="535461"/>
          </a:xfrm>
        </p:grpSpPr>
        <p:sp>
          <p:nvSpPr>
            <p:cNvPr id="848" name="직사각형 847"/>
            <p:cNvSpPr/>
            <p:nvPr/>
          </p:nvSpPr>
          <p:spPr>
            <a:xfrm>
              <a:off x="688616" y="11701097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9" name="직사각형 848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0" name="그룹 849"/>
          <p:cNvGrpSpPr/>
          <p:nvPr/>
        </p:nvGrpSpPr>
        <p:grpSpPr>
          <a:xfrm>
            <a:off x="17148247" y="5495933"/>
            <a:ext cx="1702676" cy="790599"/>
            <a:chOff x="468041" y="11701098"/>
            <a:chExt cx="1702676" cy="535460"/>
          </a:xfrm>
        </p:grpSpPr>
        <p:sp>
          <p:nvSpPr>
            <p:cNvPr id="851" name="직사각형 85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분산시스템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</a:t>
              </a:r>
            </a:p>
          </p:txBody>
        </p:sp>
        <p:sp>
          <p:nvSpPr>
            <p:cNvPr id="852" name="직사각형 85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3" name="그룹 852"/>
          <p:cNvGrpSpPr/>
          <p:nvPr/>
        </p:nvGrpSpPr>
        <p:grpSpPr>
          <a:xfrm>
            <a:off x="5731209" y="3386370"/>
            <a:ext cx="1702676" cy="790599"/>
            <a:chOff x="468041" y="11701098"/>
            <a:chExt cx="1702676" cy="535460"/>
          </a:xfrm>
        </p:grpSpPr>
        <p:sp>
          <p:nvSpPr>
            <p:cNvPr id="854" name="직사각형 853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전자시스템</a:t>
              </a:r>
            </a:p>
          </p:txBody>
        </p:sp>
        <p:sp>
          <p:nvSpPr>
            <p:cNvPr id="855" name="직사각형 854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6" name="그룹 855"/>
          <p:cNvGrpSpPr/>
          <p:nvPr/>
        </p:nvGrpSpPr>
        <p:grpSpPr>
          <a:xfrm>
            <a:off x="10303208" y="3386370"/>
            <a:ext cx="1702676" cy="790599"/>
            <a:chOff x="468041" y="11701098"/>
            <a:chExt cx="1702676" cy="535460"/>
          </a:xfrm>
        </p:grpSpPr>
        <p:sp>
          <p:nvSpPr>
            <p:cNvPr id="857" name="직사각형 856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통신이론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8" name="직사각형 857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59" name="그룹 858"/>
          <p:cNvGrpSpPr/>
          <p:nvPr/>
        </p:nvGrpSpPr>
        <p:grpSpPr>
          <a:xfrm>
            <a:off x="12510303" y="9675238"/>
            <a:ext cx="1702676" cy="790599"/>
            <a:chOff x="468041" y="11701098"/>
            <a:chExt cx="1702676" cy="535460"/>
          </a:xfrm>
        </p:grpSpPr>
        <p:sp>
          <p:nvSpPr>
            <p:cNvPr id="860" name="직사각형 85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데이터사이언스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1" name="직사각형 860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2" name="그룹 861"/>
          <p:cNvGrpSpPr/>
          <p:nvPr/>
        </p:nvGrpSpPr>
        <p:grpSpPr>
          <a:xfrm>
            <a:off x="17161208" y="3386370"/>
            <a:ext cx="1702676" cy="790599"/>
            <a:chOff x="468041" y="11701098"/>
            <a:chExt cx="1702676" cy="535460"/>
          </a:xfrm>
        </p:grpSpPr>
        <p:sp>
          <p:nvSpPr>
            <p:cNvPr id="863" name="직사각형 8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무선통신망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64" name="직사각형 8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5" name="그룹 864"/>
          <p:cNvGrpSpPr/>
          <p:nvPr/>
        </p:nvGrpSpPr>
        <p:grpSpPr>
          <a:xfrm>
            <a:off x="8017209" y="2182075"/>
            <a:ext cx="1702676" cy="790599"/>
            <a:chOff x="468041" y="11701098"/>
            <a:chExt cx="1702676" cy="535460"/>
          </a:xfrm>
        </p:grpSpPr>
        <p:sp>
          <p:nvSpPr>
            <p:cNvPr id="866" name="직사각형 8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신호 및 시스템</a:t>
              </a:r>
            </a:p>
          </p:txBody>
        </p:sp>
        <p:sp>
          <p:nvSpPr>
            <p:cNvPr id="867" name="직사각형 8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1" name="그룹 870"/>
          <p:cNvGrpSpPr/>
          <p:nvPr/>
        </p:nvGrpSpPr>
        <p:grpSpPr>
          <a:xfrm>
            <a:off x="17161208" y="2209208"/>
            <a:ext cx="1702676" cy="790599"/>
            <a:chOff x="468041" y="11701098"/>
            <a:chExt cx="1702676" cy="535460"/>
          </a:xfrm>
        </p:grpSpPr>
        <p:sp>
          <p:nvSpPr>
            <p:cNvPr id="872" name="직사각형 87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머신러닝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3" name="직사각형 87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874" name="직선 연결선 873"/>
          <p:cNvCxnSpPr/>
          <p:nvPr/>
        </p:nvCxnSpPr>
        <p:spPr>
          <a:xfrm>
            <a:off x="5435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직선 연결선 875"/>
          <p:cNvCxnSpPr/>
          <p:nvPr/>
        </p:nvCxnSpPr>
        <p:spPr>
          <a:xfrm>
            <a:off x="1457960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5421478" y="12957444"/>
            <a:ext cx="235826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7725545" y="12958577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9" name="직사각형 1028"/>
          <p:cNvSpPr/>
          <p:nvPr/>
        </p:nvSpPr>
        <p:spPr>
          <a:xfrm>
            <a:off x="14579600" y="12956311"/>
            <a:ext cx="2300121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0" name="직사각형 1029"/>
          <p:cNvSpPr/>
          <p:nvPr/>
        </p:nvSpPr>
        <p:spPr>
          <a:xfrm>
            <a:off x="16883667" y="12957444"/>
            <a:ext cx="1980217" cy="5141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</a:t>
            </a:r>
            <a:r>
              <a:rPr lang="ko-KR" altLang="en-US" sz="1400" dirty="0" smtClean="0">
                <a:solidFill>
                  <a:schemeClr val="tx1"/>
                </a:solidFill>
              </a:rPr>
              <a:t>학기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868" name="그룹 867"/>
          <p:cNvGrpSpPr/>
          <p:nvPr/>
        </p:nvGrpSpPr>
        <p:grpSpPr>
          <a:xfrm>
            <a:off x="14875208" y="2182075"/>
            <a:ext cx="1702676" cy="790599"/>
            <a:chOff x="468041" y="11701098"/>
            <a:chExt cx="1702676" cy="535460"/>
          </a:xfrm>
        </p:grpSpPr>
        <p:sp>
          <p:nvSpPr>
            <p:cNvPr id="869" name="직사각형 86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디지털 신호처리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70" name="직사각형 86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41" name="그룹 840"/>
          <p:cNvGrpSpPr/>
          <p:nvPr/>
        </p:nvGrpSpPr>
        <p:grpSpPr>
          <a:xfrm>
            <a:off x="8008568" y="5458306"/>
            <a:ext cx="1702676" cy="790599"/>
            <a:chOff x="468041" y="11701098"/>
            <a:chExt cx="1702676" cy="535460"/>
          </a:xfrm>
        </p:grpSpPr>
        <p:sp>
          <p:nvSpPr>
            <p:cNvPr id="842" name="직사각형 841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인터넷공학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3" name="직사각형 842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95" name="TextBox 1194"/>
          <p:cNvSpPr txBox="1"/>
          <p:nvPr/>
        </p:nvSpPr>
        <p:spPr>
          <a:xfrm>
            <a:off x="10664440" y="128516"/>
            <a:ext cx="864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u="sng" dirty="0" smtClean="0"/>
              <a:t>졸업 요건 충족을 위한 추가 이수 학점에 대해서는 </a:t>
            </a:r>
            <a:r>
              <a:rPr lang="en-US" altLang="ko-KR" sz="2000" i="1" u="sng" dirty="0" smtClean="0"/>
              <a:t>‘</a:t>
            </a:r>
            <a:r>
              <a:rPr lang="ko-KR" altLang="en-US" sz="2000" i="1" u="sng" dirty="0" smtClean="0"/>
              <a:t>졸업요건</a:t>
            </a:r>
            <a:r>
              <a:rPr lang="en-US" altLang="ko-KR" sz="2000" i="1" u="sng" dirty="0" smtClean="0"/>
              <a:t>‘ </a:t>
            </a:r>
            <a:r>
              <a:rPr lang="ko-KR" altLang="en-US" sz="2000" i="1" u="sng" dirty="0" smtClean="0"/>
              <a:t>규정 확인 바람</a:t>
            </a:r>
            <a:endParaRPr lang="ko-KR" altLang="en-US" sz="2000" i="1" u="sng" dirty="0"/>
          </a:p>
        </p:txBody>
      </p:sp>
      <p:sp>
        <p:nvSpPr>
          <p:cNvPr id="1196" name="TextBox 1195"/>
          <p:cNvSpPr txBox="1"/>
          <p:nvPr/>
        </p:nvSpPr>
        <p:spPr>
          <a:xfrm>
            <a:off x="1688099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7" name="TextBox 1196"/>
          <p:cNvSpPr txBox="1"/>
          <p:nvPr/>
        </p:nvSpPr>
        <p:spPr>
          <a:xfrm>
            <a:off x="3949917" y="13081113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8" name="TextBox 1197"/>
          <p:cNvSpPr txBox="1"/>
          <p:nvPr/>
        </p:nvSpPr>
        <p:spPr>
          <a:xfrm>
            <a:off x="10861312" y="13059487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sp>
        <p:nvSpPr>
          <p:cNvPr id="1199" name="TextBox 1198"/>
          <p:cNvSpPr txBox="1"/>
          <p:nvPr/>
        </p:nvSpPr>
        <p:spPr>
          <a:xfrm>
            <a:off x="13179490" y="1305948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 smtClean="0"/>
              <a:t>학기</a:t>
            </a:r>
            <a:endParaRPr lang="ko-KR" altLang="en-US" sz="1400" dirty="0"/>
          </a:p>
        </p:txBody>
      </p:sp>
      <p:grpSp>
        <p:nvGrpSpPr>
          <p:cNvPr id="1069" name="그룹 1068"/>
          <p:cNvGrpSpPr/>
          <p:nvPr/>
        </p:nvGrpSpPr>
        <p:grpSpPr>
          <a:xfrm>
            <a:off x="10286991" y="8648814"/>
            <a:ext cx="1707552" cy="798556"/>
            <a:chOff x="10298332" y="4406962"/>
            <a:chExt cx="1707552" cy="798556"/>
          </a:xfrm>
        </p:grpSpPr>
        <p:sp>
          <p:nvSpPr>
            <p:cNvPr id="845" name="직사각형 844"/>
            <p:cNvSpPr/>
            <p:nvPr/>
          </p:nvSpPr>
          <p:spPr>
            <a:xfrm>
              <a:off x="10523783" y="4414919"/>
              <a:ext cx="1482101" cy="7905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알고리즘 및 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실습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10298332" y="4406962"/>
              <a:ext cx="220575" cy="790599"/>
            </a:xfrm>
            <a:prstGeom prst="rect">
              <a:avLst/>
            </a:prstGeom>
            <a:solidFill>
              <a:srgbClr val="FF7469"/>
            </a:solidFill>
            <a:ln>
              <a:solidFill>
                <a:srgbClr val="FF74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12512005" y="4412015"/>
            <a:ext cx="1702676" cy="790599"/>
            <a:chOff x="468041" y="11701098"/>
            <a:chExt cx="1702676" cy="535460"/>
          </a:xfrm>
        </p:grpSpPr>
        <p:sp>
          <p:nvSpPr>
            <p:cNvPr id="218" name="직사각형 217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네트워크 실험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650078" y="8583213"/>
            <a:ext cx="1838541" cy="907451"/>
          </a:xfrm>
          <a:prstGeom prst="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23429" y="8502590"/>
            <a:ext cx="6280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★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467581" y="641028"/>
            <a:ext cx="5559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/>
              <a:t>학과추천</a:t>
            </a:r>
            <a:r>
              <a:rPr lang="ko-KR" altLang="en-US" sz="3600" dirty="0" smtClean="0"/>
              <a:t> 이수체계도</a:t>
            </a:r>
            <a:endParaRPr lang="en-US" altLang="ko-KR" sz="3600" dirty="0" smtClean="0"/>
          </a:p>
          <a:p>
            <a:pPr algn="ctr"/>
            <a:r>
              <a:rPr lang="en-US" altLang="ko-KR" sz="2400" dirty="0" smtClean="0"/>
              <a:t>( 2018</a:t>
            </a:r>
            <a:r>
              <a:rPr lang="ko-KR" altLang="en-US" sz="2400" dirty="0" smtClean="0"/>
              <a:t>년도부터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pSp>
        <p:nvGrpSpPr>
          <p:cNvPr id="228" name="그룹 227"/>
          <p:cNvGrpSpPr/>
          <p:nvPr/>
        </p:nvGrpSpPr>
        <p:grpSpPr>
          <a:xfrm>
            <a:off x="1117311" y="10721612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1" name="직사각형 230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3445209" y="1178615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35" name="직사각형 23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대학수학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7975393" y="10721613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5" name="직사각형 24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(2)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8" name="그룹 247"/>
          <p:cNvGrpSpPr/>
          <p:nvPr/>
        </p:nvGrpSpPr>
        <p:grpSpPr>
          <a:xfrm>
            <a:off x="12510303" y="10670245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49" name="직사각형 248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선형 대수학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0" name="그룹 259"/>
          <p:cNvGrpSpPr/>
          <p:nvPr/>
        </p:nvGrpSpPr>
        <p:grpSpPr>
          <a:xfrm>
            <a:off x="7999142" y="9674177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3" name="직사각형 262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이산수학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0253224" y="9675238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66" name="직사각형 265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확률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불규칙 변수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770292" y="11765279"/>
            <a:ext cx="1702676" cy="790599"/>
            <a:chOff x="468041" y="11701098"/>
            <a:chExt cx="1702676" cy="535460"/>
          </a:xfrm>
          <a:solidFill>
            <a:schemeClr val="accent1">
              <a:lumMod val="50000"/>
            </a:schemeClr>
          </a:solidFill>
        </p:grpSpPr>
        <p:sp>
          <p:nvSpPr>
            <p:cNvPr id="270" name="직사각형 269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응용수학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(1)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14849988" y="12065425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과정에 상관없이 소프트웨어융합학과에 속한 자는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(1), </a:t>
            </a:r>
            <a:r>
              <a:rPr lang="ko-KR" altLang="en-US" sz="1400" dirty="0" smtClean="0">
                <a:solidFill>
                  <a:schemeClr val="tx1"/>
                </a:solidFill>
              </a:rPr>
              <a:t>종합설계</a:t>
            </a:r>
            <a:r>
              <a:rPr lang="en-US" altLang="ko-KR" sz="1400" dirty="0" smtClean="0">
                <a:solidFill>
                  <a:schemeClr val="tx1"/>
                </a:solidFill>
              </a:rPr>
              <a:t>(2)</a:t>
            </a:r>
            <a:r>
              <a:rPr lang="ko-KR" altLang="en-US" sz="1400" dirty="0" smtClean="0">
                <a:solidFill>
                  <a:schemeClr val="tx1"/>
                </a:solidFill>
              </a:rPr>
              <a:t>를 모두 이수해야 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" name="타원 1"/>
          <p:cNvSpPr/>
          <p:nvPr/>
        </p:nvSpPr>
        <p:spPr>
          <a:xfrm>
            <a:off x="7615115" y="6797735"/>
            <a:ext cx="207378" cy="2194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6" name="직선 연결선 295"/>
          <p:cNvCxnSpPr/>
          <p:nvPr/>
        </p:nvCxnSpPr>
        <p:spPr>
          <a:xfrm>
            <a:off x="10026650" y="2319570"/>
            <a:ext cx="0" cy="10496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그룹 298"/>
          <p:cNvGrpSpPr/>
          <p:nvPr/>
        </p:nvGrpSpPr>
        <p:grpSpPr>
          <a:xfrm>
            <a:off x="10323242" y="6516850"/>
            <a:ext cx="1702676" cy="790602"/>
            <a:chOff x="468041" y="11701098"/>
            <a:chExt cx="1702676" cy="535462"/>
          </a:xfrm>
        </p:grpSpPr>
        <p:sp>
          <p:nvSpPr>
            <p:cNvPr id="300" name="직사각형 299"/>
            <p:cNvSpPr/>
            <p:nvPr/>
          </p:nvSpPr>
          <p:spPr>
            <a:xfrm>
              <a:off x="688616" y="11701100"/>
              <a:ext cx="1482101" cy="5354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디자인패턴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프로그래밍 및 실습</a:t>
              </a: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999143" y="6516849"/>
            <a:ext cx="1702676" cy="790599"/>
            <a:chOff x="468041" y="11701098"/>
            <a:chExt cx="1702676" cy="535460"/>
          </a:xfrm>
        </p:grpSpPr>
        <p:sp>
          <p:nvSpPr>
            <p:cNvPr id="305" name="직사각형 304"/>
            <p:cNvSpPr/>
            <p:nvPr/>
          </p:nvSpPr>
          <p:spPr>
            <a:xfrm>
              <a:off x="688616" y="11701098"/>
              <a:ext cx="1482101" cy="53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자바 프로그래밍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및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실습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68041" y="11701098"/>
              <a:ext cx="220575" cy="53546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14285449" y="5331335"/>
            <a:ext cx="0" cy="45933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7800449" y="5347942"/>
            <a:ext cx="64686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7825731" y="6900618"/>
            <a:ext cx="0" cy="2710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V="1">
            <a:off x="7415818" y="4970605"/>
            <a:ext cx="38463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타원 237"/>
          <p:cNvSpPr/>
          <p:nvPr/>
        </p:nvSpPr>
        <p:spPr>
          <a:xfrm>
            <a:off x="15736977" y="989518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15720853" y="1180533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9719885" y="2414089"/>
            <a:ext cx="5155323" cy="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endCxn id="2" idx="6"/>
          </p:cNvCxnSpPr>
          <p:nvPr/>
        </p:nvCxnSpPr>
        <p:spPr>
          <a:xfrm>
            <a:off x="7415570" y="6900620"/>
            <a:ext cx="406923" cy="6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7800449" y="4946996"/>
            <a:ext cx="0" cy="400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7822493" y="9610659"/>
            <a:ext cx="101824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17997146" y="9610658"/>
            <a:ext cx="0" cy="1087821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/>
          <p:cNvCxnSpPr/>
          <p:nvPr/>
        </p:nvCxnSpPr>
        <p:spPr>
          <a:xfrm>
            <a:off x="14269120" y="9941279"/>
            <a:ext cx="149046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>
            <a:off x="15828805" y="9941279"/>
            <a:ext cx="25391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84" idx="4"/>
          </p:cNvCxnSpPr>
          <p:nvPr/>
        </p:nvCxnSpPr>
        <p:spPr>
          <a:xfrm>
            <a:off x="16317315" y="9671269"/>
            <a:ext cx="11834" cy="104381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>
            <a:off x="18367925" y="9941279"/>
            <a:ext cx="0" cy="757200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7605809" y="11877338"/>
            <a:ext cx="81238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15828805" y="11877338"/>
            <a:ext cx="21924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/>
          <p:nvPr/>
        </p:nvCxnSpPr>
        <p:spPr>
          <a:xfrm flipV="1">
            <a:off x="18021300" y="11512211"/>
            <a:ext cx="0" cy="365128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 flipV="1">
            <a:off x="15802437" y="11475964"/>
            <a:ext cx="0" cy="42682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7" name="그룹 216"/>
          <p:cNvGrpSpPr/>
          <p:nvPr/>
        </p:nvGrpSpPr>
        <p:grpSpPr>
          <a:xfrm>
            <a:off x="16559817" y="10696213"/>
            <a:ext cx="647015" cy="397566"/>
            <a:chOff x="16559817" y="10696213"/>
            <a:chExt cx="647015" cy="397566"/>
          </a:xfrm>
        </p:grpSpPr>
        <p:cxnSp>
          <p:nvCxnSpPr>
            <p:cNvPr id="221" name="직선 연결선 220"/>
            <p:cNvCxnSpPr/>
            <p:nvPr/>
          </p:nvCxnSpPr>
          <p:spPr>
            <a:xfrm>
              <a:off x="16559817" y="11093779"/>
              <a:ext cx="58332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16560501" y="106962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rgbClr val="FF0000"/>
                  </a:solidFill>
                </a:rPr>
                <a:t>병수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82" name="그룹 981"/>
          <p:cNvGrpSpPr/>
          <p:nvPr/>
        </p:nvGrpSpPr>
        <p:grpSpPr>
          <a:xfrm>
            <a:off x="2854915" y="6907446"/>
            <a:ext cx="2876294" cy="554145"/>
            <a:chOff x="2854915" y="6907446"/>
            <a:chExt cx="2876294" cy="554145"/>
          </a:xfrm>
        </p:grpSpPr>
        <p:cxnSp>
          <p:nvCxnSpPr>
            <p:cNvPr id="259" name="직선 연결선 258"/>
            <p:cNvCxnSpPr/>
            <p:nvPr/>
          </p:nvCxnSpPr>
          <p:spPr>
            <a:xfrm flipV="1">
              <a:off x="2854915" y="6965933"/>
              <a:ext cx="309727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3166984" y="6955968"/>
              <a:ext cx="0" cy="4852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flipH="1">
              <a:off x="3148313" y="7441246"/>
              <a:ext cx="215847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>
              <a:off x="5327799" y="6907446"/>
              <a:ext cx="0" cy="5541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/>
            <p:cNvCxnSpPr/>
            <p:nvPr/>
          </p:nvCxnSpPr>
          <p:spPr>
            <a:xfrm>
              <a:off x="5321296" y="6916946"/>
              <a:ext cx="409913" cy="2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4" name="직사각형 273"/>
          <p:cNvSpPr/>
          <p:nvPr/>
        </p:nvSpPr>
        <p:spPr>
          <a:xfrm>
            <a:off x="14928940" y="888321"/>
            <a:ext cx="3988676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‘</a:t>
            </a:r>
            <a:r>
              <a:rPr lang="ko-KR" altLang="en-US" sz="1400" dirty="0" err="1">
                <a:solidFill>
                  <a:schemeClr val="tx1"/>
                </a:solidFill>
              </a:rPr>
              <a:t>창의적공학설계와기업가정신</a:t>
            </a:r>
            <a:r>
              <a:rPr lang="en-US" altLang="ko-KR" sz="1400" dirty="0" smtClean="0">
                <a:solidFill>
                  <a:schemeClr val="tx1"/>
                </a:solidFill>
              </a:rPr>
              <a:t>’</a:t>
            </a:r>
            <a:r>
              <a:rPr lang="ko-KR" altLang="en-US" sz="1400" dirty="0" smtClean="0">
                <a:solidFill>
                  <a:schemeClr val="tx1"/>
                </a:solidFill>
              </a:rPr>
              <a:t>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든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교과목의 선수과목이며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반드시 이수해야 설계학점을 인정받을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77" name="직사각형 276"/>
          <p:cNvSpPr/>
          <p:nvPr/>
        </p:nvSpPr>
        <p:spPr>
          <a:xfrm>
            <a:off x="10253224" y="897041"/>
            <a:ext cx="4276212" cy="79059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이수체계도는</a:t>
            </a:r>
            <a:r>
              <a:rPr lang="ko-KR" altLang="en-US" sz="1400" dirty="0" smtClean="0">
                <a:solidFill>
                  <a:schemeClr val="tx1"/>
                </a:solidFill>
              </a:rPr>
              <a:t> 학번에 무관하게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교과목의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수강년도에</a:t>
            </a:r>
            <a:r>
              <a:rPr lang="ko-KR" altLang="en-US" sz="1400" dirty="0" smtClean="0">
                <a:solidFill>
                  <a:schemeClr val="tx1"/>
                </a:solidFill>
              </a:rPr>
              <a:t> 따라 적용한다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4" name="타원 283"/>
          <p:cNvSpPr/>
          <p:nvPr/>
        </p:nvSpPr>
        <p:spPr>
          <a:xfrm>
            <a:off x="16249662" y="9535964"/>
            <a:ext cx="135305" cy="1353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" name="직선 화살표 연결선 284"/>
          <p:cNvCxnSpPr>
            <a:endCxn id="752" idx="0"/>
          </p:cNvCxnSpPr>
          <p:nvPr/>
        </p:nvCxnSpPr>
        <p:spPr>
          <a:xfrm flipH="1">
            <a:off x="15818767" y="9924672"/>
            <a:ext cx="10037" cy="773807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3" name="그룹 322"/>
          <p:cNvGrpSpPr/>
          <p:nvPr/>
        </p:nvGrpSpPr>
        <p:grpSpPr>
          <a:xfrm>
            <a:off x="2863566" y="9725889"/>
            <a:ext cx="647015" cy="397566"/>
            <a:chOff x="16559817" y="10696213"/>
            <a:chExt cx="647015" cy="397566"/>
          </a:xfrm>
        </p:grpSpPr>
        <p:cxnSp>
          <p:nvCxnSpPr>
            <p:cNvPr id="324" name="직선 연결선 323"/>
            <p:cNvCxnSpPr/>
            <p:nvPr/>
          </p:nvCxnSpPr>
          <p:spPr>
            <a:xfrm>
              <a:off x="16559817" y="11093779"/>
              <a:ext cx="58332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16560501" y="106962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 smtClean="0">
                  <a:solidFill>
                    <a:srgbClr val="FF0000"/>
                  </a:solidFill>
                </a:rPr>
                <a:t>병수</a:t>
              </a:r>
              <a:endParaRPr lang="ko-KR" alt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2819987" y="10069477"/>
            <a:ext cx="9690316" cy="2091102"/>
            <a:chOff x="2819987" y="10069477"/>
            <a:chExt cx="9690316" cy="2091102"/>
          </a:xfrm>
        </p:grpSpPr>
        <p:cxnSp>
          <p:nvCxnSpPr>
            <p:cNvPr id="280" name="꺾인 연결선 279"/>
            <p:cNvCxnSpPr/>
            <p:nvPr/>
          </p:nvCxnSpPr>
          <p:spPr>
            <a:xfrm flipV="1">
              <a:off x="2852854" y="10069477"/>
              <a:ext cx="5146288" cy="811402"/>
            </a:xfrm>
            <a:prstGeom prst="bentConnector3">
              <a:avLst>
                <a:gd name="adj1" fmla="val 47348"/>
              </a:avLst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>
              <a:off x="2819987" y="11116912"/>
              <a:ext cx="5155406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꺾인 연결선 285"/>
            <p:cNvCxnSpPr/>
            <p:nvPr/>
          </p:nvCxnSpPr>
          <p:spPr>
            <a:xfrm flipV="1">
              <a:off x="5334759" y="11065546"/>
              <a:ext cx="7175544" cy="582379"/>
            </a:xfrm>
            <a:prstGeom prst="bentConnector3">
              <a:avLst>
                <a:gd name="adj1" fmla="val 62743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꺾인 연결선 286"/>
            <p:cNvCxnSpPr>
              <a:stCxn id="288" idx="4"/>
            </p:cNvCxnSpPr>
            <p:nvPr/>
          </p:nvCxnSpPr>
          <p:spPr>
            <a:xfrm rot="16200000" flipH="1">
              <a:off x="5035911" y="11426199"/>
              <a:ext cx="971666" cy="497094"/>
            </a:xfrm>
            <a:prstGeom prst="bentConnector3">
              <a:avLst>
                <a:gd name="adj1" fmla="val 102453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5201197" y="11044913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9" name="타원 288"/>
          <p:cNvSpPr/>
          <p:nvPr/>
        </p:nvSpPr>
        <p:spPr>
          <a:xfrm>
            <a:off x="5190759" y="11575925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0" name="그룹 289"/>
          <p:cNvGrpSpPr/>
          <p:nvPr/>
        </p:nvGrpSpPr>
        <p:grpSpPr>
          <a:xfrm>
            <a:off x="2861885" y="6737329"/>
            <a:ext cx="2869324" cy="0"/>
            <a:chOff x="2861885" y="6737329"/>
            <a:chExt cx="2869324" cy="0"/>
          </a:xfrm>
        </p:grpSpPr>
        <p:cxnSp>
          <p:nvCxnSpPr>
            <p:cNvPr id="291" name="직선 연결선 290"/>
            <p:cNvCxnSpPr/>
            <p:nvPr/>
          </p:nvCxnSpPr>
          <p:spPr>
            <a:xfrm>
              <a:off x="2861885" y="6737329"/>
              <a:ext cx="58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>
              <a:off x="5147885" y="6737329"/>
              <a:ext cx="58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그룹 294"/>
          <p:cNvGrpSpPr/>
          <p:nvPr/>
        </p:nvGrpSpPr>
        <p:grpSpPr>
          <a:xfrm>
            <a:off x="5103044" y="2578003"/>
            <a:ext cx="2914165" cy="2229940"/>
            <a:chOff x="5103044" y="2577375"/>
            <a:chExt cx="2914165" cy="2229940"/>
          </a:xfrm>
        </p:grpSpPr>
        <p:cxnSp>
          <p:nvCxnSpPr>
            <p:cNvPr id="297" name="직선 연결선 296"/>
            <p:cNvCxnSpPr/>
            <p:nvPr/>
          </p:nvCxnSpPr>
          <p:spPr>
            <a:xfrm>
              <a:off x="5103044" y="3778791"/>
              <a:ext cx="628165" cy="2879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꺾인 연결선 303"/>
            <p:cNvCxnSpPr/>
            <p:nvPr/>
          </p:nvCxnSpPr>
          <p:spPr>
            <a:xfrm flipV="1">
              <a:off x="5103044" y="2577375"/>
              <a:ext cx="2914165" cy="1201416"/>
            </a:xfrm>
            <a:prstGeom prst="bentConnector3">
              <a:avLst>
                <a:gd name="adj1" fmla="val 6179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꺾인 연결선 307"/>
            <p:cNvCxnSpPr/>
            <p:nvPr/>
          </p:nvCxnSpPr>
          <p:spPr>
            <a:xfrm>
              <a:off x="5103044" y="3778791"/>
              <a:ext cx="610098" cy="1028524"/>
            </a:xfrm>
            <a:prstGeom prst="bentConnector3">
              <a:avLst>
                <a:gd name="adj1" fmla="val 29327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5223149" y="3706790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6" name="그룹 325"/>
          <p:cNvGrpSpPr/>
          <p:nvPr/>
        </p:nvGrpSpPr>
        <p:grpSpPr>
          <a:xfrm>
            <a:off x="7433885" y="4808767"/>
            <a:ext cx="2853106" cy="4235347"/>
            <a:chOff x="7433885" y="4808767"/>
            <a:chExt cx="2853106" cy="4235347"/>
          </a:xfrm>
        </p:grpSpPr>
        <p:cxnSp>
          <p:nvCxnSpPr>
            <p:cNvPr id="327" name="꺾인 연결선 326"/>
            <p:cNvCxnSpPr/>
            <p:nvPr/>
          </p:nvCxnSpPr>
          <p:spPr>
            <a:xfrm>
              <a:off x="7433885" y="5873556"/>
              <a:ext cx="560558" cy="2105519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꺾인 연결선 327"/>
            <p:cNvCxnSpPr/>
            <p:nvPr/>
          </p:nvCxnSpPr>
          <p:spPr>
            <a:xfrm>
              <a:off x="7433885" y="7070651"/>
              <a:ext cx="2853106" cy="1973463"/>
            </a:xfrm>
            <a:prstGeom prst="bentConnector3">
              <a:avLst>
                <a:gd name="adj1" fmla="val 5366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>
              <a:off x="7433885" y="6655694"/>
              <a:ext cx="565258" cy="603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원호 329"/>
            <p:cNvSpPr/>
            <p:nvPr/>
          </p:nvSpPr>
          <p:spPr>
            <a:xfrm rot="16200000">
              <a:off x="7590560" y="6791829"/>
              <a:ext cx="262874" cy="232375"/>
            </a:xfrm>
            <a:prstGeom prst="arc">
              <a:avLst>
                <a:gd name="adj1" fmla="val 10823806"/>
                <a:gd name="adj2" fmla="val 21372421"/>
              </a:avLst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1" name="꺾인 연결선 330"/>
            <p:cNvCxnSpPr/>
            <p:nvPr/>
          </p:nvCxnSpPr>
          <p:spPr>
            <a:xfrm flipV="1">
              <a:off x="7433885" y="4808767"/>
              <a:ext cx="560558" cy="1064789"/>
            </a:xfrm>
            <a:prstGeom prst="bentConnector3">
              <a:avLst>
                <a:gd name="adj1" fmla="val 50000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타원 331"/>
            <p:cNvSpPr/>
            <p:nvPr/>
          </p:nvSpPr>
          <p:spPr>
            <a:xfrm>
              <a:off x="7641670" y="579163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9719885" y="2538031"/>
            <a:ext cx="7441322" cy="1276294"/>
            <a:chOff x="9719885" y="2505375"/>
            <a:chExt cx="7441322" cy="1276294"/>
          </a:xfrm>
        </p:grpSpPr>
        <p:cxnSp>
          <p:nvCxnSpPr>
            <p:cNvPr id="334" name="직선 연결선 333"/>
            <p:cNvCxnSpPr/>
            <p:nvPr/>
          </p:nvCxnSpPr>
          <p:spPr>
            <a:xfrm>
              <a:off x="9719885" y="2577375"/>
              <a:ext cx="515532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타원 334"/>
            <p:cNvSpPr/>
            <p:nvPr/>
          </p:nvSpPr>
          <p:spPr>
            <a:xfrm>
              <a:off x="9804783" y="2505375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6" name="꺾인 연결선 335"/>
            <p:cNvCxnSpPr/>
            <p:nvPr/>
          </p:nvCxnSpPr>
          <p:spPr>
            <a:xfrm rot="16200000" flipH="1">
              <a:off x="9495030" y="2973491"/>
              <a:ext cx="1192169" cy="424188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꺾인 연결선 336"/>
            <p:cNvCxnSpPr/>
            <p:nvPr/>
          </p:nvCxnSpPr>
          <p:spPr>
            <a:xfrm>
              <a:off x="9879020" y="3194556"/>
              <a:ext cx="7211759" cy="469388"/>
            </a:xfrm>
            <a:prstGeom prst="bentConnector3">
              <a:avLst>
                <a:gd name="adj1" fmla="val 96227"/>
              </a:avLst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꺾인 연결선 337"/>
            <p:cNvCxnSpPr/>
            <p:nvPr/>
          </p:nvCxnSpPr>
          <p:spPr>
            <a:xfrm rot="5400000" flipH="1" flipV="1">
              <a:off x="16698959" y="2717274"/>
              <a:ext cx="575014" cy="349483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9" name="타원 338"/>
            <p:cNvSpPr/>
            <p:nvPr/>
          </p:nvSpPr>
          <p:spPr>
            <a:xfrm>
              <a:off x="16745300" y="3129386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0" name="그룹 339"/>
          <p:cNvGrpSpPr/>
          <p:nvPr/>
        </p:nvGrpSpPr>
        <p:grpSpPr>
          <a:xfrm>
            <a:off x="9697119" y="3781670"/>
            <a:ext cx="7478680" cy="4186451"/>
            <a:chOff x="9697119" y="3781670"/>
            <a:chExt cx="7478680" cy="4186451"/>
          </a:xfrm>
        </p:grpSpPr>
        <p:cxnSp>
          <p:nvCxnSpPr>
            <p:cNvPr id="341" name="꺾인 연결선 340"/>
            <p:cNvCxnSpPr/>
            <p:nvPr/>
          </p:nvCxnSpPr>
          <p:spPr>
            <a:xfrm flipV="1">
              <a:off x="9697119" y="3781670"/>
              <a:ext cx="2813184" cy="897208"/>
            </a:xfrm>
            <a:prstGeom prst="bentConnector3">
              <a:avLst>
                <a:gd name="adj1" fmla="val 87359"/>
              </a:avLst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>
              <a:off x="9701819" y="6906649"/>
              <a:ext cx="62142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꺾인 연결선 342"/>
            <p:cNvCxnSpPr/>
            <p:nvPr/>
          </p:nvCxnSpPr>
          <p:spPr>
            <a:xfrm flipV="1">
              <a:off x="9920956" y="3978234"/>
              <a:ext cx="7254843" cy="2406802"/>
            </a:xfrm>
            <a:prstGeom prst="bentConnector3">
              <a:avLst>
                <a:gd name="adj1" fmla="val 61458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꺾인 연결선 343"/>
            <p:cNvCxnSpPr/>
            <p:nvPr/>
          </p:nvCxnSpPr>
          <p:spPr>
            <a:xfrm rot="16200000" flipH="1">
              <a:off x="13859010" y="6919265"/>
              <a:ext cx="1583084" cy="514628"/>
            </a:xfrm>
            <a:prstGeom prst="bentConnector2">
              <a:avLst/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직선 연결선 344"/>
            <p:cNvCxnSpPr/>
            <p:nvPr/>
          </p:nvCxnSpPr>
          <p:spPr>
            <a:xfrm>
              <a:off x="14360580" y="5891233"/>
              <a:ext cx="278766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 flipH="1">
              <a:off x="9884759" y="5863636"/>
              <a:ext cx="1" cy="52139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꺾인 연결선 346"/>
            <p:cNvCxnSpPr/>
            <p:nvPr/>
          </p:nvCxnSpPr>
          <p:spPr>
            <a:xfrm flipV="1">
              <a:off x="9880979" y="4880192"/>
              <a:ext cx="2631026" cy="973412"/>
            </a:xfrm>
            <a:prstGeom prst="bentConnector3">
              <a:avLst>
                <a:gd name="adj1" fmla="val 351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/>
            <p:nvPr/>
          </p:nvCxnSpPr>
          <p:spPr>
            <a:xfrm flipV="1">
              <a:off x="9711244" y="5853605"/>
              <a:ext cx="620943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" name="타원 348"/>
          <p:cNvSpPr/>
          <p:nvPr/>
        </p:nvSpPr>
        <p:spPr>
          <a:xfrm>
            <a:off x="14319760" y="63100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9812759" y="578160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4321238" y="581923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2" name="그룹 351"/>
          <p:cNvGrpSpPr/>
          <p:nvPr/>
        </p:nvGrpSpPr>
        <p:grpSpPr>
          <a:xfrm>
            <a:off x="11955900" y="9052071"/>
            <a:ext cx="560405" cy="1018467"/>
            <a:chOff x="11955900" y="9052071"/>
            <a:chExt cx="560405" cy="1018467"/>
          </a:xfrm>
        </p:grpSpPr>
        <p:cxnSp>
          <p:nvCxnSpPr>
            <p:cNvPr id="353" name="꺾인 연결선 352"/>
            <p:cNvCxnSpPr/>
            <p:nvPr/>
          </p:nvCxnSpPr>
          <p:spPr>
            <a:xfrm>
              <a:off x="11994543" y="9052071"/>
              <a:ext cx="521762" cy="875511"/>
            </a:xfrm>
            <a:prstGeom prst="bentConnector3">
              <a:avLst>
                <a:gd name="adj1" fmla="val 34892"/>
              </a:avLst>
            </a:prstGeom>
            <a:ln w="28575"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/>
            <p:nvPr/>
          </p:nvCxnSpPr>
          <p:spPr>
            <a:xfrm>
              <a:off x="11955900" y="10070538"/>
              <a:ext cx="55440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/>
          <p:cNvGrpSpPr/>
          <p:nvPr/>
        </p:nvGrpSpPr>
        <p:grpSpPr>
          <a:xfrm>
            <a:off x="2821291" y="10123455"/>
            <a:ext cx="7465700" cy="1449339"/>
            <a:chOff x="2821291" y="10123455"/>
            <a:chExt cx="7465700" cy="1449339"/>
          </a:xfrm>
        </p:grpSpPr>
        <p:cxnSp>
          <p:nvCxnSpPr>
            <p:cNvPr id="292" name="직선 연결선 291"/>
            <p:cNvCxnSpPr/>
            <p:nvPr/>
          </p:nvCxnSpPr>
          <p:spPr>
            <a:xfrm flipV="1">
              <a:off x="2821291" y="11200749"/>
              <a:ext cx="172774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/>
            <p:cNvCxnSpPr/>
            <p:nvPr/>
          </p:nvCxnSpPr>
          <p:spPr>
            <a:xfrm>
              <a:off x="9764483" y="10133583"/>
              <a:ext cx="522508" cy="0"/>
            </a:xfrm>
            <a:prstGeom prst="straightConnector1">
              <a:avLst/>
            </a:prstGeom>
            <a:ln w="28575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3009778" y="11184422"/>
              <a:ext cx="0" cy="3883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>
              <a:off x="2994965" y="11572794"/>
              <a:ext cx="676951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flipV="1">
              <a:off x="9764483" y="10123455"/>
              <a:ext cx="0" cy="14493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8" name="직선 연결선 277"/>
          <p:cNvCxnSpPr/>
          <p:nvPr/>
        </p:nvCxnSpPr>
        <p:spPr>
          <a:xfrm flipV="1">
            <a:off x="7432147" y="9300441"/>
            <a:ext cx="19697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7605882" y="9300441"/>
            <a:ext cx="0" cy="25768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332897" y="316984"/>
            <a:ext cx="3670758" cy="2845058"/>
            <a:chOff x="5869471" y="1097663"/>
            <a:chExt cx="3670758" cy="2845058"/>
          </a:xfrm>
        </p:grpSpPr>
        <p:grpSp>
          <p:nvGrpSpPr>
            <p:cNvPr id="273" name="그룹 272"/>
            <p:cNvGrpSpPr/>
            <p:nvPr/>
          </p:nvGrpSpPr>
          <p:grpSpPr>
            <a:xfrm>
              <a:off x="5869471" y="1097663"/>
              <a:ext cx="3670758" cy="2845058"/>
              <a:chOff x="251132" y="265111"/>
              <a:chExt cx="3670758" cy="2845058"/>
            </a:xfrm>
          </p:grpSpPr>
          <p:grpSp>
            <p:nvGrpSpPr>
              <p:cNvPr id="282" name="그룹 281"/>
              <p:cNvGrpSpPr/>
              <p:nvPr/>
            </p:nvGrpSpPr>
            <p:grpSpPr>
              <a:xfrm>
                <a:off x="251132" y="265111"/>
                <a:ext cx="3670758" cy="2845058"/>
                <a:chOff x="251132" y="265111"/>
                <a:chExt cx="3670758" cy="2845058"/>
              </a:xfrm>
            </p:grpSpPr>
            <p:sp>
              <p:nvSpPr>
                <p:cNvPr id="312" name="직사각형 311"/>
                <p:cNvSpPr/>
                <p:nvPr/>
              </p:nvSpPr>
              <p:spPr>
                <a:xfrm>
                  <a:off x="251132" y="265111"/>
                  <a:ext cx="3670758" cy="284505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4" name="그룹 313"/>
                <p:cNvGrpSpPr/>
                <p:nvPr/>
              </p:nvGrpSpPr>
              <p:grpSpPr>
                <a:xfrm>
                  <a:off x="519717" y="563406"/>
                  <a:ext cx="1448783" cy="294027"/>
                  <a:chOff x="468041" y="11701098"/>
                  <a:chExt cx="1702676" cy="535460"/>
                </a:xfrm>
              </p:grpSpPr>
              <p:sp>
                <p:nvSpPr>
                  <p:cNvPr id="363" name="직사각형 362"/>
                  <p:cNvSpPr/>
                  <p:nvPr/>
                </p:nvSpPr>
                <p:spPr>
                  <a:xfrm>
                    <a:off x="688616" y="11701098"/>
                    <a:ext cx="1482101" cy="5354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교양필수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4" name="직사각형 363"/>
                  <p:cNvSpPr/>
                  <p:nvPr/>
                </p:nvSpPr>
                <p:spPr>
                  <a:xfrm>
                    <a:off x="468041" y="11701098"/>
                    <a:ext cx="220575" cy="53546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5" name="그룹 314"/>
                <p:cNvGrpSpPr/>
                <p:nvPr/>
              </p:nvGrpSpPr>
              <p:grpSpPr>
                <a:xfrm>
                  <a:off x="528445" y="1005854"/>
                  <a:ext cx="1440054" cy="293027"/>
                  <a:chOff x="-1309043" y="11701098"/>
                  <a:chExt cx="1440054" cy="535460"/>
                </a:xfrm>
                <a:solidFill>
                  <a:srgbClr val="FF7469"/>
                </a:solidFill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-1088468" y="11701098"/>
                    <a:ext cx="1219479" cy="5354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746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전공필수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-1309043" y="11701098"/>
                    <a:ext cx="220575" cy="535460"/>
                  </a:xfrm>
                  <a:prstGeom prst="rect">
                    <a:avLst/>
                  </a:prstGeom>
                  <a:grpFill/>
                  <a:ln>
                    <a:solidFill>
                      <a:srgbClr val="FF746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6" name="그룹 315"/>
                <p:cNvGrpSpPr/>
                <p:nvPr/>
              </p:nvGrpSpPr>
              <p:grpSpPr>
                <a:xfrm>
                  <a:off x="2325894" y="564751"/>
                  <a:ext cx="1448783" cy="294028"/>
                  <a:chOff x="2590746" y="10869794"/>
                  <a:chExt cx="1702677" cy="535462"/>
                </a:xfrm>
              </p:grpSpPr>
              <p:sp>
                <p:nvSpPr>
                  <p:cNvPr id="359" name="직사각형 358"/>
                  <p:cNvSpPr/>
                  <p:nvPr/>
                </p:nvSpPr>
                <p:spPr>
                  <a:xfrm>
                    <a:off x="2811321" y="10869796"/>
                    <a:ext cx="1482102" cy="5354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교양선택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0" name="직사각형 359"/>
                  <p:cNvSpPr/>
                  <p:nvPr/>
                </p:nvSpPr>
                <p:spPr>
                  <a:xfrm>
                    <a:off x="2590746" y="10869794"/>
                    <a:ext cx="220575" cy="5354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7" name="그룹 316"/>
                <p:cNvGrpSpPr/>
                <p:nvPr/>
              </p:nvGrpSpPr>
              <p:grpSpPr>
                <a:xfrm>
                  <a:off x="2305529" y="1005703"/>
                  <a:ext cx="1440054" cy="293027"/>
                  <a:chOff x="468041" y="10864218"/>
                  <a:chExt cx="1440054" cy="535460"/>
                </a:xfrm>
                <a:solidFill>
                  <a:srgbClr val="FF7469"/>
                </a:solidFill>
              </p:grpSpPr>
              <p:sp>
                <p:nvSpPr>
                  <p:cNvPr id="357" name="직사각형 356"/>
                  <p:cNvSpPr/>
                  <p:nvPr/>
                </p:nvSpPr>
                <p:spPr>
                  <a:xfrm>
                    <a:off x="688616" y="10864218"/>
                    <a:ext cx="1219479" cy="5354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ko-KR" altLang="en-US" sz="1400" dirty="0" smtClean="0">
                        <a:solidFill>
                          <a:schemeClr val="tx1"/>
                        </a:solidFill>
                      </a:rPr>
                      <a:t>전공선택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8" name="직사각형 357"/>
                  <p:cNvSpPr/>
                  <p:nvPr/>
                </p:nvSpPr>
                <p:spPr>
                  <a:xfrm>
                    <a:off x="468041" y="10864218"/>
                    <a:ext cx="220575" cy="53546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18" name="그룹 317"/>
                <p:cNvGrpSpPr/>
                <p:nvPr/>
              </p:nvGrpSpPr>
              <p:grpSpPr>
                <a:xfrm>
                  <a:off x="519866" y="1479058"/>
                  <a:ext cx="1448783" cy="294027"/>
                  <a:chOff x="468041" y="11701098"/>
                  <a:chExt cx="1702676" cy="535460"/>
                </a:xfrm>
              </p:grpSpPr>
              <p:sp>
                <p:nvSpPr>
                  <p:cNvPr id="355" name="직사각형 354"/>
                  <p:cNvSpPr/>
                  <p:nvPr/>
                </p:nvSpPr>
                <p:spPr>
                  <a:xfrm>
                    <a:off x="688616" y="11701098"/>
                    <a:ext cx="1482101" cy="5354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MSC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직사각형 355"/>
                  <p:cNvSpPr/>
                  <p:nvPr/>
                </p:nvSpPr>
                <p:spPr>
                  <a:xfrm>
                    <a:off x="468041" y="11701098"/>
                    <a:ext cx="220575" cy="535460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19" name="직사각형 318"/>
                <p:cNvSpPr/>
                <p:nvPr/>
              </p:nvSpPr>
              <p:spPr>
                <a:xfrm>
                  <a:off x="2296800" y="1479058"/>
                  <a:ext cx="1448783" cy="29402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기초설계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528445" y="1985351"/>
                  <a:ext cx="1427205" cy="29402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요소설계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1" name="직선 연결선 320"/>
                <p:cNvCxnSpPr/>
                <p:nvPr/>
              </p:nvCxnSpPr>
              <p:spPr>
                <a:xfrm flipV="1">
                  <a:off x="501512" y="2639371"/>
                  <a:ext cx="433127" cy="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2" name="TextBox 321"/>
                <p:cNvSpPr txBox="1"/>
                <p:nvPr/>
              </p:nvSpPr>
              <p:spPr>
                <a:xfrm>
                  <a:off x="909305" y="2485860"/>
                  <a:ext cx="12105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 err="1" smtClean="0"/>
                    <a:t>선후수관계</a:t>
                  </a:r>
                  <a:endParaRPr lang="ko-KR" altLang="en-US" sz="1600" dirty="0"/>
                </a:p>
              </p:txBody>
            </p:sp>
          </p:grpSp>
          <p:sp>
            <p:nvSpPr>
              <p:cNvPr id="310" name="직사각형 309"/>
              <p:cNvSpPr/>
              <p:nvPr/>
            </p:nvSpPr>
            <p:spPr>
              <a:xfrm>
                <a:off x="2296791" y="1982467"/>
                <a:ext cx="1427205" cy="2940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종합설계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5" name="TextBox 364"/>
            <p:cNvSpPr txBox="1"/>
            <p:nvPr/>
          </p:nvSpPr>
          <p:spPr>
            <a:xfrm>
              <a:off x="8311359" y="334791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학과추천</a:t>
              </a:r>
              <a:endParaRPr lang="ko-KR" altLang="en-US" sz="1600" dirty="0"/>
            </a:p>
          </p:txBody>
        </p:sp>
        <p:cxnSp>
          <p:nvCxnSpPr>
            <p:cNvPr id="366" name="직선 연결선 365"/>
            <p:cNvCxnSpPr/>
            <p:nvPr/>
          </p:nvCxnSpPr>
          <p:spPr>
            <a:xfrm flipV="1">
              <a:off x="7921915" y="3495911"/>
              <a:ext cx="433127" cy="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26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3708" y="87571"/>
            <a:ext cx="19645562" cy="13521501"/>
            <a:chOff x="73708" y="87571"/>
            <a:chExt cx="19645562" cy="13521501"/>
          </a:xfrm>
        </p:grpSpPr>
        <p:grpSp>
          <p:nvGrpSpPr>
            <p:cNvPr id="5" name="그룹 4"/>
            <p:cNvGrpSpPr/>
            <p:nvPr/>
          </p:nvGrpSpPr>
          <p:grpSpPr>
            <a:xfrm>
              <a:off x="73708" y="87571"/>
              <a:ext cx="19645562" cy="13521501"/>
              <a:chOff x="73708" y="87571"/>
              <a:chExt cx="19645562" cy="13521501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3708" y="87571"/>
                <a:ext cx="19645562" cy="13521501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170649" y="578924"/>
                <a:ext cx="16979462" cy="114608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2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&lt; </a:t>
                </a:r>
                <a:r>
                  <a:rPr lang="ko-KR" altLang="en-US" sz="72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공학인</a:t>
                </a:r>
                <a:r>
                  <a:rPr lang="ko-KR" altLang="en-US" sz="7200" dirty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증</a:t>
                </a:r>
                <a:r>
                  <a:rPr lang="ko-KR" altLang="en-US" sz="72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관련 안내사항 </a:t>
                </a:r>
                <a:r>
                  <a:rPr lang="en-US" altLang="ko-KR" sz="72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&gt;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ko-KR" sz="1050" dirty="0">
                  <a:latin typeface="THE왼손잡이" panose="02020603020101020101" pitchFamily="18" charset="-127"/>
                  <a:ea typeface="THE왼손잡이" panose="02020603020101020101" pitchFamily="18" charset="-127"/>
                </a:endParaRPr>
              </a:p>
              <a:p>
                <a:pPr marL="914400" indent="-914400">
                  <a:lnSpc>
                    <a:spcPct val="150000"/>
                  </a:lnSpc>
                  <a:buAutoNum type="arabicPeriod"/>
                </a:pP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2016-2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학기부터  선후수교과목의  </a:t>
                </a:r>
                <a:r>
                  <a:rPr lang="ko-KR" altLang="en-US" sz="3600" dirty="0" smtClean="0">
                    <a:solidFill>
                      <a:srgbClr val="FF0000"/>
                    </a:solidFill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동시수강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 및 </a:t>
                </a:r>
                <a:r>
                  <a:rPr lang="ko-KR" altLang="en-US" sz="3600" dirty="0" smtClean="0">
                    <a:solidFill>
                      <a:srgbClr val="FF0000"/>
                    </a:solidFill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선수과목면제신청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이  불가능합니다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.</a:t>
                </a:r>
                <a:r>
                  <a:rPr lang="en-US" altLang="ko-KR" sz="3600" dirty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       </a:t>
                </a:r>
              </a:p>
              <a:p>
                <a:pPr marL="914400" indent="-914400">
                  <a:lnSpc>
                    <a:spcPct val="150000"/>
                  </a:lnSpc>
                  <a:buAutoNum type="arabicPeriod"/>
                </a:pPr>
                <a:endParaRPr lang="en-US" altLang="ko-KR" sz="1400" dirty="0" smtClean="0">
                  <a:latin typeface="THE왼손잡이" panose="02020603020101020101" pitchFamily="18" charset="-127"/>
                  <a:ea typeface="THE왼손잡이" panose="02020603020101020101" pitchFamily="18" charset="-127"/>
                </a:endParaRPr>
              </a:p>
              <a:p>
                <a:pPr marL="914400" indent="-914400">
                  <a:lnSpc>
                    <a:spcPct val="150000"/>
                  </a:lnSpc>
                  <a:buAutoNum type="arabicPeriod"/>
                </a:pP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</a:t>
                </a:r>
                <a:r>
                  <a:rPr lang="en-US" altLang="ko-KR" sz="3600" dirty="0" smtClean="0">
                    <a:solidFill>
                      <a:srgbClr val="FF0000"/>
                    </a:solidFill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[</a:t>
                </a:r>
                <a:r>
                  <a:rPr lang="ko-KR" altLang="en-US" sz="3600" dirty="0" err="1" smtClean="0">
                    <a:solidFill>
                      <a:srgbClr val="FF0000"/>
                    </a:solidFill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창의적공학설계입문</a:t>
                </a:r>
                <a:r>
                  <a:rPr lang="en-US" altLang="ko-KR" sz="3600" dirty="0" smtClean="0">
                    <a:solidFill>
                      <a:srgbClr val="FF0000"/>
                    </a:solidFill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]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은  모든  설계  교과목의  선수과목입니다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.                                                                           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따라서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,  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위  교과목의  </a:t>
                </a:r>
                <a:r>
                  <a:rPr lang="ko-KR" altLang="en-US" sz="3600" dirty="0" err="1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미이수시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 모든  설계  교과목의  설계  학점이  인정되지  않습니다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.</a:t>
                </a:r>
              </a:p>
              <a:p>
                <a:pPr marL="914400" indent="-914400">
                  <a:lnSpc>
                    <a:spcPct val="150000"/>
                  </a:lnSpc>
                  <a:buAutoNum type="arabicPeriod"/>
                </a:pPr>
                <a:endParaRPr lang="en-US" altLang="ko-KR" sz="1600" dirty="0" smtClean="0">
                  <a:latin typeface="THE왼손잡이" panose="02020603020101020101" pitchFamily="18" charset="-127"/>
                  <a:ea typeface="THE왼손잡이" panose="02020603020101020101" pitchFamily="18" charset="-127"/>
                </a:endParaRPr>
              </a:p>
              <a:p>
                <a:pPr marL="914400" indent="-914400">
                  <a:lnSpc>
                    <a:spcPct val="150000"/>
                  </a:lnSpc>
                  <a:buAutoNum type="arabicPeriod"/>
                </a:pP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설계  학점은  일반  학점과는  다른  개념으로  졸업요건  중  하나인  총  학점  계산시에는  포함되지  않습니다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.        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따라서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,  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졸업요</a:t>
                </a:r>
                <a:r>
                  <a:rPr lang="ko-KR" altLang="en-US" sz="3600" dirty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건 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총  학점과  설계  학점을  개별적으로  계산해야  합니다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. </a:t>
                </a:r>
              </a:p>
              <a:p>
                <a:pPr marL="914400" indent="-914400">
                  <a:lnSpc>
                    <a:spcPct val="150000"/>
                  </a:lnSpc>
                  <a:buAutoNum type="arabicPeriod"/>
                </a:pPr>
                <a:endParaRPr lang="en-US" altLang="ko-KR" sz="1600" dirty="0">
                  <a:latin typeface="THE왼손잡이" panose="02020603020101020101" pitchFamily="18" charset="-127"/>
                  <a:ea typeface="THE왼손잡이" panose="02020603020101020101" pitchFamily="18" charset="-127"/>
                </a:endParaRPr>
              </a:p>
              <a:p>
                <a:pPr marL="914400" indent="-914400">
                  <a:lnSpc>
                    <a:spcPct val="150000"/>
                  </a:lnSpc>
                  <a:buAutoNum type="arabicPeriod"/>
                </a:pP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심화과정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(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공학인증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)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의  졸업요건  완화와  관련하여  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2016-2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학기부터  </a:t>
                </a:r>
                <a:r>
                  <a:rPr lang="en-US" altLang="ko-KR" sz="3600" dirty="0" smtClean="0">
                    <a:solidFill>
                      <a:srgbClr val="FF0000"/>
                    </a:solidFill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[</a:t>
                </a:r>
                <a:r>
                  <a:rPr lang="ko-KR" altLang="en-US" sz="3600" dirty="0" smtClean="0">
                    <a:solidFill>
                      <a:srgbClr val="FF0000"/>
                    </a:solidFill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과정변경신청서</a:t>
                </a:r>
                <a:r>
                  <a:rPr lang="en-US" altLang="ko-KR" sz="3600" dirty="0" smtClean="0">
                    <a:solidFill>
                      <a:srgbClr val="FF0000"/>
                    </a:solidFill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]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의  승인이  어렵습니다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.</a:t>
                </a:r>
                <a:r>
                  <a:rPr lang="en-US" altLang="ko-KR" sz="3600" dirty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따라서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,  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변경</a:t>
                </a:r>
                <a:r>
                  <a:rPr lang="ko-KR" altLang="en-US" sz="3600" dirty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된 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심화과</a:t>
                </a:r>
                <a:r>
                  <a:rPr lang="ko-KR" altLang="en-US" sz="3600" dirty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정 의 </a:t>
                </a:r>
                <a:r>
                  <a:rPr lang="ko-KR" altLang="en-US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 졸업요건을  재확인하여  졸업에  차질이  생기지  않도록  유의하시기  바랍니다</a:t>
                </a:r>
                <a:r>
                  <a:rPr lang="en-US" altLang="ko-KR" sz="3600" dirty="0" smtClean="0">
                    <a:latin typeface="THE왼손잡이" panose="02020603020101020101" pitchFamily="18" charset="-127"/>
                    <a:ea typeface="THE왼손잡이" panose="02020603020101020101" pitchFamily="18" charset="-127"/>
                  </a:rPr>
                  <a:t>.</a:t>
                </a:r>
              </a:p>
            </p:txBody>
          </p:sp>
        </p:grpSp>
        <p:sp>
          <p:nvSpPr>
            <p:cNvPr id="4" name="포인트가 5개인 별 3"/>
            <p:cNvSpPr/>
            <p:nvPr/>
          </p:nvSpPr>
          <p:spPr>
            <a:xfrm>
              <a:off x="1759620" y="3755958"/>
              <a:ext cx="529204" cy="477672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2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3227</TotalTime>
  <Words>605</Words>
  <Application>Microsoft Office PowerPoint</Application>
  <PresentationFormat>사용자 지정</PresentationFormat>
  <Paragraphs>223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THE왼손잡이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wscom</dc:creator>
  <cp:lastModifiedBy>user</cp:lastModifiedBy>
  <cp:revision>151</cp:revision>
  <cp:lastPrinted>2018-04-24T01:49:27Z</cp:lastPrinted>
  <dcterms:created xsi:type="dcterms:W3CDTF">2015-10-12T00:30:12Z</dcterms:created>
  <dcterms:modified xsi:type="dcterms:W3CDTF">2018-04-24T05:45:43Z</dcterms:modified>
</cp:coreProperties>
</file>