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5" r:id="rId4"/>
  </p:sldIdLst>
  <p:sldSz cx="19799300" cy="13679488"/>
  <p:notesSz cx="9926638" cy="6797675"/>
  <p:defaultTextStyle>
    <a:defPPr>
      <a:defRPr lang="ko-KR"/>
    </a:defPPr>
    <a:lvl1pPr marL="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1pPr>
    <a:lvl2pPr marL="915772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2pPr>
    <a:lvl3pPr marL="183154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3pPr>
    <a:lvl4pPr marL="2747315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4pPr>
    <a:lvl5pPr marL="3663086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5pPr>
    <a:lvl6pPr marL="4578858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6pPr>
    <a:lvl7pPr marL="549463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7pPr>
    <a:lvl8pPr marL="6410401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8pPr>
    <a:lvl9pPr marL="732617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0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69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426" y="354"/>
      </p:cViewPr>
      <p:guideLst>
        <p:guide orient="horz" pos="4308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9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0D5AB055-866C-4D26-81E1-230D86B5A57F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9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7B881D57-A850-4772-BAE5-764A802C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5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7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333E33D1-23F8-4EBC-BFC6-C753102805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9438" y="511175"/>
            <a:ext cx="36877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1" tIns="46054" rIns="92111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90" y="3228977"/>
            <a:ext cx="7942262" cy="3059114"/>
          </a:xfrm>
          <a:prstGeom prst="rect">
            <a:avLst/>
          </a:prstGeom>
        </p:spPr>
        <p:txBody>
          <a:bodyPr vert="horz" lIns="92111" tIns="46054" rIns="92111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7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BFE1C76B-0682-45B7-A949-CAECBAD9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6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238751"/>
            <a:ext cx="16829405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184899"/>
            <a:ext cx="14849475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581-EC71-47E1-9BEF-A65AA990AC83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12D-9DB9-41E6-9877-56B8655E4839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28306"/>
            <a:ext cx="4269224" cy="115927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28306"/>
            <a:ext cx="12560181" cy="115927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E49A-5B76-4FB3-92AA-1301819E6909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1B2E-06C9-4FB9-9453-BFB4C507294E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410376"/>
            <a:ext cx="17076896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154495"/>
            <a:ext cx="17076896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85F-88D7-48B8-A932-BA4CB0568BB4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45E8-B97C-4B4E-B214-B0E64E7DF17A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28309"/>
            <a:ext cx="17076896" cy="2644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353376"/>
            <a:ext cx="837603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4996813"/>
            <a:ext cx="837603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353376"/>
            <a:ext cx="84172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4996813"/>
            <a:ext cx="841728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31D8-21CF-44FB-BFF9-740CE968A8B8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3B4-AC5C-45FF-8E75-E71A8BE70435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0DD-ECA9-43EF-BD82-8DA21483D54F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969596"/>
            <a:ext cx="100233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192D-14EB-4621-BC32-E7346D1046CA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969596"/>
            <a:ext cx="100233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F912-D032-4767-A3DA-3A8C5A4807BF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28309"/>
            <a:ext cx="17076896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641531"/>
            <a:ext cx="17076896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944E-F0D8-4175-8FC5-579737A857B6}" type="datetime1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2678862"/>
            <a:ext cx="668226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36" name="그룹 735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37" name="직사각형 73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직사각형 73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39" name="그룹 738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0" name="직사각형 73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직사각형 74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2" name="그룹 741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3" name="직사각형 74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직사각형 74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5" name="그룹 744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6" name="직사각형 74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직사각형 7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8" name="그룹 747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9" name="직사각형 7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직사각형 7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3" name="그룹 762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4" name="직사각형 76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5" name="직사각형 76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6" name="그룹 765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7" name="직사각형 76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8" name="직사각형 76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기술융합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6" name="그룹 825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827" name="직사각형 82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8" name="직사각형 82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컴퓨터네트워크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>
                  <a:solidFill>
                    <a:schemeClr val="tx1"/>
                  </a:solidFill>
                </a:rPr>
                <a:t>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전자회로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 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3" name="그룹 82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824" name="직사각형 82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5" name="직사각형 82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94" name="TextBox 1193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</a:t>
            </a:r>
            <a:r>
              <a:rPr lang="en-US" altLang="ko-KR" sz="2400" dirty="0"/>
              <a:t>~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학번까지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endCxn id="765" idx="1"/>
          </p:cNvCxnSpPr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 291"/>
          <p:cNvCxnSpPr>
            <a:endCxn id="858" idx="1"/>
          </p:cNvCxnSpPr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꺾인 연결선 300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꺾인 연결선 303"/>
          <p:cNvCxnSpPr>
            <a:endCxn id="873" idx="1"/>
          </p:cNvCxnSpPr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꺾인 연결선 316"/>
          <p:cNvCxnSpPr>
            <a:stCxn id="803" idx="3"/>
            <a:endCxn id="780" idx="1"/>
          </p:cNvCxnSpPr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13" name="직선 연결선 212"/>
          <p:cNvCxnSpPr>
            <a:stCxn id="842" idx="3"/>
            <a:endCxn id="849" idx="1"/>
          </p:cNvCxnSpPr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꺾인 연결선 261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endCxn id="801" idx="1"/>
          </p:cNvCxnSpPr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endCxn id="852" idx="1"/>
          </p:cNvCxnSpPr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250" name="그룹 249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251" name="직사각형 2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254" name="직사각형 253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260" name="직사각형 2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264" name="직사각형 263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267" name="직사각형 26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2" name="직선 연결선 271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75" name="직선 연결선 274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14849988" y="1176587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5" name="타원 224"/>
          <p:cNvSpPr/>
          <p:nvPr/>
        </p:nvSpPr>
        <p:spPr>
          <a:xfrm>
            <a:off x="9805232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5222881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16729534" y="305055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꺾인 연결선 277"/>
          <p:cNvCxnSpPr/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연결선 293"/>
          <p:cNvCxnSpPr>
            <a:stCxn id="737" idx="3"/>
          </p:cNvCxnSpPr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꺾인 연결선 299"/>
          <p:cNvCxnSpPr/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꺾인 연결선 301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꺾인 연결선 302"/>
          <p:cNvCxnSpPr/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749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직선 연결선 874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기술융합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컴퓨터네트워크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>
                  <a:solidFill>
                    <a:schemeClr val="tx1"/>
                  </a:solidFill>
                </a:rPr>
                <a:t>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전자회로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 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845" idx="3"/>
          </p:cNvCxnSpPr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( 16</a:t>
            </a:r>
            <a:r>
              <a:rPr lang="ko-KR" altLang="en-US" sz="2400" dirty="0" smtClean="0"/>
              <a:t>학번부터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5" name="직선 연결선 224"/>
          <p:cNvCxnSpPr>
            <a:stCxn id="824" idx="3"/>
            <a:endCxn id="828" idx="1"/>
          </p:cNvCxnSpPr>
          <p:nvPr/>
        </p:nvCxnSpPr>
        <p:spPr>
          <a:xfrm>
            <a:off x="9701819" y="6906649"/>
            <a:ext cx="6214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414" idx="1"/>
          </p:cNvCxnSpPr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꺾인 연결선 250"/>
          <p:cNvCxnSpPr/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176587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821" idx="3"/>
            <a:endCxn id="825" idx="1"/>
          </p:cNvCxnSpPr>
          <p:nvPr/>
        </p:nvCxnSpPr>
        <p:spPr>
          <a:xfrm>
            <a:off x="7433885" y="6900619"/>
            <a:ext cx="565258" cy="603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/>
          <p:cNvSpPr/>
          <p:nvPr/>
        </p:nvSpPr>
        <p:spPr>
          <a:xfrm rot="16200000">
            <a:off x="7590560" y="6791829"/>
            <a:ext cx="262874" cy="232375"/>
          </a:xfrm>
          <a:prstGeom prst="arc">
            <a:avLst>
              <a:gd name="adj1" fmla="val 10823806"/>
              <a:gd name="adj2" fmla="val 2137242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5223149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04783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꺾인 연결선 278"/>
          <p:cNvCxnSpPr/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꺾인 연결선 279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꺾인 연결선 282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꺾인 연결선 283"/>
          <p:cNvCxnSpPr/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꺾인 연결선 290"/>
          <p:cNvCxnSpPr/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16729534" y="305055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 315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 317"/>
          <p:cNvCxnSpPr>
            <a:stCxn id="297" idx="4"/>
          </p:cNvCxnSpPr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66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649" y="526098"/>
            <a:ext cx="16979462" cy="10525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&lt; 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</a:t>
            </a:r>
            <a:r>
              <a:rPr lang="ko-KR" altLang="en-US" sz="72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증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관련 안내사항 </a:t>
            </a: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선후수교과목의 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동시수강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및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선수과목면제신청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이  불가능합니다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     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err="1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창의적공학설계입문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은  모든  설계  교과목의  선수과목입니다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                                                           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위  교과목의  </a:t>
            </a:r>
            <a:r>
              <a:rPr lang="ko-KR" altLang="en-US" sz="3600" dirty="0" err="1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미이수시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모든  설계  교과목의  설계  학점이  인정되지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설계  학점은  일반  학점과는  다른  개념으로  졸업요건  중  하나인  총  학점  계산시에는  포함되지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졸업요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건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총  학점과  설계  학점을  개별적으로  계산해야  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심화과정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(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공학인증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)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졸업요건  완화와  관련하여 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과정변경신청서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승인이  어렵습니다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변경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된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심화과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정 의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졸업요건을  재확인하여  졸업에  차질이  생기지  않도록  유의하시기  바랍니다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750627" y="2668137"/>
            <a:ext cx="529204" cy="47767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564</Words>
  <Application>Microsoft Office PowerPoint</Application>
  <PresentationFormat>사용자 지정</PresentationFormat>
  <Paragraphs>219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wscom</dc:creator>
  <cp:lastModifiedBy>user</cp:lastModifiedBy>
  <cp:revision>84</cp:revision>
  <cp:lastPrinted>2016-04-25T01:13:11Z</cp:lastPrinted>
  <dcterms:created xsi:type="dcterms:W3CDTF">2015-10-12T00:30:12Z</dcterms:created>
  <dcterms:modified xsi:type="dcterms:W3CDTF">2016-04-25T01:16:23Z</dcterms:modified>
</cp:coreProperties>
</file>