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5" r:id="rId4"/>
  </p:sldIdLst>
  <p:sldSz cx="19799300" cy="13679488"/>
  <p:notesSz cx="9926638" cy="6797675"/>
  <p:defaultTextStyle>
    <a:defPPr>
      <a:defRPr lang="ko-KR"/>
    </a:defPPr>
    <a:lvl1pPr marL="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1pPr>
    <a:lvl2pPr marL="915772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2pPr>
    <a:lvl3pPr marL="183154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3pPr>
    <a:lvl4pPr marL="2747315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4pPr>
    <a:lvl5pPr marL="3663086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5pPr>
    <a:lvl6pPr marL="4578858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6pPr>
    <a:lvl7pPr marL="549463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7pPr>
    <a:lvl8pPr marL="6410401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8pPr>
    <a:lvl9pPr marL="732617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08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FF"/>
    <a:srgbClr val="FF746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1008" y="-72"/>
      </p:cViewPr>
      <p:guideLst>
        <p:guide orient="horz" pos="4308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302625" cy="340264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9" y="3"/>
            <a:ext cx="4302625" cy="340264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r">
              <a:defRPr sz="1200"/>
            </a:lvl1pPr>
          </a:lstStyle>
          <a:p>
            <a:fld id="{0D5AB055-866C-4D26-81E1-230D86B5A57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327"/>
            <a:ext cx="4302625" cy="340262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9" y="6456327"/>
            <a:ext cx="4302625" cy="340262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r">
              <a:defRPr sz="1200"/>
            </a:lvl1pPr>
          </a:lstStyle>
          <a:p>
            <a:fld id="{7B881D57-A850-4772-BAE5-764A802C4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5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7" y="2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r">
              <a:defRPr sz="1200"/>
            </a:lvl1pPr>
          </a:lstStyle>
          <a:p>
            <a:fld id="{333E33D1-23F8-4EBC-BFC6-C7531028053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19438" y="511175"/>
            <a:ext cx="3687762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1" tIns="46054" rIns="92111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90" y="3228977"/>
            <a:ext cx="7942262" cy="3059114"/>
          </a:xfrm>
          <a:prstGeom prst="rect">
            <a:avLst/>
          </a:prstGeom>
        </p:spPr>
        <p:txBody>
          <a:bodyPr vert="horz" lIns="92111" tIns="46054" rIns="92111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366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7" y="6456366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r">
              <a:defRPr sz="1200"/>
            </a:lvl1pPr>
          </a:lstStyle>
          <a:p>
            <a:fld id="{BFE1C76B-0682-45B7-A949-CAECBAD9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96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238751"/>
            <a:ext cx="16829405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184899"/>
            <a:ext cx="14849475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581-EC71-47E1-9BEF-A65AA990AC83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F12D-9DB9-41E6-9877-56B8655E4839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28306"/>
            <a:ext cx="4269224" cy="115927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28306"/>
            <a:ext cx="12560181" cy="115927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E49A-5B76-4FB3-92AA-1301819E6909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1B2E-06C9-4FB9-9453-BFB4C507294E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410376"/>
            <a:ext cx="17076896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154495"/>
            <a:ext cx="17076896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85F-88D7-48B8-A932-BA4CB0568BB4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45E8-B97C-4B4E-B214-B0E64E7DF17A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28309"/>
            <a:ext cx="17076896" cy="26440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353376"/>
            <a:ext cx="837603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4996813"/>
            <a:ext cx="837603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353376"/>
            <a:ext cx="84172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4996813"/>
            <a:ext cx="841728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31D8-21CF-44FB-BFF9-740CE968A8B8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3B4-AC5C-45FF-8E75-E71A8BE70435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0DD-ECA9-43EF-BD82-8DA21483D54F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969596"/>
            <a:ext cx="10023396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192D-14EB-4621-BC32-E7346D1046CA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969596"/>
            <a:ext cx="10023396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F912-D032-4767-A3DA-3A8C5A4807BF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28309"/>
            <a:ext cx="17076896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641531"/>
            <a:ext cx="17076896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944E-F0D8-4175-8FC5-579737A857B6}" type="datetime1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2678862"/>
            <a:ext cx="668226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823954" rtl="0" eaLnBrk="1" latinLnBrk="1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1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264" y="8757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오픈소스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분산시스템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</a:t>
              </a: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전자시스템</a:t>
              </a: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직선 연결선 879"/>
          <p:cNvCxnSpPr>
            <a:stCxn id="758" idx="3"/>
            <a:endCxn id="762" idx="1"/>
          </p:cNvCxnSpPr>
          <p:nvPr/>
        </p:nvCxnSpPr>
        <p:spPr>
          <a:xfrm>
            <a:off x="2861885" y="9537962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/>
          <p:cNvCxnSpPr>
            <a:stCxn id="752" idx="3"/>
            <a:endCxn id="756" idx="1"/>
          </p:cNvCxnSpPr>
          <p:nvPr/>
        </p:nvCxnSpPr>
        <p:spPr>
          <a:xfrm>
            <a:off x="16559817" y="11093779"/>
            <a:ext cx="583324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5" name="직사각형 1144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47" name="TextBox 1146"/>
          <p:cNvSpPr txBox="1"/>
          <p:nvPr/>
        </p:nvSpPr>
        <p:spPr>
          <a:xfrm>
            <a:off x="2852854" y="9127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6560501" y="1069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62" name="타원 1161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1165" name="그룹 1164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1166" name="직사각형 11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7" name="직사각형 11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68" name="그룹 1167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69" name="직사각형 1168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1" name="그룹 1170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1172" name="직사각형 11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75" name="직사각형 1174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1178" name="직사각형 117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9" name="직사각형 117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89" name="직사각형 118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3" name="직사각형 1192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cxnSp>
        <p:nvCxnSpPr>
          <p:cNvPr id="255" name="직선 연결선 254"/>
          <p:cNvCxnSpPr>
            <a:stCxn id="815" idx="3"/>
            <a:endCxn id="819" idx="1"/>
          </p:cNvCxnSpPr>
          <p:nvPr/>
        </p:nvCxnSpPr>
        <p:spPr>
          <a:xfrm>
            <a:off x="2861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818" idx="3"/>
            <a:endCxn id="822" idx="1"/>
          </p:cNvCxnSpPr>
          <p:nvPr/>
        </p:nvCxnSpPr>
        <p:spPr>
          <a:xfrm>
            <a:off x="5147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803" idx="3"/>
            <a:endCxn id="807" idx="1"/>
          </p:cNvCxnSpPr>
          <p:nvPr/>
        </p:nvCxnSpPr>
        <p:spPr>
          <a:xfrm>
            <a:off x="7433885" y="5873556"/>
            <a:ext cx="560558" cy="210551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3" name="직사각형 432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9" name="꺾인 연결선 218"/>
          <p:cNvCxnSpPr>
            <a:endCxn id="786" idx="1"/>
          </p:cNvCxnSpPr>
          <p:nvPr/>
        </p:nvCxnSpPr>
        <p:spPr>
          <a:xfrm flipV="1">
            <a:off x="9697119" y="3781670"/>
            <a:ext cx="2813184" cy="897208"/>
          </a:xfrm>
          <a:prstGeom prst="bentConnector3">
            <a:avLst>
              <a:gd name="adj1" fmla="val 87359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836" idx="3"/>
            <a:endCxn id="855" idx="1"/>
          </p:cNvCxnSpPr>
          <p:nvPr/>
        </p:nvCxnSpPr>
        <p:spPr>
          <a:xfrm>
            <a:off x="5103044" y="3778791"/>
            <a:ext cx="628165" cy="28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836" idx="3"/>
            <a:endCxn id="867" idx="1"/>
          </p:cNvCxnSpPr>
          <p:nvPr/>
        </p:nvCxnSpPr>
        <p:spPr>
          <a:xfrm flipV="1">
            <a:off x="5103044" y="2577375"/>
            <a:ext cx="2914165" cy="1201416"/>
          </a:xfrm>
          <a:prstGeom prst="bentConnector3">
            <a:avLst>
              <a:gd name="adj1" fmla="val 6179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36" idx="3"/>
            <a:endCxn id="777" idx="1"/>
          </p:cNvCxnSpPr>
          <p:nvPr/>
        </p:nvCxnSpPr>
        <p:spPr>
          <a:xfrm>
            <a:off x="5103044" y="3778791"/>
            <a:ext cx="610098" cy="1028524"/>
          </a:xfrm>
          <a:prstGeom prst="bentConnector3">
            <a:avLst>
              <a:gd name="adj1" fmla="val 29327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845" idx="3"/>
          </p:cNvCxnSpPr>
          <p:nvPr/>
        </p:nvCxnSpPr>
        <p:spPr>
          <a:xfrm>
            <a:off x="11994543" y="9052071"/>
            <a:ext cx="521762" cy="875511"/>
          </a:xfrm>
          <a:prstGeom prst="bentConnector3">
            <a:avLst>
              <a:gd name="adj1" fmla="val 34892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학과 추천 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( 2017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5" name="직선 연결선 224"/>
          <p:cNvCxnSpPr>
            <a:stCxn id="824" idx="3"/>
            <a:endCxn id="828" idx="1"/>
          </p:cNvCxnSpPr>
          <p:nvPr/>
        </p:nvCxnSpPr>
        <p:spPr>
          <a:xfrm>
            <a:off x="9701819" y="6906649"/>
            <a:ext cx="6214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414" idx="1"/>
          </p:cNvCxnSpPr>
          <p:nvPr/>
        </p:nvCxnSpPr>
        <p:spPr>
          <a:xfrm>
            <a:off x="7433885" y="7070651"/>
            <a:ext cx="2853106" cy="1973463"/>
          </a:xfrm>
          <a:prstGeom prst="bentConnector3">
            <a:avLst>
              <a:gd name="adj1" fmla="val 5366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꺾인 연결선 250"/>
          <p:cNvCxnSpPr/>
          <p:nvPr/>
        </p:nvCxnSpPr>
        <p:spPr>
          <a:xfrm flipV="1">
            <a:off x="2852854" y="10069477"/>
            <a:ext cx="5146288" cy="811402"/>
          </a:xfrm>
          <a:prstGeom prst="bentConnector3">
            <a:avLst>
              <a:gd name="adj1" fmla="val 47348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2065425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821" idx="3"/>
            <a:endCxn id="825" idx="1"/>
          </p:cNvCxnSpPr>
          <p:nvPr/>
        </p:nvCxnSpPr>
        <p:spPr>
          <a:xfrm>
            <a:off x="7433885" y="6900619"/>
            <a:ext cx="565258" cy="603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/>
          <p:cNvSpPr/>
          <p:nvPr/>
        </p:nvSpPr>
        <p:spPr>
          <a:xfrm rot="16200000">
            <a:off x="7590560" y="6791829"/>
            <a:ext cx="262874" cy="232375"/>
          </a:xfrm>
          <a:prstGeom prst="arc">
            <a:avLst>
              <a:gd name="adj1" fmla="val 10823806"/>
              <a:gd name="adj2" fmla="val 21372421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5223149" y="370679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804783" y="250537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4287102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꺾인 연결선 278"/>
          <p:cNvCxnSpPr/>
          <p:nvPr/>
        </p:nvCxnSpPr>
        <p:spPr>
          <a:xfrm rot="16200000" flipH="1">
            <a:off x="9495030" y="2973491"/>
            <a:ext cx="1192169" cy="42418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꺾인 연결선 279"/>
          <p:cNvCxnSpPr/>
          <p:nvPr/>
        </p:nvCxnSpPr>
        <p:spPr>
          <a:xfrm>
            <a:off x="9879020" y="3194556"/>
            <a:ext cx="7211759" cy="469388"/>
          </a:xfrm>
          <a:prstGeom prst="bentConnector3">
            <a:avLst>
              <a:gd name="adj1" fmla="val 96227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 rot="5400000" flipH="1" flipV="1">
            <a:off x="16698959" y="2717274"/>
            <a:ext cx="575014" cy="34948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꺾인 연결선 282"/>
          <p:cNvCxnSpPr/>
          <p:nvPr/>
        </p:nvCxnSpPr>
        <p:spPr>
          <a:xfrm flipV="1">
            <a:off x="9888298" y="3978234"/>
            <a:ext cx="7254843" cy="2406802"/>
          </a:xfrm>
          <a:prstGeom prst="bentConnector3">
            <a:avLst>
              <a:gd name="adj1" fmla="val 6145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꺾인 연결선 283"/>
          <p:cNvCxnSpPr/>
          <p:nvPr/>
        </p:nvCxnSpPr>
        <p:spPr>
          <a:xfrm rot="16200000" flipH="1">
            <a:off x="13826352" y="6919265"/>
            <a:ext cx="1583084" cy="514628"/>
          </a:xfrm>
          <a:prstGeom prst="bent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14360580" y="5891233"/>
            <a:ext cx="278766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 flipH="1">
            <a:off x="9884759" y="5863636"/>
            <a:ext cx="1" cy="5213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/>
          <p:nvPr/>
        </p:nvCxnSpPr>
        <p:spPr>
          <a:xfrm flipV="1">
            <a:off x="9880979" y="4880192"/>
            <a:ext cx="2631026" cy="973412"/>
          </a:xfrm>
          <a:prstGeom prst="bentConnector3">
            <a:avLst>
              <a:gd name="adj1" fmla="val 351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V="1">
            <a:off x="9711244" y="5853605"/>
            <a:ext cx="620943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꺾인 연결선 290"/>
          <p:cNvCxnSpPr/>
          <p:nvPr/>
        </p:nvCxnSpPr>
        <p:spPr>
          <a:xfrm flipV="1">
            <a:off x="7433885" y="4808767"/>
            <a:ext cx="560558" cy="106478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7641670" y="57916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14288580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17162779" y="3666792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16745300" y="312938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디자인패턴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 및 실습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15" name="직선 연결선 314"/>
          <p:cNvCxnSpPr/>
          <p:nvPr/>
        </p:nvCxnSpPr>
        <p:spPr>
          <a:xfrm>
            <a:off x="2819987" y="11116912"/>
            <a:ext cx="5155406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 315"/>
          <p:cNvCxnSpPr/>
          <p:nvPr/>
        </p:nvCxnSpPr>
        <p:spPr>
          <a:xfrm flipV="1">
            <a:off x="5334759" y="11065546"/>
            <a:ext cx="7175544" cy="582379"/>
          </a:xfrm>
          <a:prstGeom prst="bentConnector3">
            <a:avLst>
              <a:gd name="adj1" fmla="val 6274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 317"/>
          <p:cNvCxnSpPr>
            <a:stCxn id="297" idx="4"/>
          </p:cNvCxnSpPr>
          <p:nvPr/>
        </p:nvCxnSpPr>
        <p:spPr>
          <a:xfrm rot="16200000" flipH="1">
            <a:off x="5035911" y="11426199"/>
            <a:ext cx="971666" cy="497094"/>
          </a:xfrm>
          <a:prstGeom prst="bentConnector3">
            <a:avLst>
              <a:gd name="adj1" fmla="val 10245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5201197" y="11044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66" idx="3"/>
            <a:endCxn id="861" idx="1"/>
          </p:cNvCxnSpPr>
          <p:nvPr/>
        </p:nvCxnSpPr>
        <p:spPr>
          <a:xfrm>
            <a:off x="11955900" y="10070538"/>
            <a:ext cx="5544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516304" y="9927582"/>
            <a:ext cx="223200" cy="22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10253224" y="89704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이수체계도는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학번에 무관하게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교과목의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수강년도에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따라 적용한다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1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264" y="8757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오픈소스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분산시스템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</a:t>
              </a: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전자시스템</a:t>
              </a: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5" name="직사각형 1144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2" name="타원 1161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1165" name="그룹 1164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1166" name="직사각형 11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7" name="직사각형 11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68" name="그룹 1167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69" name="직사각형 1168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1" name="그룹 1170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1172" name="직사각형 11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75" name="직사각형 1174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1178" name="직사각형 117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9" name="직사각형 117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89" name="직사각형 118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3" name="직사각형 1192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3" name="직사각형 432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선후수관계</a:t>
            </a:r>
            <a:r>
              <a:rPr lang="ko-KR" altLang="en-US" sz="3600" dirty="0" smtClean="0"/>
              <a:t> 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( 2017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40" name="직선 연결선 239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2065425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꺾인 연결선 278"/>
          <p:cNvCxnSpPr>
            <a:endCxn id="755" idx="2"/>
          </p:cNvCxnSpPr>
          <p:nvPr/>
        </p:nvCxnSpPr>
        <p:spPr>
          <a:xfrm flipV="1">
            <a:off x="15895872" y="11489078"/>
            <a:ext cx="2208895" cy="413888"/>
          </a:xfrm>
          <a:prstGeom prst="bentConnector2">
            <a:avLst/>
          </a:prstGeom>
          <a:ln w="28575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꺾인 연결선 279"/>
          <p:cNvCxnSpPr/>
          <p:nvPr/>
        </p:nvCxnSpPr>
        <p:spPr>
          <a:xfrm>
            <a:off x="7518884" y="9033870"/>
            <a:ext cx="8330148" cy="2452139"/>
          </a:xfrm>
          <a:prstGeom prst="bentConnector4">
            <a:avLst>
              <a:gd name="adj1" fmla="val 2780"/>
              <a:gd name="adj2" fmla="val 116394"/>
            </a:avLst>
          </a:prstGeom>
          <a:ln w="28575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>
            <a:off x="15895872" y="9927582"/>
            <a:ext cx="2470956" cy="794030"/>
          </a:xfrm>
          <a:prstGeom prst="bentConnector3">
            <a:avLst>
              <a:gd name="adj1" fmla="val 99767"/>
            </a:avLst>
          </a:prstGeom>
          <a:ln w="28575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endCxn id="752" idx="0"/>
          </p:cNvCxnSpPr>
          <p:nvPr/>
        </p:nvCxnSpPr>
        <p:spPr>
          <a:xfrm>
            <a:off x="14724993" y="9927582"/>
            <a:ext cx="1093774" cy="770897"/>
          </a:xfrm>
          <a:prstGeom prst="bentConnector2">
            <a:avLst/>
          </a:prstGeom>
          <a:ln w="28575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디자인패턴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 및 실습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10253224" y="89704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이수체계도는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학번에 무관하게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교과목의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수강년도에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따라 적용한다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4724993" y="5347942"/>
            <a:ext cx="0" cy="457964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7718804" y="5347942"/>
            <a:ext cx="7006189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7725545" y="4807314"/>
            <a:ext cx="0" cy="540628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776" idx="3"/>
          </p:cNvCxnSpPr>
          <p:nvPr/>
        </p:nvCxnSpPr>
        <p:spPr>
          <a:xfrm flipV="1">
            <a:off x="7415818" y="4807314"/>
            <a:ext cx="309727" cy="1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endCxn id="755" idx="0"/>
          </p:cNvCxnSpPr>
          <p:nvPr/>
        </p:nvCxnSpPr>
        <p:spPr>
          <a:xfrm>
            <a:off x="10175590" y="9585259"/>
            <a:ext cx="7929177" cy="1113220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 flipV="1">
            <a:off x="10175590" y="7485785"/>
            <a:ext cx="0" cy="209947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7823906" y="7471092"/>
            <a:ext cx="2351684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7830647" y="6931916"/>
            <a:ext cx="0" cy="53917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7463770" y="6930465"/>
            <a:ext cx="363927" cy="145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5736977" y="989518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5775909" y="118203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3297494" y="10721613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MSC </a:t>
            </a:r>
            <a:r>
              <a:rPr lang="ko-KR" altLang="en-US" sz="1400" dirty="0" smtClean="0">
                <a:solidFill>
                  <a:schemeClr val="tx1"/>
                </a:solidFill>
              </a:rPr>
              <a:t>수학의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선후수관계는</a:t>
            </a:r>
            <a:r>
              <a:rPr lang="ko-KR" altLang="en-US" sz="1400" dirty="0" smtClean="0">
                <a:solidFill>
                  <a:schemeClr val="tx1"/>
                </a:solidFill>
              </a:rPr>
              <a:t> 교양과의 규정을 따른다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 </a:t>
            </a:r>
            <a:r>
              <a:rPr lang="ko-KR" altLang="en-US" sz="1400" dirty="0" smtClean="0">
                <a:solidFill>
                  <a:schemeClr val="tx1"/>
                </a:solidFill>
              </a:rPr>
              <a:t>선수과목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미이</a:t>
            </a:r>
            <a:r>
              <a:rPr lang="ko-KR" altLang="en-US" sz="1400" dirty="0" err="1">
                <a:solidFill>
                  <a:schemeClr val="tx1"/>
                </a:solidFill>
              </a:rPr>
              <a:t>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</a:rPr>
              <a:t>F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학점시</a:t>
            </a:r>
            <a:r>
              <a:rPr lang="ko-KR" altLang="en-US" sz="1400" dirty="0" smtClean="0">
                <a:solidFill>
                  <a:schemeClr val="tx1"/>
                </a:solidFill>
              </a:rPr>
              <a:t> 기초시험을 응시하여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합격한 사람에 한하여 수강 가능 유무를 정함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straightConnector1">
            <a:avLst/>
          </a:prstGeom>
          <a:ln w="28575">
            <a:solidFill>
              <a:srgbClr val="99663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08" y="87571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0649" y="526098"/>
            <a:ext cx="16979462" cy="10525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&lt; 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</a:t>
            </a:r>
            <a:r>
              <a:rPr lang="ko-KR" altLang="en-US" sz="72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증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관련 안내사항 </a:t>
            </a: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선후수교과목의 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동시수강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및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선수과목면제신청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이  불가능합니다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     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err="1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창의적공학설계입문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은  모든  설계  교과목의  선수과목입니다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                                                           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위  교과목의  </a:t>
            </a:r>
            <a:r>
              <a:rPr lang="ko-KR" altLang="en-US" sz="3600" dirty="0" err="1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미이수시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모든  설계  교과목의  설계  학점이  인정되지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설계  학점은  일반  학점과는  다른  개념으로  졸업요건  중  하나인  총  학점  계산시에는  포함되지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졸업요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건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총  학점과  설계  학점을  개별적으로  계산해야  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심화과정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(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공학인증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)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졸업요건  완화와  관련하여 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과정변경신청서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승인이  어렵습니다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변경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된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심화과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정 의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졸업요건을  재확인하여  졸업에  차질이  생기지  않도록  유의하시기  바랍니다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750627" y="2668137"/>
            <a:ext cx="529204" cy="47767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611</Words>
  <Application>Microsoft Office PowerPoint</Application>
  <PresentationFormat>사용자 지정</PresentationFormat>
  <Paragraphs>226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wscom</dc:creator>
  <cp:lastModifiedBy>user</cp:lastModifiedBy>
  <cp:revision>99</cp:revision>
  <cp:lastPrinted>2016-04-25T01:13:11Z</cp:lastPrinted>
  <dcterms:created xsi:type="dcterms:W3CDTF">2015-10-12T00:30:12Z</dcterms:created>
  <dcterms:modified xsi:type="dcterms:W3CDTF">2016-10-31T02:42:49Z</dcterms:modified>
</cp:coreProperties>
</file>