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87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8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160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069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3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B2FD-43CB-4C89-9296-942EEDAE3F1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5BDA7E-1962-46C9-A4ED-57F9327C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05" y="190435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Anna's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160240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Better make a backup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07768" y="3981946"/>
            <a:ext cx="2376264" cy="104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</a:t>
            </a:r>
            <a:r>
              <a:rPr lang="en-GB" sz="1600" dirty="0"/>
              <a:t>stick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8" y="2060882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275" y="195481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08811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232248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Improve screen layout</a:t>
            </a:r>
          </a:p>
        </p:txBody>
      </p:sp>
      <p:cxnSp>
        <p:nvCxnSpPr>
          <p:cNvPr id="7" name="Straight Arrow Connector 6"/>
          <p:cNvCxnSpPr>
            <a:endCxn id="43" idx="1"/>
          </p:cNvCxnSpPr>
          <p:nvPr/>
        </p:nvCxnSpPr>
        <p:spPr>
          <a:xfrm>
            <a:off x="4007768" y="3476234"/>
            <a:ext cx="2009414" cy="25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</a:t>
            </a:r>
            <a:r>
              <a:rPr lang="en-GB" sz="1600" dirty="0"/>
              <a:t>stick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8" y="1953338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56" y="140269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232248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Better make a backup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07768" y="3781891"/>
            <a:ext cx="2009414" cy="118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</a:t>
            </a:r>
            <a:r>
              <a:rPr lang="en-GB" sz="1600" dirty="0"/>
              <a:t>stick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8" y="2117662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201182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Anna's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232248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Make it store to a database</a:t>
            </a:r>
          </a:p>
        </p:txBody>
      </p:sp>
      <p:cxnSp>
        <p:nvCxnSpPr>
          <p:cNvPr id="7" name="Straight Arrow Connector 6"/>
          <p:cNvCxnSpPr>
            <a:endCxn id="43" idx="1"/>
          </p:cNvCxnSpPr>
          <p:nvPr/>
        </p:nvCxnSpPr>
        <p:spPr>
          <a:xfrm>
            <a:off x="4007768" y="3476234"/>
            <a:ext cx="2009414" cy="25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</a:t>
            </a:r>
            <a:r>
              <a:rPr lang="en-GB" sz="1600" dirty="0"/>
              <a:t>stick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55" y="1845263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201182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232248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Better make a backup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07768" y="3781892"/>
            <a:ext cx="2009414" cy="1244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</a:t>
            </a:r>
            <a:r>
              <a:rPr lang="en-GB" sz="1600" dirty="0"/>
              <a:t>stick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8" y="1911022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12" y="201294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3969192" y="1340768"/>
            <a:ext cx="3062912" cy="1512168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Need to be really sure I've got a back up - I'll email it to myself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</a:t>
            </a:r>
            <a:r>
              <a:rPr lang="en-GB" sz="1600" dirty="0"/>
              <a:t>stick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176120" y="5335092"/>
            <a:ext cx="2160240" cy="1334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Cat's </a:t>
            </a:r>
            <a:r>
              <a:rPr lang="en-GB" sz="1600" dirty="0"/>
              <a:t>email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37734" y="5778007"/>
            <a:ext cx="1366578" cy="448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endParaRPr lang="en-GB" sz="2000" dirty="0"/>
          </a:p>
        </p:txBody>
      </p:sp>
      <p:cxnSp>
        <p:nvCxnSpPr>
          <p:cNvPr id="6" name="Straight Arrow Connector 5"/>
          <p:cNvCxnSpPr>
            <a:stCxn id="43" idx="2"/>
          </p:cNvCxnSpPr>
          <p:nvPr/>
        </p:nvCxnSpPr>
        <p:spPr>
          <a:xfrm>
            <a:off x="6865592" y="3981946"/>
            <a:ext cx="672143" cy="179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55" y="1653185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118851"/>
            <a:ext cx="8229600" cy="887558"/>
          </a:xfrm>
        </p:spPr>
        <p:txBody>
          <a:bodyPr>
            <a:normAutofit fontScale="90000"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009414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login feature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</a:t>
            </a:r>
            <a:r>
              <a:rPr lang="en-GB" sz="1600" dirty="0"/>
              <a:t>stick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176120" y="5335092"/>
            <a:ext cx="2160240" cy="1334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Cat's </a:t>
            </a:r>
            <a:r>
              <a:rPr lang="en-GB" sz="1600" dirty="0"/>
              <a:t>email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37734" y="5778007"/>
            <a:ext cx="1366578" cy="448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endParaRPr lang="en-GB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91744" y="3581837"/>
            <a:ext cx="2225438" cy="14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09" y="2014521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78" y="188640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375915" y="1052736"/>
            <a:ext cx="3736309" cy="1656184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Oh dear there's a bug - think I might have introduced it when I added the database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2580" y="4221088"/>
            <a:ext cx="1439205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Memory stick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3068" y="4773846"/>
            <a:ext cx="1116124" cy="38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err="1"/>
              <a:t>MyProject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176120" y="5335092"/>
            <a:ext cx="2160240" cy="1334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600" dirty="0" smtClean="0"/>
              <a:t>Cat's </a:t>
            </a:r>
            <a:r>
              <a:rPr lang="en-GB" sz="1600" dirty="0"/>
              <a:t>email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37734" y="5778007"/>
            <a:ext cx="1366578" cy="448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endParaRPr lang="en-GB" sz="2000" dirty="0"/>
          </a:p>
        </p:txBody>
      </p:sp>
      <p:pic>
        <p:nvPicPr>
          <p:cNvPr id="1027" name="Picture 3" descr="C:\Users\wg05\AppData\Local\Microsoft\Windows\Temporary Internet Files\Content.IE5\006ZFD2T\MC9102159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79" y="3187056"/>
            <a:ext cx="2005424" cy="15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01894" y="2978048"/>
            <a:ext cx="1944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Has </a:t>
            </a:r>
            <a:r>
              <a:rPr lang="en-GB" sz="2000" dirty="0" smtClean="0"/>
              <a:t>Cat </a:t>
            </a:r>
            <a:r>
              <a:rPr lang="en-GB" sz="2000" dirty="0"/>
              <a:t>got a version from before the database was added?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77" y="2012360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78" y="177095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</a:t>
            </a:r>
            <a:r>
              <a:rPr lang="en-GB" dirty="0" smtClean="0"/>
              <a:t>control </a:t>
            </a:r>
            <a:r>
              <a:rPr lang="en-GB" dirty="0" smtClean="0"/>
              <a:t>- 1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9976" y="3476234"/>
            <a:ext cx="1944216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7119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Cat </a:t>
            </a:r>
            <a:r>
              <a:rPr lang="en-GB" sz="2000" dirty="0"/>
              <a:t>works on her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18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65" y="2534320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72" y="214689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9976" y="3476234"/>
            <a:ext cx="1944216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19</a:t>
            </a:fld>
            <a:endParaRPr lang="en-GB"/>
          </a:p>
        </p:txBody>
      </p:sp>
      <p:sp>
        <p:nvSpPr>
          <p:cNvPr id="14" name="Cloud Callout 13"/>
          <p:cNvSpPr/>
          <p:nvPr/>
        </p:nvSpPr>
        <p:spPr>
          <a:xfrm>
            <a:off x="4375915" y="1196753"/>
            <a:ext cx="3646977" cy="1261797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I'll be sensible and </a:t>
            </a:r>
            <a:r>
              <a:rPr lang="en-GB" b="1" dirty="0">
                <a:solidFill>
                  <a:schemeClr val="tx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 my project to the VCS system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14000" y="2304595"/>
            <a:ext cx="824730" cy="142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Version Control Systems are </a:t>
            </a:r>
            <a:r>
              <a:rPr lang="en-GB" dirty="0" smtClean="0"/>
              <a:t>necessary?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two key benefits/scenarios</a:t>
            </a:r>
          </a:p>
          <a:p>
            <a:pPr lvl="1"/>
            <a:r>
              <a:rPr lang="en-GB" sz="2800" dirty="0"/>
              <a:t>Being able to go back to a past version</a:t>
            </a:r>
          </a:p>
          <a:p>
            <a:pPr lvl="1"/>
            <a:r>
              <a:rPr lang="en-GB" sz="2800" dirty="0"/>
              <a:t>Allowing multiple developers to work on multiple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402" y="175238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</a:t>
            </a:r>
            <a:r>
              <a:rPr lang="en-GB" dirty="0" smtClean="0"/>
              <a:t>- 3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v1+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20</a:t>
            </a:fld>
            <a:endParaRPr lang="en-GB"/>
          </a:p>
        </p:txBody>
      </p:sp>
      <p:sp>
        <p:nvSpPr>
          <p:cNvPr id="14" name="Cloud Callout 13"/>
          <p:cNvSpPr/>
          <p:nvPr/>
        </p:nvSpPr>
        <p:spPr>
          <a:xfrm>
            <a:off x="4375915" y="1556793"/>
            <a:ext cx="2944221" cy="901757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 some validation</a:t>
            </a:r>
          </a:p>
        </p:txBody>
      </p:sp>
      <p:cxnSp>
        <p:nvCxnSpPr>
          <p:cNvPr id="5" name="Straight Arrow Connector 4"/>
          <p:cNvCxnSpPr>
            <a:stCxn id="3075" idx="3"/>
          </p:cNvCxnSpPr>
          <p:nvPr/>
        </p:nvCxnSpPr>
        <p:spPr>
          <a:xfrm>
            <a:off x="3791744" y="3279119"/>
            <a:ext cx="2016224" cy="44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5" y="2304595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26" y="257903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21</a:t>
            </a:fld>
            <a:endParaRPr lang="en-GB"/>
          </a:p>
        </p:txBody>
      </p:sp>
      <p:sp>
        <p:nvSpPr>
          <p:cNvPr id="14" name="Cloud Callout 13"/>
          <p:cNvSpPr/>
          <p:nvPr/>
        </p:nvSpPr>
        <p:spPr>
          <a:xfrm>
            <a:off x="4375916" y="1628801"/>
            <a:ext cx="2476169" cy="829749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96201" y="2958016"/>
            <a:ext cx="446823" cy="7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26" y="233565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v2+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22</a:t>
            </a:fld>
            <a:endParaRPr lang="en-GB"/>
          </a:p>
        </p:txBody>
      </p:sp>
      <p:sp>
        <p:nvSpPr>
          <p:cNvPr id="14" name="Cloud Callout 13"/>
          <p:cNvSpPr/>
          <p:nvPr/>
        </p:nvSpPr>
        <p:spPr>
          <a:xfrm>
            <a:off x="4375916" y="1700809"/>
            <a:ext cx="2800205" cy="757741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Fix a bug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07769" y="3346217"/>
            <a:ext cx="1768249" cy="382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01" y="148267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23</a:t>
            </a:fld>
            <a:endParaRPr lang="en-GB"/>
          </a:p>
        </p:txBody>
      </p:sp>
      <p:sp>
        <p:nvSpPr>
          <p:cNvPr id="14" name="Cloud Callout 13"/>
          <p:cNvSpPr/>
          <p:nvPr/>
        </p:nvSpPr>
        <p:spPr>
          <a:xfrm>
            <a:off x="4375916" y="1700809"/>
            <a:ext cx="2800205" cy="757741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96201" y="3706912"/>
            <a:ext cx="446823" cy="10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26" y="148267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v3+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24</a:t>
            </a:fld>
            <a:endParaRPr lang="en-GB"/>
          </a:p>
        </p:txBody>
      </p:sp>
      <p:sp>
        <p:nvSpPr>
          <p:cNvPr id="14" name="Cloud Callout 13"/>
          <p:cNvSpPr/>
          <p:nvPr/>
        </p:nvSpPr>
        <p:spPr>
          <a:xfrm>
            <a:off x="4375916" y="1700809"/>
            <a:ext cx="2800205" cy="757741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Improve screen layout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07769" y="3346217"/>
            <a:ext cx="1768249" cy="382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46" y="148267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25</a:t>
            </a:fld>
            <a:endParaRPr lang="en-GB"/>
          </a:p>
        </p:txBody>
      </p:sp>
      <p:sp>
        <p:nvSpPr>
          <p:cNvPr id="14" name="Cloud Callout 13"/>
          <p:cNvSpPr/>
          <p:nvPr/>
        </p:nvSpPr>
        <p:spPr>
          <a:xfrm>
            <a:off x="4375916" y="1700809"/>
            <a:ext cx="2800205" cy="757741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96201" y="3759012"/>
            <a:ext cx="446823" cy="100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0781" y="4090598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v4 improved screen layout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2" y="272603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</a:t>
            </a:r>
            <a:r>
              <a:rPr lang="en-GB" dirty="0" smtClean="0"/>
              <a:t>- 9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v4+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26</a:t>
            </a:fld>
            <a:endParaRPr lang="en-GB"/>
          </a:p>
        </p:txBody>
      </p:sp>
      <p:cxnSp>
        <p:nvCxnSpPr>
          <p:cNvPr id="5" name="Straight Arrow Connector 4"/>
          <p:cNvCxnSpPr>
            <a:endCxn id="43" idx="1"/>
          </p:cNvCxnSpPr>
          <p:nvPr/>
        </p:nvCxnSpPr>
        <p:spPr>
          <a:xfrm>
            <a:off x="3791744" y="3476232"/>
            <a:ext cx="2016224" cy="25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Callout 20"/>
          <p:cNvSpPr/>
          <p:nvPr/>
        </p:nvSpPr>
        <p:spPr>
          <a:xfrm>
            <a:off x="4007768" y="1772816"/>
            <a:ext cx="3096344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Make it store to a database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70781" y="4090598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v4 improved screen layout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3519080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04" y="224980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27</a:t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96201" y="3739466"/>
            <a:ext cx="446823" cy="1885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Callout 20"/>
          <p:cNvSpPr/>
          <p:nvPr/>
        </p:nvSpPr>
        <p:spPr>
          <a:xfrm>
            <a:off x="4007768" y="1772816"/>
            <a:ext cx="3096344" cy="864096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70781" y="4090598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v4 improved screen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3392" y="5157192"/>
            <a:ext cx="208823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v5</a:t>
            </a:r>
          </a:p>
          <a:p>
            <a:pPr algn="ctr"/>
            <a:r>
              <a:rPr lang="en-GB" sz="2000" dirty="0"/>
              <a:t>stored to </a:t>
            </a:r>
            <a:r>
              <a:rPr lang="en-GB" sz="2000" dirty="0" err="1"/>
              <a:t>db</a:t>
            </a:r>
            <a:endParaRPr lang="en-GB" sz="2000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09" y="3512982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7" y="5401854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26" y="176943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v5+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28</a:t>
            </a:fld>
            <a:endParaRPr lang="en-GB"/>
          </a:p>
        </p:txBody>
      </p:sp>
      <p:cxnSp>
        <p:nvCxnSpPr>
          <p:cNvPr id="5" name="Straight Arrow Connector 4"/>
          <p:cNvCxnSpPr>
            <a:endCxn id="43" idx="1"/>
          </p:cNvCxnSpPr>
          <p:nvPr/>
        </p:nvCxnSpPr>
        <p:spPr>
          <a:xfrm>
            <a:off x="3824640" y="3468592"/>
            <a:ext cx="1983328" cy="26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Callout 22"/>
          <p:cNvSpPr/>
          <p:nvPr/>
        </p:nvSpPr>
        <p:spPr>
          <a:xfrm>
            <a:off x="4007768" y="1772816"/>
            <a:ext cx="2009414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login feature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0781" y="4090598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v4 improved screen layout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63392" y="5157192"/>
            <a:ext cx="208823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v5</a:t>
            </a:r>
          </a:p>
          <a:p>
            <a:pPr algn="ctr"/>
            <a:r>
              <a:rPr lang="en-GB" sz="2000" dirty="0"/>
              <a:t>stored to </a:t>
            </a:r>
            <a:r>
              <a:rPr lang="en-GB" sz="2000" dirty="0" err="1"/>
              <a:t>db</a:t>
            </a:r>
            <a:endParaRPr lang="en-GB" sz="2000" dirty="0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639" y="5517233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25558">
            <a:off x="7685220" y="3822889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01" y="224980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968" y="3476234"/>
            <a:ext cx="2088232" cy="505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r>
              <a:rPr lang="en-GB" sz="2400" dirty="0"/>
              <a:t> v6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29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cxnSp>
        <p:nvCxnSpPr>
          <p:cNvPr id="5" name="Straight Arrow Connector 4"/>
          <p:cNvCxnSpPr>
            <a:stCxn id="43" idx="3"/>
          </p:cNvCxnSpPr>
          <p:nvPr/>
        </p:nvCxnSpPr>
        <p:spPr>
          <a:xfrm>
            <a:off x="7896200" y="3729091"/>
            <a:ext cx="453314" cy="2517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0781" y="4090598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v4 improved screen layout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3392" y="5157192"/>
            <a:ext cx="208823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v5</a:t>
            </a:r>
          </a:p>
          <a:p>
            <a:pPr algn="ctr"/>
            <a:r>
              <a:rPr lang="en-GB" sz="2000" dirty="0"/>
              <a:t>stored to </a:t>
            </a:r>
            <a:r>
              <a:rPr lang="en-GB" sz="2000" dirty="0" err="1"/>
              <a:t>db</a:t>
            </a:r>
            <a:endParaRPr lang="en-GB" sz="2000" dirty="0"/>
          </a:p>
        </p:txBody>
      </p:sp>
      <p:sp>
        <p:nvSpPr>
          <p:cNvPr id="23" name="Cloud Callout 22"/>
          <p:cNvSpPr/>
          <p:nvPr/>
        </p:nvSpPr>
        <p:spPr>
          <a:xfrm>
            <a:off x="4007768" y="1772816"/>
            <a:ext cx="2009414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73079" y="5956446"/>
            <a:ext cx="2088232" cy="67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v6 login feature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9713">
            <a:off x="8616281" y="5661249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660">
            <a:off x="5826001" y="3499071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197">
            <a:off x="8390936" y="6295856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Wanted to go back to an earlier copy of a program or report and not been able to find it</a:t>
            </a:r>
            <a:r>
              <a:rPr lang="en-GB" sz="3200" dirty="0" smtClean="0"/>
              <a:t>?</a:t>
            </a: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OR</a:t>
            </a:r>
          </a:p>
          <a:p>
            <a:pPr marL="0" indent="0">
              <a:buNone/>
            </a:pPr>
            <a:r>
              <a:rPr lang="en-GB" sz="3200" dirty="0"/>
              <a:t>Worked on a program or report with a friend and got into a mess about which is the latest version?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91771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42" y="158012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</a:t>
            </a: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dirty="0"/>
              <a:t>version control -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30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29839" y="1317358"/>
            <a:ext cx="2314600" cy="549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9514" y="24488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56005" y="3255932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0781" y="4090598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v4 improved screen layout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3392" y="5157192"/>
            <a:ext cx="208823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v5</a:t>
            </a:r>
          </a:p>
          <a:p>
            <a:pPr algn="ctr"/>
            <a:r>
              <a:rPr lang="en-GB" sz="2000" dirty="0"/>
              <a:t>stored to </a:t>
            </a:r>
            <a:r>
              <a:rPr lang="en-GB" sz="2000" dirty="0" err="1"/>
              <a:t>db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73079" y="5956446"/>
            <a:ext cx="2088232" cy="67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 err="1"/>
              <a:t>MyProject</a:t>
            </a:r>
            <a:r>
              <a:rPr lang="en-GB" sz="2000" dirty="0"/>
              <a:t> v6 login feature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4375915" y="1196752"/>
            <a:ext cx="3736309" cy="1512168"/>
          </a:xfrm>
          <a:prstGeom prst="cloudCallout">
            <a:avLst>
              <a:gd name="adj1" fmla="val -63787"/>
              <a:gd name="adj2" fmla="val 777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Oh dear there's a bug - think I might have introduced it when I added the database</a:t>
            </a:r>
          </a:p>
        </p:txBody>
      </p:sp>
      <p:pic>
        <p:nvPicPr>
          <p:cNvPr id="24" name="Picture 3" descr="C:\Users\wg05\AppData\Local\Microsoft\Windows\Temporary Internet Files\Content.IE5\006ZFD2T\MC9102159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79" y="3346834"/>
            <a:ext cx="2005424" cy="15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135560" y="4352402"/>
            <a:ext cx="3572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Now </a:t>
            </a:r>
            <a:r>
              <a:rPr lang="en-GB" sz="2000" dirty="0" smtClean="0"/>
              <a:t>Cat </a:t>
            </a:r>
            <a:r>
              <a:rPr lang="en-GB" sz="2000" dirty="0"/>
              <a:t>can go back to the version BEFORE the database was introduced and see the </a:t>
            </a:r>
            <a:r>
              <a:rPr lang="en-GB" sz="2000" b="1" dirty="0"/>
              <a:t>diff</a:t>
            </a:r>
            <a:r>
              <a:rPr lang="en-GB" sz="2000" dirty="0"/>
              <a:t>erence between the earlier version and her current version</a:t>
            </a:r>
          </a:p>
          <a:p>
            <a:endParaRPr lang="en-GB" sz="2000" dirty="0"/>
          </a:p>
          <a:p>
            <a:r>
              <a:rPr lang="en-GB" sz="2000" dirty="0"/>
              <a:t>One happy </a:t>
            </a:r>
            <a:r>
              <a:rPr lang="en-GB" sz="2000" dirty="0" smtClean="0"/>
              <a:t>Cat.</a:t>
            </a:r>
            <a:endParaRPr lang="en-GB" sz="20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5779">
            <a:off x="9271481" y="5503131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3519080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59" y="6021289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155">
            <a:off x="7692875" y="2730306"/>
            <a:ext cx="10953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33" y="-805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</a:t>
            </a:r>
            <a:r>
              <a:rPr lang="en-GB" dirty="0" smtClean="0"/>
              <a:t>2 </a:t>
            </a:r>
            <a:r>
              <a:rPr lang="en-GB" dirty="0"/>
              <a:t>- without </a:t>
            </a:r>
            <a:r>
              <a:rPr lang="en-GB" dirty="0"/>
              <a:t>version control -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3333" y="2870935"/>
            <a:ext cx="2314600" cy="16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83832" y="1218789"/>
            <a:ext cx="3219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Cat and Doge both </a:t>
            </a:r>
            <a:r>
              <a:rPr lang="en-GB" sz="2000" dirty="0"/>
              <a:t>need to change the code for different reasons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Cat </a:t>
            </a:r>
            <a:r>
              <a:rPr lang="en-GB" sz="2000" dirty="0"/>
              <a:t>is fixing a bug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Doge </a:t>
            </a:r>
            <a:r>
              <a:rPr lang="en-GB" sz="2000" dirty="0"/>
              <a:t>is adding a new feature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3717" y="3450452"/>
            <a:ext cx="1696818" cy="809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Version 4 of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31</a:t>
            </a:fld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2" y="1274311"/>
            <a:ext cx="2826309" cy="1883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2" y="38982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164633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without </a:t>
            </a:r>
            <a:r>
              <a:rPr lang="en-GB" dirty="0"/>
              <a:t>version control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3333" y="2870935"/>
            <a:ext cx="2314600" cy="16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7847" y="1218788"/>
            <a:ext cx="3445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Both copy the code from the server onto their PCs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3717" y="3450452"/>
            <a:ext cx="1696818" cy="809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688" y="2466235"/>
            <a:ext cx="1696818" cy="809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58" y="4552151"/>
            <a:ext cx="1696818" cy="809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75921" y="2870935"/>
            <a:ext cx="2427413" cy="809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5447929" y="3680334"/>
            <a:ext cx="2355405" cy="1188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10" y="164633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without </a:t>
            </a:r>
            <a:r>
              <a:rPr lang="en-GB" dirty="0"/>
              <a:t>version control -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3333" y="2870935"/>
            <a:ext cx="2314600" cy="16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7847" y="1218788"/>
            <a:ext cx="3445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Both make their changes and test them locally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3717" y="3450452"/>
            <a:ext cx="1696818" cy="809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58" y="4552151"/>
            <a:ext cx="1926062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33</a:t>
            </a:fld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71" y="77093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without </a:t>
            </a:r>
            <a:r>
              <a:rPr lang="en-GB" dirty="0"/>
              <a:t>version control -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3333" y="2870935"/>
            <a:ext cx="2314600" cy="16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7847" y="1218789"/>
            <a:ext cx="344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Cat </a:t>
            </a:r>
            <a:r>
              <a:rPr lang="en-GB" sz="2000" dirty="0"/>
              <a:t>finishes testing first and uploads her copy to the server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55276" y="3450452"/>
            <a:ext cx="1810715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58" y="4552151"/>
            <a:ext cx="1926062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B</a:t>
            </a:r>
          </a:p>
        </p:txBody>
      </p:sp>
      <p:cxnSp>
        <p:nvCxnSpPr>
          <p:cNvPr id="5" name="Straight Arrow Connector 4"/>
          <p:cNvCxnSpPr>
            <a:stCxn id="12" idx="3"/>
          </p:cNvCxnSpPr>
          <p:nvPr/>
        </p:nvCxnSpPr>
        <p:spPr>
          <a:xfrm>
            <a:off x="5146676" y="2870934"/>
            <a:ext cx="2389484" cy="702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34</a:t>
            </a:fld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136751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without </a:t>
            </a:r>
            <a:r>
              <a:rPr lang="en-GB" dirty="0"/>
              <a:t>version control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3333" y="2870935"/>
            <a:ext cx="2314600" cy="16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7847" y="1218789"/>
            <a:ext cx="344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Doge </a:t>
            </a:r>
            <a:r>
              <a:rPr lang="en-GB" sz="2000" dirty="0"/>
              <a:t>finishes testing and uploads his copy to the server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55276" y="3450452"/>
            <a:ext cx="1810715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58" y="4552151"/>
            <a:ext cx="1926062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B</a:t>
            </a:r>
          </a:p>
        </p:txBody>
      </p:sp>
      <p:cxnSp>
        <p:nvCxnSpPr>
          <p:cNvPr id="5" name="Straight Arrow Connector 4"/>
          <p:cNvCxnSpPr>
            <a:stCxn id="16" idx="3"/>
          </p:cNvCxnSpPr>
          <p:nvPr/>
        </p:nvCxnSpPr>
        <p:spPr>
          <a:xfrm flipV="1">
            <a:off x="5375920" y="4077072"/>
            <a:ext cx="2232248" cy="8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35</a:t>
            </a:fld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105211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without </a:t>
            </a:r>
            <a:r>
              <a:rPr lang="en-GB" dirty="0"/>
              <a:t>version control -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3333" y="2870935"/>
            <a:ext cx="2314600" cy="16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7847" y="1218788"/>
            <a:ext cx="4392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is known as "last check in wins"</a:t>
            </a:r>
          </a:p>
          <a:p>
            <a:r>
              <a:rPr lang="en-GB" sz="2000" dirty="0" smtClean="0"/>
              <a:t>Cat's </a:t>
            </a:r>
            <a:r>
              <a:rPr lang="en-GB" sz="2000" dirty="0"/>
              <a:t>bug fix has been lost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55276" y="3450452"/>
            <a:ext cx="1810715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58" y="4552151"/>
            <a:ext cx="1926062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version 4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36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18" y="493440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would you solve the scenario 2 problem?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The old way was to lock the file(s) being worked on</a:t>
            </a:r>
          </a:p>
          <a:p>
            <a:pPr lvl="1"/>
            <a:r>
              <a:rPr lang="en-GB" sz="3200" dirty="0" smtClean="0"/>
              <a:t>Cat checks out a copy of the code </a:t>
            </a:r>
          </a:p>
          <a:p>
            <a:pPr lvl="1"/>
            <a:r>
              <a:rPr lang="en-GB" sz="3200" dirty="0" smtClean="0"/>
              <a:t>Doge isn't able to get a copy until Cat has checked her updated copy back in.</a:t>
            </a:r>
            <a:endParaRPr lang="en-GB" sz="3200" dirty="0"/>
          </a:p>
          <a:p>
            <a:r>
              <a:rPr lang="en-GB" sz="3200" dirty="0" smtClean="0"/>
              <a:t>Advantages and disadvantages of this approach?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211774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</a:t>
            </a:r>
            <a:r>
              <a:rPr lang="en-GB" dirty="0" smtClean="0"/>
              <a:t>2 </a:t>
            </a:r>
            <a:r>
              <a:rPr lang="en-GB" dirty="0"/>
              <a:t>- </a:t>
            </a:r>
            <a:r>
              <a:rPr lang="en-GB" dirty="0" smtClean="0"/>
              <a:t>with </a:t>
            </a:r>
            <a:r>
              <a:rPr lang="en-GB" dirty="0"/>
              <a:t>version control -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38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229839" y="1317358"/>
            <a:ext cx="2314600" cy="311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70780" y="19834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0780" y="2177156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3023" y="2482492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v4 improved screen layout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3832" y="1218789"/>
            <a:ext cx="3219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Cat </a:t>
            </a:r>
            <a:r>
              <a:rPr lang="en-GB" sz="2000" dirty="0"/>
              <a:t>and </a:t>
            </a:r>
            <a:r>
              <a:rPr lang="en-GB" sz="2000" dirty="0" smtClean="0"/>
              <a:t>Doge </a:t>
            </a:r>
            <a:r>
              <a:rPr lang="en-GB" sz="2000" dirty="0"/>
              <a:t>both need to change the code for different reasons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Cat </a:t>
            </a:r>
            <a:r>
              <a:rPr lang="en-GB" sz="2000" dirty="0"/>
              <a:t>is fixing a bug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Doge </a:t>
            </a:r>
            <a:r>
              <a:rPr lang="en-GB" sz="2000" dirty="0"/>
              <a:t>is adding a new feature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169286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</a:t>
            </a:r>
            <a:r>
              <a:rPr lang="en-GB" dirty="0" smtClean="0"/>
              <a:t>with </a:t>
            </a:r>
            <a:r>
              <a:rPr lang="en-GB" dirty="0"/>
              <a:t>version control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316918" y="1099820"/>
            <a:ext cx="34458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Both </a:t>
            </a:r>
            <a:r>
              <a:rPr lang="en-GB" sz="2000" b="1" dirty="0"/>
              <a:t>checkout</a:t>
            </a:r>
            <a:r>
              <a:rPr lang="en-GB" sz="2000" dirty="0"/>
              <a:t> the code from the repository to create </a:t>
            </a:r>
            <a:r>
              <a:rPr lang="en-GB" sz="2000" b="1" dirty="0"/>
              <a:t>working copies</a:t>
            </a:r>
            <a:r>
              <a:rPr lang="en-GB" sz="2000" dirty="0"/>
              <a:t> onto their PCs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688" y="2466235"/>
            <a:ext cx="1696818" cy="809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58" y="4552151"/>
            <a:ext cx="1696818" cy="809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75921" y="2870935"/>
            <a:ext cx="2853918" cy="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47929" y="3275634"/>
            <a:ext cx="2781910" cy="159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39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229839" y="1317358"/>
            <a:ext cx="2314600" cy="311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70780" y="19834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0780" y="2177156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43023" y="2482492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v4 improved screen layout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lang="en-GB" sz="4000" dirty="0" smtClean="0"/>
              <a:t>The industry </a:t>
            </a:r>
            <a:endParaRPr lang="en-GB" sz="4000" dirty="0"/>
          </a:p>
          <a:p>
            <a:pPr lvl="0">
              <a:lnSpc>
                <a:spcPct val="80000"/>
              </a:lnSpc>
              <a:spcBef>
                <a:spcPct val="20000"/>
              </a:spcBef>
            </a:pPr>
            <a:endParaRPr lang="en-GB" sz="800" dirty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/>
              <a:t>Systems with thousands of files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/>
              <a:t>Dozens of programmers working on a project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/>
              <a:t>Different versions for different customers or platforms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/>
              <a:t>Half the team offshore in a different </a:t>
            </a:r>
            <a:r>
              <a:rPr lang="en-GB" sz="3000" dirty="0" err="1"/>
              <a:t>timezone</a:t>
            </a:r>
            <a:endParaRPr lang="en-GB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70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197765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</a:t>
            </a:r>
            <a:r>
              <a:rPr lang="en-GB" dirty="0" smtClean="0"/>
              <a:t>with </a:t>
            </a:r>
            <a:r>
              <a:rPr lang="en-GB" dirty="0"/>
              <a:t>version control -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27847" y="1218788"/>
            <a:ext cx="3445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Both make their changes and test them locally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v4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58" y="4552151"/>
            <a:ext cx="1926062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v4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40</a:t>
            </a:fld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8229839" y="1317358"/>
            <a:ext cx="2314600" cy="311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0780" y="19834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70780" y="2177156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43023" y="2482492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v4 improved screen layout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45" y="200273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</a:t>
            </a:r>
            <a:r>
              <a:rPr lang="en-GB" dirty="0" smtClean="0"/>
              <a:t>with </a:t>
            </a:r>
            <a:r>
              <a:rPr lang="en-GB" dirty="0"/>
              <a:t>version control -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27847" y="1218789"/>
            <a:ext cx="344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Cat </a:t>
            </a:r>
            <a:r>
              <a:rPr lang="en-GB" sz="2000" dirty="0"/>
              <a:t>finishes testing first and </a:t>
            </a:r>
            <a:r>
              <a:rPr lang="en-GB" sz="2000" b="1" dirty="0"/>
              <a:t>commits</a:t>
            </a:r>
            <a:r>
              <a:rPr lang="en-GB" sz="2000" dirty="0"/>
              <a:t> her copy to the repository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6677" y="2870935"/>
            <a:ext cx="3027041" cy="404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41</a:t>
            </a:fld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8229839" y="1317358"/>
            <a:ext cx="2314600" cy="311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0780" y="19834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70780" y="2177156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43023" y="2482492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v4 improved screen layout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9858" y="4552151"/>
            <a:ext cx="1926062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v4 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7280" y="2882780"/>
            <a:ext cx="2071732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v5</a:t>
            </a:r>
          </a:p>
          <a:p>
            <a:pPr algn="ctr"/>
            <a:r>
              <a:rPr lang="en-GB" sz="2000" dirty="0"/>
              <a:t>bug fix by </a:t>
            </a:r>
            <a:r>
              <a:rPr lang="en-GB" sz="2000" dirty="0" smtClean="0"/>
              <a:t>Cat</a:t>
            </a:r>
            <a:endParaRPr lang="en-GB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302159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</a:t>
            </a:r>
            <a:r>
              <a:rPr lang="en-GB" dirty="0" smtClean="0"/>
              <a:t>with </a:t>
            </a:r>
            <a:r>
              <a:rPr lang="en-GB" dirty="0"/>
              <a:t>version control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385126" y="3417186"/>
            <a:ext cx="344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Doge </a:t>
            </a:r>
            <a:r>
              <a:rPr lang="en-GB" sz="2000" dirty="0"/>
              <a:t>finishes testing and </a:t>
            </a:r>
            <a:r>
              <a:rPr lang="en-GB" sz="2000" b="1" dirty="0">
                <a:solidFill>
                  <a:srgbClr val="FF0000"/>
                </a:solidFill>
              </a:rPr>
              <a:t>TRIES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to commit his version into the repository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75920" y="4077072"/>
            <a:ext cx="2232248" cy="879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42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229839" y="1317358"/>
            <a:ext cx="2314600" cy="311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0780" y="19834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70780" y="2177156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3023" y="2482492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v4 improved screen layout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7280" y="2882780"/>
            <a:ext cx="2071732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v5</a:t>
            </a:r>
          </a:p>
          <a:p>
            <a:pPr algn="ctr"/>
            <a:r>
              <a:rPr lang="en-GB" sz="2000" dirty="0"/>
              <a:t>bug fix by </a:t>
            </a:r>
            <a:r>
              <a:rPr lang="en-GB" sz="2000" dirty="0" smtClean="0"/>
              <a:t>Cat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49858" y="4552151"/>
            <a:ext cx="1926062" cy="8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v4 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9541" y="4662393"/>
            <a:ext cx="344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commit fails because it is not based on the latest version in the repository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407" y="5912431"/>
            <a:ext cx="4016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is known as "first check in wins"</a:t>
            </a:r>
          </a:p>
          <a:p>
            <a:r>
              <a:rPr lang="en-GB" sz="2000" dirty="0"/>
              <a:t>But what is </a:t>
            </a:r>
            <a:r>
              <a:rPr lang="en-GB" sz="2000" dirty="0" smtClean="0"/>
              <a:t>Doge </a:t>
            </a:r>
            <a:r>
              <a:rPr lang="en-GB" sz="2000" dirty="0"/>
              <a:t>to do?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" y="1524321"/>
            <a:ext cx="2828789" cy="18838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63" y="205494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</a:t>
            </a:r>
            <a:r>
              <a:rPr lang="en-GB" dirty="0" smtClean="0"/>
              <a:t>with </a:t>
            </a:r>
            <a:r>
              <a:rPr lang="en-GB" dirty="0"/>
              <a:t>version control -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43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229839" y="1317358"/>
            <a:ext cx="2314600" cy="311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0780" y="19834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70780" y="2177156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3023" y="2482492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v4 improved screen layout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7280" y="2882780"/>
            <a:ext cx="2071732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v5</a:t>
            </a:r>
          </a:p>
          <a:p>
            <a:pPr algn="ctr"/>
            <a:r>
              <a:rPr lang="en-GB" sz="2000" dirty="0"/>
              <a:t>bug fix by </a:t>
            </a:r>
            <a:r>
              <a:rPr lang="en-GB" sz="2000" dirty="0" smtClean="0"/>
              <a:t>Cat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9541" y="4662393"/>
            <a:ext cx="3896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Doge's </a:t>
            </a:r>
            <a:r>
              <a:rPr lang="en-GB" sz="2000" dirty="0"/>
              <a:t>version is </a:t>
            </a:r>
            <a:r>
              <a:rPr lang="en-GB" sz="2000" b="1" dirty="0"/>
              <a:t>updated</a:t>
            </a:r>
            <a:r>
              <a:rPr lang="en-GB" sz="2000" dirty="0"/>
              <a:t> with the  changes in the latest version from the repository and ….</a:t>
            </a:r>
          </a:p>
        </p:txBody>
      </p:sp>
      <p:cxnSp>
        <p:nvCxnSpPr>
          <p:cNvPr id="6" name="Straight Arrow Connector 5"/>
          <p:cNvCxnSpPr>
            <a:stCxn id="22" idx="1"/>
          </p:cNvCxnSpPr>
          <p:nvPr/>
        </p:nvCxnSpPr>
        <p:spPr>
          <a:xfrm flipH="1">
            <a:off x="5879976" y="3287479"/>
            <a:ext cx="2507304" cy="178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3710" y="4636123"/>
            <a:ext cx="2232250" cy="953117"/>
          </a:xfrm>
          <a:prstGeom prst="rect">
            <a:avLst/>
          </a:prstGeom>
          <a:pattFill prst="horzBrick">
            <a:fgClr>
              <a:schemeClr val="accent6">
                <a:lumMod val="20000"/>
                <a:lumOff val="8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v5</a:t>
            </a:r>
          </a:p>
          <a:p>
            <a:pPr algn="ctr"/>
            <a:r>
              <a:rPr lang="en-GB" sz="2000" dirty="0"/>
              <a:t>plus </a:t>
            </a:r>
            <a:r>
              <a:rPr lang="en-GB" sz="2000" dirty="0" smtClean="0"/>
              <a:t>Doge's </a:t>
            </a:r>
            <a:r>
              <a:rPr lang="en-GB" sz="2000" dirty="0"/>
              <a:t>enhancement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6" y="1523586"/>
            <a:ext cx="2828789" cy="18838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281" y="21162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2 - </a:t>
            </a:r>
            <a:r>
              <a:rPr lang="en-GB" dirty="0" smtClean="0"/>
              <a:t>with </a:t>
            </a:r>
            <a:r>
              <a:rPr lang="en-GB" dirty="0"/>
              <a:t>a safety net -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44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229839" y="1317358"/>
            <a:ext cx="2314600" cy="311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VCS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024" y="1798882"/>
            <a:ext cx="2073457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0780" y="1983491"/>
            <a:ext cx="2088232" cy="64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v2</a:t>
            </a:r>
          </a:p>
          <a:p>
            <a:pPr algn="ctr"/>
            <a:r>
              <a:rPr lang="en-GB" sz="2000" dirty="0"/>
              <a:t>validation added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70780" y="2177156"/>
            <a:ext cx="2088232" cy="67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v3</a:t>
            </a:r>
          </a:p>
          <a:p>
            <a:pPr algn="ctr"/>
            <a:r>
              <a:rPr lang="en-GB" sz="2000" dirty="0"/>
              <a:t>bug fix details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3023" y="2482492"/>
            <a:ext cx="2073457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v4 improved screen layout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7280" y="2882780"/>
            <a:ext cx="2071732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v5</a:t>
            </a:r>
          </a:p>
          <a:p>
            <a:pPr algn="ctr"/>
            <a:r>
              <a:rPr lang="en-GB" sz="2000" dirty="0"/>
              <a:t>bug fix by Anna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7688" y="2466235"/>
            <a:ext cx="1858988" cy="8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System v5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79877" y="3494948"/>
            <a:ext cx="2605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Doge </a:t>
            </a:r>
            <a:r>
              <a:rPr lang="en-GB" sz="2000" dirty="0"/>
              <a:t>tries to commit his version and this time it is accepted.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6217" y="3275634"/>
            <a:ext cx="2070262" cy="953117"/>
          </a:xfrm>
          <a:prstGeom prst="rect">
            <a:avLst/>
          </a:prstGeom>
          <a:pattFill prst="horzBrick">
            <a:fgClr>
              <a:schemeClr val="accent6">
                <a:lumMod val="20000"/>
                <a:lumOff val="8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v6</a:t>
            </a:r>
          </a:p>
          <a:p>
            <a:pPr algn="ctr"/>
            <a:r>
              <a:rPr lang="en-GB" sz="2000" dirty="0"/>
              <a:t>Enhancement by </a:t>
            </a:r>
            <a:r>
              <a:rPr lang="en-GB" sz="2000" dirty="0" smtClean="0"/>
              <a:t>Doge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863752" y="4724939"/>
            <a:ext cx="2232250" cy="953117"/>
          </a:xfrm>
          <a:prstGeom prst="rect">
            <a:avLst/>
          </a:prstGeom>
          <a:pattFill prst="horzBrick">
            <a:fgClr>
              <a:schemeClr val="accent6">
                <a:lumMod val="20000"/>
                <a:lumOff val="8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000" dirty="0"/>
              <a:t>System v6</a:t>
            </a:r>
          </a:p>
          <a:p>
            <a:pPr algn="ctr"/>
            <a:r>
              <a:rPr lang="en-GB" sz="2000" dirty="0"/>
              <a:t>Enhancement by </a:t>
            </a:r>
            <a:r>
              <a:rPr lang="en-GB" sz="2000" dirty="0" smtClean="0"/>
              <a:t>Doge</a:t>
            </a:r>
            <a:endParaRPr lang="en-GB" sz="2000" dirty="0"/>
          </a:p>
        </p:txBody>
      </p:sp>
      <p:cxnSp>
        <p:nvCxnSpPr>
          <p:cNvPr id="5" name="Straight Arrow Connector 4"/>
          <p:cNvCxnSpPr>
            <a:stCxn id="27" idx="3"/>
          </p:cNvCxnSpPr>
          <p:nvPr/>
        </p:nvCxnSpPr>
        <p:spPr>
          <a:xfrm flipV="1">
            <a:off x="6096002" y="3795311"/>
            <a:ext cx="2247020" cy="140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6" y="1523586"/>
            <a:ext cx="2828789" cy="18838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4077946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77" y="57545"/>
            <a:ext cx="8229600" cy="764704"/>
          </a:xfrm>
        </p:spPr>
        <p:txBody>
          <a:bodyPr>
            <a:normAutofit/>
          </a:bodyPr>
          <a:lstStyle/>
          <a:p>
            <a:r>
              <a:rPr lang="en-GB" dirty="0" smtClean="0"/>
              <a:t>Some terms from the previous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53439" y="809650"/>
            <a:ext cx="3168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Repository</a:t>
            </a:r>
            <a:r>
              <a:rPr lang="en-GB" dirty="0"/>
              <a:t> - </a:t>
            </a:r>
            <a:r>
              <a:rPr lang="en-GB" sz="2000" dirty="0"/>
              <a:t>where all the files are stored.  Current versions plus a history of all PAST versions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7501" y="3119017"/>
            <a:ext cx="29478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b="1" dirty="0">
                <a:solidFill>
                  <a:prstClr val="black"/>
                </a:solidFill>
              </a:rPr>
              <a:t>Commit</a:t>
            </a:r>
            <a:r>
              <a:rPr lang="en-GB" sz="3200" dirty="0">
                <a:solidFill>
                  <a:prstClr val="black"/>
                </a:solidFill>
              </a:rPr>
              <a:t> - </a:t>
            </a:r>
            <a:r>
              <a:rPr lang="en-GB" sz="2000" dirty="0">
                <a:solidFill>
                  <a:prstClr val="black"/>
                </a:solidFill>
              </a:rPr>
              <a:t>apply the changes from the working copy to the repository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2144" y="3748091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b="1" dirty="0">
                <a:solidFill>
                  <a:prstClr val="black"/>
                </a:solidFill>
              </a:rPr>
              <a:t>Working copy</a:t>
            </a:r>
            <a:r>
              <a:rPr lang="en-GB" sz="3200" dirty="0">
                <a:solidFill>
                  <a:prstClr val="black"/>
                </a:solidFill>
              </a:rPr>
              <a:t> - </a:t>
            </a:r>
            <a:r>
              <a:rPr lang="en-GB" sz="2000" dirty="0">
                <a:solidFill>
                  <a:prstClr val="black"/>
                </a:solidFill>
              </a:rPr>
              <a:t>where a developer make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9086" y="3606513"/>
            <a:ext cx="184731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endParaRPr lang="en-GB" sz="32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endParaRPr lang="en-GB" sz="3200" dirty="0">
              <a:solidFill>
                <a:prstClr val="black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78" y="799865"/>
            <a:ext cx="1462068" cy="199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06344" y="4669550"/>
            <a:ext cx="4081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b="1" dirty="0">
                <a:solidFill>
                  <a:prstClr val="black"/>
                </a:solidFill>
              </a:rPr>
              <a:t>Add (or import)</a:t>
            </a:r>
            <a:r>
              <a:rPr lang="en-GB" sz="2800" dirty="0">
                <a:solidFill>
                  <a:prstClr val="black"/>
                </a:solidFill>
              </a:rPr>
              <a:t> -</a:t>
            </a:r>
            <a:r>
              <a:rPr lang="en-GB" sz="3200" dirty="0">
                <a:solidFill>
                  <a:prstClr val="black"/>
                </a:solidFill>
              </a:rPr>
              <a:t> </a:t>
            </a:r>
            <a:r>
              <a:rPr lang="en-GB" sz="2000" dirty="0">
                <a:solidFill>
                  <a:prstClr val="black"/>
                </a:solidFill>
              </a:rPr>
              <a:t>put a new file or directory under version control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76150" y="5780782"/>
            <a:ext cx="4464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b="1" dirty="0">
                <a:solidFill>
                  <a:prstClr val="black"/>
                </a:solidFill>
              </a:rPr>
              <a:t>Update</a:t>
            </a:r>
            <a:r>
              <a:rPr lang="en-GB" sz="3200" dirty="0">
                <a:solidFill>
                  <a:prstClr val="black"/>
                </a:solidFill>
              </a:rPr>
              <a:t> - </a:t>
            </a:r>
            <a:r>
              <a:rPr lang="en-GB" sz="2000" dirty="0">
                <a:solidFill>
                  <a:prstClr val="black"/>
                </a:solidFill>
              </a:rPr>
              <a:t>merge any changes in the repository into your working copy</a:t>
            </a:r>
            <a:r>
              <a:rPr lang="en-GB" sz="32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71665" y="1267225"/>
            <a:ext cx="242624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b="1" dirty="0">
                <a:solidFill>
                  <a:prstClr val="black"/>
                </a:solidFill>
              </a:rPr>
              <a:t>Checkout</a:t>
            </a:r>
            <a:r>
              <a:rPr lang="en-GB" sz="3200" dirty="0">
                <a:solidFill>
                  <a:prstClr val="black"/>
                </a:solidFill>
              </a:rPr>
              <a:t> - </a:t>
            </a:r>
            <a:r>
              <a:rPr lang="en-GB" sz="2000" dirty="0">
                <a:solidFill>
                  <a:prstClr val="black"/>
                </a:solidFill>
              </a:rPr>
              <a:t>make a working copy from the repository </a:t>
            </a:r>
          </a:p>
        </p:txBody>
      </p:sp>
      <p:sp>
        <p:nvSpPr>
          <p:cNvPr id="15" name="Freeform 14"/>
          <p:cNvSpPr/>
          <p:nvPr/>
        </p:nvSpPr>
        <p:spPr>
          <a:xfrm>
            <a:off x="4050385" y="2648932"/>
            <a:ext cx="1611983" cy="848412"/>
          </a:xfrm>
          <a:custGeom>
            <a:avLst/>
            <a:gdLst>
              <a:gd name="connsiteX0" fmla="*/ 0 w 1611983"/>
              <a:gd name="connsiteY0" fmla="*/ 848412 h 848412"/>
              <a:gd name="connsiteX1" fmla="*/ 1140643 w 1611983"/>
              <a:gd name="connsiteY1" fmla="*/ 556181 h 848412"/>
              <a:gd name="connsiteX2" fmla="*/ 1611983 w 1611983"/>
              <a:gd name="connsiteY2" fmla="*/ 0 h 84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1983" h="848412">
                <a:moveTo>
                  <a:pt x="0" y="848412"/>
                </a:moveTo>
                <a:cubicBezTo>
                  <a:pt x="435989" y="772997"/>
                  <a:pt x="871979" y="697583"/>
                  <a:pt x="1140643" y="556181"/>
                </a:cubicBezTo>
                <a:cubicBezTo>
                  <a:pt x="1409307" y="414779"/>
                  <a:pt x="1510645" y="207389"/>
                  <a:pt x="1611983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4031531" y="2136773"/>
            <a:ext cx="1703929" cy="1040060"/>
          </a:xfrm>
          <a:custGeom>
            <a:avLst/>
            <a:gdLst>
              <a:gd name="connsiteX0" fmla="*/ 1659117 w 1703929"/>
              <a:gd name="connsiteY0" fmla="*/ 40819 h 1040060"/>
              <a:gd name="connsiteX1" fmla="*/ 1583703 w 1703929"/>
              <a:gd name="connsiteY1" fmla="*/ 40819 h 1040060"/>
              <a:gd name="connsiteX2" fmla="*/ 631596 w 1703929"/>
              <a:gd name="connsiteY2" fmla="*/ 465025 h 1040060"/>
              <a:gd name="connsiteX3" fmla="*/ 0 w 1703929"/>
              <a:gd name="connsiteY3" fmla="*/ 1040060 h 10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929" h="1040060">
                <a:moveTo>
                  <a:pt x="1659117" y="40819"/>
                </a:moveTo>
                <a:cubicBezTo>
                  <a:pt x="1707036" y="5468"/>
                  <a:pt x="1754956" y="-29882"/>
                  <a:pt x="1583703" y="40819"/>
                </a:cubicBezTo>
                <a:cubicBezTo>
                  <a:pt x="1412450" y="111520"/>
                  <a:pt x="895546" y="298485"/>
                  <a:pt x="631596" y="465025"/>
                </a:cubicBezTo>
                <a:cubicBezTo>
                  <a:pt x="367646" y="631565"/>
                  <a:pt x="183823" y="835812"/>
                  <a:pt x="0" y="1040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068642" y="2903595"/>
            <a:ext cx="1855896" cy="8444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9" grpId="0"/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4674"/>
            <a:ext cx="8229600" cy="956054"/>
          </a:xfrm>
        </p:spPr>
        <p:txBody>
          <a:bodyPr/>
          <a:lstStyle/>
          <a:p>
            <a:r>
              <a:rPr lang="en-GB" dirty="0" smtClean="0"/>
              <a:t>Version Control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390" y="980728"/>
            <a:ext cx="7988018" cy="58772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Prehistoric</a:t>
            </a:r>
          </a:p>
          <a:p>
            <a:pPr lvl="1"/>
            <a:r>
              <a:rPr lang="en-GB" sz="2800" dirty="0" smtClean="0"/>
              <a:t>Manually managed or home-brewed solutions</a:t>
            </a:r>
          </a:p>
          <a:p>
            <a:pPr lvl="1"/>
            <a:endParaRPr lang="en-GB" sz="2800" dirty="0"/>
          </a:p>
          <a:p>
            <a:r>
              <a:rPr lang="en-GB" sz="2800" dirty="0" smtClean="0"/>
              <a:t>Historic</a:t>
            </a:r>
          </a:p>
          <a:p>
            <a:pPr lvl="1"/>
            <a:r>
              <a:rPr lang="en-GB" sz="2800" dirty="0" smtClean="0"/>
              <a:t>Based on locking - one person at a time</a:t>
            </a:r>
          </a:p>
          <a:p>
            <a:pPr lvl="1"/>
            <a:r>
              <a:rPr lang="en-GB" sz="2800" dirty="0" smtClean="0"/>
              <a:t>e.g. SCCS (Source Code Control System)</a:t>
            </a:r>
          </a:p>
          <a:p>
            <a:pPr lvl="1"/>
            <a:endParaRPr lang="en-GB" sz="1400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4674"/>
            <a:ext cx="8229600" cy="956054"/>
          </a:xfrm>
        </p:spPr>
        <p:txBody>
          <a:bodyPr/>
          <a:lstStyle/>
          <a:p>
            <a:r>
              <a:rPr lang="en-GB" dirty="0" smtClean="0"/>
              <a:t>Version Control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390" y="980728"/>
            <a:ext cx="7988018" cy="58772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2800" dirty="0" smtClean="0"/>
          </a:p>
          <a:p>
            <a:r>
              <a:rPr lang="en-GB" sz="2800" dirty="0" smtClean="0"/>
              <a:t>Current</a:t>
            </a:r>
          </a:p>
          <a:p>
            <a:pPr lvl="1"/>
            <a:r>
              <a:rPr lang="en-GB" sz="2800" dirty="0" smtClean="0"/>
              <a:t>Centralized control</a:t>
            </a:r>
          </a:p>
          <a:p>
            <a:pPr lvl="1"/>
            <a:r>
              <a:rPr lang="en-GB" sz="2800" dirty="0" smtClean="0"/>
              <a:t>Merge changes then commit</a:t>
            </a:r>
          </a:p>
          <a:p>
            <a:pPr lvl="1"/>
            <a:r>
              <a:rPr lang="en-GB" sz="2800" dirty="0" smtClean="0"/>
              <a:t>e.g. CVS, SourceSafe, Subversion (SVN)</a:t>
            </a:r>
          </a:p>
          <a:p>
            <a:pPr lvl="1"/>
            <a:endParaRPr lang="en-GB" sz="2800" dirty="0" smtClean="0"/>
          </a:p>
          <a:p>
            <a:r>
              <a:rPr lang="en-GB" sz="2800" dirty="0" smtClean="0"/>
              <a:t>Increasingly</a:t>
            </a:r>
          </a:p>
          <a:p>
            <a:pPr lvl="1"/>
            <a:r>
              <a:rPr lang="en-GB" sz="2800" dirty="0" smtClean="0"/>
              <a:t>Distributed control</a:t>
            </a:r>
          </a:p>
          <a:p>
            <a:pPr lvl="1"/>
            <a:r>
              <a:rPr lang="en-GB" sz="2800" dirty="0" smtClean="0"/>
              <a:t>Commit then merge changes</a:t>
            </a:r>
          </a:p>
          <a:p>
            <a:pPr lvl="1"/>
            <a:r>
              <a:rPr lang="en-GB" sz="2800" dirty="0" smtClean="0"/>
              <a:t>e.g. Git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03" y="1376847"/>
            <a:ext cx="6299432" cy="4339608"/>
          </a:xfrm>
        </p:spPr>
      </p:pic>
    </p:spTree>
    <p:extLst>
      <p:ext uri="{BB962C8B-B14F-4D97-AF65-F5344CB8AC3E}">
        <p14:creationId xmlns:p14="http://schemas.microsoft.com/office/powerpoint/2010/main" val="113527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Track versions and allow us to go back to an earlier </a:t>
            </a:r>
            <a:r>
              <a:rPr lang="en-GB" sz="3200" dirty="0" smtClean="0"/>
              <a:t>version</a:t>
            </a:r>
          </a:p>
          <a:p>
            <a:r>
              <a:rPr lang="en-GB" sz="3200" dirty="0"/>
              <a:t>Allow multiple versions to exist and be worked on by multiple developers at the same time </a:t>
            </a:r>
            <a:r>
              <a:rPr lang="en-GB" sz="3200" dirty="0" smtClean="0"/>
              <a:t>without </a:t>
            </a:r>
            <a:r>
              <a:rPr lang="en-GB" sz="3200" dirty="0"/>
              <a:t>chaos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2" y="140266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1 - without </a:t>
            </a:r>
            <a:r>
              <a:rPr lang="en-GB" dirty="0" smtClean="0"/>
              <a:t>version control-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Cat's </a:t>
            </a:r>
            <a:r>
              <a:rPr lang="en-GB" sz="2400" dirty="0"/>
              <a:t>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7119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Cat works </a:t>
            </a:r>
            <a:r>
              <a:rPr lang="en-GB" sz="2000" dirty="0"/>
              <a:t>on her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6" y="2418735"/>
            <a:ext cx="2826309" cy="18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  <a:p>
            <a:pPr algn="ctr"/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009414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 some validation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07768" y="3476233"/>
            <a:ext cx="1944216" cy="25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5195" y="227404"/>
            <a:ext cx="8229600" cy="922114"/>
          </a:xfrm>
        </p:spPr>
        <p:txBody>
          <a:bodyPr/>
          <a:lstStyle/>
          <a:p>
            <a:r>
              <a:rPr lang="en-GB" dirty="0"/>
              <a:t>Scenario 1 - without </a:t>
            </a:r>
            <a:r>
              <a:rPr lang="en-GB" dirty="0" smtClean="0"/>
              <a:t>version control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8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8" y="2534319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2" y="261960"/>
            <a:ext cx="8229600" cy="887558"/>
          </a:xfrm>
        </p:spPr>
        <p:txBody>
          <a:bodyPr>
            <a:normAutofit/>
          </a:bodyPr>
          <a:lstStyle/>
          <a:p>
            <a:r>
              <a:rPr lang="en-GB" dirty="0"/>
              <a:t>Scenario 1 - without </a:t>
            </a:r>
            <a:r>
              <a:rPr lang="en-GB" dirty="0"/>
              <a:t>version control -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08291" y="2769994"/>
            <a:ext cx="2314600" cy="225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/>
              <a:t>Cat's PC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7182" y="3476234"/>
            <a:ext cx="1696818" cy="505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2400" dirty="0" err="1"/>
              <a:t>MyProject</a:t>
            </a:r>
            <a:endParaRPr lang="en-GB" sz="2400" dirty="0"/>
          </a:p>
        </p:txBody>
      </p:sp>
      <p:sp>
        <p:nvSpPr>
          <p:cNvPr id="3" name="Cloud Callout 2"/>
          <p:cNvSpPr/>
          <p:nvPr/>
        </p:nvSpPr>
        <p:spPr>
          <a:xfrm>
            <a:off x="4007768" y="1772816"/>
            <a:ext cx="2009414" cy="1080120"/>
          </a:xfrm>
          <a:prstGeom prst="cloudCallout">
            <a:avLst>
              <a:gd name="adj1" fmla="val -60757"/>
              <a:gd name="adj2" fmla="val 802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Fix a bug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07768" y="3476233"/>
            <a:ext cx="1944216" cy="25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E88-9F8D-47AA-88F9-0F433CE1B302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8" y="2769994"/>
            <a:ext cx="282878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1603</Words>
  <Application>Microsoft Office PowerPoint</Application>
  <PresentationFormat>Widescreen</PresentationFormat>
  <Paragraphs>420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Trebuchet MS</vt:lpstr>
      <vt:lpstr>Wingdings 3</vt:lpstr>
      <vt:lpstr>Facet</vt:lpstr>
      <vt:lpstr>Version Control</vt:lpstr>
      <vt:lpstr>Why Version Control Systems are necessary? </vt:lpstr>
      <vt:lpstr>Scenario</vt:lpstr>
      <vt:lpstr>Imagine</vt:lpstr>
      <vt:lpstr>PowerPoint Presentation</vt:lpstr>
      <vt:lpstr>Two Reasons for Version Control</vt:lpstr>
      <vt:lpstr>Scenario 1 - without version control- 1</vt:lpstr>
      <vt:lpstr>Scenario 1 - without version control - 2</vt:lpstr>
      <vt:lpstr>Scenario 1 - without version control - 3</vt:lpstr>
      <vt:lpstr>Scenario 1 - without version control - 4</vt:lpstr>
      <vt:lpstr>Scenario 1 - without version control - 5</vt:lpstr>
      <vt:lpstr>Scenario 1 - without version control - 6</vt:lpstr>
      <vt:lpstr>Scenario 1 - without version control - 7</vt:lpstr>
      <vt:lpstr>Scenario 1 - without version control - 8</vt:lpstr>
      <vt:lpstr>Scenario 1 - without version control - 9</vt:lpstr>
      <vt:lpstr>Scenario 1 - without version control - 10</vt:lpstr>
      <vt:lpstr>Scenario 1 - without version control </vt:lpstr>
      <vt:lpstr>Scenario 1 - with version control - 1</vt:lpstr>
      <vt:lpstr>Scenario 1 - with version control - 2</vt:lpstr>
      <vt:lpstr>Scenario 1 - with version control - 3</vt:lpstr>
      <vt:lpstr>Scenario 1 - with version control - 4</vt:lpstr>
      <vt:lpstr>Scenario 1 - with version control - 5</vt:lpstr>
      <vt:lpstr>Scenario 1 - with version control - 6</vt:lpstr>
      <vt:lpstr>Scenario 1 - with version control - 7</vt:lpstr>
      <vt:lpstr>Scenario 1 - with version control - 8</vt:lpstr>
      <vt:lpstr>Scenario 1 - with version control - 9</vt:lpstr>
      <vt:lpstr>Scenario 1 - with version control - 10</vt:lpstr>
      <vt:lpstr>Scenario 1 - with version control - 11</vt:lpstr>
      <vt:lpstr>Scenario 1 - with version control - 12</vt:lpstr>
      <vt:lpstr>Scenario 1 - with version control - 13</vt:lpstr>
      <vt:lpstr>Scenario 2 - without version control - 1</vt:lpstr>
      <vt:lpstr>Scenario 2 - without version control - 2</vt:lpstr>
      <vt:lpstr>Scenario 2 - without version control - 3</vt:lpstr>
      <vt:lpstr>Scenario 2 - without version control - 4</vt:lpstr>
      <vt:lpstr>Scenario 2 - without version control - 5</vt:lpstr>
      <vt:lpstr>Scenario 2 - without version control - 6</vt:lpstr>
      <vt:lpstr>How would you solve the scenario 2 problem? </vt:lpstr>
      <vt:lpstr>Scenario 2 - with version control - 1</vt:lpstr>
      <vt:lpstr>Scenario 2 - with version control - 2</vt:lpstr>
      <vt:lpstr>Scenario 2 - with version control - 3</vt:lpstr>
      <vt:lpstr>Scenario 2 - with version control - 4</vt:lpstr>
      <vt:lpstr>Scenario 2 - with version control - 5</vt:lpstr>
      <vt:lpstr>Scenario 2 - with version control - 6</vt:lpstr>
      <vt:lpstr>Scenario 2 - with a safety net - 7</vt:lpstr>
      <vt:lpstr>Some terms from the previous slides</vt:lpstr>
      <vt:lpstr>Version Control Systems</vt:lpstr>
      <vt:lpstr>Version Control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Shahriman Mohd Said</dc:creator>
  <cp:lastModifiedBy>Shahriman Mohd Said</cp:lastModifiedBy>
  <cp:revision>12</cp:revision>
  <dcterms:created xsi:type="dcterms:W3CDTF">2017-08-21T01:27:25Z</dcterms:created>
  <dcterms:modified xsi:type="dcterms:W3CDTF">2021-01-22T02:31:45Z</dcterms:modified>
</cp:coreProperties>
</file>