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9" r:id="rId6"/>
    <p:sldId id="268" r:id="rId7"/>
    <p:sldId id="260" r:id="rId8"/>
    <p:sldId id="270" r:id="rId9"/>
    <p:sldId id="27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1FE"/>
    <a:srgbClr val="4999B6"/>
    <a:srgbClr val="B414B8"/>
    <a:srgbClr val="5B1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4" autoAdjust="0"/>
    <p:restoredTop sz="94660"/>
  </p:normalViewPr>
  <p:slideViewPr>
    <p:cSldViewPr snapToGrid="0">
      <p:cViewPr>
        <p:scale>
          <a:sx n="125" d="100"/>
          <a:sy n="125" d="100"/>
        </p:scale>
        <p:origin x="-1872" y="-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81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12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2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8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9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50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26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3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5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눈물 방울 21">
            <a:extLst>
              <a:ext uri="{FF2B5EF4-FFF2-40B4-BE49-F238E27FC236}">
                <a16:creationId xmlns:a16="http://schemas.microsoft.com/office/drawing/2014/main" id="{0838E0B7-9C28-4D57-8CDC-644AE29E434D}"/>
              </a:ext>
            </a:extLst>
          </p:cNvPr>
          <p:cNvSpPr/>
          <p:nvPr/>
        </p:nvSpPr>
        <p:spPr>
          <a:xfrm rot="18900000">
            <a:off x="703488" y="640681"/>
            <a:ext cx="514422" cy="514422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눈물 방울 22">
            <a:extLst>
              <a:ext uri="{FF2B5EF4-FFF2-40B4-BE49-F238E27FC236}">
                <a16:creationId xmlns:a16="http://schemas.microsoft.com/office/drawing/2014/main" id="{07507DE0-A18C-4DB2-A676-BF3B2C3F1A6C}"/>
              </a:ext>
            </a:extLst>
          </p:cNvPr>
          <p:cNvSpPr/>
          <p:nvPr/>
        </p:nvSpPr>
        <p:spPr>
          <a:xfrm rot="18900000">
            <a:off x="9271451" y="3095539"/>
            <a:ext cx="768141" cy="768141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눈물 방울 23">
            <a:extLst>
              <a:ext uri="{FF2B5EF4-FFF2-40B4-BE49-F238E27FC236}">
                <a16:creationId xmlns:a16="http://schemas.microsoft.com/office/drawing/2014/main" id="{BB1F96B1-6CC9-4CDA-9B36-95DA950A7851}"/>
              </a:ext>
            </a:extLst>
          </p:cNvPr>
          <p:cNvSpPr/>
          <p:nvPr/>
        </p:nvSpPr>
        <p:spPr>
          <a:xfrm rot="18900000">
            <a:off x="3843337" y="969657"/>
            <a:ext cx="383027" cy="383027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눈물 방울 24">
            <a:extLst>
              <a:ext uri="{FF2B5EF4-FFF2-40B4-BE49-F238E27FC236}">
                <a16:creationId xmlns:a16="http://schemas.microsoft.com/office/drawing/2014/main" id="{03091930-AE0B-443F-9CAB-B4B7F6FE0DE0}"/>
              </a:ext>
            </a:extLst>
          </p:cNvPr>
          <p:cNvSpPr/>
          <p:nvPr/>
        </p:nvSpPr>
        <p:spPr>
          <a:xfrm rot="18900000">
            <a:off x="6953563" y="649693"/>
            <a:ext cx="523053" cy="523053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눈물 방울 30">
            <a:extLst>
              <a:ext uri="{FF2B5EF4-FFF2-40B4-BE49-F238E27FC236}">
                <a16:creationId xmlns:a16="http://schemas.microsoft.com/office/drawing/2014/main" id="{02A5081E-8DC8-4697-910A-EACD68DDBE7A}"/>
              </a:ext>
            </a:extLst>
          </p:cNvPr>
          <p:cNvSpPr/>
          <p:nvPr/>
        </p:nvSpPr>
        <p:spPr>
          <a:xfrm rot="18900000">
            <a:off x="10788108" y="2596745"/>
            <a:ext cx="373102" cy="373102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눈물 방울 31">
            <a:extLst>
              <a:ext uri="{FF2B5EF4-FFF2-40B4-BE49-F238E27FC236}">
                <a16:creationId xmlns:a16="http://schemas.microsoft.com/office/drawing/2014/main" id="{08AB40D2-D165-49F7-B1E4-3D64DCD648E2}"/>
              </a:ext>
            </a:extLst>
          </p:cNvPr>
          <p:cNvSpPr/>
          <p:nvPr/>
        </p:nvSpPr>
        <p:spPr>
          <a:xfrm rot="18900000">
            <a:off x="9308191" y="1303765"/>
            <a:ext cx="604060" cy="604060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눈물 방울 37">
            <a:extLst>
              <a:ext uri="{FF2B5EF4-FFF2-40B4-BE49-F238E27FC236}">
                <a16:creationId xmlns:a16="http://schemas.microsoft.com/office/drawing/2014/main" id="{F1784C7E-8306-4CA3-8C95-2267F9943372}"/>
              </a:ext>
            </a:extLst>
          </p:cNvPr>
          <p:cNvSpPr/>
          <p:nvPr/>
        </p:nvSpPr>
        <p:spPr>
          <a:xfrm rot="18900000">
            <a:off x="11245001" y="651395"/>
            <a:ext cx="422312" cy="422312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093886B1-7CBE-4E56-9583-0B56794D2822}"/>
              </a:ext>
            </a:extLst>
          </p:cNvPr>
          <p:cNvSpPr/>
          <p:nvPr/>
        </p:nvSpPr>
        <p:spPr>
          <a:xfrm>
            <a:off x="0" y="5815156"/>
            <a:ext cx="12192000" cy="1042846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41099">
                <a:moveTo>
                  <a:pt x="949124" y="0"/>
                </a:moveTo>
                <a:cubicBezTo>
                  <a:pt x="1446835" y="0"/>
                  <a:pt x="2409464" y="190982"/>
                  <a:pt x="2939970" y="208344"/>
                </a:cubicBezTo>
                <a:cubicBezTo>
                  <a:pt x="3470476" y="225706"/>
                  <a:pt x="3732836" y="100314"/>
                  <a:pt x="4132162" y="104172"/>
                </a:cubicBezTo>
                <a:cubicBezTo>
                  <a:pt x="4531489" y="108030"/>
                  <a:pt x="4884516" y="235351"/>
                  <a:pt x="5335930" y="231493"/>
                </a:cubicBezTo>
                <a:cubicBezTo>
                  <a:pt x="5787342" y="227635"/>
                  <a:pt x="6396942" y="106101"/>
                  <a:pt x="6840638" y="81023"/>
                </a:cubicBezTo>
                <a:cubicBezTo>
                  <a:pt x="7284334" y="55945"/>
                  <a:pt x="7573701" y="86810"/>
                  <a:pt x="7998106" y="81023"/>
                </a:cubicBezTo>
                <a:cubicBezTo>
                  <a:pt x="8422511" y="75236"/>
                  <a:pt x="8983883" y="27008"/>
                  <a:pt x="9387068" y="46299"/>
                </a:cubicBezTo>
                <a:cubicBezTo>
                  <a:pt x="9790253" y="65590"/>
                  <a:pt x="10073833" y="192911"/>
                  <a:pt x="10417215" y="196769"/>
                </a:cubicBezTo>
                <a:cubicBezTo>
                  <a:pt x="10760597" y="200627"/>
                  <a:pt x="11132916" y="69448"/>
                  <a:pt x="11447362" y="69448"/>
                </a:cubicBezTo>
                <a:cubicBezTo>
                  <a:pt x="11683197" y="69448"/>
                  <a:pt x="11923371" y="82470"/>
                  <a:pt x="12121497" y="132928"/>
                </a:cubicBezTo>
                <a:lnTo>
                  <a:pt x="12192000" y="153974"/>
                </a:lnTo>
                <a:lnTo>
                  <a:pt x="12192000" y="741099"/>
                </a:lnTo>
                <a:lnTo>
                  <a:pt x="0" y="741099"/>
                </a:lnTo>
                <a:lnTo>
                  <a:pt x="0" y="195501"/>
                </a:lnTo>
                <a:lnTo>
                  <a:pt x="25907" y="188315"/>
                </a:lnTo>
                <a:cubicBezTo>
                  <a:pt x="211057" y="129974"/>
                  <a:pt x="513627" y="0"/>
                  <a:pt x="949124" y="0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C47C2B0-0D2A-4364-9A93-87AD94A582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2010" y="3113973"/>
            <a:ext cx="2343030" cy="340804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22B325F0-2D84-493A-A500-B8D7B6A61ED6}"/>
              </a:ext>
            </a:extLst>
          </p:cNvPr>
          <p:cNvGrpSpPr/>
          <p:nvPr/>
        </p:nvGrpSpPr>
        <p:grpSpPr>
          <a:xfrm>
            <a:off x="567042" y="5671488"/>
            <a:ext cx="3396060" cy="1002625"/>
            <a:chOff x="4417095" y="5575726"/>
            <a:chExt cx="3543701" cy="1002625"/>
          </a:xfrm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grpSpPr>
        <p:sp>
          <p:nvSpPr>
            <p:cNvPr id="42" name="원호 41">
              <a:extLst>
                <a:ext uri="{FF2B5EF4-FFF2-40B4-BE49-F238E27FC236}">
                  <a16:creationId xmlns:a16="http://schemas.microsoft.com/office/drawing/2014/main" id="{20D32CAC-2747-45F7-A5AA-B9FAD7C4D963}"/>
                </a:ext>
              </a:extLst>
            </p:cNvPr>
            <p:cNvSpPr/>
            <p:nvPr/>
          </p:nvSpPr>
          <p:spPr>
            <a:xfrm rot="10800000">
              <a:off x="4564736" y="5575726"/>
              <a:ext cx="1452606" cy="914400"/>
            </a:xfrm>
            <a:prstGeom prst="arc">
              <a:avLst>
                <a:gd name="adj1" fmla="val 16357922"/>
                <a:gd name="adj2" fmla="val 0"/>
              </a:avLst>
            </a:prstGeom>
            <a:ln w="38100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원호 42">
              <a:extLst>
                <a:ext uri="{FF2B5EF4-FFF2-40B4-BE49-F238E27FC236}">
                  <a16:creationId xmlns:a16="http://schemas.microsoft.com/office/drawing/2014/main" id="{C476EFC8-5BDF-4AF5-9E61-3B3546E3FCA8}"/>
                </a:ext>
              </a:extLst>
            </p:cNvPr>
            <p:cNvSpPr/>
            <p:nvPr/>
          </p:nvSpPr>
          <p:spPr>
            <a:xfrm rot="10800000">
              <a:off x="4417095" y="5663951"/>
              <a:ext cx="1452606" cy="914400"/>
            </a:xfrm>
            <a:prstGeom prst="arc">
              <a:avLst>
                <a:gd name="adj1" fmla="val 18174439"/>
                <a:gd name="adj2" fmla="val 0"/>
              </a:avLst>
            </a:prstGeom>
            <a:ln w="38100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50072134-D002-4FD0-8ECE-197DA73FE0A8}"/>
                </a:ext>
              </a:extLst>
            </p:cNvPr>
            <p:cNvSpPr/>
            <p:nvPr/>
          </p:nvSpPr>
          <p:spPr>
            <a:xfrm rot="10800000" flipH="1">
              <a:off x="4726547" y="5619840"/>
              <a:ext cx="3087783" cy="914400"/>
            </a:xfrm>
            <a:prstGeom prst="arc">
              <a:avLst>
                <a:gd name="adj1" fmla="val 16357922"/>
                <a:gd name="adj2" fmla="val 459159"/>
              </a:avLst>
            </a:prstGeom>
            <a:ln w="38100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원호 44">
              <a:extLst>
                <a:ext uri="{FF2B5EF4-FFF2-40B4-BE49-F238E27FC236}">
                  <a16:creationId xmlns:a16="http://schemas.microsoft.com/office/drawing/2014/main" id="{4049F13C-D511-4160-BB2C-FA7D40EE5362}"/>
                </a:ext>
              </a:extLst>
            </p:cNvPr>
            <p:cNvSpPr/>
            <p:nvPr/>
          </p:nvSpPr>
          <p:spPr>
            <a:xfrm rot="10800000" flipH="1">
              <a:off x="5980712" y="5630001"/>
              <a:ext cx="1980084" cy="914400"/>
            </a:xfrm>
            <a:prstGeom prst="arc">
              <a:avLst>
                <a:gd name="adj1" fmla="val 19710290"/>
                <a:gd name="adj2" fmla="val 735059"/>
              </a:avLst>
            </a:prstGeom>
            <a:ln w="38100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731C50D4-4555-40B8-87E6-50F71B394B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671147">
            <a:off x="5968312" y="5332357"/>
            <a:ext cx="1280156" cy="12496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490FC6B4-6883-4DCA-93B1-32D9430B73A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7904560" y="5588781"/>
            <a:ext cx="1033774" cy="10091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C2164C3-50D9-43EC-A1C6-D42B9A66963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6255720">
            <a:off x="4396734" y="5563626"/>
            <a:ext cx="1070221" cy="104474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13B639B9-B5ED-F5BC-5CB6-F612075B6D7C}"/>
              </a:ext>
            </a:extLst>
          </p:cNvPr>
          <p:cNvGrpSpPr/>
          <p:nvPr/>
        </p:nvGrpSpPr>
        <p:grpSpPr>
          <a:xfrm>
            <a:off x="8998527" y="3090347"/>
            <a:ext cx="1616367" cy="1057284"/>
            <a:chOff x="6649632" y="2750450"/>
            <a:chExt cx="574347" cy="377997"/>
          </a:xfrm>
        </p:grpSpPr>
        <p:sp>
          <p:nvSpPr>
            <p:cNvPr id="29" name="도넛 11">
              <a:extLst>
                <a:ext uri="{FF2B5EF4-FFF2-40B4-BE49-F238E27FC236}">
                  <a16:creationId xmlns:a16="http://schemas.microsoft.com/office/drawing/2014/main" id="{437F4A66-4C8A-092C-15F2-EF238B62172E}"/>
                </a:ext>
              </a:extLst>
            </p:cNvPr>
            <p:cNvSpPr/>
            <p:nvPr/>
          </p:nvSpPr>
          <p:spPr>
            <a:xfrm>
              <a:off x="6771821" y="2750450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막힌 원호 29">
              <a:extLst>
                <a:ext uri="{FF2B5EF4-FFF2-40B4-BE49-F238E27FC236}">
                  <a16:creationId xmlns:a16="http://schemas.microsoft.com/office/drawing/2014/main" id="{7F65EAC9-592B-2AF5-FA25-DE3B2B30B0DC}"/>
                </a:ext>
              </a:extLst>
            </p:cNvPr>
            <p:cNvSpPr/>
            <p:nvPr/>
          </p:nvSpPr>
          <p:spPr>
            <a:xfrm>
              <a:off x="6825674" y="2801923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16F1787-3F1F-5053-B836-FA77050B665A}"/>
                </a:ext>
              </a:extLst>
            </p:cNvPr>
            <p:cNvSpPr/>
            <p:nvPr/>
          </p:nvSpPr>
          <p:spPr>
            <a:xfrm>
              <a:off x="6915795" y="2912220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자유형 20">
              <a:extLst>
                <a:ext uri="{FF2B5EF4-FFF2-40B4-BE49-F238E27FC236}">
                  <a16:creationId xmlns:a16="http://schemas.microsoft.com/office/drawing/2014/main" id="{ADE070CF-4498-554A-002B-51B349429B88}"/>
                </a:ext>
              </a:extLst>
            </p:cNvPr>
            <p:cNvSpPr/>
            <p:nvPr/>
          </p:nvSpPr>
          <p:spPr>
            <a:xfrm>
              <a:off x="6649632" y="3007061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도넛 21">
              <a:extLst>
                <a:ext uri="{FF2B5EF4-FFF2-40B4-BE49-F238E27FC236}">
                  <a16:creationId xmlns:a16="http://schemas.microsoft.com/office/drawing/2014/main" id="{AE4F7C29-DCFF-16E7-7C85-E7696FA15DA5}"/>
                </a:ext>
              </a:extLst>
            </p:cNvPr>
            <p:cNvSpPr/>
            <p:nvPr/>
          </p:nvSpPr>
          <p:spPr>
            <a:xfrm>
              <a:off x="7083423" y="2794717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5F2EBD7-A41D-FCD7-6EE7-E9367B4EB942}"/>
              </a:ext>
            </a:extLst>
          </p:cNvPr>
          <p:cNvSpPr/>
          <p:nvPr/>
        </p:nvSpPr>
        <p:spPr>
          <a:xfrm>
            <a:off x="3154976" y="3799121"/>
            <a:ext cx="52477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Rix개봉박두 B" panose="02020603020101020101" pitchFamily="18" charset="-127"/>
                <a:ea typeface="Rix개봉박두 B" panose="02020603020101020101"/>
              </a:rPr>
              <a:t>가까운 화장실</a:t>
            </a:r>
            <a:endParaRPr lang="ko-KR" altLang="en-US" sz="5400" dirty="0">
              <a:solidFill>
                <a:schemeClr val="accent6">
                  <a:lumMod val="75000"/>
                </a:schemeClr>
              </a:solidFill>
              <a:latin typeface="Rix개봉박두 B" panose="02020603020101020101" pitchFamily="18" charset="-127"/>
              <a:ea typeface="Rix개봉박두 B" panose="02020603020101020101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70A41-C6E9-05AF-3A7B-26656E3A26A1}"/>
              </a:ext>
            </a:extLst>
          </p:cNvPr>
          <p:cNvSpPr txBox="1"/>
          <p:nvPr/>
        </p:nvSpPr>
        <p:spPr>
          <a:xfrm rot="860419">
            <a:off x="8470782" y="3968157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Rix개봉박두 B" panose="02020603020101020101" pitchFamily="18" charset="-127"/>
                <a:ea typeface="Rix개봉박두 B" panose="02020603020101020101" pitchFamily="18" charset="-127"/>
              </a:rPr>
              <a:t>찾는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1CF3707-4B24-083A-FECD-3978ADCE1210}"/>
              </a:ext>
            </a:extLst>
          </p:cNvPr>
          <p:cNvSpPr/>
          <p:nvPr/>
        </p:nvSpPr>
        <p:spPr>
          <a:xfrm rot="20735452">
            <a:off x="9536707" y="4012639"/>
            <a:ext cx="19828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6000" b="1" dirty="0">
                <a:latin typeface="Rix개봉박두 B" panose="02020603020101020101" pitchFamily="18" charset="-127"/>
                <a:ea typeface="Rix개봉박두 B" panose="02020603020101020101" pitchFamily="18" charset="-127"/>
              </a:rPr>
              <a:t>법</a:t>
            </a:r>
            <a:r>
              <a:rPr lang="en-US" altLang="ko-KR" sz="6000" b="1" dirty="0">
                <a:latin typeface="Rix개봉박두 B" panose="02020603020101020101" pitchFamily="18" charset="-127"/>
                <a:ea typeface="Rix개봉박두 B" panose="02020603020101020101" pitchFamily="18" charset="-127"/>
              </a:rPr>
              <a:t>?!</a:t>
            </a:r>
            <a:endParaRPr lang="ko-KR" altLang="en-US" sz="6000" b="1" dirty="0">
              <a:latin typeface="Rix개봉박두 B" panose="02020603020101020101" pitchFamily="18" charset="-127"/>
              <a:ea typeface="Rix개봉박두 B" panose="02020603020101020101" pitchFamily="18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AA35AD1-1C81-592A-91F6-F5FCF4487BEB}"/>
              </a:ext>
            </a:extLst>
          </p:cNvPr>
          <p:cNvSpPr/>
          <p:nvPr/>
        </p:nvSpPr>
        <p:spPr>
          <a:xfrm>
            <a:off x="9256964" y="5620832"/>
            <a:ext cx="2402196" cy="745980"/>
          </a:xfrm>
          <a:prstGeom prst="roundRect">
            <a:avLst/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2019184026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이재윤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2019184036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홍명진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221D96-3F94-EFD7-EA41-BCDC61D2D1E2}"/>
              </a:ext>
            </a:extLst>
          </p:cNvPr>
          <p:cNvSpPr txBox="1"/>
          <p:nvPr/>
        </p:nvSpPr>
        <p:spPr>
          <a:xfrm>
            <a:off x="3532596" y="2518810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2022-1</a:t>
            </a:r>
            <a:r>
              <a:rPr lang="ko-KR" altLang="en-US" sz="24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학기 스크립트언어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72ED1D-2AB0-ED85-660B-4957E894F0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0209">
            <a:off x="1851369" y="1970217"/>
            <a:ext cx="1755906" cy="17559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70BF24E-ABE4-7634-8897-66DA57B2AB2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22852" y="563931"/>
            <a:ext cx="2287533" cy="259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1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8254982A-39A4-3049-250A-9DDD5D60D73C}"/>
              </a:ext>
            </a:extLst>
          </p:cNvPr>
          <p:cNvSpPr/>
          <p:nvPr/>
        </p:nvSpPr>
        <p:spPr>
          <a:xfrm rot="10800000">
            <a:off x="0" y="-2"/>
            <a:ext cx="12192000" cy="1520891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407AB4-770D-49C0-ADA4-0273422462AF}"/>
              </a:ext>
            </a:extLst>
          </p:cNvPr>
          <p:cNvSpPr txBox="1"/>
          <p:nvPr/>
        </p:nvSpPr>
        <p:spPr>
          <a:xfrm>
            <a:off x="1252605" y="94157"/>
            <a:ext cx="3912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목차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5B392D7-5471-47D7-BDE4-EEED2FB84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508213D-BB89-4EEB-8D7E-4F9625E5ECD2}"/>
              </a:ext>
            </a:extLst>
          </p:cNvPr>
          <p:cNvSpPr/>
          <p:nvPr/>
        </p:nvSpPr>
        <p:spPr>
          <a:xfrm>
            <a:off x="839756" y="2468044"/>
            <a:ext cx="4472473" cy="960956"/>
          </a:xfrm>
          <a:prstGeom prst="roundRect">
            <a:avLst/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1.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프로그램 기능 소개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33D4B17-C41F-0025-0030-CD4B804C1C8D}"/>
              </a:ext>
            </a:extLst>
          </p:cNvPr>
          <p:cNvSpPr/>
          <p:nvPr/>
        </p:nvSpPr>
        <p:spPr>
          <a:xfrm>
            <a:off x="6588735" y="2468044"/>
            <a:ext cx="4472473" cy="960956"/>
          </a:xfrm>
          <a:prstGeom prst="roundRect">
            <a:avLst/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2.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사용할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API &amp; UI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2904D4E-02B5-E6C8-E6AA-F8072B764891}"/>
              </a:ext>
            </a:extLst>
          </p:cNvPr>
          <p:cNvSpPr/>
          <p:nvPr/>
        </p:nvSpPr>
        <p:spPr>
          <a:xfrm>
            <a:off x="839756" y="4614165"/>
            <a:ext cx="4472473" cy="960956"/>
          </a:xfrm>
          <a:prstGeom prst="roundRect">
            <a:avLst/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3.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개발일정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E88A736-36BB-55D3-845A-5C2591D6EBFA}"/>
              </a:ext>
            </a:extLst>
          </p:cNvPr>
          <p:cNvSpPr/>
          <p:nvPr/>
        </p:nvSpPr>
        <p:spPr>
          <a:xfrm>
            <a:off x="6588735" y="4614165"/>
            <a:ext cx="4472473" cy="960956"/>
          </a:xfrm>
          <a:prstGeom prst="roundRect">
            <a:avLst/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4. Tic-Tac-Toe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77A7198-BBC5-4913-A08E-A1BD2E1B81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1432384">
            <a:off x="4843935" y="2607160"/>
            <a:ext cx="1223466" cy="108890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3B5671D-6781-409D-9EF6-FDDC97EAB5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61159" y="5001957"/>
            <a:ext cx="984391" cy="96095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417BCBF-9651-2603-2E77-3541FD18F2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49974" y="2624762"/>
            <a:ext cx="1206759" cy="136677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65B87DF-4FC5-4A6E-8CA2-B1A53F0F5CA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823042">
            <a:off x="4655332" y="4189045"/>
            <a:ext cx="1113007" cy="90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8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1DEE0CE-C98A-4B1D-816A-936D41E17621}"/>
              </a:ext>
            </a:extLst>
          </p:cNvPr>
          <p:cNvSpPr/>
          <p:nvPr/>
        </p:nvSpPr>
        <p:spPr>
          <a:xfrm rot="10800000">
            <a:off x="0" y="-2"/>
            <a:ext cx="12192000" cy="1520891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BEDC096-A107-4467-B9AB-8DDD924D4D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6921" y="3498953"/>
            <a:ext cx="2760132" cy="300991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5B392D7-5471-47D7-BDE4-EEED2FB84B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4D1EF3BF-FFBC-4C21-D1CD-DE708FD9DA75}"/>
              </a:ext>
            </a:extLst>
          </p:cNvPr>
          <p:cNvSpPr/>
          <p:nvPr/>
        </p:nvSpPr>
        <p:spPr>
          <a:xfrm flipH="1">
            <a:off x="4117303" y="2006081"/>
            <a:ext cx="7358960" cy="4040155"/>
          </a:xfrm>
          <a:prstGeom prst="wedgeRoundRectCallout">
            <a:avLst>
              <a:gd name="adj1" fmla="val 59833"/>
              <a:gd name="adj2" fmla="val 37669"/>
              <a:gd name="adj3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1훈떡볶이 R" panose="02020603020101020101" pitchFamily="18" charset="-127"/>
                <a:ea typeface="1훈떡볶이 R" panose="02020603020101020101" pitchFamily="18" charset="-127"/>
                <a:cs typeface="Noto Sans SemBd" panose="020B0702040504020204" pitchFamily="34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876580-5CB6-495B-D750-AA5EB48CB9A8}"/>
              </a:ext>
            </a:extLst>
          </p:cNvPr>
          <p:cNvSpPr txBox="1"/>
          <p:nvPr/>
        </p:nvSpPr>
        <p:spPr>
          <a:xfrm>
            <a:off x="1318757" y="119541"/>
            <a:ext cx="3912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프로그램 소개</a:t>
            </a:r>
            <a:endParaRPr lang="ko-KR" altLang="en-US" sz="5400" b="1" dirty="0">
              <a:solidFill>
                <a:schemeClr val="bg1"/>
              </a:solidFill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FBD4EE-AB1A-3A96-2D9F-420474ABEF55}"/>
              </a:ext>
            </a:extLst>
          </p:cNvPr>
          <p:cNvSpPr txBox="1"/>
          <p:nvPr/>
        </p:nvSpPr>
        <p:spPr>
          <a:xfrm>
            <a:off x="4826646" y="2159210"/>
            <a:ext cx="6960637" cy="388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화장실 검색 프로그램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지역별 화장실 데이터 검색 허용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장애인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OR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어린이 변기 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    유무에 따른 검색 가능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검색 위치에 따른 지도 표기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이메일 발신 기능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1훈떡볶이 R" panose="02020603020101020101" pitchFamily="18" charset="-127"/>
              <a:ea typeface="1훈떡볶이 R" panose="02020603020101020101" pitchFamily="18" charset="-127"/>
              <a:cs typeface="Noto Sans SemBd" panose="020B07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91311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1DEE0CE-C98A-4B1D-816A-936D41E17621}"/>
              </a:ext>
            </a:extLst>
          </p:cNvPr>
          <p:cNvSpPr/>
          <p:nvPr/>
        </p:nvSpPr>
        <p:spPr>
          <a:xfrm rot="10800000">
            <a:off x="0" y="-2"/>
            <a:ext cx="12192000" cy="1520891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5B392D7-5471-47D7-BDE4-EEED2FB84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876580-5CB6-495B-D750-AA5EB48CB9A8}"/>
              </a:ext>
            </a:extLst>
          </p:cNvPr>
          <p:cNvSpPr txBox="1"/>
          <p:nvPr/>
        </p:nvSpPr>
        <p:spPr>
          <a:xfrm>
            <a:off x="1318757" y="119541"/>
            <a:ext cx="5408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사용할 </a:t>
            </a:r>
            <a:r>
              <a:rPr lang="en-US" altLang="ko-KR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API</a:t>
            </a:r>
            <a:endParaRPr lang="ko-KR" altLang="en-US" sz="5400" b="1" dirty="0">
              <a:solidFill>
                <a:schemeClr val="bg1"/>
              </a:solidFill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73521B-DDC9-30FB-FBE5-CBABE3989FD2}"/>
              </a:ext>
            </a:extLst>
          </p:cNvPr>
          <p:cNvSpPr txBox="1"/>
          <p:nvPr/>
        </p:nvSpPr>
        <p:spPr>
          <a:xfrm>
            <a:off x="196345" y="2732037"/>
            <a:ext cx="5935184" cy="1100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0" dirty="0" err="1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전국공중화장실표준데이터</a:t>
            </a:r>
            <a:r>
              <a:rPr lang="ko-KR" altLang="en-US" sz="2800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2800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EXCEL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https://www.data.go.kr/data/15012892/standard.do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D96A8CC-26A8-661D-D75D-A2E2FD3866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91407" y="5478742"/>
            <a:ext cx="1076462" cy="12192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6752848-0A38-65ED-3141-56E55BA71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031" y="-3"/>
            <a:ext cx="61843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4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1DEE0CE-C98A-4B1D-816A-936D41E17621}"/>
              </a:ext>
            </a:extLst>
          </p:cNvPr>
          <p:cNvSpPr/>
          <p:nvPr/>
        </p:nvSpPr>
        <p:spPr>
          <a:xfrm rot="10800000">
            <a:off x="0" y="-2"/>
            <a:ext cx="12192000" cy="1520891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5B392D7-5471-47D7-BDE4-EEED2FB84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876580-5CB6-495B-D750-AA5EB48CB9A8}"/>
              </a:ext>
            </a:extLst>
          </p:cNvPr>
          <p:cNvSpPr txBox="1"/>
          <p:nvPr/>
        </p:nvSpPr>
        <p:spPr>
          <a:xfrm>
            <a:off x="1318757" y="119541"/>
            <a:ext cx="5408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사용할 </a:t>
            </a:r>
            <a:r>
              <a:rPr lang="en-US" altLang="ko-KR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API</a:t>
            </a:r>
            <a:endParaRPr lang="ko-KR" altLang="en-US" sz="5400" b="1" dirty="0">
              <a:solidFill>
                <a:schemeClr val="bg1"/>
              </a:solidFill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7864B45-9CCD-B65A-80DD-1F4C8B8824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81160" y="1520890"/>
            <a:ext cx="1759408" cy="9755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FE22B7-043C-B95C-F0AC-38D25272C696}"/>
              </a:ext>
            </a:extLst>
          </p:cNvPr>
          <p:cNvSpPr txBox="1"/>
          <p:nvPr/>
        </p:nvSpPr>
        <p:spPr>
          <a:xfrm>
            <a:off x="196345" y="3215642"/>
            <a:ext cx="5041061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활용할 데이터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Sheet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(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전국 공중 화장실 정보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)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1훈떡볶이 R" panose="02020603020101020101" pitchFamily="18" charset="-127"/>
              <a:ea typeface="1훈떡볶이 R" panose="02020603020101020101" pitchFamily="18" charset="-127"/>
              <a:cs typeface="Noto Sans SemBd" panose="020B0702040504020204" pitchFamily="34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4E2268-9230-82B1-903D-1E8AF0A1A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542" y="1275887"/>
            <a:ext cx="7124944" cy="430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6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1DEE0CE-C98A-4B1D-816A-936D41E17621}"/>
              </a:ext>
            </a:extLst>
          </p:cNvPr>
          <p:cNvSpPr/>
          <p:nvPr/>
        </p:nvSpPr>
        <p:spPr>
          <a:xfrm rot="10800000">
            <a:off x="0" y="0"/>
            <a:ext cx="12192000" cy="1520891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5B392D7-5471-47D7-BDE4-EEED2FB84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876580-5CB6-495B-D750-AA5EB48CB9A8}"/>
              </a:ext>
            </a:extLst>
          </p:cNvPr>
          <p:cNvSpPr txBox="1"/>
          <p:nvPr/>
        </p:nvSpPr>
        <p:spPr>
          <a:xfrm>
            <a:off x="1318757" y="119541"/>
            <a:ext cx="5408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UI </a:t>
            </a:r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구성</a:t>
            </a:r>
            <a:endParaRPr lang="ko-KR" altLang="en-US" sz="5400" b="1" dirty="0">
              <a:solidFill>
                <a:schemeClr val="bg1"/>
              </a:solidFill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B3CE76-4A13-7299-E383-F8A844486D54}"/>
              </a:ext>
            </a:extLst>
          </p:cNvPr>
          <p:cNvSpPr/>
          <p:nvPr/>
        </p:nvSpPr>
        <p:spPr>
          <a:xfrm>
            <a:off x="4218203" y="-161338"/>
            <a:ext cx="7973797" cy="1549158"/>
          </a:xfrm>
          <a:prstGeom prst="rect">
            <a:avLst/>
          </a:prstGeom>
          <a:solidFill>
            <a:srgbClr val="E2F1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F21BCA-B8AD-7422-31D8-954140934E4F}"/>
              </a:ext>
            </a:extLst>
          </p:cNvPr>
          <p:cNvSpPr/>
          <p:nvPr/>
        </p:nvSpPr>
        <p:spPr>
          <a:xfrm>
            <a:off x="4520194" y="456651"/>
            <a:ext cx="5181600" cy="60483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48CC22-48FA-3907-7339-360FECE660CB}"/>
              </a:ext>
            </a:extLst>
          </p:cNvPr>
          <p:cNvSpPr/>
          <p:nvPr/>
        </p:nvSpPr>
        <p:spPr>
          <a:xfrm>
            <a:off x="4820511" y="816469"/>
            <a:ext cx="744072" cy="5444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endParaRPr lang="en-US" altLang="ko-KR" sz="2000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공</a:t>
            </a:r>
            <a:endParaRPr lang="en-US" altLang="ko-KR" sz="2000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중</a:t>
            </a:r>
            <a:endParaRPr lang="en-US" altLang="ko-KR" sz="2000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endParaRPr lang="en-US" altLang="ko-KR" sz="2000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화</a:t>
            </a:r>
            <a:endParaRPr lang="en-US" altLang="ko-KR" sz="2000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장</a:t>
            </a:r>
            <a:endParaRPr lang="en-US" altLang="ko-KR" sz="2000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실</a:t>
            </a:r>
            <a:endParaRPr lang="en-US" altLang="ko-KR" sz="2000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endParaRPr lang="en-US" altLang="ko-KR" sz="2000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검</a:t>
            </a:r>
            <a:endParaRPr lang="en-US" altLang="ko-KR" sz="2000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색 </a:t>
            </a:r>
            <a:endParaRPr lang="en-US" altLang="ko-KR" sz="2000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endParaRPr lang="en-US" altLang="ko-KR" sz="2000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r>
              <a:rPr lang="ko-KR" altLang="en-US" sz="2000" dirty="0" err="1">
                <a:latin typeface="210 골목길 L" panose="02020603020101020101" pitchFamily="18" charset="-127"/>
                <a:ea typeface="210 골목길 L" panose="02020603020101020101" pitchFamily="18" charset="-127"/>
              </a:rPr>
              <a:t>프</a:t>
            </a:r>
            <a:endParaRPr lang="en-US" altLang="ko-KR" sz="2000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로</a:t>
            </a:r>
            <a:endParaRPr lang="en-US" altLang="ko-KR" sz="2000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그</a:t>
            </a:r>
            <a:endParaRPr lang="en-US" altLang="ko-KR" sz="2000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램</a:t>
            </a:r>
            <a:endParaRPr lang="en-US" altLang="ko-KR" sz="2000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endParaRPr lang="en-US" altLang="ko-KR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endParaRPr lang="ko-KR" altLang="en-US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03AAA3-06DE-C419-75A6-FF1C010EE00B}"/>
              </a:ext>
            </a:extLst>
          </p:cNvPr>
          <p:cNvSpPr/>
          <p:nvPr/>
        </p:nvSpPr>
        <p:spPr>
          <a:xfrm>
            <a:off x="5775255" y="1631025"/>
            <a:ext cx="1995334" cy="595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검색 지역</a:t>
            </a:r>
            <a:endParaRPr lang="en-US" altLang="ko-KR" sz="2400" dirty="0">
              <a:solidFill>
                <a:schemeClr val="bg1"/>
              </a:solidFill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DF5239-3CB1-843B-C424-1C9688532235}"/>
              </a:ext>
            </a:extLst>
          </p:cNvPr>
          <p:cNvSpPr/>
          <p:nvPr/>
        </p:nvSpPr>
        <p:spPr>
          <a:xfrm>
            <a:off x="5775256" y="4106514"/>
            <a:ext cx="3563475" cy="2154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5771BC-7109-C26D-6A4B-B848BFC77673}"/>
              </a:ext>
            </a:extLst>
          </p:cNvPr>
          <p:cNvSpPr/>
          <p:nvPr/>
        </p:nvSpPr>
        <p:spPr>
          <a:xfrm>
            <a:off x="5775256" y="3629034"/>
            <a:ext cx="3563475" cy="34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화장실 정보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6B6C8E0-DDB0-2376-E04E-1AAEFFA8D319}"/>
              </a:ext>
            </a:extLst>
          </p:cNvPr>
          <p:cNvSpPr/>
          <p:nvPr/>
        </p:nvSpPr>
        <p:spPr>
          <a:xfrm>
            <a:off x="5775255" y="2374887"/>
            <a:ext cx="3563475" cy="110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1796C4F-9A44-E0AC-6CF4-5027F6AF36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28" b="21723"/>
          <a:stretch/>
        </p:blipFill>
        <p:spPr bwMode="auto">
          <a:xfrm>
            <a:off x="6028502" y="4103246"/>
            <a:ext cx="3133264" cy="199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E8CAD8F-1391-1FD9-A960-22C383B7B36E}"/>
              </a:ext>
            </a:extLst>
          </p:cNvPr>
          <p:cNvSpPr/>
          <p:nvPr/>
        </p:nvSpPr>
        <p:spPr>
          <a:xfrm>
            <a:off x="5750044" y="826328"/>
            <a:ext cx="1995335" cy="672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    지역 검색 </a:t>
            </a:r>
            <a:endParaRPr lang="en-US" altLang="ko-KR" sz="1600" dirty="0">
              <a:solidFill>
                <a:schemeClr val="bg1"/>
              </a:solidFill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1C0E52-F2B6-89A3-95AF-2EA5AA50CF18}"/>
              </a:ext>
            </a:extLst>
          </p:cNvPr>
          <p:cNvSpPr/>
          <p:nvPr/>
        </p:nvSpPr>
        <p:spPr>
          <a:xfrm>
            <a:off x="7110994" y="882999"/>
            <a:ext cx="634385" cy="5422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버튼</a:t>
            </a:r>
            <a:endParaRPr lang="en-US" altLang="ko-KR" sz="1600" dirty="0">
              <a:solidFill>
                <a:schemeClr val="tx1"/>
              </a:solidFill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C0D960-D66C-B326-3C2C-A62A633027A5}"/>
              </a:ext>
            </a:extLst>
          </p:cNvPr>
          <p:cNvSpPr/>
          <p:nvPr/>
        </p:nvSpPr>
        <p:spPr>
          <a:xfrm>
            <a:off x="7959903" y="1624783"/>
            <a:ext cx="1366470" cy="595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메일 보내기</a:t>
            </a:r>
            <a:endParaRPr lang="en-US" altLang="ko-KR" sz="1400" dirty="0">
              <a:solidFill>
                <a:schemeClr val="bg1"/>
              </a:solidFill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FB74C9-685C-FA83-E179-F7965B34DC82}"/>
              </a:ext>
            </a:extLst>
          </p:cNvPr>
          <p:cNvSpPr txBox="1"/>
          <p:nvPr/>
        </p:nvSpPr>
        <p:spPr>
          <a:xfrm>
            <a:off x="1162598" y="1819364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제목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F19A93-B023-697B-B970-1EF8363D766B}"/>
              </a:ext>
            </a:extLst>
          </p:cNvPr>
          <p:cNvSpPr txBox="1"/>
          <p:nvPr/>
        </p:nvSpPr>
        <p:spPr>
          <a:xfrm>
            <a:off x="1754227" y="2663956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지역 </a:t>
            </a:r>
            <a:r>
              <a:rPr lang="ko-KR" altLang="en-US" sz="2000" dirty="0" err="1">
                <a:latin typeface="210 골목길 L" panose="02020603020101020101" pitchFamily="18" charset="-127"/>
                <a:ea typeface="210 골목길 L" panose="02020603020101020101" pitchFamily="18" charset="-127"/>
              </a:rPr>
              <a:t>검색창</a:t>
            </a:r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 </a:t>
            </a:r>
            <a:r>
              <a:rPr lang="en-US" altLang="ko-KR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&amp; </a:t>
            </a:r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버튼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2F0FEF-596B-8628-5A7D-655EB91D14CC}"/>
              </a:ext>
            </a:extLst>
          </p:cNvPr>
          <p:cNvSpPr txBox="1"/>
          <p:nvPr/>
        </p:nvSpPr>
        <p:spPr>
          <a:xfrm>
            <a:off x="704885" y="3623743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검색 지역 찾기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A9D333-DA20-BB46-63AF-17CEB888F3A1}"/>
              </a:ext>
            </a:extLst>
          </p:cNvPr>
          <p:cNvSpPr txBox="1"/>
          <p:nvPr/>
        </p:nvSpPr>
        <p:spPr>
          <a:xfrm>
            <a:off x="10143041" y="3538517"/>
            <a:ext cx="2048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검색 별 리스트 목록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EBC590-5D5B-47B1-9549-B59BAF6201F7}"/>
              </a:ext>
            </a:extLst>
          </p:cNvPr>
          <p:cNvSpPr txBox="1"/>
          <p:nvPr/>
        </p:nvSpPr>
        <p:spPr>
          <a:xfrm>
            <a:off x="563342" y="5225545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210 골목길 L" panose="02020603020101020101" pitchFamily="18" charset="-127"/>
                <a:ea typeface="210 골목길 L" panose="02020603020101020101" pitchFamily="18" charset="-127"/>
              </a:rPr>
              <a:t>클릭한 화장실의 정보</a:t>
            </a:r>
            <a:endParaRPr lang="ko-KR" altLang="en-US" sz="2000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AAE609-80F7-4E1C-C507-AD04E348A8DE}"/>
              </a:ext>
            </a:extLst>
          </p:cNvPr>
          <p:cNvSpPr txBox="1"/>
          <p:nvPr/>
        </p:nvSpPr>
        <p:spPr>
          <a:xfrm>
            <a:off x="10368125" y="5725522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지도 정보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455957-6C7F-0725-26F9-CAF45E1F4DE1}"/>
              </a:ext>
            </a:extLst>
          </p:cNvPr>
          <p:cNvSpPr txBox="1"/>
          <p:nvPr/>
        </p:nvSpPr>
        <p:spPr>
          <a:xfrm>
            <a:off x="10601991" y="2022419"/>
            <a:ext cx="1526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메일로 </a:t>
            </a:r>
            <a:endParaRPr lang="en-US" altLang="ko-KR" sz="2000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r>
              <a:rPr lang="ko-KR" altLang="en-US" sz="20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보내기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03AC2E4-AD75-D2B3-57F9-6C00DBA1483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768854" y="2019419"/>
            <a:ext cx="3012887" cy="13954"/>
          </a:xfrm>
          <a:prstGeom prst="bentConnector3">
            <a:avLst>
              <a:gd name="adj1" fmla="val 4065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9BF22F77-D5C8-94B2-2D61-37F9606B0558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3836848" y="1162413"/>
            <a:ext cx="2267073" cy="1701598"/>
          </a:xfrm>
          <a:prstGeom prst="bentConnector3">
            <a:avLst>
              <a:gd name="adj1" fmla="val 9666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61DD7090-4CE2-C538-DE7F-E6171B6D6C08}"/>
              </a:ext>
            </a:extLst>
          </p:cNvPr>
          <p:cNvCxnSpPr>
            <a:cxnSpLocks/>
          </p:cNvCxnSpPr>
          <p:nvPr/>
        </p:nvCxnSpPr>
        <p:spPr>
          <a:xfrm flipV="1">
            <a:off x="2853269" y="2140764"/>
            <a:ext cx="3269221" cy="1641664"/>
          </a:xfrm>
          <a:prstGeom prst="bentConnector3">
            <a:avLst>
              <a:gd name="adj1" fmla="val 44708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00D1A9BD-673E-CAF5-90A0-7A6A85083D08}"/>
              </a:ext>
            </a:extLst>
          </p:cNvPr>
          <p:cNvCxnSpPr>
            <a:cxnSpLocks/>
            <a:stCxn id="31" idx="1"/>
          </p:cNvCxnSpPr>
          <p:nvPr/>
        </p:nvCxnSpPr>
        <p:spPr>
          <a:xfrm rot="10800000">
            <a:off x="8925869" y="2805844"/>
            <a:ext cx="1217172" cy="932728"/>
          </a:xfrm>
          <a:prstGeom prst="bentConnector3">
            <a:avLst>
              <a:gd name="adj1" fmla="val 19544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87944C9C-1379-115D-4FBF-2E6CFCBE2214}"/>
              </a:ext>
            </a:extLst>
          </p:cNvPr>
          <p:cNvCxnSpPr>
            <a:cxnSpLocks/>
          </p:cNvCxnSpPr>
          <p:nvPr/>
        </p:nvCxnSpPr>
        <p:spPr>
          <a:xfrm flipV="1">
            <a:off x="3191002" y="3928278"/>
            <a:ext cx="2837500" cy="1462578"/>
          </a:xfrm>
          <a:prstGeom prst="bentConnector3">
            <a:avLst>
              <a:gd name="adj1" fmla="val 8179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D488320D-2903-015A-AA75-38F68CB596CD}"/>
              </a:ext>
            </a:extLst>
          </p:cNvPr>
          <p:cNvCxnSpPr>
            <a:cxnSpLocks/>
          </p:cNvCxnSpPr>
          <p:nvPr/>
        </p:nvCxnSpPr>
        <p:spPr>
          <a:xfrm rot="10800000">
            <a:off x="9181074" y="1909442"/>
            <a:ext cx="1769547" cy="68645"/>
          </a:xfrm>
          <a:prstGeom prst="bentConnector3">
            <a:avLst>
              <a:gd name="adj1" fmla="val 421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4D190BBE-11D4-67D9-7C7C-70FC09B58006}"/>
              </a:ext>
            </a:extLst>
          </p:cNvPr>
          <p:cNvCxnSpPr>
            <a:cxnSpLocks/>
            <a:endCxn id="15" idx="3"/>
          </p:cNvCxnSpPr>
          <p:nvPr/>
        </p:nvCxnSpPr>
        <p:spPr>
          <a:xfrm rot="10800000">
            <a:off x="9338731" y="5183541"/>
            <a:ext cx="856616" cy="742035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림 80">
            <a:extLst>
              <a:ext uri="{FF2B5EF4-FFF2-40B4-BE49-F238E27FC236}">
                <a16:creationId xmlns:a16="http://schemas.microsoft.com/office/drawing/2014/main" id="{D71BE7A4-E916-50BF-D803-42A8AFF352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85422" y="5763438"/>
            <a:ext cx="994253" cy="994253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91999556-6590-6C64-3F96-AC9413118C49}"/>
              </a:ext>
            </a:extLst>
          </p:cNvPr>
          <p:cNvSpPr/>
          <p:nvPr/>
        </p:nvSpPr>
        <p:spPr>
          <a:xfrm>
            <a:off x="8869606" y="854010"/>
            <a:ext cx="241752" cy="261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 </a:t>
            </a:r>
            <a:endParaRPr lang="en-US" altLang="ko-KR" sz="1600" dirty="0">
              <a:solidFill>
                <a:schemeClr val="bg1"/>
              </a:solidFill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D057A0-066E-1224-25D9-D0B0BB797ECA}"/>
              </a:ext>
            </a:extLst>
          </p:cNvPr>
          <p:cNvSpPr txBox="1"/>
          <p:nvPr/>
        </p:nvSpPr>
        <p:spPr>
          <a:xfrm>
            <a:off x="8022361" y="854010"/>
            <a:ext cx="903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남여공용</a:t>
            </a:r>
            <a:endParaRPr lang="ko-KR" altLang="en-US" sz="11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298FA8F-C3E0-97DD-3470-E017E8BBB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662685"/>
              </p:ext>
            </p:extLst>
          </p:nvPr>
        </p:nvGraphicFramePr>
        <p:xfrm>
          <a:off x="5804350" y="2461980"/>
          <a:ext cx="3357416" cy="378342"/>
        </p:xfrm>
        <a:graphic>
          <a:graphicData uri="http://schemas.openxmlformats.org/drawingml/2006/table">
            <a:tbl>
              <a:tblPr/>
              <a:tblGrid>
                <a:gridCol w="1678708">
                  <a:extLst>
                    <a:ext uri="{9D8B030D-6E8A-4147-A177-3AD203B41FA5}">
                      <a16:colId xmlns:a16="http://schemas.microsoft.com/office/drawing/2014/main" val="2187930540"/>
                    </a:ext>
                  </a:extLst>
                </a:gridCol>
                <a:gridCol w="1678708">
                  <a:extLst>
                    <a:ext uri="{9D8B030D-6E8A-4147-A177-3AD203B41FA5}">
                      <a16:colId xmlns:a16="http://schemas.microsoft.com/office/drawing/2014/main" val="4289879545"/>
                    </a:ext>
                  </a:extLst>
                </a:gridCol>
              </a:tblGrid>
              <a:tr h="378342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800" dirty="0" err="1">
                          <a:effectLst/>
                        </a:rPr>
                        <a:t>정왕중앙공원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89877" marR="89877" marT="89877" marB="89877" anchor="ctr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80D8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800" dirty="0">
                          <a:effectLst/>
                        </a:rPr>
                        <a:t>경기도 시흥시 </a:t>
                      </a:r>
                      <a:r>
                        <a:rPr lang="ko-KR" altLang="en-US" sz="800" dirty="0" err="1">
                          <a:effectLst/>
                        </a:rPr>
                        <a:t>정왕동</a:t>
                      </a:r>
                      <a:r>
                        <a:rPr lang="ko-KR" altLang="en-US" sz="800" dirty="0">
                          <a:effectLst/>
                        </a:rPr>
                        <a:t> </a:t>
                      </a:r>
                      <a:r>
                        <a:rPr lang="en-US" altLang="ko-KR" sz="800" dirty="0">
                          <a:effectLst/>
                        </a:rPr>
                        <a:t>1845-1</a:t>
                      </a:r>
                    </a:p>
                  </a:txBody>
                  <a:tcPr marL="89877" marR="89877" marT="89877" marB="89877" anchor="ctr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D6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845081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95874771-26F2-5F13-FBD7-ADEBEF14B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040477"/>
              </p:ext>
            </p:extLst>
          </p:nvPr>
        </p:nvGraphicFramePr>
        <p:xfrm>
          <a:off x="5804350" y="2843676"/>
          <a:ext cx="3357416" cy="378342"/>
        </p:xfrm>
        <a:graphic>
          <a:graphicData uri="http://schemas.openxmlformats.org/drawingml/2006/table">
            <a:tbl>
              <a:tblPr/>
              <a:tblGrid>
                <a:gridCol w="1678708">
                  <a:extLst>
                    <a:ext uri="{9D8B030D-6E8A-4147-A177-3AD203B41FA5}">
                      <a16:colId xmlns:a16="http://schemas.microsoft.com/office/drawing/2014/main" val="2187930540"/>
                    </a:ext>
                  </a:extLst>
                </a:gridCol>
                <a:gridCol w="1678708">
                  <a:extLst>
                    <a:ext uri="{9D8B030D-6E8A-4147-A177-3AD203B41FA5}">
                      <a16:colId xmlns:a16="http://schemas.microsoft.com/office/drawing/2014/main" val="4289879545"/>
                    </a:ext>
                  </a:extLst>
                </a:gridCol>
              </a:tblGrid>
              <a:tr h="378342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배곧생명공원</a:t>
                      </a:r>
                      <a:endParaRPr lang="ko-KR" altLang="en-US" sz="100" dirty="0">
                        <a:effectLst/>
                      </a:endParaRPr>
                    </a:p>
                  </a:txBody>
                  <a:tcPr marL="89877" marR="89877" marT="89877" marB="89877" anchor="ctr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80D8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경기도 시흥시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배곧동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187</a:t>
                      </a:r>
                      <a:endParaRPr lang="en-US" altLang="ko-KR" sz="100" dirty="0">
                        <a:effectLst/>
                      </a:endParaRPr>
                    </a:p>
                  </a:txBody>
                  <a:tcPr marL="89877" marR="89877" marT="89877" marB="89877" anchor="ctr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D6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845081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19D71E3D-053C-618D-94F2-85B6460A5128}"/>
              </a:ext>
            </a:extLst>
          </p:cNvPr>
          <p:cNvSpPr/>
          <p:nvPr/>
        </p:nvSpPr>
        <p:spPr>
          <a:xfrm>
            <a:off x="8869606" y="1196803"/>
            <a:ext cx="241752" cy="261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 </a:t>
            </a:r>
            <a:endParaRPr lang="en-US" altLang="ko-KR" sz="1600" dirty="0">
              <a:solidFill>
                <a:schemeClr val="bg1"/>
              </a:solidFill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31460A-7C91-36F2-D7D3-F5B057656979}"/>
              </a:ext>
            </a:extLst>
          </p:cNvPr>
          <p:cNvSpPr txBox="1"/>
          <p:nvPr/>
        </p:nvSpPr>
        <p:spPr>
          <a:xfrm>
            <a:off x="8022361" y="1196803"/>
            <a:ext cx="903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수세식</a:t>
            </a:r>
          </a:p>
        </p:txBody>
      </p:sp>
    </p:spTree>
    <p:extLst>
      <p:ext uri="{BB962C8B-B14F-4D97-AF65-F5344CB8AC3E}">
        <p14:creationId xmlns:p14="http://schemas.microsoft.com/office/powerpoint/2010/main" val="3116950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40028E33-DADC-3A71-DA4D-59A12E4A19AA}"/>
              </a:ext>
            </a:extLst>
          </p:cNvPr>
          <p:cNvSpPr/>
          <p:nvPr/>
        </p:nvSpPr>
        <p:spPr>
          <a:xfrm rot="10800000">
            <a:off x="0" y="0"/>
            <a:ext cx="12192000" cy="1520891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자유형: 도형 26"/>
          <p:cNvSpPr/>
          <p:nvPr/>
        </p:nvSpPr>
        <p:spPr>
          <a:xfrm rot="10800000">
            <a:off x="0" y="-1"/>
            <a:ext cx="12192000" cy="1264246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40" name="사각형: 둥근 모서리 28"/>
          <p:cNvSpPr/>
          <p:nvPr/>
        </p:nvSpPr>
        <p:spPr>
          <a:xfrm>
            <a:off x="2791522" y="5773219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수정 및 보완, 발표</a:t>
            </a:r>
          </a:p>
        </p:txBody>
      </p:sp>
      <p:sp>
        <p:nvSpPr>
          <p:cNvPr id="43" name="사각형: 둥근 모서리 28"/>
          <p:cNvSpPr/>
          <p:nvPr/>
        </p:nvSpPr>
        <p:spPr>
          <a:xfrm>
            <a:off x="2791522" y="4782619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지도 데이터 나타내기,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C/C++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연동 및 배포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, </a:t>
            </a:r>
            <a:r>
              <a:rPr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텔레그램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/>
            </a:endParaRPr>
          </a:p>
        </p:txBody>
      </p:sp>
      <p:sp>
        <p:nvSpPr>
          <p:cNvPr id="44" name="사각형: 둥근 모서리 28"/>
          <p:cNvSpPr/>
          <p:nvPr/>
        </p:nvSpPr>
        <p:spPr>
          <a:xfrm>
            <a:off x="2791522" y="3792019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    Open API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연동,  메일 보내기, 중간 발표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1훈떡볶이 R"/>
                <a:ea typeface="1훈떡볶이 R"/>
                <a:cs typeface="Noto Sans SemBd"/>
              </a:rPr>
              <a:t>	</a:t>
            </a:r>
          </a:p>
        </p:txBody>
      </p:sp>
      <p:sp>
        <p:nvSpPr>
          <p:cNvPr id="45" name="사각형: 둥근 모서리 28"/>
          <p:cNvSpPr/>
          <p:nvPr/>
        </p:nvSpPr>
        <p:spPr>
          <a:xfrm>
            <a:off x="2791522" y="2786597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GUI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구현 및 리소스 제작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1훈떡볶이 R"/>
                <a:ea typeface="1훈떡볶이 R"/>
                <a:cs typeface="Noto Sans SemBd"/>
              </a:rPr>
              <a:t>	</a:t>
            </a:r>
          </a:p>
        </p:txBody>
      </p:sp>
      <p:sp>
        <p:nvSpPr>
          <p:cNvPr id="47" name="사각형: 둥근 모서리 28"/>
          <p:cNvSpPr/>
          <p:nvPr/>
        </p:nvSpPr>
        <p:spPr>
          <a:xfrm>
            <a:off x="2791522" y="1767422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주제 선정 및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UI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구성 기획 발표</a:t>
            </a:r>
          </a:p>
        </p:txBody>
      </p:sp>
      <p:pic>
        <p:nvPicPr>
          <p:cNvPr id="48" name="그림 26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 rot="6255720">
            <a:off x="2244430" y="1405070"/>
            <a:ext cx="1070221" cy="104474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</p:pic>
      <p:pic>
        <p:nvPicPr>
          <p:cNvPr id="51" name="그림 11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 rot="20821158">
            <a:off x="10307059" y="4936363"/>
            <a:ext cx="1747516" cy="1422400"/>
          </a:xfrm>
          <a:prstGeom prst="rect">
            <a:avLst/>
          </a:prstGeom>
        </p:spPr>
      </p:pic>
      <p:sp>
        <p:nvSpPr>
          <p:cNvPr id="52" name="사각형: 둥근 모서리 28"/>
          <p:cNvSpPr/>
          <p:nvPr/>
        </p:nvSpPr>
        <p:spPr>
          <a:xfrm>
            <a:off x="915097" y="1824572"/>
            <a:ext cx="1332104" cy="808555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50800" algn="ctr">
            <a:solidFill>
              <a:schemeClr val="accent6">
                <a:lumMod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800" b="1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1주차</a:t>
            </a:r>
          </a:p>
        </p:txBody>
      </p:sp>
      <p:sp>
        <p:nvSpPr>
          <p:cNvPr id="55" name="사각형: 둥근 모서리 28"/>
          <p:cNvSpPr/>
          <p:nvPr/>
        </p:nvSpPr>
        <p:spPr>
          <a:xfrm>
            <a:off x="915097" y="2815172"/>
            <a:ext cx="1332104" cy="808555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50800" algn="ctr">
            <a:solidFill>
              <a:schemeClr val="accent6">
                <a:lumMod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800" b="1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2주차</a:t>
            </a:r>
          </a:p>
        </p:txBody>
      </p:sp>
      <p:sp>
        <p:nvSpPr>
          <p:cNvPr id="56" name="사각형: 둥근 모서리 28"/>
          <p:cNvSpPr/>
          <p:nvPr/>
        </p:nvSpPr>
        <p:spPr>
          <a:xfrm>
            <a:off x="915097" y="3786722"/>
            <a:ext cx="1332104" cy="808555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50800" algn="ctr">
            <a:solidFill>
              <a:schemeClr val="accent6">
                <a:lumMod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800" b="1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3주차</a:t>
            </a:r>
          </a:p>
        </p:txBody>
      </p:sp>
      <p:sp>
        <p:nvSpPr>
          <p:cNvPr id="57" name="사각형: 둥근 모서리 28"/>
          <p:cNvSpPr/>
          <p:nvPr/>
        </p:nvSpPr>
        <p:spPr>
          <a:xfrm>
            <a:off x="915097" y="4758272"/>
            <a:ext cx="1332104" cy="808555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50800" algn="ctr">
            <a:solidFill>
              <a:schemeClr val="accent6">
                <a:lumMod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800" b="1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4주차</a:t>
            </a:r>
          </a:p>
        </p:txBody>
      </p:sp>
      <p:sp>
        <p:nvSpPr>
          <p:cNvPr id="58" name="사각형: 둥근 모서리 28"/>
          <p:cNvSpPr/>
          <p:nvPr/>
        </p:nvSpPr>
        <p:spPr>
          <a:xfrm>
            <a:off x="915097" y="5767922"/>
            <a:ext cx="1332104" cy="808555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50800" algn="ctr">
            <a:solidFill>
              <a:schemeClr val="accent6">
                <a:lumMod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800" b="1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5주차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6FB522-32DE-1ABC-D3E2-1266DD63F809}"/>
              </a:ext>
            </a:extLst>
          </p:cNvPr>
          <p:cNvSpPr txBox="1"/>
          <p:nvPr/>
        </p:nvSpPr>
        <p:spPr>
          <a:xfrm>
            <a:off x="1318757" y="119541"/>
            <a:ext cx="5408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개발</a:t>
            </a:r>
            <a:r>
              <a:rPr lang="en-US" altLang="ko-KR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 </a:t>
            </a:r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일정</a:t>
            </a:r>
            <a:endParaRPr lang="ko-KR" altLang="en-US" sz="5400" b="1" dirty="0">
              <a:solidFill>
                <a:schemeClr val="bg1"/>
              </a:solidFill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40028E33-DADC-3A71-DA4D-59A12E4A19AA}"/>
              </a:ext>
            </a:extLst>
          </p:cNvPr>
          <p:cNvSpPr/>
          <p:nvPr/>
        </p:nvSpPr>
        <p:spPr>
          <a:xfrm rot="10800000">
            <a:off x="0" y="0"/>
            <a:ext cx="12192000" cy="1520891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자유형: 도형 26"/>
          <p:cNvSpPr/>
          <p:nvPr/>
        </p:nvSpPr>
        <p:spPr>
          <a:xfrm rot="10800000">
            <a:off x="0" y="-1"/>
            <a:ext cx="12192000" cy="1264246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6FB522-32DE-1ABC-D3E2-1266DD63F809}"/>
              </a:ext>
            </a:extLst>
          </p:cNvPr>
          <p:cNvSpPr txBox="1"/>
          <p:nvPr/>
        </p:nvSpPr>
        <p:spPr>
          <a:xfrm>
            <a:off x="1318757" y="119541"/>
            <a:ext cx="5408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Tic-Tac-Toe</a:t>
            </a:r>
            <a:endParaRPr lang="ko-KR" altLang="en-US" sz="5400" dirty="0">
              <a:solidFill>
                <a:schemeClr val="bg1"/>
              </a:solidFill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  <p:pic>
        <p:nvPicPr>
          <p:cNvPr id="2" name="bandicam 2022-05-16 01-04-52-184">
            <a:hlinkClick r:id="" action="ppaction://media"/>
            <a:extLst>
              <a:ext uri="{FF2B5EF4-FFF2-40B4-BE49-F238E27FC236}">
                <a16:creationId xmlns:a16="http://schemas.microsoft.com/office/drawing/2014/main" id="{EF6C4E45-D4E6-E831-4CC9-05B6347ADE9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093307" y="1640434"/>
            <a:ext cx="6005385" cy="490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202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70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40028E33-DADC-3A71-DA4D-59A12E4A19AA}"/>
              </a:ext>
            </a:extLst>
          </p:cNvPr>
          <p:cNvSpPr/>
          <p:nvPr/>
        </p:nvSpPr>
        <p:spPr>
          <a:xfrm rot="10800000">
            <a:off x="0" y="0"/>
            <a:ext cx="12192000" cy="1520891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자유형: 도형 26"/>
          <p:cNvSpPr/>
          <p:nvPr/>
        </p:nvSpPr>
        <p:spPr>
          <a:xfrm rot="10800000">
            <a:off x="0" y="-1"/>
            <a:ext cx="12192000" cy="1264246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6FB522-32DE-1ABC-D3E2-1266DD63F809}"/>
              </a:ext>
            </a:extLst>
          </p:cNvPr>
          <p:cNvSpPr txBox="1"/>
          <p:nvPr/>
        </p:nvSpPr>
        <p:spPr>
          <a:xfrm>
            <a:off x="1318757" y="119541"/>
            <a:ext cx="5408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Tic-Tac-Toe</a:t>
            </a:r>
            <a:endParaRPr lang="ko-KR" altLang="en-US" sz="5400" dirty="0">
              <a:solidFill>
                <a:schemeClr val="bg1"/>
              </a:solidFill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  <p:pic>
        <p:nvPicPr>
          <p:cNvPr id="3" name="bandicam 2022-05-16 01-06-08-604">
            <a:hlinkClick r:id="" action="ppaction://media"/>
            <a:extLst>
              <a:ext uri="{FF2B5EF4-FFF2-40B4-BE49-F238E27FC236}">
                <a16:creationId xmlns:a16="http://schemas.microsoft.com/office/drawing/2014/main" id="{66E3B64F-7376-E305-53A1-68C4D5F00B2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093308" y="1640434"/>
            <a:ext cx="6005384" cy="490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900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7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204</Words>
  <Application>Microsoft Office PowerPoint</Application>
  <PresentationFormat>와이드스크린</PresentationFormat>
  <Paragraphs>78</Paragraphs>
  <Slides>9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1훈떡볶이 R</vt:lpstr>
      <vt:lpstr>210 골목길 L</vt:lpstr>
      <vt:lpstr>Rix개봉박두 B</vt:lpstr>
      <vt:lpstr>맑은 고딕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홍명진(2019184036)</cp:lastModifiedBy>
  <cp:revision>6</cp:revision>
  <dcterms:created xsi:type="dcterms:W3CDTF">2020-01-13T05:39:04Z</dcterms:created>
  <dcterms:modified xsi:type="dcterms:W3CDTF">2022-05-21T13:01:18Z</dcterms:modified>
</cp:coreProperties>
</file>