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60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E"/>
    <a:srgbClr val="4999B6"/>
    <a:srgbClr val="B414B8"/>
    <a:srgbClr val="5B1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data.gg.go.kr/portal/data/service/selectServicePage.do?page=1&amp;rows=10&amp;sortColumn=&amp;sortDirection=&amp;infId=3NPA52LBMO36CQEQ1GMY28894927&amp;infSeq=3&amp;order=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눈물 방울 21">
            <a:extLst>
              <a:ext uri="{FF2B5EF4-FFF2-40B4-BE49-F238E27FC236}">
                <a16:creationId xmlns:a16="http://schemas.microsoft.com/office/drawing/2014/main" id="{0838E0B7-9C28-4D57-8CDC-644AE29E434D}"/>
              </a:ext>
            </a:extLst>
          </p:cNvPr>
          <p:cNvSpPr/>
          <p:nvPr/>
        </p:nvSpPr>
        <p:spPr>
          <a:xfrm rot="18900000">
            <a:off x="703488" y="640681"/>
            <a:ext cx="514422" cy="51442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07507DE0-A18C-4DB2-A676-BF3B2C3F1A6C}"/>
              </a:ext>
            </a:extLst>
          </p:cNvPr>
          <p:cNvSpPr/>
          <p:nvPr/>
        </p:nvSpPr>
        <p:spPr>
          <a:xfrm rot="18900000">
            <a:off x="9271451" y="3095539"/>
            <a:ext cx="768141" cy="768141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BB1F96B1-6CC9-4CDA-9B36-95DA950A7851}"/>
              </a:ext>
            </a:extLst>
          </p:cNvPr>
          <p:cNvSpPr/>
          <p:nvPr/>
        </p:nvSpPr>
        <p:spPr>
          <a:xfrm rot="18900000">
            <a:off x="3843337" y="969657"/>
            <a:ext cx="383027" cy="383027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03091930-AE0B-443F-9CAB-B4B7F6FE0DE0}"/>
              </a:ext>
            </a:extLst>
          </p:cNvPr>
          <p:cNvSpPr/>
          <p:nvPr/>
        </p:nvSpPr>
        <p:spPr>
          <a:xfrm rot="18900000">
            <a:off x="6953563" y="649693"/>
            <a:ext cx="523053" cy="523053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02A5081E-8DC8-4697-910A-EACD68DDBE7A}"/>
              </a:ext>
            </a:extLst>
          </p:cNvPr>
          <p:cNvSpPr/>
          <p:nvPr/>
        </p:nvSpPr>
        <p:spPr>
          <a:xfrm rot="18900000">
            <a:off x="10788108" y="2596745"/>
            <a:ext cx="373102" cy="37310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08AB40D2-D165-49F7-B1E4-3D64DCD648E2}"/>
              </a:ext>
            </a:extLst>
          </p:cNvPr>
          <p:cNvSpPr/>
          <p:nvPr/>
        </p:nvSpPr>
        <p:spPr>
          <a:xfrm rot="18900000">
            <a:off x="9308191" y="1303765"/>
            <a:ext cx="604060" cy="60406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F1784C7E-8306-4CA3-8C95-2267F9943372}"/>
              </a:ext>
            </a:extLst>
          </p:cNvPr>
          <p:cNvSpPr/>
          <p:nvPr/>
        </p:nvSpPr>
        <p:spPr>
          <a:xfrm rot="18900000">
            <a:off x="11245001" y="651395"/>
            <a:ext cx="422312" cy="42231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93886B1-7CBE-4E56-9583-0B56794D2822}"/>
              </a:ext>
            </a:extLst>
          </p:cNvPr>
          <p:cNvSpPr/>
          <p:nvPr/>
        </p:nvSpPr>
        <p:spPr>
          <a:xfrm>
            <a:off x="0" y="5815156"/>
            <a:ext cx="12192000" cy="10428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41099">
                <a:moveTo>
                  <a:pt x="949124" y="0"/>
                </a:moveTo>
                <a:cubicBezTo>
                  <a:pt x="1446835" y="0"/>
                  <a:pt x="2409464" y="190982"/>
                  <a:pt x="2939970" y="208344"/>
                </a:cubicBezTo>
                <a:cubicBezTo>
                  <a:pt x="3470476" y="225706"/>
                  <a:pt x="3732836" y="100314"/>
                  <a:pt x="4132162" y="104172"/>
                </a:cubicBezTo>
                <a:cubicBezTo>
                  <a:pt x="4531489" y="108030"/>
                  <a:pt x="4884516" y="235351"/>
                  <a:pt x="5335930" y="231493"/>
                </a:cubicBezTo>
                <a:cubicBezTo>
                  <a:pt x="5787342" y="227635"/>
                  <a:pt x="6396942" y="106101"/>
                  <a:pt x="6840638" y="81023"/>
                </a:cubicBezTo>
                <a:cubicBezTo>
                  <a:pt x="7284334" y="55945"/>
                  <a:pt x="7573701" y="86810"/>
                  <a:pt x="7998106" y="81023"/>
                </a:cubicBezTo>
                <a:cubicBezTo>
                  <a:pt x="8422511" y="75236"/>
                  <a:pt x="8983883" y="27008"/>
                  <a:pt x="9387068" y="46299"/>
                </a:cubicBezTo>
                <a:cubicBezTo>
                  <a:pt x="9790253" y="65590"/>
                  <a:pt x="10073833" y="192911"/>
                  <a:pt x="10417215" y="196769"/>
                </a:cubicBezTo>
                <a:cubicBezTo>
                  <a:pt x="10760597" y="200627"/>
                  <a:pt x="11132916" y="69448"/>
                  <a:pt x="11447362" y="69448"/>
                </a:cubicBezTo>
                <a:cubicBezTo>
                  <a:pt x="11683197" y="69448"/>
                  <a:pt x="11923371" y="82470"/>
                  <a:pt x="12121497" y="132928"/>
                </a:cubicBezTo>
                <a:lnTo>
                  <a:pt x="12192000" y="153974"/>
                </a:lnTo>
                <a:lnTo>
                  <a:pt x="12192000" y="741099"/>
                </a:lnTo>
                <a:lnTo>
                  <a:pt x="0" y="741099"/>
                </a:lnTo>
                <a:lnTo>
                  <a:pt x="0" y="195501"/>
                </a:lnTo>
                <a:lnTo>
                  <a:pt x="25907" y="188315"/>
                </a:lnTo>
                <a:cubicBezTo>
                  <a:pt x="211057" y="129974"/>
                  <a:pt x="513627" y="0"/>
                  <a:pt x="949124" y="0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C47C2B0-0D2A-4364-9A93-87AD94A5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010" y="3113973"/>
            <a:ext cx="2343030" cy="34080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22B325F0-2D84-493A-A500-B8D7B6A61ED6}"/>
              </a:ext>
            </a:extLst>
          </p:cNvPr>
          <p:cNvGrpSpPr/>
          <p:nvPr/>
        </p:nvGrpSpPr>
        <p:grpSpPr>
          <a:xfrm>
            <a:off x="567042" y="5671488"/>
            <a:ext cx="3396060" cy="1002625"/>
            <a:chOff x="4417095" y="5575726"/>
            <a:chExt cx="3543701" cy="1002625"/>
          </a:xfr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20D32CAC-2747-45F7-A5AA-B9FAD7C4D963}"/>
                </a:ext>
              </a:extLst>
            </p:cNvPr>
            <p:cNvSpPr/>
            <p:nvPr/>
          </p:nvSpPr>
          <p:spPr>
            <a:xfrm rot="10800000">
              <a:off x="4564736" y="5575726"/>
              <a:ext cx="1452606" cy="914400"/>
            </a:xfrm>
            <a:prstGeom prst="arc">
              <a:avLst>
                <a:gd name="adj1" fmla="val 16357922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C476EFC8-5BDF-4AF5-9E61-3B3546E3FCA8}"/>
                </a:ext>
              </a:extLst>
            </p:cNvPr>
            <p:cNvSpPr/>
            <p:nvPr/>
          </p:nvSpPr>
          <p:spPr>
            <a:xfrm rot="10800000">
              <a:off x="4417095" y="5663951"/>
              <a:ext cx="1452606" cy="914400"/>
            </a:xfrm>
            <a:prstGeom prst="arc">
              <a:avLst>
                <a:gd name="adj1" fmla="val 18174439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0072134-D002-4FD0-8ECE-197DA73FE0A8}"/>
                </a:ext>
              </a:extLst>
            </p:cNvPr>
            <p:cNvSpPr/>
            <p:nvPr/>
          </p:nvSpPr>
          <p:spPr>
            <a:xfrm rot="10800000" flipH="1">
              <a:off x="4726547" y="5619840"/>
              <a:ext cx="3087783" cy="914400"/>
            </a:xfrm>
            <a:prstGeom prst="arc">
              <a:avLst>
                <a:gd name="adj1" fmla="val 16357922"/>
                <a:gd name="adj2" fmla="val 4591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4049F13C-D511-4160-BB2C-FA7D40EE5362}"/>
                </a:ext>
              </a:extLst>
            </p:cNvPr>
            <p:cNvSpPr/>
            <p:nvPr/>
          </p:nvSpPr>
          <p:spPr>
            <a:xfrm rot="10800000" flipH="1">
              <a:off x="5980712" y="5630001"/>
              <a:ext cx="1980084" cy="914400"/>
            </a:xfrm>
            <a:prstGeom prst="arc">
              <a:avLst>
                <a:gd name="adj1" fmla="val 19710290"/>
                <a:gd name="adj2" fmla="val 7350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731C50D4-4555-40B8-87E6-50F71B394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1147">
            <a:off x="5968312" y="5332357"/>
            <a:ext cx="1280156" cy="1249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90FC6B4-6883-4DCA-93B1-32D9430B73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904560" y="5588781"/>
            <a:ext cx="1033774" cy="1009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2164C3-50D9-43EC-A1C6-D42B9A6696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255720">
            <a:off x="4396734" y="5563626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3B639B9-B5ED-F5BC-5CB6-F612075B6D7C}"/>
              </a:ext>
            </a:extLst>
          </p:cNvPr>
          <p:cNvGrpSpPr/>
          <p:nvPr/>
        </p:nvGrpSpPr>
        <p:grpSpPr>
          <a:xfrm>
            <a:off x="8998527" y="3090347"/>
            <a:ext cx="1616367" cy="1057284"/>
            <a:chOff x="6649632" y="2750450"/>
            <a:chExt cx="574347" cy="377997"/>
          </a:xfrm>
        </p:grpSpPr>
        <p:sp>
          <p:nvSpPr>
            <p:cNvPr id="29" name="도넛 11">
              <a:extLst>
                <a:ext uri="{FF2B5EF4-FFF2-40B4-BE49-F238E27FC236}">
                  <a16:creationId xmlns:a16="http://schemas.microsoft.com/office/drawing/2014/main" id="{437F4A66-4C8A-092C-15F2-EF238B62172E}"/>
                </a:ext>
              </a:extLst>
            </p:cNvPr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7F65EAC9-592B-2AF5-FA25-DE3B2B30B0DC}"/>
                </a:ext>
              </a:extLst>
            </p:cNvPr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16F1787-3F1F-5053-B836-FA77050B665A}"/>
                </a:ext>
              </a:extLst>
            </p:cNvPr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ADE070CF-4498-554A-002B-51B349429B88}"/>
                </a:ext>
              </a:extLst>
            </p:cNvPr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도넛 21">
              <a:extLst>
                <a:ext uri="{FF2B5EF4-FFF2-40B4-BE49-F238E27FC236}">
                  <a16:creationId xmlns:a16="http://schemas.microsoft.com/office/drawing/2014/main" id="{AE4F7C29-DCFF-16E7-7C85-E7696FA15DA5}"/>
                </a:ext>
              </a:extLst>
            </p:cNvPr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F2EBD7-A41D-FCD7-6EE7-E9367B4EB942}"/>
              </a:ext>
            </a:extLst>
          </p:cNvPr>
          <p:cNvSpPr/>
          <p:nvPr/>
        </p:nvSpPr>
        <p:spPr>
          <a:xfrm>
            <a:off x="3154976" y="3799121"/>
            <a:ext cx="5247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Rix개봉박두 B" panose="02020603020101020101" pitchFamily="18" charset="-127"/>
                <a:ea typeface="Rix개봉박두 B" panose="02020603020101020101" pitchFamily="18" charset="-127"/>
              </a:rPr>
              <a:t>10</a:t>
            </a:r>
            <a:r>
              <a:rPr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Rix개봉박두 B" panose="02020603020101020101" pitchFamily="18" charset="-127"/>
                <a:ea typeface="Rix개봉박두 B" panose="02020603020101020101" pitchFamily="18" charset="-127"/>
              </a:rPr>
              <a:t>퍼센트 </a:t>
            </a:r>
            <a:r>
              <a:rPr lang="ko-KR" altLang="en-US" sz="6600" dirty="0">
                <a:solidFill>
                  <a:schemeClr val="accent6">
                    <a:lumMod val="75000"/>
                  </a:schemeClr>
                </a:solidFill>
                <a:latin typeface="Rix개봉박두 B" panose="02020603020101020101" pitchFamily="18" charset="-127"/>
                <a:ea typeface="Rix개봉박두 B" panose="02020603020101020101" pitchFamily="18" charset="-127"/>
              </a:rPr>
              <a:t>할인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Rix개봉박두 B" panose="02020603020101020101" pitchFamily="18" charset="-127"/>
              <a:ea typeface="Rix개봉박두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70A41-C6E9-05AF-3A7B-26656E3A26A1}"/>
              </a:ext>
            </a:extLst>
          </p:cNvPr>
          <p:cNvSpPr txBox="1"/>
          <p:nvPr/>
        </p:nvSpPr>
        <p:spPr>
          <a:xfrm rot="860419">
            <a:off x="8586199" y="3968157"/>
            <a:ext cx="1492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받는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CF3707-4B24-083A-FECD-3978ADCE1210}"/>
              </a:ext>
            </a:extLst>
          </p:cNvPr>
          <p:cNvSpPr/>
          <p:nvPr/>
        </p:nvSpPr>
        <p:spPr>
          <a:xfrm rot="20735452">
            <a:off x="9536707" y="4012639"/>
            <a:ext cx="1982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법</a:t>
            </a:r>
            <a:r>
              <a:rPr lang="en-US" altLang="ko-KR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?!</a:t>
            </a:r>
            <a:endParaRPr lang="ko-KR" altLang="en-US" sz="6000" b="1" dirty="0">
              <a:latin typeface="Rix개봉박두 B" panose="02020603020101020101" pitchFamily="18" charset="-127"/>
              <a:ea typeface="Rix개봉박두 B" panose="02020603020101020101" pitchFamily="18" charset="-127"/>
            </a:endParaRPr>
          </a:p>
        </p:txBody>
      </p:sp>
      <p:pic>
        <p:nvPicPr>
          <p:cNvPr id="52" name="Picture 4" descr="시흥화폐 시루 사용방법">
            <a:extLst>
              <a:ext uri="{FF2B5EF4-FFF2-40B4-BE49-F238E27FC236}">
                <a16:creationId xmlns:a16="http://schemas.microsoft.com/office/drawing/2014/main" id="{509A89DA-D6DB-2691-72DE-333AF114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3287">
            <a:off x="1753217" y="2250788"/>
            <a:ext cx="2049972" cy="152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18CBECB-E1EF-2388-139A-02B579DEAF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127156" y="3459497"/>
            <a:ext cx="2220736" cy="810569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A35AD1-1C81-592A-91F6-F5FCF4487BEB}"/>
              </a:ext>
            </a:extLst>
          </p:cNvPr>
          <p:cNvSpPr/>
          <p:nvPr/>
        </p:nvSpPr>
        <p:spPr>
          <a:xfrm>
            <a:off x="9256964" y="5620832"/>
            <a:ext cx="2402196" cy="745980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2019184026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이재윤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2019184036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홍명진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21D96-3F94-EFD7-EA41-BCDC61D2D1E2}"/>
              </a:ext>
            </a:extLst>
          </p:cNvPr>
          <p:cNvSpPr txBox="1"/>
          <p:nvPr/>
        </p:nvSpPr>
        <p:spPr>
          <a:xfrm>
            <a:off x="3532596" y="2518810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2022-1</a:t>
            </a:r>
            <a:r>
              <a:rPr lang="ko-KR" altLang="en-US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학기 스크립트언어</a:t>
            </a:r>
          </a:p>
        </p:txBody>
      </p:sp>
    </p:spTree>
    <p:extLst>
      <p:ext uri="{BB962C8B-B14F-4D97-AF65-F5344CB8AC3E}">
        <p14:creationId xmlns:p14="http://schemas.microsoft.com/office/powerpoint/2010/main" val="105901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254982A-39A4-3049-250A-9DDD5D60D73C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07AB4-770D-49C0-ADA4-0273422462AF}"/>
              </a:ext>
            </a:extLst>
          </p:cNvPr>
          <p:cNvSpPr txBox="1"/>
          <p:nvPr/>
        </p:nvSpPr>
        <p:spPr>
          <a:xfrm>
            <a:off x="1252605" y="94157"/>
            <a:ext cx="391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목차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08213D-BB89-4EEB-8D7E-4F9625E5ECD2}"/>
              </a:ext>
            </a:extLst>
          </p:cNvPr>
          <p:cNvSpPr/>
          <p:nvPr/>
        </p:nvSpPr>
        <p:spPr>
          <a:xfrm>
            <a:off x="839756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1.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기능 소개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3D4B17-C41F-0025-0030-CD4B804C1C8D}"/>
              </a:ext>
            </a:extLst>
          </p:cNvPr>
          <p:cNvSpPr/>
          <p:nvPr/>
        </p:nvSpPr>
        <p:spPr>
          <a:xfrm>
            <a:off x="6588735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사용할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API &amp; UI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904D4E-02B5-E6C8-E6AA-F8072B764891}"/>
              </a:ext>
            </a:extLst>
          </p:cNvPr>
          <p:cNvSpPr/>
          <p:nvPr/>
        </p:nvSpPr>
        <p:spPr>
          <a:xfrm>
            <a:off x="839756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개발일정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88A736-36BB-55D3-845A-5C2591D6EBFA}"/>
              </a:ext>
            </a:extLst>
          </p:cNvPr>
          <p:cNvSpPr/>
          <p:nvPr/>
        </p:nvSpPr>
        <p:spPr>
          <a:xfrm>
            <a:off x="6588735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4. Tic-Tac-Toe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7A7198-BBC5-4913-A08E-A1BD2E1B8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432384">
            <a:off x="4843935" y="2607160"/>
            <a:ext cx="1223466" cy="108890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3B5671D-6781-409D-9EF6-FDDC97EAB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61159" y="5001957"/>
            <a:ext cx="984391" cy="9609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17BCBF-9651-2603-2E77-3541FD18F2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9974" y="2624762"/>
            <a:ext cx="1206759" cy="13667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5B87DF-4FC5-4A6E-8CA2-B1A53F0F5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3042">
            <a:off x="4655332" y="4189045"/>
            <a:ext cx="1113007" cy="9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8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BEDC096-A107-4467-B9AB-8DDD924D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921" y="3498953"/>
            <a:ext cx="2760132" cy="30099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4D1EF3BF-FFBC-4C21-D1CD-DE708FD9DA75}"/>
              </a:ext>
            </a:extLst>
          </p:cNvPr>
          <p:cNvSpPr/>
          <p:nvPr/>
        </p:nvSpPr>
        <p:spPr>
          <a:xfrm flipH="1">
            <a:off x="4117303" y="2006081"/>
            <a:ext cx="7358960" cy="4040155"/>
          </a:xfrm>
          <a:prstGeom prst="wedgeRoundRectCallout">
            <a:avLst>
              <a:gd name="adj1" fmla="val 59833"/>
              <a:gd name="adj2" fmla="val 37669"/>
              <a:gd name="adj3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SemBd" panose="020B0702040504020204" pitchFamily="34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391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소개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BD4EE-AB1A-3A96-2D9F-420474ABEF55}"/>
              </a:ext>
            </a:extLst>
          </p:cNvPr>
          <p:cNvSpPr txBox="1"/>
          <p:nvPr/>
        </p:nvSpPr>
        <p:spPr>
          <a:xfrm>
            <a:off x="4836171" y="2402636"/>
            <a:ext cx="696063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경기도지역화폐 가맹점 검색 프로그램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 각 시군의 사용가능처 현황 안내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업종별 카테고리 검색 허용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검색결과에 따른 위치에 대한 지도 표기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이메일 발신 기능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1311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사용할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API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187917-7164-5A61-E5F0-D0A6842E9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0" b="22348"/>
          <a:stretch/>
        </p:blipFill>
        <p:spPr bwMode="auto">
          <a:xfrm>
            <a:off x="6096000" y="1720416"/>
            <a:ext cx="5596873" cy="452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73521B-DDC9-30FB-FBE5-CBABE3989FD2}"/>
              </a:ext>
            </a:extLst>
          </p:cNvPr>
          <p:cNvSpPr txBox="1"/>
          <p:nvPr/>
        </p:nvSpPr>
        <p:spPr>
          <a:xfrm>
            <a:off x="494645" y="2485294"/>
            <a:ext cx="5041061" cy="2993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 지역화폐 가맹점 현황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사용할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API URI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SemBd" panose="020B0702040504020204" pitchFamily="34"/>
                <a:hlinkClick r:id="rId4"/>
              </a:rPr>
              <a:t>https://data.gg.go.kr/portal/data/service/selectServicePage.do?page=1&amp;rows=10&amp;sortColumn=&amp;sortDirection=&amp;infId=3NPA52LBMO36CQEQ1GMY28894927&amp;infSeq=3&amp;order=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96A8CC-26A8-661D-D75D-A2E2FD3866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5706" y="5351619"/>
            <a:ext cx="10764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사용할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API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4091B0-3C19-1468-821A-77A17727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16" y="2036876"/>
            <a:ext cx="6747943" cy="42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864B45-9CCD-B65A-80DD-1F4C8B8824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81160" y="1520890"/>
            <a:ext cx="1759408" cy="975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FE22B7-043C-B95C-F0AC-38D25272C696}"/>
              </a:ext>
            </a:extLst>
          </p:cNvPr>
          <p:cNvSpPr txBox="1"/>
          <p:nvPr/>
        </p:nvSpPr>
        <p:spPr>
          <a:xfrm>
            <a:off x="614541" y="3201128"/>
            <a:ext cx="504106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활용할 데이터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Sheet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(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 시 군별 가맹점 정보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612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UI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구성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B3CE76-4A13-7299-E383-F8A844486D54}"/>
              </a:ext>
            </a:extLst>
          </p:cNvPr>
          <p:cNvSpPr/>
          <p:nvPr/>
        </p:nvSpPr>
        <p:spPr>
          <a:xfrm>
            <a:off x="4218203" y="-1"/>
            <a:ext cx="7973797" cy="1549158"/>
          </a:xfrm>
          <a:prstGeom prst="rect">
            <a:avLst/>
          </a:prstGeom>
          <a:solidFill>
            <a:srgbClr val="E2F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F21BCA-B8AD-7422-31D8-954140934E4F}"/>
              </a:ext>
            </a:extLst>
          </p:cNvPr>
          <p:cNvSpPr/>
          <p:nvPr/>
        </p:nvSpPr>
        <p:spPr>
          <a:xfrm>
            <a:off x="4520194" y="484215"/>
            <a:ext cx="5181600" cy="6048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48CC22-48FA-3907-7339-360FECE660CB}"/>
              </a:ext>
            </a:extLst>
          </p:cNvPr>
          <p:cNvSpPr/>
          <p:nvPr/>
        </p:nvSpPr>
        <p:spPr>
          <a:xfrm>
            <a:off x="4820511" y="816469"/>
            <a:ext cx="744072" cy="544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경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기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도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지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역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화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폐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가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맹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점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ko-KR" altLang="en-US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03AAA3-06DE-C419-75A6-FF1C010EE00B}"/>
              </a:ext>
            </a:extLst>
          </p:cNvPr>
          <p:cNvSpPr/>
          <p:nvPr/>
        </p:nvSpPr>
        <p:spPr>
          <a:xfrm>
            <a:off x="5775255" y="1631025"/>
            <a:ext cx="1995334" cy="59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시흥시</a:t>
            </a:r>
            <a:endParaRPr lang="en-US" altLang="ko-KR" sz="2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DF5239-3CB1-843B-C424-1C9688532235}"/>
              </a:ext>
            </a:extLst>
          </p:cNvPr>
          <p:cNvSpPr/>
          <p:nvPr/>
        </p:nvSpPr>
        <p:spPr>
          <a:xfrm>
            <a:off x="5775256" y="4106514"/>
            <a:ext cx="3563475" cy="215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5771BC-7109-C26D-6A4B-B848BFC77673}"/>
              </a:ext>
            </a:extLst>
          </p:cNvPr>
          <p:cNvSpPr/>
          <p:nvPr/>
        </p:nvSpPr>
        <p:spPr>
          <a:xfrm>
            <a:off x="5775256" y="3629034"/>
            <a:ext cx="3563475" cy="34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경기도 시흥시 </a:t>
            </a:r>
            <a:r>
              <a:rPr lang="ko-KR" altLang="en-US" dirty="0" err="1">
                <a:latin typeface="210 골목길 L" panose="02020603020101020101" pitchFamily="18" charset="-127"/>
                <a:ea typeface="210 골목길 L" panose="02020603020101020101" pitchFamily="18" charset="-127"/>
              </a:rPr>
              <a:t>산기대학로</a:t>
            </a:r>
            <a:r>
              <a:rPr lang="ko-KR" altLang="en-US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237 </a:t>
            </a:r>
            <a:endParaRPr lang="ko-KR" altLang="en-US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B6C8E0-DDB0-2376-E04E-1AAEFFA8D319}"/>
              </a:ext>
            </a:extLst>
          </p:cNvPr>
          <p:cNvSpPr/>
          <p:nvPr/>
        </p:nvSpPr>
        <p:spPr>
          <a:xfrm>
            <a:off x="5775255" y="2374887"/>
            <a:ext cx="3563475" cy="110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    음식점 </a:t>
            </a:r>
            <a:r>
              <a:rPr lang="en-US" altLang="ko-KR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: </a:t>
            </a:r>
            <a:r>
              <a:rPr lang="ko-KR" altLang="en-US" sz="2000" dirty="0" err="1">
                <a:latin typeface="210 골목길 L" panose="02020603020101020101" pitchFamily="18" charset="-127"/>
                <a:ea typeface="210 골목길 L" panose="02020603020101020101" pitchFamily="18" charset="-127"/>
              </a:rPr>
              <a:t>나들이김밥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            </a:t>
            </a:r>
            <a:r>
              <a:rPr lang="ko-KR" altLang="en-US" sz="2000" dirty="0" err="1">
                <a:latin typeface="210 골목길 L" panose="02020603020101020101" pitchFamily="18" charset="-127"/>
                <a:ea typeface="210 골목길 L" panose="02020603020101020101" pitchFamily="18" charset="-127"/>
              </a:rPr>
              <a:t>토스피아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    서점 </a:t>
            </a:r>
            <a:r>
              <a:rPr lang="en-US" altLang="ko-KR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: KPU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서점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796C4F-9A44-E0AC-6CF4-5027F6AF3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8" b="21723"/>
          <a:stretch/>
        </p:blipFill>
        <p:spPr bwMode="auto">
          <a:xfrm>
            <a:off x="6028502" y="4177456"/>
            <a:ext cx="3133264" cy="19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시흥화폐 시루 사용방법">
            <a:extLst>
              <a:ext uri="{FF2B5EF4-FFF2-40B4-BE49-F238E27FC236}">
                <a16:creationId xmlns:a16="http://schemas.microsoft.com/office/drawing/2014/main" id="{42982ED4-CF71-183B-9209-CE3E1AA5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8" y="2643081"/>
            <a:ext cx="780724" cy="5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8CAD8F-1391-1FD9-A960-22C383B7B36E}"/>
              </a:ext>
            </a:extLst>
          </p:cNvPr>
          <p:cNvSpPr/>
          <p:nvPr/>
        </p:nvSpPr>
        <p:spPr>
          <a:xfrm>
            <a:off x="5788814" y="818028"/>
            <a:ext cx="1995335" cy="67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검색 </a:t>
            </a:r>
            <a:endParaRPr lang="en-US" altLang="ko-KR" sz="16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1C0E52-F2B6-89A3-95AF-2EA5AA50CF18}"/>
              </a:ext>
            </a:extLst>
          </p:cNvPr>
          <p:cNvSpPr/>
          <p:nvPr/>
        </p:nvSpPr>
        <p:spPr>
          <a:xfrm>
            <a:off x="7110994" y="882999"/>
            <a:ext cx="634385" cy="542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버튼</a:t>
            </a:r>
            <a:endParaRPr lang="en-US" altLang="ko-KR" sz="1600" dirty="0">
              <a:solidFill>
                <a:schemeClr val="tx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C0D960-D66C-B326-3C2C-A62A633027A5}"/>
              </a:ext>
            </a:extLst>
          </p:cNvPr>
          <p:cNvSpPr/>
          <p:nvPr/>
        </p:nvSpPr>
        <p:spPr>
          <a:xfrm>
            <a:off x="7959903" y="1624783"/>
            <a:ext cx="1366470" cy="59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메일 보내기</a:t>
            </a:r>
            <a:endParaRPr lang="en-US" altLang="ko-KR" sz="1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9F0EB19-2AE8-8EFC-B56D-2F7FC6E64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99802" y="829558"/>
            <a:ext cx="1631964" cy="595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FB74C9-685C-FA83-E179-F7965B34DC82}"/>
              </a:ext>
            </a:extLst>
          </p:cNvPr>
          <p:cNvSpPr txBox="1"/>
          <p:nvPr/>
        </p:nvSpPr>
        <p:spPr>
          <a:xfrm>
            <a:off x="1162598" y="181936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제목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19A93-B023-697B-B970-1EF8363D766B}"/>
              </a:ext>
            </a:extLst>
          </p:cNvPr>
          <p:cNvSpPr txBox="1"/>
          <p:nvPr/>
        </p:nvSpPr>
        <p:spPr>
          <a:xfrm>
            <a:off x="1754227" y="2663956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지역 </a:t>
            </a:r>
            <a:r>
              <a:rPr lang="ko-KR" altLang="en-US" sz="2000" dirty="0" err="1">
                <a:latin typeface="210 골목길 L" panose="02020603020101020101" pitchFamily="18" charset="-127"/>
                <a:ea typeface="210 골목길 L" panose="02020603020101020101" pitchFamily="18" charset="-127"/>
              </a:rPr>
              <a:t>검색창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&amp; 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83F999-7BD5-A049-C8BC-618E7A0AE614}"/>
              </a:ext>
            </a:extLst>
          </p:cNvPr>
          <p:cNvSpPr txBox="1"/>
          <p:nvPr/>
        </p:nvSpPr>
        <p:spPr>
          <a:xfrm>
            <a:off x="9979535" y="882999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경기도 지역화폐 로고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2F0FEF-596B-8628-5A7D-655EB91D14CC}"/>
              </a:ext>
            </a:extLst>
          </p:cNvPr>
          <p:cNvSpPr txBox="1"/>
          <p:nvPr/>
        </p:nvSpPr>
        <p:spPr>
          <a:xfrm>
            <a:off x="704885" y="3623743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경기도 시</a:t>
            </a:r>
            <a:r>
              <a:rPr lang="en-US" altLang="ko-KR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(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군</a:t>
            </a:r>
            <a:r>
              <a:rPr lang="en-US" altLang="ko-KR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) 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선택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9D333-DA20-BB46-63AF-17CEB888F3A1}"/>
              </a:ext>
            </a:extLst>
          </p:cNvPr>
          <p:cNvSpPr txBox="1"/>
          <p:nvPr/>
        </p:nvSpPr>
        <p:spPr>
          <a:xfrm>
            <a:off x="10143041" y="35385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검색 별 리스트 목록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EBC590-5D5B-47B1-9549-B59BAF6201F7}"/>
              </a:ext>
            </a:extLst>
          </p:cNvPr>
          <p:cNvSpPr txBox="1"/>
          <p:nvPr/>
        </p:nvSpPr>
        <p:spPr>
          <a:xfrm>
            <a:off x="1105834" y="5176053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검색 시 도로명 주소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AE609-80F7-4E1C-C507-AD04E348A8DE}"/>
              </a:ext>
            </a:extLst>
          </p:cNvPr>
          <p:cNvSpPr txBox="1"/>
          <p:nvPr/>
        </p:nvSpPr>
        <p:spPr>
          <a:xfrm>
            <a:off x="10368125" y="572552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지도 정보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55957-6C7F-0725-26F9-CAF45E1F4DE1}"/>
              </a:ext>
            </a:extLst>
          </p:cNvPr>
          <p:cNvSpPr txBox="1"/>
          <p:nvPr/>
        </p:nvSpPr>
        <p:spPr>
          <a:xfrm>
            <a:off x="10601991" y="2022419"/>
            <a:ext cx="152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메일로 보내기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3AC2E4-AD75-D2B3-57F9-6C00DBA1483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68854" y="2019419"/>
            <a:ext cx="3012887" cy="13954"/>
          </a:xfrm>
          <a:prstGeom prst="bentConnector3">
            <a:avLst>
              <a:gd name="adj1" fmla="val 406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BF22F77-D5C8-94B2-2D61-37F9606B055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836848" y="1162413"/>
            <a:ext cx="2267073" cy="1701598"/>
          </a:xfrm>
          <a:prstGeom prst="bentConnector3">
            <a:avLst>
              <a:gd name="adj1" fmla="val 966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1DD7090-4CE2-C538-DE7F-E6171B6D6C08}"/>
              </a:ext>
            </a:extLst>
          </p:cNvPr>
          <p:cNvCxnSpPr>
            <a:cxnSpLocks/>
          </p:cNvCxnSpPr>
          <p:nvPr/>
        </p:nvCxnSpPr>
        <p:spPr>
          <a:xfrm flipV="1">
            <a:off x="2853269" y="2140764"/>
            <a:ext cx="3269221" cy="1641664"/>
          </a:xfrm>
          <a:prstGeom prst="bentConnector3">
            <a:avLst>
              <a:gd name="adj1" fmla="val 4470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0D1A9BD-673E-CAF5-90A0-7A6A85083D08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8925869" y="2805844"/>
            <a:ext cx="1217172" cy="932728"/>
          </a:xfrm>
          <a:prstGeom prst="bentConnector3">
            <a:avLst>
              <a:gd name="adj1" fmla="val 195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87944C9C-1379-115D-4FBF-2E6CFCBE2214}"/>
              </a:ext>
            </a:extLst>
          </p:cNvPr>
          <p:cNvCxnSpPr>
            <a:cxnSpLocks/>
          </p:cNvCxnSpPr>
          <p:nvPr/>
        </p:nvCxnSpPr>
        <p:spPr>
          <a:xfrm flipV="1">
            <a:off x="3191002" y="3928278"/>
            <a:ext cx="2837500" cy="1462578"/>
          </a:xfrm>
          <a:prstGeom prst="bentConnector3">
            <a:avLst>
              <a:gd name="adj1" fmla="val 8179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488320D-2903-015A-AA75-38F68CB596CD}"/>
              </a:ext>
            </a:extLst>
          </p:cNvPr>
          <p:cNvCxnSpPr>
            <a:cxnSpLocks/>
          </p:cNvCxnSpPr>
          <p:nvPr/>
        </p:nvCxnSpPr>
        <p:spPr>
          <a:xfrm rot="10800000">
            <a:off x="9181074" y="1909442"/>
            <a:ext cx="1769547" cy="68645"/>
          </a:xfrm>
          <a:prstGeom prst="bentConnector3">
            <a:avLst>
              <a:gd name="adj1" fmla="val 421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62D83A4B-1BAE-950A-B096-50AEC244A37C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9531767" y="1083054"/>
            <a:ext cx="447768" cy="241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4D190BBE-11D4-67D9-7C7C-70FC09B58006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9338731" y="5183541"/>
            <a:ext cx="856616" cy="74203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D71BE7A4-E916-50BF-D803-42A8AFF352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5422" y="5763438"/>
            <a:ext cx="994253" cy="9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40" name="사각형: 둥근 모서리 28"/>
          <p:cNvSpPr/>
          <p:nvPr/>
        </p:nvSpPr>
        <p:spPr>
          <a:xfrm>
            <a:off x="2791522" y="57732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수정 및 보완, 발표</a:t>
            </a:r>
          </a:p>
        </p:txBody>
      </p:sp>
      <p:sp>
        <p:nvSpPr>
          <p:cNvPr id="43" name="사각형: 둥근 모서리 28"/>
          <p:cNvSpPr/>
          <p:nvPr/>
        </p:nvSpPr>
        <p:spPr>
          <a:xfrm>
            <a:off x="2791522" y="47826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지도 데이터 나타내기,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C/C++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 및 배포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,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텔레그램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</p:txBody>
      </p:sp>
      <p:sp>
        <p:nvSpPr>
          <p:cNvPr id="44" name="사각형: 둥근 모서리 28"/>
          <p:cNvSpPr/>
          <p:nvPr/>
        </p:nvSpPr>
        <p:spPr>
          <a:xfrm>
            <a:off x="2791522" y="37920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    Open API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연동,  메일 보내기, 중간 발표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/>
                <a:ea typeface="1훈떡볶이 R"/>
                <a:cs typeface="Noto Sans SemBd"/>
              </a:rPr>
              <a:t>	</a:t>
            </a:r>
          </a:p>
        </p:txBody>
      </p:sp>
      <p:sp>
        <p:nvSpPr>
          <p:cNvPr id="45" name="사각형: 둥근 모서리 28"/>
          <p:cNvSpPr/>
          <p:nvPr/>
        </p:nvSpPr>
        <p:spPr>
          <a:xfrm>
            <a:off x="2791522" y="2786597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GUI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구현 및 리소스 제작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/>
                <a:ea typeface="1훈떡볶이 R"/>
                <a:cs typeface="Noto Sans SemBd"/>
              </a:rPr>
              <a:t>	</a:t>
            </a:r>
          </a:p>
        </p:txBody>
      </p:sp>
      <p:sp>
        <p:nvSpPr>
          <p:cNvPr id="47" name="사각형: 둥근 모서리 28"/>
          <p:cNvSpPr/>
          <p:nvPr/>
        </p:nvSpPr>
        <p:spPr>
          <a:xfrm>
            <a:off x="2791522" y="1767422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주제 선정 및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구성 기획 발표</a:t>
            </a:r>
          </a:p>
        </p:txBody>
      </p:sp>
      <p:pic>
        <p:nvPicPr>
          <p:cNvPr id="48" name="그림 2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2244430" y="1405070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51" name="그림 11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10307059" y="4936363"/>
            <a:ext cx="1747516" cy="1422400"/>
          </a:xfrm>
          <a:prstGeom prst="rect">
            <a:avLst/>
          </a:prstGeom>
        </p:spPr>
      </p:pic>
      <p:sp>
        <p:nvSpPr>
          <p:cNvPr id="52" name="사각형: 둥근 모서리 28"/>
          <p:cNvSpPr/>
          <p:nvPr/>
        </p:nvSpPr>
        <p:spPr>
          <a:xfrm>
            <a:off x="915097" y="18245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1주차</a:t>
            </a:r>
          </a:p>
        </p:txBody>
      </p:sp>
      <p:sp>
        <p:nvSpPr>
          <p:cNvPr id="55" name="사각형: 둥근 모서리 28"/>
          <p:cNvSpPr/>
          <p:nvPr/>
        </p:nvSpPr>
        <p:spPr>
          <a:xfrm>
            <a:off x="915097" y="28151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2주차</a:t>
            </a:r>
          </a:p>
        </p:txBody>
      </p:sp>
      <p:sp>
        <p:nvSpPr>
          <p:cNvPr id="56" name="사각형: 둥근 모서리 28"/>
          <p:cNvSpPr/>
          <p:nvPr/>
        </p:nvSpPr>
        <p:spPr>
          <a:xfrm>
            <a:off x="915097" y="37867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3주차</a:t>
            </a:r>
          </a:p>
        </p:txBody>
      </p:sp>
      <p:sp>
        <p:nvSpPr>
          <p:cNvPr id="57" name="사각형: 둥근 모서리 28"/>
          <p:cNvSpPr/>
          <p:nvPr/>
        </p:nvSpPr>
        <p:spPr>
          <a:xfrm>
            <a:off x="915097" y="47582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4주차</a:t>
            </a:r>
          </a:p>
        </p:txBody>
      </p:sp>
      <p:sp>
        <p:nvSpPr>
          <p:cNvPr id="58" name="사각형: 둥근 모서리 28"/>
          <p:cNvSpPr/>
          <p:nvPr/>
        </p:nvSpPr>
        <p:spPr>
          <a:xfrm>
            <a:off x="915097" y="57679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5주차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일정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Tic-Tac-Toe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2" name="bandicam 2022-05-16 01-04-52-184">
            <a:hlinkClick r:id="" action="ppaction://media"/>
            <a:extLst>
              <a:ext uri="{FF2B5EF4-FFF2-40B4-BE49-F238E27FC236}">
                <a16:creationId xmlns:a16="http://schemas.microsoft.com/office/drawing/2014/main" id="{EF6C4E45-D4E6-E831-4CC9-05B6347ADE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93307" y="1640434"/>
            <a:ext cx="6005385" cy="49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20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Tic-Tac-Toe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3" name="bandicam 2022-05-16 01-06-08-604">
            <a:hlinkClick r:id="" action="ppaction://media"/>
            <a:extLst>
              <a:ext uri="{FF2B5EF4-FFF2-40B4-BE49-F238E27FC236}">
                <a16:creationId xmlns:a16="http://schemas.microsoft.com/office/drawing/2014/main" id="{66E3B64F-7376-E305-53A1-68C4D5F00B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93308" y="1640434"/>
            <a:ext cx="6005384" cy="49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0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237</Words>
  <Application>Microsoft Office PowerPoint</Application>
  <PresentationFormat>와이드스크린</PresentationFormat>
  <Paragraphs>71</Paragraphs>
  <Slides>9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1훈떡볶이 R</vt:lpstr>
      <vt:lpstr>210 골목길 L</vt:lpstr>
      <vt:lpstr>Rix개봉박두 B</vt:lpstr>
      <vt:lpstr>Arial</vt:lpstr>
      <vt:lpstr>Wingdings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이재윤(2019184026)</cp:lastModifiedBy>
  <cp:revision>3</cp:revision>
  <dcterms:created xsi:type="dcterms:W3CDTF">2020-01-13T05:39:04Z</dcterms:created>
  <dcterms:modified xsi:type="dcterms:W3CDTF">2022-05-16T12:57:55Z</dcterms:modified>
</cp:coreProperties>
</file>