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4" r:id="rId4"/>
    <p:sldId id="280" r:id="rId5"/>
    <p:sldId id="282" r:id="rId6"/>
    <p:sldId id="281" r:id="rId7"/>
    <p:sldId id="284" r:id="rId8"/>
    <p:sldId id="285" r:id="rId9"/>
    <p:sldId id="286" r:id="rId10"/>
    <p:sldId id="273" r:id="rId11"/>
    <p:sldId id="275" r:id="rId12"/>
    <p:sldId id="276" r:id="rId13"/>
    <p:sldId id="283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E"/>
    <a:srgbClr val="A9D18E"/>
    <a:srgbClr val="4E7932"/>
    <a:srgbClr val="4999B6"/>
    <a:srgbClr val="B414B8"/>
    <a:srgbClr val="5B1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g.go.kr/portal/data/service/selectServicePage.do?page=1&amp;rows=10&amp;sortColumn=&amp;sortDirection=&amp;infId=GW6U772M6045H11Q799612585601&amp;infSeq=1&amp;order=&amp;loc=&amp;searchWord=%ED%99%94%EC%9E%A5%EC%8B%A4&amp;PBCTLT_PLC_NM=&amp;REFINE_ROADNM_ADDR=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눈물 방울 21">
            <a:extLst>
              <a:ext uri="{FF2B5EF4-FFF2-40B4-BE49-F238E27FC236}">
                <a16:creationId xmlns:a16="http://schemas.microsoft.com/office/drawing/2014/main" id="{0838E0B7-9C28-4D57-8CDC-644AE29E434D}"/>
              </a:ext>
            </a:extLst>
          </p:cNvPr>
          <p:cNvSpPr/>
          <p:nvPr/>
        </p:nvSpPr>
        <p:spPr>
          <a:xfrm rot="18900000">
            <a:off x="703488" y="640681"/>
            <a:ext cx="514422" cy="51442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눈물 방울 22">
            <a:extLst>
              <a:ext uri="{FF2B5EF4-FFF2-40B4-BE49-F238E27FC236}">
                <a16:creationId xmlns:a16="http://schemas.microsoft.com/office/drawing/2014/main" id="{07507DE0-A18C-4DB2-A676-BF3B2C3F1A6C}"/>
              </a:ext>
            </a:extLst>
          </p:cNvPr>
          <p:cNvSpPr/>
          <p:nvPr/>
        </p:nvSpPr>
        <p:spPr>
          <a:xfrm rot="18900000">
            <a:off x="9271451" y="3095539"/>
            <a:ext cx="768141" cy="768141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BB1F96B1-6CC9-4CDA-9B36-95DA950A7851}"/>
              </a:ext>
            </a:extLst>
          </p:cNvPr>
          <p:cNvSpPr/>
          <p:nvPr/>
        </p:nvSpPr>
        <p:spPr>
          <a:xfrm rot="18900000">
            <a:off x="3843337" y="969657"/>
            <a:ext cx="383027" cy="383027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03091930-AE0B-443F-9CAB-B4B7F6FE0DE0}"/>
              </a:ext>
            </a:extLst>
          </p:cNvPr>
          <p:cNvSpPr/>
          <p:nvPr/>
        </p:nvSpPr>
        <p:spPr>
          <a:xfrm rot="18900000">
            <a:off x="6953563" y="649693"/>
            <a:ext cx="523053" cy="523053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눈물 방울 30">
            <a:extLst>
              <a:ext uri="{FF2B5EF4-FFF2-40B4-BE49-F238E27FC236}">
                <a16:creationId xmlns:a16="http://schemas.microsoft.com/office/drawing/2014/main" id="{02A5081E-8DC8-4697-910A-EACD68DDBE7A}"/>
              </a:ext>
            </a:extLst>
          </p:cNvPr>
          <p:cNvSpPr/>
          <p:nvPr/>
        </p:nvSpPr>
        <p:spPr>
          <a:xfrm rot="18900000">
            <a:off x="10788108" y="2596745"/>
            <a:ext cx="373102" cy="37310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08AB40D2-D165-49F7-B1E4-3D64DCD648E2}"/>
              </a:ext>
            </a:extLst>
          </p:cNvPr>
          <p:cNvSpPr/>
          <p:nvPr/>
        </p:nvSpPr>
        <p:spPr>
          <a:xfrm rot="18900000">
            <a:off x="9308191" y="1303765"/>
            <a:ext cx="604060" cy="604060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눈물 방울 37">
            <a:extLst>
              <a:ext uri="{FF2B5EF4-FFF2-40B4-BE49-F238E27FC236}">
                <a16:creationId xmlns:a16="http://schemas.microsoft.com/office/drawing/2014/main" id="{F1784C7E-8306-4CA3-8C95-2267F9943372}"/>
              </a:ext>
            </a:extLst>
          </p:cNvPr>
          <p:cNvSpPr/>
          <p:nvPr/>
        </p:nvSpPr>
        <p:spPr>
          <a:xfrm rot="18900000">
            <a:off x="11245001" y="651395"/>
            <a:ext cx="422312" cy="42231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093886B1-7CBE-4E56-9583-0B56794D2822}"/>
              </a:ext>
            </a:extLst>
          </p:cNvPr>
          <p:cNvSpPr/>
          <p:nvPr/>
        </p:nvSpPr>
        <p:spPr>
          <a:xfrm>
            <a:off x="0" y="5815156"/>
            <a:ext cx="12192000" cy="10428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41099">
                <a:moveTo>
                  <a:pt x="949124" y="0"/>
                </a:moveTo>
                <a:cubicBezTo>
                  <a:pt x="1446835" y="0"/>
                  <a:pt x="2409464" y="190982"/>
                  <a:pt x="2939970" y="208344"/>
                </a:cubicBezTo>
                <a:cubicBezTo>
                  <a:pt x="3470476" y="225706"/>
                  <a:pt x="3732836" y="100314"/>
                  <a:pt x="4132162" y="104172"/>
                </a:cubicBezTo>
                <a:cubicBezTo>
                  <a:pt x="4531489" y="108030"/>
                  <a:pt x="4884516" y="235351"/>
                  <a:pt x="5335930" y="231493"/>
                </a:cubicBezTo>
                <a:cubicBezTo>
                  <a:pt x="5787342" y="227635"/>
                  <a:pt x="6396942" y="106101"/>
                  <a:pt x="6840638" y="81023"/>
                </a:cubicBezTo>
                <a:cubicBezTo>
                  <a:pt x="7284334" y="55945"/>
                  <a:pt x="7573701" y="86810"/>
                  <a:pt x="7998106" y="81023"/>
                </a:cubicBezTo>
                <a:cubicBezTo>
                  <a:pt x="8422511" y="75236"/>
                  <a:pt x="8983883" y="27008"/>
                  <a:pt x="9387068" y="46299"/>
                </a:cubicBezTo>
                <a:cubicBezTo>
                  <a:pt x="9790253" y="65590"/>
                  <a:pt x="10073833" y="192911"/>
                  <a:pt x="10417215" y="196769"/>
                </a:cubicBezTo>
                <a:cubicBezTo>
                  <a:pt x="10760597" y="200627"/>
                  <a:pt x="11132916" y="69448"/>
                  <a:pt x="11447362" y="69448"/>
                </a:cubicBezTo>
                <a:cubicBezTo>
                  <a:pt x="11683197" y="69448"/>
                  <a:pt x="11923371" y="82470"/>
                  <a:pt x="12121497" y="132928"/>
                </a:cubicBezTo>
                <a:lnTo>
                  <a:pt x="12192000" y="153974"/>
                </a:lnTo>
                <a:lnTo>
                  <a:pt x="12192000" y="741099"/>
                </a:lnTo>
                <a:lnTo>
                  <a:pt x="0" y="741099"/>
                </a:lnTo>
                <a:lnTo>
                  <a:pt x="0" y="195501"/>
                </a:lnTo>
                <a:lnTo>
                  <a:pt x="25907" y="188315"/>
                </a:lnTo>
                <a:cubicBezTo>
                  <a:pt x="211057" y="129974"/>
                  <a:pt x="513627" y="0"/>
                  <a:pt x="949124" y="0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C47C2B0-0D2A-4364-9A93-87AD94A58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010" y="3113973"/>
            <a:ext cx="2343030" cy="34080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22B325F0-2D84-493A-A500-B8D7B6A61ED6}"/>
              </a:ext>
            </a:extLst>
          </p:cNvPr>
          <p:cNvGrpSpPr/>
          <p:nvPr/>
        </p:nvGrpSpPr>
        <p:grpSpPr>
          <a:xfrm>
            <a:off x="567042" y="5671488"/>
            <a:ext cx="3396060" cy="1002625"/>
            <a:chOff x="4417095" y="5575726"/>
            <a:chExt cx="3543701" cy="1002625"/>
          </a:xfr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20D32CAC-2747-45F7-A5AA-B9FAD7C4D963}"/>
                </a:ext>
              </a:extLst>
            </p:cNvPr>
            <p:cNvSpPr/>
            <p:nvPr/>
          </p:nvSpPr>
          <p:spPr>
            <a:xfrm rot="10800000">
              <a:off x="4564736" y="5575726"/>
              <a:ext cx="1452606" cy="914400"/>
            </a:xfrm>
            <a:prstGeom prst="arc">
              <a:avLst>
                <a:gd name="adj1" fmla="val 16357922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C476EFC8-5BDF-4AF5-9E61-3B3546E3FCA8}"/>
                </a:ext>
              </a:extLst>
            </p:cNvPr>
            <p:cNvSpPr/>
            <p:nvPr/>
          </p:nvSpPr>
          <p:spPr>
            <a:xfrm rot="10800000">
              <a:off x="4417095" y="5663951"/>
              <a:ext cx="1452606" cy="914400"/>
            </a:xfrm>
            <a:prstGeom prst="arc">
              <a:avLst>
                <a:gd name="adj1" fmla="val 18174439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0072134-D002-4FD0-8ECE-197DA73FE0A8}"/>
                </a:ext>
              </a:extLst>
            </p:cNvPr>
            <p:cNvSpPr/>
            <p:nvPr/>
          </p:nvSpPr>
          <p:spPr>
            <a:xfrm rot="10800000" flipH="1">
              <a:off x="4726547" y="5619840"/>
              <a:ext cx="3087783" cy="914400"/>
            </a:xfrm>
            <a:prstGeom prst="arc">
              <a:avLst>
                <a:gd name="adj1" fmla="val 16357922"/>
                <a:gd name="adj2" fmla="val 4591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4049F13C-D511-4160-BB2C-FA7D40EE5362}"/>
                </a:ext>
              </a:extLst>
            </p:cNvPr>
            <p:cNvSpPr/>
            <p:nvPr/>
          </p:nvSpPr>
          <p:spPr>
            <a:xfrm rot="10800000" flipH="1">
              <a:off x="5980712" y="5630001"/>
              <a:ext cx="1980084" cy="914400"/>
            </a:xfrm>
            <a:prstGeom prst="arc">
              <a:avLst>
                <a:gd name="adj1" fmla="val 19710290"/>
                <a:gd name="adj2" fmla="val 7350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731C50D4-4555-40B8-87E6-50F71B394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1147">
            <a:off x="5968312" y="5332357"/>
            <a:ext cx="1280156" cy="12496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90FC6B4-6883-4DCA-93B1-32D9430B73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904560" y="5588781"/>
            <a:ext cx="1033774" cy="10091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2164C3-50D9-43EC-A1C6-D42B9A6696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255720">
            <a:off x="4396734" y="5563626"/>
            <a:ext cx="1070221" cy="1044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3B639B9-B5ED-F5BC-5CB6-F612075B6D7C}"/>
              </a:ext>
            </a:extLst>
          </p:cNvPr>
          <p:cNvGrpSpPr/>
          <p:nvPr/>
        </p:nvGrpSpPr>
        <p:grpSpPr>
          <a:xfrm>
            <a:off x="8998527" y="3090347"/>
            <a:ext cx="1616367" cy="1057284"/>
            <a:chOff x="6649632" y="2750450"/>
            <a:chExt cx="574347" cy="377997"/>
          </a:xfrm>
        </p:grpSpPr>
        <p:sp>
          <p:nvSpPr>
            <p:cNvPr id="29" name="도넛 11">
              <a:extLst>
                <a:ext uri="{FF2B5EF4-FFF2-40B4-BE49-F238E27FC236}">
                  <a16:creationId xmlns:a16="http://schemas.microsoft.com/office/drawing/2014/main" id="{437F4A66-4C8A-092C-15F2-EF238B62172E}"/>
                </a:ext>
              </a:extLst>
            </p:cNvPr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막힌 원호 29">
              <a:extLst>
                <a:ext uri="{FF2B5EF4-FFF2-40B4-BE49-F238E27FC236}">
                  <a16:creationId xmlns:a16="http://schemas.microsoft.com/office/drawing/2014/main" id="{7F65EAC9-592B-2AF5-FA25-DE3B2B30B0DC}"/>
                </a:ext>
              </a:extLst>
            </p:cNvPr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16F1787-3F1F-5053-B836-FA77050B665A}"/>
                </a:ext>
              </a:extLst>
            </p:cNvPr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자유형 20">
              <a:extLst>
                <a:ext uri="{FF2B5EF4-FFF2-40B4-BE49-F238E27FC236}">
                  <a16:creationId xmlns:a16="http://schemas.microsoft.com/office/drawing/2014/main" id="{ADE070CF-4498-554A-002B-51B349429B88}"/>
                </a:ext>
              </a:extLst>
            </p:cNvPr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도넛 21">
              <a:extLst>
                <a:ext uri="{FF2B5EF4-FFF2-40B4-BE49-F238E27FC236}">
                  <a16:creationId xmlns:a16="http://schemas.microsoft.com/office/drawing/2014/main" id="{AE4F7C29-DCFF-16E7-7C85-E7696FA15DA5}"/>
                </a:ext>
              </a:extLst>
            </p:cNvPr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F2EBD7-A41D-FCD7-6EE7-E9367B4EB942}"/>
              </a:ext>
            </a:extLst>
          </p:cNvPr>
          <p:cNvSpPr/>
          <p:nvPr/>
        </p:nvSpPr>
        <p:spPr>
          <a:xfrm>
            <a:off x="3154976" y="3799121"/>
            <a:ext cx="52477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Rix개봉박두 B" panose="02020603020101020101" pitchFamily="18" charset="-127"/>
                <a:ea typeface="Rix개봉박두 B" panose="02020603020101020101"/>
              </a:rPr>
              <a:t>가까운 화장실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Rix개봉박두 B" panose="02020603020101020101" pitchFamily="18" charset="-127"/>
              <a:ea typeface="Rix개봉박두 B" panose="0202060302010102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70A41-C6E9-05AF-3A7B-26656E3A26A1}"/>
              </a:ext>
            </a:extLst>
          </p:cNvPr>
          <p:cNvSpPr txBox="1"/>
          <p:nvPr/>
        </p:nvSpPr>
        <p:spPr>
          <a:xfrm rot="860419">
            <a:off x="8470782" y="396815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찾는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CF3707-4B24-083A-FECD-3978ADCE1210}"/>
              </a:ext>
            </a:extLst>
          </p:cNvPr>
          <p:cNvSpPr/>
          <p:nvPr/>
        </p:nvSpPr>
        <p:spPr>
          <a:xfrm rot="20735452">
            <a:off x="9536707" y="4012639"/>
            <a:ext cx="19828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법</a:t>
            </a:r>
            <a:r>
              <a:rPr lang="en-US" altLang="ko-KR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?!</a:t>
            </a:r>
            <a:endParaRPr lang="ko-KR" altLang="en-US" sz="6000" b="1" dirty="0">
              <a:latin typeface="Rix개봉박두 B" panose="02020603020101020101" pitchFamily="18" charset="-127"/>
              <a:ea typeface="Rix개봉박두 B" panose="02020603020101020101" pitchFamily="18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A35AD1-1C81-592A-91F6-F5FCF4487BEB}"/>
              </a:ext>
            </a:extLst>
          </p:cNvPr>
          <p:cNvSpPr/>
          <p:nvPr/>
        </p:nvSpPr>
        <p:spPr>
          <a:xfrm>
            <a:off x="9256964" y="5620832"/>
            <a:ext cx="2402196" cy="745980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2019184026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이재윤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2019184036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홍명진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21D96-3F94-EFD7-EA41-BCDC61D2D1E2}"/>
              </a:ext>
            </a:extLst>
          </p:cNvPr>
          <p:cNvSpPr txBox="1"/>
          <p:nvPr/>
        </p:nvSpPr>
        <p:spPr>
          <a:xfrm>
            <a:off x="3532596" y="2518810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2022-1</a:t>
            </a:r>
            <a:r>
              <a:rPr lang="ko-KR" altLang="en-US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학기 스크립트언어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72ED1D-2AB0-ED85-660B-4957E894F0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0209">
            <a:off x="1851369" y="1970217"/>
            <a:ext cx="1755906" cy="17559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0BF24E-ABE4-7634-8897-66DA57B2AB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2852" y="563931"/>
            <a:ext cx="2287533" cy="259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1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사용한 </a:t>
            </a:r>
            <a:r>
              <a:rPr lang="en-US" altLang="ko-KR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API</a:t>
            </a:r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F6254-2F7B-A1E7-59BE-ADD93E1FC110}"/>
              </a:ext>
            </a:extLst>
          </p:cNvPr>
          <p:cNvSpPr txBox="1"/>
          <p:nvPr/>
        </p:nvSpPr>
        <p:spPr>
          <a:xfrm>
            <a:off x="1683699" y="5818933"/>
            <a:ext cx="11741655" cy="1039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경기데이터드림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– </a:t>
            </a:r>
            <a:r>
              <a:rPr lang="ko-KR" altLang="en-US" b="1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경기도 공중화장실 현황 </a:t>
            </a:r>
            <a:r>
              <a:rPr lang="en-US" altLang="ko-KR" b="1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OPEN API</a:t>
            </a:r>
          </a:p>
          <a:p>
            <a:r>
              <a:rPr lang="en-US" altLang="ko-KR" sz="1000" dirty="0">
                <a:hlinkClick r:id="rId3"/>
              </a:rPr>
              <a:t>https://data.gg.go.kr/portal/data/service/selectServicePage.do?page=1&amp;rows=10&amp;sortColumn=&amp;sortDirection=&amp;infId=GW6U772M6045H11Q799612585601&amp;infSeq=1</a:t>
            </a:r>
          </a:p>
          <a:p>
            <a:r>
              <a:rPr lang="en-US" altLang="ko-KR" sz="1000" dirty="0">
                <a:hlinkClick r:id="rId3"/>
              </a:rPr>
              <a:t>&amp;order=&amp;loc=&amp;searchWord=%ED%99%94%EC%9E%A5%EC%8B%A4&amp;PBCTLT_PLC_NM=&amp;REFINE_ROADNM_ADDR=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05FFF7-C389-F6C6-A812-64C278B616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5" b="24116"/>
          <a:stretch/>
        </p:blipFill>
        <p:spPr>
          <a:xfrm>
            <a:off x="2243341" y="1485305"/>
            <a:ext cx="7408449" cy="39444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96A8CC-26A8-661D-D75D-A2E2FD3866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748" y="4537001"/>
            <a:ext cx="107646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소스 설명</a:t>
            </a:r>
          </a:p>
        </p:txBody>
      </p:sp>
      <p:sp>
        <p:nvSpPr>
          <p:cNvPr id="11" name="사각형: 둥근 모서리 28">
            <a:extLst>
              <a:ext uri="{FF2B5EF4-FFF2-40B4-BE49-F238E27FC236}">
                <a16:creationId xmlns:a16="http://schemas.microsoft.com/office/drawing/2014/main" id="{F210058D-FC13-AF4B-F6BE-A0021A3296B7}"/>
              </a:ext>
            </a:extLst>
          </p:cNvPr>
          <p:cNvSpPr/>
          <p:nvPr/>
        </p:nvSpPr>
        <p:spPr>
          <a:xfrm>
            <a:off x="1827048" y="1485305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InitScreen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2400" dirty="0">
                <a:solidFill>
                  <a:srgbClr val="002060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실행했을 때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GUI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셋팅</a:t>
            </a:r>
          </a:p>
        </p:txBody>
      </p:sp>
      <p:sp>
        <p:nvSpPr>
          <p:cNvPr id="17" name="사각형: 둥근 모서리 28">
            <a:extLst>
              <a:ext uri="{FF2B5EF4-FFF2-40B4-BE49-F238E27FC236}">
                <a16:creationId xmlns:a16="http://schemas.microsoft.com/office/drawing/2014/main" id="{C165C1A7-563C-614B-5B23-166C71FF2A0D}"/>
              </a:ext>
            </a:extLst>
          </p:cNvPr>
          <p:cNvSpPr/>
          <p:nvPr/>
        </p:nvSpPr>
        <p:spPr>
          <a:xfrm>
            <a:off x="1827048" y="362676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ComboChange</a:t>
            </a:r>
            <a:r>
              <a:rPr lang="en-US" altLang="ko-KR" sz="24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24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선택한 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/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군의 문자열 정보를 가져오기 위한 수행</a:t>
            </a:r>
          </a:p>
        </p:txBody>
      </p:sp>
      <p:sp>
        <p:nvSpPr>
          <p:cNvPr id="18" name="사각형: 둥근 모서리 28">
            <a:extLst>
              <a:ext uri="{FF2B5EF4-FFF2-40B4-BE49-F238E27FC236}">
                <a16:creationId xmlns:a16="http://schemas.microsoft.com/office/drawing/2014/main" id="{17170499-767D-74BD-61C3-1275E36177BE}"/>
              </a:ext>
            </a:extLst>
          </p:cNvPr>
          <p:cNvSpPr/>
          <p:nvPr/>
        </p:nvSpPr>
        <p:spPr>
          <a:xfrm>
            <a:off x="1827048" y="255996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SearchCity</a:t>
            </a:r>
            <a:r>
              <a:rPr lang="en-US" altLang="ko-KR" sz="24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altLang="ko-KR" sz="24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선택한 시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/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군의 정보를 </a:t>
            </a:r>
            <a:r>
              <a:rPr lang="ko-KR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얻어오기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위한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Open API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이용 </a:t>
            </a:r>
          </a:p>
        </p:txBody>
      </p:sp>
      <p:pic>
        <p:nvPicPr>
          <p:cNvPr id="19" name="그림 26">
            <a:extLst>
              <a:ext uri="{FF2B5EF4-FFF2-40B4-BE49-F238E27FC236}">
                <a16:creationId xmlns:a16="http://schemas.microsoft.com/office/drawing/2014/main" id="{DACF0199-8322-9E32-4C71-E3F8ECCDD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6255720">
            <a:off x="1594853" y="1107149"/>
            <a:ext cx="742533" cy="7248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sp>
        <p:nvSpPr>
          <p:cNvPr id="13" name="사각형: 둥근 모서리 28">
            <a:extLst>
              <a:ext uri="{FF2B5EF4-FFF2-40B4-BE49-F238E27FC236}">
                <a16:creationId xmlns:a16="http://schemas.microsoft.com/office/drawing/2014/main" id="{7CD0785A-85A3-80D8-9725-A8A6588F922F}"/>
              </a:ext>
            </a:extLst>
          </p:cNvPr>
          <p:cNvSpPr/>
          <p:nvPr/>
        </p:nvSpPr>
        <p:spPr>
          <a:xfrm>
            <a:off x="1827048" y="469356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Search_Name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검색 필터링을 구현</a:t>
            </a:r>
          </a:p>
        </p:txBody>
      </p:sp>
      <p:sp>
        <p:nvSpPr>
          <p:cNvPr id="14" name="사각형: 둥근 모서리 28">
            <a:extLst>
              <a:ext uri="{FF2B5EF4-FFF2-40B4-BE49-F238E27FC236}">
                <a16:creationId xmlns:a16="http://schemas.microsoft.com/office/drawing/2014/main" id="{1A6B892D-6063-D363-D84C-B3F870259986}"/>
              </a:ext>
            </a:extLst>
          </p:cNvPr>
          <p:cNvSpPr/>
          <p:nvPr/>
        </p:nvSpPr>
        <p:spPr>
          <a:xfrm>
            <a:off x="1827048" y="576036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Check_Public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ctr">
              <a:defRPr lang="ko-KR" altLang="en-US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공중화장실여부 체크박스 상태에 따른 수행</a:t>
            </a:r>
          </a:p>
        </p:txBody>
      </p:sp>
      <p:pic>
        <p:nvPicPr>
          <p:cNvPr id="20" name="그림 11">
            <a:extLst>
              <a:ext uri="{FF2B5EF4-FFF2-40B4-BE49-F238E27FC236}">
                <a16:creationId xmlns:a16="http://schemas.microsoft.com/office/drawing/2014/main" id="{E9E7B7C2-0F1B-EACD-4B6F-F5F307EC90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20821158">
            <a:off x="9282705" y="4904317"/>
            <a:ext cx="1468896" cy="11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6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소스 설명</a:t>
            </a:r>
          </a:p>
        </p:txBody>
      </p:sp>
      <p:sp>
        <p:nvSpPr>
          <p:cNvPr id="9" name="사각형: 둥근 모서리 28">
            <a:extLst>
              <a:ext uri="{FF2B5EF4-FFF2-40B4-BE49-F238E27FC236}">
                <a16:creationId xmlns:a16="http://schemas.microsoft.com/office/drawing/2014/main" id="{1B9CF1FB-E600-81D1-6259-BFBD7D38DBBB}"/>
              </a:ext>
            </a:extLst>
          </p:cNvPr>
          <p:cNvSpPr/>
          <p:nvPr/>
        </p:nvSpPr>
        <p:spPr>
          <a:xfrm>
            <a:off x="1827048" y="1485305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event_for_listbox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리스트박스 정보 이벤트 처리</a:t>
            </a:r>
          </a:p>
        </p:txBody>
      </p:sp>
      <p:sp>
        <p:nvSpPr>
          <p:cNvPr id="15" name="사각형: 둥근 모서리 28">
            <a:extLst>
              <a:ext uri="{FF2B5EF4-FFF2-40B4-BE49-F238E27FC236}">
                <a16:creationId xmlns:a16="http://schemas.microsoft.com/office/drawing/2014/main" id="{F05C89C7-6459-DDE6-1B92-6576BE4269C3}"/>
              </a:ext>
            </a:extLst>
          </p:cNvPr>
          <p:cNvSpPr/>
          <p:nvPr/>
        </p:nvSpPr>
        <p:spPr>
          <a:xfrm>
            <a:off x="1827048" y="2620444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ImageLabel</a:t>
            </a:r>
            <a:r>
              <a:rPr lang="en-US" altLang="ko-K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en-US" altLang="ko-KR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setImage</a:t>
            </a:r>
            <a:r>
              <a:rPr lang="en-US" altLang="ko-KR" sz="2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2200" dirty="0">
              <a:solidFill>
                <a:srgbClr val="002060"/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  <a:p>
            <a:pPr algn="ctr">
              <a:defRPr lang="ko-KR" altLang="en-US"/>
            </a:pP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상태 변화에 따른 이미지 변경</a:t>
            </a:r>
          </a:p>
        </p:txBody>
      </p:sp>
      <p:pic>
        <p:nvPicPr>
          <p:cNvPr id="18" name="그림 26">
            <a:extLst>
              <a:ext uri="{FF2B5EF4-FFF2-40B4-BE49-F238E27FC236}">
                <a16:creationId xmlns:a16="http://schemas.microsoft.com/office/drawing/2014/main" id="{E3E880DB-5A3C-3544-75E5-18CE11753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6255720">
            <a:off x="1594853" y="1107149"/>
            <a:ext cx="742533" cy="7248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sp>
        <p:nvSpPr>
          <p:cNvPr id="13" name="사각형: 둥근 모서리 28">
            <a:extLst>
              <a:ext uri="{FF2B5EF4-FFF2-40B4-BE49-F238E27FC236}">
                <a16:creationId xmlns:a16="http://schemas.microsoft.com/office/drawing/2014/main" id="{B77132BC-9B05-9763-5730-61620B292B18}"/>
              </a:ext>
            </a:extLst>
          </p:cNvPr>
          <p:cNvSpPr/>
          <p:nvPr/>
        </p:nvSpPr>
        <p:spPr>
          <a:xfrm>
            <a:off x="1827048" y="3755583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Pressed(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지도 구현</a:t>
            </a:r>
          </a:p>
        </p:txBody>
      </p:sp>
      <p:sp>
        <p:nvSpPr>
          <p:cNvPr id="20" name="사각형: 둥근 모서리 28">
            <a:extLst>
              <a:ext uri="{FF2B5EF4-FFF2-40B4-BE49-F238E27FC236}">
                <a16:creationId xmlns:a16="http://schemas.microsoft.com/office/drawing/2014/main" id="{5BBE1F23-299E-7A7E-27AF-EBA7FDE4AA53}"/>
              </a:ext>
            </a:extLst>
          </p:cNvPr>
          <p:cNvSpPr/>
          <p:nvPr/>
        </p:nvSpPr>
        <p:spPr>
          <a:xfrm>
            <a:off x="1827048" y="5829283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sendMail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fromAddr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toAddr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이메일 보내기 기능</a:t>
            </a:r>
          </a:p>
        </p:txBody>
      </p:sp>
      <p:sp>
        <p:nvSpPr>
          <p:cNvPr id="21" name="사각형: 둥근 모서리 28">
            <a:extLst>
              <a:ext uri="{FF2B5EF4-FFF2-40B4-BE49-F238E27FC236}">
                <a16:creationId xmlns:a16="http://schemas.microsoft.com/office/drawing/2014/main" id="{2214E106-7BE1-8855-F007-FDAF67EB7113}"/>
              </a:ext>
            </a:extLst>
          </p:cNvPr>
          <p:cNvSpPr/>
          <p:nvPr/>
        </p:nvSpPr>
        <p:spPr>
          <a:xfrm>
            <a:off x="1827048" y="47546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MailButton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메일 버튼 이벤트 처리에 따른 수행</a:t>
            </a:r>
          </a:p>
        </p:txBody>
      </p:sp>
      <p:pic>
        <p:nvPicPr>
          <p:cNvPr id="19" name="그림 11">
            <a:extLst>
              <a:ext uri="{FF2B5EF4-FFF2-40B4-BE49-F238E27FC236}">
                <a16:creationId xmlns:a16="http://schemas.microsoft.com/office/drawing/2014/main" id="{F86D9C08-956A-3C77-76E1-E8FDA3FFDB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20821158">
            <a:off x="9282705" y="4904317"/>
            <a:ext cx="1468896" cy="11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1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소스 설명</a:t>
            </a:r>
          </a:p>
        </p:txBody>
      </p:sp>
      <p:sp>
        <p:nvSpPr>
          <p:cNvPr id="9" name="사각형: 둥근 모서리 28">
            <a:extLst>
              <a:ext uri="{FF2B5EF4-FFF2-40B4-BE49-F238E27FC236}">
                <a16:creationId xmlns:a16="http://schemas.microsoft.com/office/drawing/2014/main" id="{1B9CF1FB-E600-81D1-6259-BFBD7D38DBBB}"/>
              </a:ext>
            </a:extLst>
          </p:cNvPr>
          <p:cNvSpPr/>
          <p:nvPr/>
        </p:nvSpPr>
        <p:spPr>
          <a:xfrm>
            <a:off x="1827048" y="1485305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Check_Box_B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남성 여부 체크박스 상태</a:t>
            </a:r>
          </a:p>
        </p:txBody>
      </p:sp>
      <p:sp>
        <p:nvSpPr>
          <p:cNvPr id="11" name="사각형: 둥근 모서리 28">
            <a:extLst>
              <a:ext uri="{FF2B5EF4-FFF2-40B4-BE49-F238E27FC236}">
                <a16:creationId xmlns:a16="http://schemas.microsoft.com/office/drawing/2014/main" id="{F210058D-FC13-AF4B-F6BE-A0021A3296B7}"/>
              </a:ext>
            </a:extLst>
          </p:cNvPr>
          <p:cNvSpPr/>
          <p:nvPr/>
        </p:nvSpPr>
        <p:spPr>
          <a:xfrm>
            <a:off x="1827048" y="3649385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drawGraph</a:t>
            </a:r>
            <a:r>
              <a:rPr lang="en-US" altLang="ko-KR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canvasWidth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canvasHeight</a:t>
            </a:r>
            <a:r>
              <a:rPr lang="en-US" altLang="ko-KR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그래프 그리기</a:t>
            </a:r>
            <a:endParaRPr lang="en-US" altLang="ko-KR" sz="20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사각형: 둥근 모서리 28">
            <a:extLst>
              <a:ext uri="{FF2B5EF4-FFF2-40B4-BE49-F238E27FC236}">
                <a16:creationId xmlns:a16="http://schemas.microsoft.com/office/drawing/2014/main" id="{8A67F459-7F93-0686-CC59-891CC35C38EE}"/>
              </a:ext>
            </a:extLst>
          </p:cNvPr>
          <p:cNvSpPr/>
          <p:nvPr/>
        </p:nvSpPr>
        <p:spPr>
          <a:xfrm>
            <a:off x="1827048" y="26210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Check_Box_G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여성 여부 체크박스 상태</a:t>
            </a:r>
          </a:p>
        </p:txBody>
      </p:sp>
      <p:pic>
        <p:nvPicPr>
          <p:cNvPr id="18" name="그림 26">
            <a:extLst>
              <a:ext uri="{FF2B5EF4-FFF2-40B4-BE49-F238E27FC236}">
                <a16:creationId xmlns:a16="http://schemas.microsoft.com/office/drawing/2014/main" id="{E3E880DB-5A3C-3544-75E5-18CE11753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6255720">
            <a:off x="1594853" y="1107149"/>
            <a:ext cx="742533" cy="7248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sp>
        <p:nvSpPr>
          <p:cNvPr id="14" name="사각형: 둥근 모서리 28">
            <a:extLst>
              <a:ext uri="{FF2B5EF4-FFF2-40B4-BE49-F238E27FC236}">
                <a16:creationId xmlns:a16="http://schemas.microsoft.com/office/drawing/2014/main" id="{12946111-71B0-A837-6B96-C0632C4FB142}"/>
              </a:ext>
            </a:extLst>
          </p:cNvPr>
          <p:cNvSpPr/>
          <p:nvPr/>
        </p:nvSpPr>
        <p:spPr>
          <a:xfrm>
            <a:off x="1827048" y="4724137"/>
            <a:ext cx="8190104" cy="808557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Big_ClosetData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indexData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>
              <a:defRPr lang="ko-KR" altLang="en-US"/>
            </a:pP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내림차순으로 정렬된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5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개 그래프 데이터 정보 찾기 수행</a:t>
            </a:r>
          </a:p>
        </p:txBody>
      </p:sp>
      <p:sp>
        <p:nvSpPr>
          <p:cNvPr id="20" name="사각형: 둥근 모서리 28">
            <a:extLst>
              <a:ext uri="{FF2B5EF4-FFF2-40B4-BE49-F238E27FC236}">
                <a16:creationId xmlns:a16="http://schemas.microsoft.com/office/drawing/2014/main" id="{88044FFA-D89E-C2A9-C31A-ABDAF363287A}"/>
              </a:ext>
            </a:extLst>
          </p:cNvPr>
          <p:cNvSpPr/>
          <p:nvPr/>
        </p:nvSpPr>
        <p:spPr>
          <a:xfrm>
            <a:off x="1827048" y="576036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GraphUpdate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그래프의 상태를 업데이트</a:t>
            </a:r>
          </a:p>
        </p:txBody>
      </p:sp>
      <p:pic>
        <p:nvPicPr>
          <p:cNvPr id="19" name="그림 11">
            <a:extLst>
              <a:ext uri="{FF2B5EF4-FFF2-40B4-BE49-F238E27FC236}">
                <a16:creationId xmlns:a16="http://schemas.microsoft.com/office/drawing/2014/main" id="{F86D9C08-956A-3C77-76E1-E8FDA3FFDB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20821158">
            <a:off x="9282705" y="4904317"/>
            <a:ext cx="1468896" cy="11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0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소스 설명</a:t>
            </a:r>
          </a:p>
        </p:txBody>
      </p:sp>
      <p:sp>
        <p:nvSpPr>
          <p:cNvPr id="14" name="사각형: 둥근 모서리 28">
            <a:extLst>
              <a:ext uri="{FF2B5EF4-FFF2-40B4-BE49-F238E27FC236}">
                <a16:creationId xmlns:a16="http://schemas.microsoft.com/office/drawing/2014/main" id="{F18DC549-CC3B-8B99-E13A-BFDF795B5AAB}"/>
              </a:ext>
            </a:extLst>
          </p:cNvPr>
          <p:cNvSpPr/>
          <p:nvPr/>
        </p:nvSpPr>
        <p:spPr>
          <a:xfrm>
            <a:off x="1827049" y="5008744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210 골목길 L" panose="02020603020101020101" pitchFamily="18" charset="-127"/>
                <a:cs typeface="Noto Sans SemBd"/>
              </a:rPr>
              <a:t>Bot.py , noti.py, teller.py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텔레그램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구현</a:t>
            </a:r>
          </a:p>
        </p:txBody>
      </p:sp>
      <p:sp>
        <p:nvSpPr>
          <p:cNvPr id="18" name="사각형: 둥근 모서리 28">
            <a:extLst>
              <a:ext uri="{FF2B5EF4-FFF2-40B4-BE49-F238E27FC236}">
                <a16:creationId xmlns:a16="http://schemas.microsoft.com/office/drawing/2014/main" id="{5A33A6B7-949D-AE6D-5D7D-4DEE0C948884}"/>
              </a:ext>
            </a:extLst>
          </p:cNvPr>
          <p:cNvSpPr/>
          <p:nvPr/>
        </p:nvSpPr>
        <p:spPr>
          <a:xfrm>
            <a:off x="1827049" y="1559731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getStr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문자열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얻어오기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</p:txBody>
      </p:sp>
      <p:pic>
        <p:nvPicPr>
          <p:cNvPr id="10" name="그림 26">
            <a:extLst>
              <a:ext uri="{FF2B5EF4-FFF2-40B4-BE49-F238E27FC236}">
                <a16:creationId xmlns:a16="http://schemas.microsoft.com/office/drawing/2014/main" id="{3625614B-2CCB-71FE-B845-BF298A825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6255720">
            <a:off x="1594853" y="1107149"/>
            <a:ext cx="742533" cy="7248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sp>
        <p:nvSpPr>
          <p:cNvPr id="20" name="사각형: 둥근 모서리 28">
            <a:extLst>
              <a:ext uri="{FF2B5EF4-FFF2-40B4-BE49-F238E27FC236}">
                <a16:creationId xmlns:a16="http://schemas.microsoft.com/office/drawing/2014/main" id="{76E5C010-B081-7001-24A0-CA65479705AE}"/>
              </a:ext>
            </a:extLst>
          </p:cNvPr>
          <p:cNvSpPr/>
          <p:nvPr/>
        </p:nvSpPr>
        <p:spPr>
          <a:xfrm>
            <a:off x="1827049" y="2710564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Book_Mark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즐겨찾기 리스트 클릭이벤트 </a:t>
            </a:r>
          </a:p>
        </p:txBody>
      </p:sp>
      <p:sp>
        <p:nvSpPr>
          <p:cNvPr id="21" name="사각형: 둥근 모서리 28">
            <a:extLst>
              <a:ext uri="{FF2B5EF4-FFF2-40B4-BE49-F238E27FC236}">
                <a16:creationId xmlns:a16="http://schemas.microsoft.com/office/drawing/2014/main" id="{9DFFD3A0-1287-B7A9-CE1D-3C13D7BBC37A}"/>
              </a:ext>
            </a:extLst>
          </p:cNvPr>
          <p:cNvSpPr/>
          <p:nvPr/>
        </p:nvSpPr>
        <p:spPr>
          <a:xfrm>
            <a:off x="1827049" y="3859654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Favorit_ButtonEvt</a:t>
            </a:r>
            <a:r>
              <a:rPr lang="en-US" altLang="ko-KR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즐겨찾기 추가</a:t>
            </a:r>
          </a:p>
        </p:txBody>
      </p:sp>
      <p:pic>
        <p:nvPicPr>
          <p:cNvPr id="13" name="그림 11">
            <a:extLst>
              <a:ext uri="{FF2B5EF4-FFF2-40B4-BE49-F238E27FC236}">
                <a16:creationId xmlns:a16="http://schemas.microsoft.com/office/drawing/2014/main" id="{741CB89D-C5FF-8283-E372-3E6E5D5F8D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20821158">
            <a:off x="9282705" y="5158442"/>
            <a:ext cx="1468896" cy="11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0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Git commit </a:t>
            </a:r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통계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4DDEAD8-FC00-8506-3810-60FA63D5C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1" t="8354" r="388" b="9376"/>
          <a:stretch/>
        </p:blipFill>
        <p:spPr bwMode="auto">
          <a:xfrm>
            <a:off x="2571425" y="1658472"/>
            <a:ext cx="7049149" cy="475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B3D92CD5-8F21-EE3F-EF9B-876A7E729227}"/>
              </a:ext>
            </a:extLst>
          </p:cNvPr>
          <p:cNvSpPr/>
          <p:nvPr/>
        </p:nvSpPr>
        <p:spPr>
          <a:xfrm>
            <a:off x="8658243" y="2487705"/>
            <a:ext cx="962331" cy="591671"/>
          </a:xfrm>
          <a:prstGeom prst="frame">
            <a:avLst>
              <a:gd name="adj1" fmla="val 1341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20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60994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목차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935F5E-8BE1-E372-1392-5D9207495D01}"/>
              </a:ext>
            </a:extLst>
          </p:cNvPr>
          <p:cNvSpPr/>
          <p:nvPr/>
        </p:nvSpPr>
        <p:spPr>
          <a:xfrm>
            <a:off x="728190" y="2405220"/>
            <a:ext cx="3943459" cy="9609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rgbClr val="4E7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프로그램 기능 소개</a:t>
            </a:r>
            <a:endParaRPr lang="en-US" altLang="ko-KR" sz="32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EFF02C8-0D26-2004-5FB1-FE9F50AB2175}"/>
              </a:ext>
            </a:extLst>
          </p:cNvPr>
          <p:cNvSpPr/>
          <p:nvPr/>
        </p:nvSpPr>
        <p:spPr>
          <a:xfrm>
            <a:off x="4841785" y="4195963"/>
            <a:ext cx="3012641" cy="960956"/>
          </a:xfrm>
          <a:prstGeom prst="roundRect">
            <a:avLst/>
          </a:prstGeom>
          <a:solidFill>
            <a:srgbClr val="A9D18E"/>
          </a:solidFill>
          <a:ln w="50800">
            <a:solidFill>
              <a:srgbClr val="4E7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4. Git </a:t>
            </a:r>
            <a:r>
              <a:rPr lang="ko-KR" altLang="en-US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통계</a:t>
            </a:r>
            <a:endParaRPr lang="en-US" altLang="ko-KR" sz="32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A5F0CED-6778-1F88-E8C2-A8CCF6BAB0C5}"/>
              </a:ext>
            </a:extLst>
          </p:cNvPr>
          <p:cNvSpPr/>
          <p:nvPr/>
        </p:nvSpPr>
        <p:spPr>
          <a:xfrm>
            <a:off x="8099684" y="4195963"/>
            <a:ext cx="3824430" cy="960956"/>
          </a:xfrm>
          <a:prstGeom prst="roundRect">
            <a:avLst/>
          </a:prstGeom>
          <a:solidFill>
            <a:srgbClr val="A9D18E"/>
          </a:solidFill>
          <a:ln w="50800">
            <a:solidFill>
              <a:srgbClr val="4E7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5. </a:t>
            </a:r>
            <a:r>
              <a:rPr lang="ko-KR" altLang="en-US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프로그램 시연</a:t>
            </a:r>
            <a:endParaRPr lang="en-US" altLang="ko-KR" sz="32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2F5E1F-C2ED-6355-6AEB-D9D1C965F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845" y="1956169"/>
            <a:ext cx="736418" cy="7188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56C5C6-DA66-4C62-E2E1-B0BBB5E9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6300" y="4790937"/>
            <a:ext cx="848452" cy="9609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DAAA0D-41CD-9D91-C06B-CE58569FAD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23042">
            <a:off x="4608678" y="4881432"/>
            <a:ext cx="1113007" cy="90593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BDF5BF0-44D3-6BF7-53A6-1BE4F3C70B02}"/>
              </a:ext>
            </a:extLst>
          </p:cNvPr>
          <p:cNvSpPr/>
          <p:nvPr/>
        </p:nvSpPr>
        <p:spPr>
          <a:xfrm>
            <a:off x="4876138" y="2414570"/>
            <a:ext cx="3943459" cy="960956"/>
          </a:xfrm>
          <a:prstGeom prst="roundRect">
            <a:avLst/>
          </a:prstGeom>
          <a:solidFill>
            <a:srgbClr val="A9D18E"/>
          </a:solidFill>
          <a:ln w="50800">
            <a:solidFill>
              <a:srgbClr val="4E7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사용한 </a:t>
            </a:r>
            <a:r>
              <a:rPr lang="en-US" altLang="ko-KR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Open API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5A6C1E5-EDE6-BB50-96E5-6D5C462F64F6}"/>
              </a:ext>
            </a:extLst>
          </p:cNvPr>
          <p:cNvSpPr/>
          <p:nvPr/>
        </p:nvSpPr>
        <p:spPr>
          <a:xfrm>
            <a:off x="1583886" y="4195962"/>
            <a:ext cx="3012641" cy="960956"/>
          </a:xfrm>
          <a:prstGeom prst="roundRect">
            <a:avLst/>
          </a:prstGeom>
          <a:solidFill>
            <a:srgbClr val="A9D18E"/>
          </a:solidFill>
          <a:ln w="50800">
            <a:solidFill>
              <a:srgbClr val="4E7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소스</a:t>
            </a:r>
            <a:r>
              <a:rPr lang="en-US" altLang="ko-KR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설명</a:t>
            </a:r>
            <a:endParaRPr lang="en-US" altLang="ko-KR" sz="32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DC329E5-53DA-EFF2-D204-B477A27640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436918">
            <a:off x="7452789" y="1714338"/>
            <a:ext cx="1518835" cy="9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4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기능 소개</a:t>
            </a:r>
          </a:p>
        </p:txBody>
      </p:sp>
      <p:sp>
        <p:nvSpPr>
          <p:cNvPr id="7" name="사각형: 둥근 모서리 28">
            <a:extLst>
              <a:ext uri="{FF2B5EF4-FFF2-40B4-BE49-F238E27FC236}">
                <a16:creationId xmlns:a16="http://schemas.microsoft.com/office/drawing/2014/main" id="{40A31760-BAD5-75F2-0CD1-77226D84574C}"/>
              </a:ext>
            </a:extLst>
          </p:cNvPr>
          <p:cNvSpPr/>
          <p:nvPr/>
        </p:nvSpPr>
        <p:spPr>
          <a:xfrm>
            <a:off x="5428304" y="1671057"/>
            <a:ext cx="1335392" cy="497260"/>
          </a:xfrm>
          <a:prstGeom prst="roundRect">
            <a:avLst>
              <a:gd name="adj" fmla="val 16667"/>
            </a:avLst>
          </a:prstGeom>
          <a:solidFill>
            <a:srgbClr val="E2F1FE"/>
          </a:solidFill>
          <a:ln w="508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UI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화면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61C16A-F0B1-C19F-441A-6B538A628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425" y="2308211"/>
            <a:ext cx="5693149" cy="400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0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ABF7048-092A-B407-D410-3EDC718A7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899396" y="1485305"/>
            <a:ext cx="8572500" cy="30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기능 소개</a:t>
            </a:r>
          </a:p>
        </p:txBody>
      </p:sp>
      <p:sp>
        <p:nvSpPr>
          <p:cNvPr id="7" name="사각형: 둥근 모서리 28">
            <a:extLst>
              <a:ext uri="{FF2B5EF4-FFF2-40B4-BE49-F238E27FC236}">
                <a16:creationId xmlns:a16="http://schemas.microsoft.com/office/drawing/2014/main" id="{40A31760-BAD5-75F2-0CD1-77226D84574C}"/>
              </a:ext>
            </a:extLst>
          </p:cNvPr>
          <p:cNvSpPr/>
          <p:nvPr/>
        </p:nvSpPr>
        <p:spPr>
          <a:xfrm>
            <a:off x="2184371" y="4844152"/>
            <a:ext cx="7823257" cy="14499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  <a:p>
            <a:pPr algn="ctr">
              <a:defRPr lang="ko-KR" altLang="en-US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/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군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선택시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공중화장실 정보 제공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  <a:p>
            <a:pPr algn="ctr">
              <a:defRPr lang="ko-KR" altLang="en-US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항목 선택 시 상세 정보 제공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  <a:p>
            <a:pPr algn="ctr">
              <a:defRPr lang="ko-KR" altLang="en-US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검색 기능을 통하여 필터링 수행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  <a:p>
            <a:pPr algn="ctr">
              <a:defRPr lang="ko-KR" altLang="en-US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A0E23CF9-3FF7-EE2E-0175-261C3952B4E7}"/>
              </a:ext>
            </a:extLst>
          </p:cNvPr>
          <p:cNvSpPr/>
          <p:nvPr/>
        </p:nvSpPr>
        <p:spPr>
          <a:xfrm>
            <a:off x="1841608" y="1512200"/>
            <a:ext cx="2721428" cy="550506"/>
          </a:xfrm>
          <a:prstGeom prst="fram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4A9FB8E5-9EE5-2874-537F-BB484504F513}"/>
              </a:ext>
            </a:extLst>
          </p:cNvPr>
          <p:cNvSpPr/>
          <p:nvPr/>
        </p:nvSpPr>
        <p:spPr>
          <a:xfrm>
            <a:off x="5769264" y="2057400"/>
            <a:ext cx="4702632" cy="550506"/>
          </a:xfrm>
          <a:prstGeom prst="fram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7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기능 소개</a:t>
            </a:r>
          </a:p>
        </p:txBody>
      </p:sp>
      <p:sp>
        <p:nvSpPr>
          <p:cNvPr id="7" name="사각형: 둥근 모서리 28">
            <a:extLst>
              <a:ext uri="{FF2B5EF4-FFF2-40B4-BE49-F238E27FC236}">
                <a16:creationId xmlns:a16="http://schemas.microsoft.com/office/drawing/2014/main" id="{40A31760-BAD5-75F2-0CD1-77226D84574C}"/>
              </a:ext>
            </a:extLst>
          </p:cNvPr>
          <p:cNvSpPr/>
          <p:nvPr/>
        </p:nvSpPr>
        <p:spPr>
          <a:xfrm>
            <a:off x="1092183" y="5317443"/>
            <a:ext cx="10007630" cy="4972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체크 박스를 이용하여 공용화장실이 아닌 곳의 정보 필터링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8D3E4F-5286-4240-9163-4544EC2CF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1887"/>
          <a:stretch/>
        </p:blipFill>
        <p:spPr bwMode="auto">
          <a:xfrm>
            <a:off x="3872192" y="1833283"/>
            <a:ext cx="4115360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4A9FB8E5-9EE5-2874-537F-BB484504F513}"/>
              </a:ext>
            </a:extLst>
          </p:cNvPr>
          <p:cNvSpPr/>
          <p:nvPr/>
        </p:nvSpPr>
        <p:spPr>
          <a:xfrm>
            <a:off x="6338046" y="1860178"/>
            <a:ext cx="1272988" cy="550506"/>
          </a:xfrm>
          <a:prstGeom prst="frame">
            <a:avLst>
              <a:gd name="adj1" fmla="val 924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7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DE5E560-A66E-0131-9131-3EA111206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" t="50000"/>
          <a:stretch/>
        </p:blipFill>
        <p:spPr bwMode="auto">
          <a:xfrm>
            <a:off x="2364392" y="1820390"/>
            <a:ext cx="7463215" cy="262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기능 소개</a:t>
            </a:r>
          </a:p>
        </p:txBody>
      </p:sp>
      <p:sp>
        <p:nvSpPr>
          <p:cNvPr id="7" name="사각형: 둥근 모서리 28">
            <a:extLst>
              <a:ext uri="{FF2B5EF4-FFF2-40B4-BE49-F238E27FC236}">
                <a16:creationId xmlns:a16="http://schemas.microsoft.com/office/drawing/2014/main" id="{40A31760-BAD5-75F2-0CD1-77226D84574C}"/>
              </a:ext>
            </a:extLst>
          </p:cNvPr>
          <p:cNvSpPr/>
          <p:nvPr/>
        </p:nvSpPr>
        <p:spPr>
          <a:xfrm>
            <a:off x="2184371" y="4844152"/>
            <a:ext cx="7823257" cy="4972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항목 선택 시 상세 정보를 이메일로 보내주는 기능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4A9FB8E5-9EE5-2874-537F-BB484504F513}"/>
              </a:ext>
            </a:extLst>
          </p:cNvPr>
          <p:cNvSpPr/>
          <p:nvPr/>
        </p:nvSpPr>
        <p:spPr>
          <a:xfrm>
            <a:off x="5680513" y="1811425"/>
            <a:ext cx="3334137" cy="550506"/>
          </a:xfrm>
          <a:prstGeom prst="frame">
            <a:avLst>
              <a:gd name="adj1" fmla="val 1901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기능 소개</a:t>
            </a:r>
          </a:p>
        </p:txBody>
      </p:sp>
      <p:sp>
        <p:nvSpPr>
          <p:cNvPr id="7" name="사각형: 둥근 모서리 28">
            <a:extLst>
              <a:ext uri="{FF2B5EF4-FFF2-40B4-BE49-F238E27FC236}">
                <a16:creationId xmlns:a16="http://schemas.microsoft.com/office/drawing/2014/main" id="{40A31760-BAD5-75F2-0CD1-77226D84574C}"/>
              </a:ext>
            </a:extLst>
          </p:cNvPr>
          <p:cNvSpPr/>
          <p:nvPr/>
        </p:nvSpPr>
        <p:spPr>
          <a:xfrm>
            <a:off x="2184370" y="5052385"/>
            <a:ext cx="7823257" cy="12192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남자 개수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여자 개수 체크박스 상태 변화에 따라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  <a:p>
            <a:pPr algn="ctr">
              <a:defRPr lang="ko-KR" altLang="en-US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대변기수와 소변기수의 합계의 그래프 기능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B000CB-C781-E965-53FC-2C2698793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33" b="1247"/>
          <a:stretch/>
        </p:blipFill>
        <p:spPr bwMode="auto">
          <a:xfrm>
            <a:off x="2575517" y="1485305"/>
            <a:ext cx="7040964" cy="330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4A9FB8E5-9EE5-2874-537F-BB484504F513}"/>
              </a:ext>
            </a:extLst>
          </p:cNvPr>
          <p:cNvSpPr/>
          <p:nvPr/>
        </p:nvSpPr>
        <p:spPr>
          <a:xfrm>
            <a:off x="5172633" y="1404622"/>
            <a:ext cx="3532093" cy="1032190"/>
          </a:xfrm>
          <a:prstGeom prst="frame">
            <a:avLst>
              <a:gd name="adj1" fmla="val 765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6DB445CB-2C30-29DC-B802-E086B696D11B}"/>
              </a:ext>
            </a:extLst>
          </p:cNvPr>
          <p:cNvSpPr/>
          <p:nvPr/>
        </p:nvSpPr>
        <p:spPr>
          <a:xfrm>
            <a:off x="2709988" y="3144756"/>
            <a:ext cx="1593072" cy="293209"/>
          </a:xfrm>
          <a:prstGeom prst="fram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기능 소개</a:t>
            </a:r>
          </a:p>
        </p:txBody>
      </p:sp>
      <p:sp>
        <p:nvSpPr>
          <p:cNvPr id="7" name="사각형: 둥근 모서리 28">
            <a:extLst>
              <a:ext uri="{FF2B5EF4-FFF2-40B4-BE49-F238E27FC236}">
                <a16:creationId xmlns:a16="http://schemas.microsoft.com/office/drawing/2014/main" id="{40A31760-BAD5-75F2-0CD1-77226D84574C}"/>
              </a:ext>
            </a:extLst>
          </p:cNvPr>
          <p:cNvSpPr/>
          <p:nvPr/>
        </p:nvSpPr>
        <p:spPr>
          <a:xfrm>
            <a:off x="3851828" y="5453421"/>
            <a:ext cx="4488344" cy="4783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선택한 정보에 대한 지도 기능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3B7D15-CB0A-AA18-935C-00ED04EE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52" y="2001563"/>
            <a:ext cx="5265471" cy="285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1BB2883-D93E-B716-83C5-51FCEA77A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4" r="61830" b="41696"/>
          <a:stretch/>
        </p:blipFill>
        <p:spPr bwMode="auto">
          <a:xfrm>
            <a:off x="724475" y="2116887"/>
            <a:ext cx="5062305" cy="262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4A9FB8E5-9EE5-2874-537F-BB484504F513}"/>
              </a:ext>
            </a:extLst>
          </p:cNvPr>
          <p:cNvSpPr/>
          <p:nvPr/>
        </p:nvSpPr>
        <p:spPr>
          <a:xfrm>
            <a:off x="564777" y="2170677"/>
            <a:ext cx="4688541" cy="1860789"/>
          </a:xfrm>
          <a:prstGeom prst="frame">
            <a:avLst>
              <a:gd name="adj1" fmla="val 479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3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3"/>
            <a:ext cx="12192000" cy="1219199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252605" y="266104"/>
            <a:ext cx="811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기능 소개</a:t>
            </a:r>
          </a:p>
        </p:txBody>
      </p:sp>
      <p:sp>
        <p:nvSpPr>
          <p:cNvPr id="7" name="사각형: 둥근 모서리 28">
            <a:extLst>
              <a:ext uri="{FF2B5EF4-FFF2-40B4-BE49-F238E27FC236}">
                <a16:creationId xmlns:a16="http://schemas.microsoft.com/office/drawing/2014/main" id="{40A31760-BAD5-75F2-0CD1-77226D84574C}"/>
              </a:ext>
            </a:extLst>
          </p:cNvPr>
          <p:cNvSpPr/>
          <p:nvPr/>
        </p:nvSpPr>
        <p:spPr>
          <a:xfrm>
            <a:off x="2871678" y="5294882"/>
            <a:ext cx="6448641" cy="6542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즐겨찾기 추가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기능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1FD9E08-57B9-0F6B-B7FF-E877B249D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21" r="51884" b="20896"/>
          <a:stretch/>
        </p:blipFill>
        <p:spPr bwMode="auto">
          <a:xfrm>
            <a:off x="4035937" y="1822686"/>
            <a:ext cx="4120122" cy="286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4A9FB8E5-9EE5-2874-537F-BB484504F513}"/>
              </a:ext>
            </a:extLst>
          </p:cNvPr>
          <p:cNvSpPr/>
          <p:nvPr/>
        </p:nvSpPr>
        <p:spPr>
          <a:xfrm>
            <a:off x="3977222" y="1822686"/>
            <a:ext cx="3293157" cy="1144632"/>
          </a:xfrm>
          <a:prstGeom prst="frame">
            <a:avLst>
              <a:gd name="adj1" fmla="val 735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272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433</Words>
  <Application>Microsoft Office PowerPoint</Application>
  <PresentationFormat>와이드스크린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210 골목길 L</vt:lpstr>
      <vt:lpstr>Rix개봉박두 B</vt:lpstr>
      <vt:lpstr>맑은 고딕</vt:lpstr>
      <vt:lpstr>맑은 고딕</vt:lpstr>
      <vt:lpstr>Arial</vt:lpstr>
      <vt:lpstr>Consolas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이재윤(2019184026)</cp:lastModifiedBy>
  <cp:revision>16</cp:revision>
  <dcterms:created xsi:type="dcterms:W3CDTF">2020-01-13T05:39:04Z</dcterms:created>
  <dcterms:modified xsi:type="dcterms:W3CDTF">2022-06-13T14:18:41Z</dcterms:modified>
</cp:coreProperties>
</file>