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21"/>
  </p:notesMasterIdLst>
  <p:handoutMasterIdLst>
    <p:handoutMasterId r:id="rId22"/>
  </p:handoutMasterIdLst>
  <p:sldIdLst>
    <p:sldId id="259" r:id="rId2"/>
    <p:sldId id="258" r:id="rId3"/>
    <p:sldId id="267" r:id="rId4"/>
    <p:sldId id="261" r:id="rId5"/>
    <p:sldId id="272" r:id="rId6"/>
    <p:sldId id="279" r:id="rId7"/>
    <p:sldId id="290" r:id="rId8"/>
    <p:sldId id="302" r:id="rId9"/>
    <p:sldId id="287" r:id="rId10"/>
    <p:sldId id="281" r:id="rId11"/>
    <p:sldId id="303" r:id="rId12"/>
    <p:sldId id="304" r:id="rId13"/>
    <p:sldId id="273" r:id="rId14"/>
    <p:sldId id="291" r:id="rId15"/>
    <p:sldId id="305" r:id="rId16"/>
    <p:sldId id="306" r:id="rId17"/>
    <p:sldId id="292" r:id="rId18"/>
    <p:sldId id="293"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0" d="100"/>
          <a:sy n="80" d="100"/>
        </p:scale>
        <p:origin x="715" y="48"/>
      </p:cViewPr>
      <p:guideLst>
        <p:guide orient="horz" pos="2136"/>
        <p:guide pos="3816"/>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t>02/01/2022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t>‹#›</a:t>
            </a:fld>
            <a:endParaRPr lang="en-US"/>
          </a:p>
        </p:txBody>
      </p:sp>
    </p:spTree>
    <p:extLst>
      <p:ext uri="{BB962C8B-B14F-4D97-AF65-F5344CB8AC3E}">
        <p14:creationId xmlns:p14="http://schemas.microsoft.com/office/powerpoint/2010/main" val="929051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t>02/01/2022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t>‹#›</a:t>
            </a:fld>
            <a:endParaRPr lang="en-US"/>
          </a:p>
        </p:txBody>
      </p:sp>
    </p:spTree>
    <p:extLst>
      <p:ext uri="{BB962C8B-B14F-4D97-AF65-F5344CB8AC3E}">
        <p14:creationId xmlns:p14="http://schemas.microsoft.com/office/powerpoint/2010/main" val="230631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4</a:t>
            </a:fld>
            <a:endParaRPr lang="en-US"/>
          </a:p>
        </p:txBody>
      </p:sp>
    </p:spTree>
    <p:extLst>
      <p:ext uri="{BB962C8B-B14F-4D97-AF65-F5344CB8AC3E}">
        <p14:creationId xmlns:p14="http://schemas.microsoft.com/office/powerpoint/2010/main" val="153484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15</a:t>
            </a:fld>
            <a:endParaRPr lang="en-US"/>
          </a:p>
        </p:txBody>
      </p:sp>
    </p:spTree>
    <p:extLst>
      <p:ext uri="{BB962C8B-B14F-4D97-AF65-F5344CB8AC3E}">
        <p14:creationId xmlns:p14="http://schemas.microsoft.com/office/powerpoint/2010/main" val="346513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16</a:t>
            </a:fld>
            <a:endParaRPr lang="en-US"/>
          </a:p>
        </p:txBody>
      </p:sp>
    </p:spTree>
    <p:extLst>
      <p:ext uri="{BB962C8B-B14F-4D97-AF65-F5344CB8AC3E}">
        <p14:creationId xmlns:p14="http://schemas.microsoft.com/office/powerpoint/2010/main" val="3454546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18</a:t>
            </a:fld>
            <a:endParaRPr lang="en-US"/>
          </a:p>
        </p:txBody>
      </p:sp>
    </p:spTree>
    <p:extLst>
      <p:ext uri="{BB962C8B-B14F-4D97-AF65-F5344CB8AC3E}">
        <p14:creationId xmlns:p14="http://schemas.microsoft.com/office/powerpoint/2010/main" val="19116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19</a:t>
            </a:fld>
            <a:endParaRPr lang="en-US"/>
          </a:p>
        </p:txBody>
      </p:sp>
    </p:spTree>
    <p:extLst>
      <p:ext uri="{BB962C8B-B14F-4D97-AF65-F5344CB8AC3E}">
        <p14:creationId xmlns:p14="http://schemas.microsoft.com/office/powerpoint/2010/main" val="185935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5</a:t>
            </a:fld>
            <a:endParaRPr lang="en-US"/>
          </a:p>
        </p:txBody>
      </p:sp>
    </p:spTree>
    <p:extLst>
      <p:ext uri="{BB962C8B-B14F-4D97-AF65-F5344CB8AC3E}">
        <p14:creationId xmlns:p14="http://schemas.microsoft.com/office/powerpoint/2010/main" val="2100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6</a:t>
            </a:fld>
            <a:endParaRPr lang="en-US"/>
          </a:p>
        </p:txBody>
      </p:sp>
    </p:spTree>
    <p:extLst>
      <p:ext uri="{BB962C8B-B14F-4D97-AF65-F5344CB8AC3E}">
        <p14:creationId xmlns:p14="http://schemas.microsoft.com/office/powerpoint/2010/main" val="9540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7</a:t>
            </a:fld>
            <a:endParaRPr lang="en-US"/>
          </a:p>
        </p:txBody>
      </p:sp>
    </p:spTree>
    <p:extLst>
      <p:ext uri="{BB962C8B-B14F-4D97-AF65-F5344CB8AC3E}">
        <p14:creationId xmlns:p14="http://schemas.microsoft.com/office/powerpoint/2010/main" val="95680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8</a:t>
            </a:fld>
            <a:endParaRPr lang="en-US"/>
          </a:p>
        </p:txBody>
      </p:sp>
    </p:spTree>
    <p:extLst>
      <p:ext uri="{BB962C8B-B14F-4D97-AF65-F5344CB8AC3E}">
        <p14:creationId xmlns:p14="http://schemas.microsoft.com/office/powerpoint/2010/main" val="360073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10</a:t>
            </a:fld>
            <a:endParaRPr lang="en-US"/>
          </a:p>
        </p:txBody>
      </p:sp>
    </p:spTree>
    <p:extLst>
      <p:ext uri="{BB962C8B-B14F-4D97-AF65-F5344CB8AC3E}">
        <p14:creationId xmlns:p14="http://schemas.microsoft.com/office/powerpoint/2010/main" val="250153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11</a:t>
            </a:fld>
            <a:endParaRPr lang="en-US"/>
          </a:p>
        </p:txBody>
      </p:sp>
    </p:spTree>
    <p:extLst>
      <p:ext uri="{BB962C8B-B14F-4D97-AF65-F5344CB8AC3E}">
        <p14:creationId xmlns:p14="http://schemas.microsoft.com/office/powerpoint/2010/main" val="234546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12</a:t>
            </a:fld>
            <a:endParaRPr lang="en-US"/>
          </a:p>
        </p:txBody>
      </p:sp>
    </p:spTree>
    <p:extLst>
      <p:ext uri="{BB962C8B-B14F-4D97-AF65-F5344CB8AC3E}">
        <p14:creationId xmlns:p14="http://schemas.microsoft.com/office/powerpoint/2010/main" val="354674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14</a:t>
            </a:fld>
            <a:endParaRPr lang="en-US"/>
          </a:p>
        </p:txBody>
      </p:sp>
    </p:spTree>
    <p:extLst>
      <p:ext uri="{BB962C8B-B14F-4D97-AF65-F5344CB8AC3E}">
        <p14:creationId xmlns:p14="http://schemas.microsoft.com/office/powerpoint/2010/main" val="412887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426993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9032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07030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72353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190331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93659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527269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880568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12702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 fmla="*/ 117987 w 9635613"/>
              <a:gd name="connsiteY0" fmla="*/ 0 h 783157"/>
              <a:gd name="connsiteX1" fmla="*/ 9635613 w 9635613"/>
              <a:gd name="connsiteY1" fmla="*/ 0 h 783157"/>
              <a:gd name="connsiteX2" fmla="*/ 9635613 w 9635613"/>
              <a:gd name="connsiteY2" fmla="*/ 783157 h 783157"/>
              <a:gd name="connsiteX3" fmla="*/ 0 w 9635613"/>
              <a:gd name="connsiteY3" fmla="*/ 724164 h 783157"/>
              <a:gd name="connsiteX4" fmla="*/ 117987 w 9635613"/>
              <a:gd name="connsiteY4" fmla="*/ 0 h 783157"/>
              <a:gd name="connsiteX0" fmla="*/ 570271 w 10087897"/>
              <a:gd name="connsiteY0" fmla="*/ 0 h 822487"/>
              <a:gd name="connsiteX1" fmla="*/ 10087897 w 10087897"/>
              <a:gd name="connsiteY1" fmla="*/ 0 h 822487"/>
              <a:gd name="connsiteX2" fmla="*/ 10087897 w 10087897"/>
              <a:gd name="connsiteY2" fmla="*/ 783157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7897 w 10087897"/>
              <a:gd name="connsiteY2" fmla="*/ 812654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4087 w 10087897"/>
              <a:gd name="connsiteY2" fmla="*/ 801224 h 822487"/>
              <a:gd name="connsiteX3" fmla="*/ 0 w 10087897"/>
              <a:gd name="connsiteY3" fmla="*/ 822487 h 822487"/>
              <a:gd name="connsiteX4" fmla="*/ 570271 w 10087897"/>
              <a:gd name="connsiteY4" fmla="*/ 0 h 822487"/>
              <a:gd name="connsiteX0" fmla="*/ 570271 w 10091707"/>
              <a:gd name="connsiteY0" fmla="*/ 0 h 822487"/>
              <a:gd name="connsiteX1" fmla="*/ 10087897 w 10091707"/>
              <a:gd name="connsiteY1" fmla="*/ 0 h 822487"/>
              <a:gd name="connsiteX2" fmla="*/ 10091707 w 10091707"/>
              <a:gd name="connsiteY2" fmla="*/ 798684 h 822487"/>
              <a:gd name="connsiteX3" fmla="*/ 0 w 10091707"/>
              <a:gd name="connsiteY3" fmla="*/ 822487 h 822487"/>
              <a:gd name="connsiteX4" fmla="*/ 570271 w 10091707"/>
              <a:gd name="connsiteY4" fmla="*/ 0 h 822487"/>
              <a:gd name="connsiteX0" fmla="*/ 557571 w 10079007"/>
              <a:gd name="connsiteY0" fmla="*/ 0 h 804707"/>
              <a:gd name="connsiteX1" fmla="*/ 10075197 w 10079007"/>
              <a:gd name="connsiteY1" fmla="*/ 0 h 804707"/>
              <a:gd name="connsiteX2" fmla="*/ 10079007 w 10079007"/>
              <a:gd name="connsiteY2" fmla="*/ 798684 h 804707"/>
              <a:gd name="connsiteX3" fmla="*/ 0 w 10079007"/>
              <a:gd name="connsiteY3" fmla="*/ 804707 h 804707"/>
              <a:gd name="connsiteX4" fmla="*/ 557571 w 10079007"/>
              <a:gd name="connsiteY4" fmla="*/ 0 h 804707"/>
              <a:gd name="connsiteX0" fmla="*/ 557571 w 10387617"/>
              <a:gd name="connsiteY0" fmla="*/ 0 h 804707"/>
              <a:gd name="connsiteX1" fmla="*/ 10387617 w 10387617"/>
              <a:gd name="connsiteY1" fmla="*/ 2540 h 804707"/>
              <a:gd name="connsiteX2" fmla="*/ 10079007 w 10387617"/>
              <a:gd name="connsiteY2" fmla="*/ 798684 h 804707"/>
              <a:gd name="connsiteX3" fmla="*/ 0 w 10387617"/>
              <a:gd name="connsiteY3" fmla="*/ 804707 h 804707"/>
              <a:gd name="connsiteX4" fmla="*/ 557571 w 10387617"/>
              <a:gd name="connsiteY4" fmla="*/ 0 h 804707"/>
              <a:gd name="connsiteX0" fmla="*/ 557571 w 10387617"/>
              <a:gd name="connsiteY0" fmla="*/ 0 h 804707"/>
              <a:gd name="connsiteX1" fmla="*/ 10387617 w 10387617"/>
              <a:gd name="connsiteY1" fmla="*/ 2540 h 804707"/>
              <a:gd name="connsiteX2" fmla="*/ 10381267 w 10387617"/>
              <a:gd name="connsiteY2" fmla="*/ 801224 h 804707"/>
              <a:gd name="connsiteX3" fmla="*/ 0 w 10387617"/>
              <a:gd name="connsiteY3" fmla="*/ 804707 h 804707"/>
              <a:gd name="connsiteX4" fmla="*/ 557571 w 10387617"/>
              <a:gd name="connsiteY4" fmla="*/ 0 h 804707"/>
              <a:gd name="connsiteX0" fmla="*/ 557571 w 10385077"/>
              <a:gd name="connsiteY0" fmla="*/ 0 h 804707"/>
              <a:gd name="connsiteX1" fmla="*/ 10385077 w 10385077"/>
              <a:gd name="connsiteY1" fmla="*/ 0 h 804707"/>
              <a:gd name="connsiteX2" fmla="*/ 10381267 w 10385077"/>
              <a:gd name="connsiteY2" fmla="*/ 801224 h 804707"/>
              <a:gd name="connsiteX3" fmla="*/ 0 w 10385077"/>
              <a:gd name="connsiteY3" fmla="*/ 804707 h 804707"/>
              <a:gd name="connsiteX4" fmla="*/ 557571 w 10385077"/>
              <a:gd name="connsiteY4" fmla="*/ 0 h 80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144780 w 2349910"/>
              <a:gd name="connsiteY0" fmla="*/ 93653 h 792990"/>
              <a:gd name="connsiteX1" fmla="*/ 2349910 w 2349910"/>
              <a:gd name="connsiteY1" fmla="*/ 0 h 792990"/>
              <a:gd name="connsiteX2" fmla="*/ 1818968 w 2349910"/>
              <a:gd name="connsiteY2" fmla="*/ 792990 h 792990"/>
              <a:gd name="connsiteX3" fmla="*/ 0 w 2349910"/>
              <a:gd name="connsiteY3" fmla="*/ 792990 h 792990"/>
              <a:gd name="connsiteX4" fmla="*/ 144780 w 2349910"/>
              <a:gd name="connsiteY4" fmla="*/ 93653 h 792990"/>
              <a:gd name="connsiteX0" fmla="*/ 140970 w 2349910"/>
              <a:gd name="connsiteY0" fmla="*/ 2213 h 792990"/>
              <a:gd name="connsiteX1" fmla="*/ 2349910 w 2349910"/>
              <a:gd name="connsiteY1" fmla="*/ 0 h 792990"/>
              <a:gd name="connsiteX2" fmla="*/ 1818968 w 2349910"/>
              <a:gd name="connsiteY2" fmla="*/ 792990 h 792990"/>
              <a:gd name="connsiteX3" fmla="*/ 0 w 2349910"/>
              <a:gd name="connsiteY3" fmla="*/ 792990 h 792990"/>
              <a:gd name="connsiteX4" fmla="*/ 140970 w 2349910"/>
              <a:gd name="connsiteY4" fmla="*/ 2213 h 792990"/>
              <a:gd name="connsiteX0" fmla="*/ 0 w 2208940"/>
              <a:gd name="connsiteY0" fmla="*/ 2213 h 808230"/>
              <a:gd name="connsiteX1" fmla="*/ 2208940 w 2208940"/>
              <a:gd name="connsiteY1" fmla="*/ 0 h 808230"/>
              <a:gd name="connsiteX2" fmla="*/ 1677998 w 2208940"/>
              <a:gd name="connsiteY2" fmla="*/ 792990 h 808230"/>
              <a:gd name="connsiteX3" fmla="*/ 0 w 2208940"/>
              <a:gd name="connsiteY3" fmla="*/ 808230 h 808230"/>
              <a:gd name="connsiteX4" fmla="*/ 0 w 2208940"/>
              <a:gd name="connsiteY4" fmla="*/ 2213 h 808230"/>
              <a:gd name="connsiteX0" fmla="*/ 0 w 2208940"/>
              <a:gd name="connsiteY0" fmla="*/ 2213 h 808230"/>
              <a:gd name="connsiteX1" fmla="*/ 2208940 w 2208940"/>
              <a:gd name="connsiteY1" fmla="*/ 0 h 808230"/>
              <a:gd name="connsiteX2" fmla="*/ 1677998 w 2208940"/>
              <a:gd name="connsiteY2" fmla="*/ 808230 h 808230"/>
              <a:gd name="connsiteX3" fmla="*/ 0 w 2208940"/>
              <a:gd name="connsiteY3" fmla="*/ 808230 h 808230"/>
              <a:gd name="connsiteX4" fmla="*/ 0 w 2208940"/>
              <a:gd name="connsiteY4" fmla="*/ 2213 h 808230"/>
              <a:gd name="connsiteX0" fmla="*/ 0 w 2233324"/>
              <a:gd name="connsiteY0" fmla="*/ 2213 h 808230"/>
              <a:gd name="connsiteX1" fmla="*/ 2233324 w 2233324"/>
              <a:gd name="connsiteY1" fmla="*/ 0 h 808230"/>
              <a:gd name="connsiteX2" fmla="*/ 1677998 w 2233324"/>
              <a:gd name="connsiteY2" fmla="*/ 808230 h 808230"/>
              <a:gd name="connsiteX3" fmla="*/ 0 w 2233324"/>
              <a:gd name="connsiteY3" fmla="*/ 808230 h 808230"/>
              <a:gd name="connsiteX4" fmla="*/ 0 w 2233324"/>
              <a:gd name="connsiteY4" fmla="*/ 2213 h 8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2" name="Picture 3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Tree>
    <p:extLst>
      <p:ext uri="{BB962C8B-B14F-4D97-AF65-F5344CB8AC3E}">
        <p14:creationId xmlns:p14="http://schemas.microsoft.com/office/powerpoint/2010/main" val="4279715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04" userDrawn="1">
          <p15:clr>
            <a:srgbClr val="F26B43"/>
          </p15:clr>
        </p15:guide>
        <p15:guide id="2" pos="6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a:t>
            </a:fld>
            <a:endParaRPr lang="en-US"/>
          </a:p>
        </p:txBody>
      </p:sp>
      <p:sp>
        <p:nvSpPr>
          <p:cNvPr id="5" name="Google Shape;136;p29"/>
          <p:cNvSpPr txBox="1">
            <a:spLocks/>
          </p:cNvSpPr>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rPr>
              <a:t>LẬP TRÌNH NODEJS</a:t>
            </a:r>
            <a:endParaRPr lang="en-US" sz="6000" dirty="0">
              <a:solidFill>
                <a:srgbClr val="455A64"/>
              </a:solidFill>
            </a:endParaRPr>
          </a:p>
        </p:txBody>
      </p:sp>
      <p:sp>
        <p:nvSpPr>
          <p:cNvPr id="7" name="Google Shape;137;p29"/>
          <p:cNvSpPr txBox="1">
            <a:spLocks/>
          </p:cNvSpPr>
          <p:nvPr/>
        </p:nvSpPr>
        <p:spPr>
          <a:xfrm>
            <a:off x="685799" y="3735754"/>
            <a:ext cx="4063833" cy="80099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Nunito" pitchFamily="2" charset="0"/>
              </a:rPr>
              <a:t>Chương</a:t>
            </a:r>
            <a:r>
              <a:rPr lang="en-US" sz="2000" dirty="0" smtClean="0">
                <a:latin typeface="Nunito" pitchFamily="2" charset="0"/>
              </a:rPr>
              <a:t> </a:t>
            </a:r>
            <a:r>
              <a:rPr lang="en-US" sz="2000" dirty="0" smtClean="0">
                <a:latin typeface="Nunito" pitchFamily="2" charset="0"/>
              </a:rPr>
              <a:t>3: </a:t>
            </a:r>
            <a:br>
              <a:rPr lang="en-US" sz="2000" dirty="0" smtClean="0">
                <a:latin typeface="Nunito" pitchFamily="2" charset="0"/>
              </a:rPr>
            </a:br>
            <a:r>
              <a:rPr lang="en-US" sz="2000" dirty="0" err="1" smtClean="0">
                <a:latin typeface="Nunito" pitchFamily="2" charset="0"/>
              </a:rPr>
              <a:t>Xử</a:t>
            </a:r>
            <a:r>
              <a:rPr lang="en-US" sz="2000" dirty="0" smtClean="0">
                <a:latin typeface="Nunito" pitchFamily="2" charset="0"/>
              </a:rPr>
              <a:t> </a:t>
            </a:r>
            <a:r>
              <a:rPr lang="en-US" sz="2000" dirty="0" err="1" smtClean="0">
                <a:latin typeface="Nunito" pitchFamily="2" charset="0"/>
              </a:rPr>
              <a:t>lí</a:t>
            </a:r>
            <a:r>
              <a:rPr lang="en-US" sz="2000" dirty="0" smtClean="0">
                <a:latin typeface="Nunito" pitchFamily="2" charset="0"/>
              </a:rPr>
              <a:t> </a:t>
            </a:r>
            <a:r>
              <a:rPr lang="en-US" sz="2000" dirty="0" err="1" smtClean="0">
                <a:latin typeface="Nunito" pitchFamily="2" charset="0"/>
              </a:rPr>
              <a:t>bất</a:t>
            </a:r>
            <a:r>
              <a:rPr lang="en-US" sz="2000" dirty="0" smtClean="0">
                <a:latin typeface="Nunito" pitchFamily="2" charset="0"/>
              </a:rPr>
              <a:t> </a:t>
            </a:r>
            <a:r>
              <a:rPr lang="en-US" sz="2000" dirty="0" err="1" smtClean="0">
                <a:latin typeface="Nunito" pitchFamily="2" charset="0"/>
              </a:rPr>
              <a:t>đồng</a:t>
            </a:r>
            <a:r>
              <a:rPr lang="en-US" sz="2000" dirty="0" smtClean="0">
                <a:latin typeface="Nunito" pitchFamily="2" charset="0"/>
              </a:rPr>
              <a:t> </a:t>
            </a:r>
            <a:r>
              <a:rPr lang="en-US" sz="2000" dirty="0" err="1" smtClean="0">
                <a:latin typeface="Nunito" pitchFamily="2" charset="0"/>
              </a:rPr>
              <a:t>bộ</a:t>
            </a:r>
            <a:r>
              <a:rPr lang="en-US" sz="2000" dirty="0" smtClean="0">
                <a:latin typeface="Nunito" pitchFamily="2" charset="0"/>
              </a:rPr>
              <a:t> </a:t>
            </a:r>
            <a:r>
              <a:rPr lang="en-US" sz="2000" dirty="0" err="1" smtClean="0">
                <a:latin typeface="Nunito" pitchFamily="2" charset="0"/>
              </a:rPr>
              <a:t>trong</a:t>
            </a:r>
            <a:r>
              <a:rPr lang="en-US" sz="2000" dirty="0" smtClean="0">
                <a:latin typeface="Nunito" pitchFamily="2" charset="0"/>
              </a:rPr>
              <a:t> </a:t>
            </a:r>
            <a:r>
              <a:rPr lang="en-US" sz="2000" dirty="0" err="1" smtClean="0">
                <a:latin typeface="Nunito" pitchFamily="2" charset="0"/>
              </a:rPr>
              <a:t>NodeJS</a:t>
            </a:r>
            <a:endParaRPr lang="en-US" sz="2000" dirty="0">
              <a:latin typeface="Nunito" pitchFamily="2" charset="0"/>
            </a:endParaRP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18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10</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Async callback là gì?</a:t>
            </a:r>
            <a:endParaRPr lang="en-US" sz="2400" dirty="0"/>
          </a:p>
        </p:txBody>
      </p:sp>
      <p:sp>
        <p:nvSpPr>
          <p:cNvPr id="9" name="Google Shape;1228;p42"/>
          <p:cNvSpPr txBox="1">
            <a:spLocks/>
          </p:cNvSpPr>
          <p:nvPr/>
        </p:nvSpPr>
        <p:spPr>
          <a:xfrm>
            <a:off x="864020" y="3671900"/>
            <a:ext cx="10480255" cy="239077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a:latin typeface="Nunito" pitchFamily="2" charset="0"/>
              </a:rPr>
              <a:t>Giả</a:t>
            </a:r>
            <a:r>
              <a:rPr lang="en-US" sz="1800" dirty="0">
                <a:latin typeface="Nunito" pitchFamily="2" charset="0"/>
              </a:rPr>
              <a:t> </a:t>
            </a:r>
            <a:r>
              <a:rPr lang="en-US" sz="1800" dirty="0" err="1">
                <a:latin typeface="Nunito" pitchFamily="2" charset="0"/>
              </a:rPr>
              <a:t>sử</a:t>
            </a:r>
            <a:r>
              <a:rPr lang="en-US" sz="1800" dirty="0">
                <a:latin typeface="Nunito" pitchFamily="2" charset="0"/>
              </a:rPr>
              <a:t> ta </a:t>
            </a:r>
            <a:r>
              <a:rPr lang="en-US" sz="1800" dirty="0" err="1">
                <a:latin typeface="Nunito" pitchFamily="2" charset="0"/>
              </a:rPr>
              <a:t>có</a:t>
            </a:r>
            <a:r>
              <a:rPr lang="en-US" sz="1800" dirty="0">
                <a:latin typeface="Nunito" pitchFamily="2" charset="0"/>
              </a:rPr>
              <a:t> </a:t>
            </a:r>
            <a:r>
              <a:rPr lang="en-US" sz="1800" dirty="0" err="1">
                <a:latin typeface="Nunito" pitchFamily="2" charset="0"/>
              </a:rPr>
              <a:t>một</a:t>
            </a:r>
            <a:r>
              <a:rPr lang="en-US" sz="1800" dirty="0">
                <a:latin typeface="Nunito" pitchFamily="2" charset="0"/>
              </a:rPr>
              <a:t> task </a:t>
            </a:r>
            <a:r>
              <a:rPr lang="en-US" sz="1800" dirty="0" err="1">
                <a:latin typeface="Nunito" pitchFamily="2" charset="0"/>
              </a:rPr>
              <a:t>cần</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quyết</a:t>
            </a:r>
            <a:r>
              <a:rPr lang="en-US" sz="1800" dirty="0">
                <a:latin typeface="Nunito" pitchFamily="2" charset="0"/>
              </a:rPr>
              <a:t> gọi </a:t>
            </a:r>
            <a:r>
              <a:rPr lang="en-US" sz="1800" dirty="0" err="1">
                <a:latin typeface="Nunito" pitchFamily="2" charset="0"/>
              </a:rPr>
              <a:t>là</a:t>
            </a:r>
            <a:r>
              <a:rPr lang="en-US" sz="1800" dirty="0">
                <a:latin typeface="Nunito" pitchFamily="2" charset="0"/>
              </a:rPr>
              <a:t> INPUT, </a:t>
            </a:r>
            <a:r>
              <a:rPr lang="en-US" sz="1800" dirty="0" err="1">
                <a:latin typeface="Nunito" pitchFamily="2" charset="0"/>
              </a:rPr>
              <a:t>cần</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function </a:t>
            </a:r>
            <a:r>
              <a:rPr lang="en-US" sz="1800" b="1" dirty="0" err="1">
                <a:latin typeface="Nunito" pitchFamily="2" charset="0"/>
              </a:rPr>
              <a:t>startExecution</a:t>
            </a:r>
            <a:r>
              <a:rPr lang="en-US" sz="1800" b="1" dirty="0">
                <a:latin typeface="Nunito" pitchFamily="2" charset="0"/>
              </a:rPr>
              <a:t>()</a:t>
            </a:r>
            <a:r>
              <a:rPr lang="en-US" sz="1800" dirty="0">
                <a:latin typeface="Nunito" pitchFamily="2" charset="0"/>
              </a:rPr>
              <a:t>, </a:t>
            </a:r>
            <a:r>
              <a:rPr lang="en-US" sz="1800" dirty="0" err="1">
                <a:latin typeface="Nunito" pitchFamily="2" charset="0"/>
              </a:rPr>
              <a:t>nhưng</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cần</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quả</a:t>
            </a:r>
            <a:r>
              <a:rPr lang="en-US" sz="1800" dirty="0">
                <a:latin typeface="Nunito" pitchFamily="2" charset="0"/>
              </a:rPr>
              <a:t> </a:t>
            </a:r>
            <a:r>
              <a:rPr lang="en-US" sz="1800" dirty="0" err="1">
                <a:latin typeface="Nunito" pitchFamily="2" charset="0"/>
              </a:rPr>
              <a:t>của</a:t>
            </a:r>
            <a:r>
              <a:rPr lang="en-US" sz="1800" dirty="0">
                <a:latin typeface="Nunito" pitchFamily="2" charset="0"/>
              </a:rPr>
              <a:t> function </a:t>
            </a:r>
            <a:r>
              <a:rPr lang="en-US" sz="1800" dirty="0" err="1">
                <a:latin typeface="Nunito" pitchFamily="2" charset="0"/>
              </a:rPr>
              <a:t>khác</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b="1" dirty="0" err="1">
                <a:latin typeface="Nunito" pitchFamily="2" charset="0"/>
              </a:rPr>
              <a:t>doSomethingAsync</a:t>
            </a:r>
            <a:r>
              <a:rPr lang="en-US" sz="1800" b="1" dirty="0">
                <a:latin typeface="Nunito" pitchFamily="2" charset="0"/>
              </a:rPr>
              <a:t>()</a:t>
            </a:r>
            <a:r>
              <a:rPr lang="en-US" sz="1800" dirty="0">
                <a:latin typeface="Nunito" pitchFamily="2" charset="0"/>
              </a:rPr>
              <a:t>, </a:t>
            </a:r>
            <a:r>
              <a:rPr lang="en-US" sz="1800" dirty="0" err="1">
                <a:latin typeface="Nunito" pitchFamily="2" charset="0"/>
              </a:rPr>
              <a:t>lúc</a:t>
            </a:r>
            <a:r>
              <a:rPr lang="en-US" sz="1800" dirty="0">
                <a:latin typeface="Nunito" pitchFamily="2" charset="0"/>
              </a:rPr>
              <a:t> </a:t>
            </a:r>
            <a:r>
              <a:rPr lang="en-US" sz="1800" dirty="0" err="1">
                <a:latin typeface="Nunito" pitchFamily="2" charset="0"/>
              </a:rPr>
              <a:t>đó</a:t>
            </a:r>
            <a:r>
              <a:rPr lang="en-US" sz="1800" dirty="0">
                <a:latin typeface="Nunito" pitchFamily="2" charset="0"/>
              </a:rPr>
              <a:t> </a:t>
            </a:r>
            <a:r>
              <a:rPr lang="en-US" sz="1800" b="1" dirty="0" err="1">
                <a:latin typeface="Nunito" pitchFamily="2" charset="0"/>
              </a:rPr>
              <a:t>startExecution</a:t>
            </a:r>
            <a:r>
              <a:rPr lang="en-US" sz="1800" b="1" dirty="0">
                <a:latin typeface="Nunito" pitchFamily="2" charset="0"/>
              </a:rPr>
              <a:t>() </a:t>
            </a:r>
            <a:r>
              <a:rPr lang="en-US" sz="1800" dirty="0" err="1">
                <a:latin typeface="Nunito" pitchFamily="2" charset="0"/>
              </a:rPr>
              <a:t>sẽ</a:t>
            </a:r>
            <a:r>
              <a:rPr lang="en-US" sz="1800" dirty="0">
                <a:latin typeface="Nunito" pitchFamily="2" charset="0"/>
              </a:rPr>
              <a:t> gọi </a:t>
            </a:r>
            <a:r>
              <a:rPr lang="en-US" sz="1800" dirty="0" err="1">
                <a:latin typeface="Nunito" pitchFamily="2" charset="0"/>
              </a:rPr>
              <a:t>hàm</a:t>
            </a:r>
            <a:r>
              <a:rPr lang="en-US" sz="1800" dirty="0">
                <a:latin typeface="Nunito" pitchFamily="2" charset="0"/>
              </a:rPr>
              <a:t> </a:t>
            </a:r>
            <a:r>
              <a:rPr lang="en-US" sz="1800" b="1" dirty="0" err="1">
                <a:latin typeface="Nunito" pitchFamily="2" charset="0"/>
              </a:rPr>
              <a:t>doSomethingAsync</a:t>
            </a:r>
            <a:r>
              <a:rPr lang="en-US" sz="1800" b="1" dirty="0">
                <a:latin typeface="Nunito" pitchFamily="2" charset="0"/>
              </a:rPr>
              <a:t>() </a:t>
            </a:r>
            <a:r>
              <a:rPr lang="en-US" sz="1800" dirty="0" err="1">
                <a:latin typeface="Nunito" pitchFamily="2" charset="0"/>
              </a:rPr>
              <a:t>dưới</a:t>
            </a:r>
            <a:r>
              <a:rPr lang="en-US" sz="1800" dirty="0">
                <a:latin typeface="Nunito" pitchFamily="2" charset="0"/>
              </a:rPr>
              <a:t> </a:t>
            </a:r>
            <a:r>
              <a:rPr lang="en-US" sz="1800" dirty="0" err="1">
                <a:latin typeface="Nunito" pitchFamily="2" charset="0"/>
              </a:rPr>
              <a:t>dạng</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gọi </a:t>
            </a:r>
            <a:r>
              <a:rPr lang="en-US" sz="1800" dirty="0" err="1">
                <a:latin typeface="Nunito" pitchFamily="2" charset="0"/>
              </a:rPr>
              <a:t>là</a:t>
            </a:r>
            <a:r>
              <a:rPr lang="en-US" sz="1800" dirty="0">
                <a:latin typeface="Nunito" pitchFamily="2" charset="0"/>
              </a:rPr>
              <a:t> callback, </a:t>
            </a:r>
            <a:r>
              <a:rPr lang="en-US" sz="1800" dirty="0" err="1">
                <a:latin typeface="Nunito" pitchFamily="2" charset="0"/>
              </a:rPr>
              <a:t>khi</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b="1" dirty="0" err="1">
                <a:latin typeface="Nunito" pitchFamily="2" charset="0"/>
              </a:rPr>
              <a:t>doSomethingAsync</a:t>
            </a:r>
            <a:r>
              <a:rPr lang="en-US" sz="1800" b="1"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quả</a:t>
            </a:r>
            <a:r>
              <a:rPr lang="en-US" sz="1800" dirty="0">
                <a:latin typeface="Nunito" pitchFamily="2" charset="0"/>
              </a:rPr>
              <a:t> </a:t>
            </a:r>
            <a:r>
              <a:rPr lang="en-US" sz="1800" dirty="0" err="1">
                <a:latin typeface="Nunito" pitchFamily="2" charset="0"/>
              </a:rPr>
              <a:t>thì</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trả</a:t>
            </a:r>
            <a:r>
              <a:rPr lang="en-US" sz="1800" dirty="0">
                <a:latin typeface="Nunito" pitchFamily="2" charset="0"/>
              </a:rPr>
              <a:t> </a:t>
            </a:r>
            <a:r>
              <a:rPr lang="en-US" sz="1800" dirty="0" err="1">
                <a:latin typeface="Nunito" pitchFamily="2" charset="0"/>
              </a:rPr>
              <a:t>về</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quả</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b="1" dirty="0" err="1">
                <a:latin typeface="Nunito" pitchFamily="2" charset="0"/>
              </a:rPr>
              <a:t>startExecution</a:t>
            </a:r>
            <a:r>
              <a:rPr lang="en-US" sz="1800" b="1" dirty="0" smtClean="0">
                <a:latin typeface="Nunito" pitchFamily="2" charset="0"/>
              </a:rPr>
              <a:t>()</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Tuy</a:t>
            </a:r>
            <a:r>
              <a:rPr lang="en-US" sz="1800" dirty="0">
                <a:latin typeface="Nunito" pitchFamily="2" charset="0"/>
              </a:rPr>
              <a:t> </a:t>
            </a:r>
            <a:r>
              <a:rPr lang="en-US" sz="1800" dirty="0" err="1">
                <a:latin typeface="Nunito" pitchFamily="2" charset="0"/>
              </a:rPr>
              <a:t>nhiên</a:t>
            </a:r>
            <a:r>
              <a:rPr lang="en-US" sz="1800" dirty="0">
                <a:latin typeface="Nunito" pitchFamily="2" charset="0"/>
              </a:rPr>
              <a:t>, </a:t>
            </a:r>
            <a:r>
              <a:rPr lang="en-US" sz="1800" dirty="0" err="1">
                <a:latin typeface="Nunito" pitchFamily="2" charset="0"/>
              </a:rPr>
              <a:t>vấn</a:t>
            </a:r>
            <a:r>
              <a:rPr lang="en-US" sz="1800" dirty="0">
                <a:latin typeface="Nunito" pitchFamily="2" charset="0"/>
              </a:rPr>
              <a:t> </a:t>
            </a:r>
            <a:r>
              <a:rPr lang="en-US" sz="1800" dirty="0" err="1">
                <a:latin typeface="Nunito" pitchFamily="2" charset="0"/>
              </a:rPr>
              <a:t>đề</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biết</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nào</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b="1" dirty="0" err="1">
                <a:latin typeface="Nunito" pitchFamily="2" charset="0"/>
              </a:rPr>
              <a:t>doSomethingAsync</a:t>
            </a:r>
            <a:r>
              <a:rPr lang="en-US" sz="1800" b="1"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quả</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trả</a:t>
            </a:r>
            <a:r>
              <a:rPr lang="en-US" sz="1800" dirty="0">
                <a:latin typeface="Nunito" pitchFamily="2" charset="0"/>
              </a:rPr>
              <a:t> </a:t>
            </a:r>
            <a:r>
              <a:rPr lang="en-US" sz="1800" dirty="0" err="1">
                <a:latin typeface="Nunito" pitchFamily="2" charset="0"/>
              </a:rPr>
              <a:t>về</a:t>
            </a:r>
            <a:r>
              <a:rPr lang="en-US" sz="1800" dirty="0">
                <a:latin typeface="Nunito" pitchFamily="2" charset="0"/>
              </a:rPr>
              <a:t>, </a:t>
            </a:r>
            <a:r>
              <a:rPr lang="en-US" sz="1800" dirty="0" err="1">
                <a:latin typeface="Nunito" pitchFamily="2" charset="0"/>
              </a:rPr>
              <a:t>càng</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lời</a:t>
            </a:r>
            <a:r>
              <a:rPr lang="en-US" sz="1800" dirty="0">
                <a:latin typeface="Nunito" pitchFamily="2" charset="0"/>
              </a:rPr>
              <a:t> gọi callback </a:t>
            </a:r>
            <a:r>
              <a:rPr lang="en-US" sz="1800" dirty="0" err="1">
                <a:latin typeface="Nunito" pitchFamily="2" charset="0"/>
              </a:rPr>
              <a:t>thì</a:t>
            </a:r>
            <a:r>
              <a:rPr lang="en-US" sz="1800" dirty="0">
                <a:latin typeface="Nunito" pitchFamily="2" charset="0"/>
              </a:rPr>
              <a:t> code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càng</a:t>
            </a:r>
            <a:r>
              <a:rPr lang="en-US" sz="1800" dirty="0">
                <a:latin typeface="Nunito" pitchFamily="2" charset="0"/>
              </a:rPr>
              <a:t> </a:t>
            </a:r>
            <a:r>
              <a:rPr lang="en-US" sz="1800" dirty="0" err="1">
                <a:latin typeface="Nunito" pitchFamily="2" charset="0"/>
              </a:rPr>
              <a:t>rối</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quyết</a:t>
            </a:r>
            <a:r>
              <a:rPr lang="en-US" sz="1800" dirty="0">
                <a:latin typeface="Nunito" pitchFamily="2" charset="0"/>
              </a:rPr>
              <a:t> </a:t>
            </a:r>
            <a:r>
              <a:rPr lang="en-US" sz="1800" dirty="0" err="1">
                <a:latin typeface="Nunito" pitchFamily="2" charset="0"/>
              </a:rPr>
              <a:t>vấn</a:t>
            </a:r>
            <a:r>
              <a:rPr lang="en-US" sz="1800" dirty="0">
                <a:latin typeface="Nunito" pitchFamily="2" charset="0"/>
              </a:rPr>
              <a:t> </a:t>
            </a:r>
            <a:r>
              <a:rPr lang="en-US" sz="1800" dirty="0" err="1">
                <a:latin typeface="Nunito" pitchFamily="2" charset="0"/>
              </a:rPr>
              <a:t>đề</a:t>
            </a:r>
            <a:r>
              <a:rPr lang="en-US" sz="1800" dirty="0">
                <a:latin typeface="Nunito" pitchFamily="2" charset="0"/>
              </a:rPr>
              <a:t> </a:t>
            </a:r>
            <a:r>
              <a:rPr lang="en-US" sz="1800" dirty="0" err="1">
                <a:latin typeface="Nunito" pitchFamily="2" charset="0"/>
              </a:rPr>
              <a:t>này</a:t>
            </a:r>
            <a:r>
              <a:rPr lang="en-US" sz="1800" dirty="0">
                <a:latin typeface="Nunito" pitchFamily="2" charset="0"/>
              </a:rPr>
              <a:t>, JS </a:t>
            </a:r>
            <a:r>
              <a:rPr lang="en-US" sz="1800" dirty="0" err="1">
                <a:latin typeface="Nunito" pitchFamily="2" charset="0"/>
              </a:rPr>
              <a:t>đã</a:t>
            </a:r>
            <a:r>
              <a:rPr lang="en-US" sz="1800" dirty="0">
                <a:latin typeface="Nunito" pitchFamily="2" charset="0"/>
              </a:rPr>
              <a:t> </a:t>
            </a:r>
            <a:r>
              <a:rPr lang="en-US" sz="1800" dirty="0" err="1">
                <a:latin typeface="Nunito" pitchFamily="2" charset="0"/>
              </a:rPr>
              <a:t>đưa</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khái</a:t>
            </a:r>
            <a:r>
              <a:rPr lang="en-US" sz="1800" dirty="0">
                <a:latin typeface="Nunito" pitchFamily="2" charset="0"/>
              </a:rPr>
              <a:t> </a:t>
            </a:r>
            <a:r>
              <a:rPr lang="en-US" sz="1800" dirty="0" err="1">
                <a:latin typeface="Nunito" pitchFamily="2" charset="0"/>
              </a:rPr>
              <a:t>niệm</a:t>
            </a:r>
            <a:r>
              <a:rPr lang="en-US" sz="1800" dirty="0">
                <a:latin typeface="Nunito" pitchFamily="2" charset="0"/>
              </a:rPr>
              <a:t> Promise.</a:t>
            </a:r>
            <a:endParaRPr lang="en-US" sz="1800" dirty="0">
              <a:latin typeface="Nunito" pitchFamily="2" charset="0"/>
            </a:endParaRPr>
          </a:p>
        </p:txBody>
      </p:sp>
      <p:pic>
        <p:nvPicPr>
          <p:cNvPr id="7" name="Picture 2" descr="The Callback Syndrome In Node.js"/>
          <p:cNvPicPr>
            <a:picLocks noChangeAspect="1" noChangeArrowheads="1"/>
          </p:cNvPicPr>
          <p:nvPr/>
        </p:nvPicPr>
        <p:blipFill rotWithShape="1">
          <a:blip r:embed="rId3">
            <a:extLst>
              <a:ext uri="{28A0092B-C50C-407E-A947-70E740481C1C}">
                <a14:useLocalDpi xmlns:a14="http://schemas.microsoft.com/office/drawing/2010/main" val="0"/>
              </a:ext>
            </a:extLst>
          </a:blip>
          <a:srcRect t="17426"/>
          <a:stretch/>
        </p:blipFill>
        <p:spPr bwMode="auto">
          <a:xfrm>
            <a:off x="1271699" y="1220788"/>
            <a:ext cx="9572402" cy="239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89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11</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Khi nào một hàm được gọi là callback?</a:t>
            </a:r>
            <a:endParaRPr lang="en-US" sz="2400" dirty="0"/>
          </a:p>
        </p:txBody>
      </p:sp>
      <p:sp>
        <p:nvSpPr>
          <p:cNvPr id="9" name="Google Shape;1228;p42"/>
          <p:cNvSpPr txBox="1">
            <a:spLocks/>
          </p:cNvSpPr>
          <p:nvPr/>
        </p:nvSpPr>
        <p:spPr>
          <a:xfrm>
            <a:off x="864021" y="1038225"/>
            <a:ext cx="5193880" cy="5024451"/>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b="1" dirty="0">
                <a:latin typeface="Nunito" pitchFamily="2" charset="0"/>
              </a:rPr>
              <a:t>Callback </a:t>
            </a:r>
            <a:r>
              <a:rPr lang="en-US" sz="1800" b="1" dirty="0" err="1">
                <a:latin typeface="Nunito" pitchFamily="2" charset="0"/>
              </a:rPr>
              <a:t>hiểu</a:t>
            </a:r>
            <a:r>
              <a:rPr lang="en-US" sz="1800" b="1" dirty="0">
                <a:latin typeface="Nunito" pitchFamily="2" charset="0"/>
              </a:rPr>
              <a:t> </a:t>
            </a:r>
            <a:r>
              <a:rPr lang="en-US" sz="1800" b="1" dirty="0" err="1">
                <a:latin typeface="Nunito" pitchFamily="2" charset="0"/>
              </a:rPr>
              <a:t>đơn</a:t>
            </a:r>
            <a:r>
              <a:rPr lang="en-US" sz="1800" b="1" dirty="0">
                <a:latin typeface="Nunito" pitchFamily="2" charset="0"/>
              </a:rPr>
              <a:t> </a:t>
            </a:r>
            <a:r>
              <a:rPr lang="en-US" sz="1800" b="1" dirty="0" err="1">
                <a:latin typeface="Nunito" pitchFamily="2" charset="0"/>
              </a:rPr>
              <a:t>giản</a:t>
            </a:r>
            <a:r>
              <a:rPr lang="en-US" sz="1800" b="1" dirty="0">
                <a:latin typeface="Nunito" pitchFamily="2" charset="0"/>
              </a:rPr>
              <a:t> </a:t>
            </a:r>
            <a:r>
              <a:rPr lang="en-US" sz="1800" b="1" dirty="0" err="1">
                <a:latin typeface="Nunito" pitchFamily="2" charset="0"/>
              </a:rPr>
              <a:t>là</a:t>
            </a:r>
            <a:r>
              <a:rPr lang="en-US" sz="1800" b="1" dirty="0">
                <a:latin typeface="Nunito" pitchFamily="2" charset="0"/>
              </a:rPr>
              <a:t> </a:t>
            </a:r>
            <a:r>
              <a:rPr lang="en-US" sz="1800" b="1" dirty="0" err="1">
                <a:latin typeface="Nunito" pitchFamily="2" charset="0"/>
              </a:rPr>
              <a:t>một</a:t>
            </a:r>
            <a:r>
              <a:rPr lang="en-US" sz="1800" b="1" dirty="0">
                <a:latin typeface="Nunito" pitchFamily="2" charset="0"/>
              </a:rPr>
              <a:t> </a:t>
            </a:r>
            <a:r>
              <a:rPr lang="en-US" sz="1800" b="1" dirty="0" err="1">
                <a:latin typeface="Nunito" pitchFamily="2" charset="0"/>
              </a:rPr>
              <a:t>hàm</a:t>
            </a:r>
            <a:r>
              <a:rPr lang="en-US" sz="1800" b="1" dirty="0">
                <a:latin typeface="Nunito" pitchFamily="2" charset="0"/>
              </a:rPr>
              <a:t> (function) </a:t>
            </a:r>
            <a:r>
              <a:rPr lang="en-US" sz="1800" b="1" dirty="0" err="1">
                <a:latin typeface="Nunito" pitchFamily="2" charset="0"/>
              </a:rPr>
              <a:t>được</a:t>
            </a:r>
            <a:r>
              <a:rPr lang="en-US" sz="1800" b="1" dirty="0">
                <a:latin typeface="Nunito" pitchFamily="2" charset="0"/>
              </a:rPr>
              <a:t> </a:t>
            </a:r>
            <a:r>
              <a:rPr lang="en-US" sz="1800" b="1" dirty="0" err="1">
                <a:latin typeface="Nunito" pitchFamily="2" charset="0"/>
              </a:rPr>
              <a:t>truyền</a:t>
            </a:r>
            <a:r>
              <a:rPr lang="en-US" sz="1800" b="1" dirty="0">
                <a:latin typeface="Nunito" pitchFamily="2" charset="0"/>
              </a:rPr>
              <a:t> qua </a:t>
            </a:r>
            <a:r>
              <a:rPr lang="en-US" sz="1800" b="1" dirty="0" err="1">
                <a:latin typeface="Nunito" pitchFamily="2" charset="0"/>
              </a:rPr>
              <a:t>đối</a:t>
            </a:r>
            <a:r>
              <a:rPr lang="en-US" sz="1800" b="1" dirty="0">
                <a:latin typeface="Nunito" pitchFamily="2" charset="0"/>
              </a:rPr>
              <a:t> </a:t>
            </a:r>
            <a:r>
              <a:rPr lang="en-US" sz="1800" b="1" dirty="0" err="1">
                <a:latin typeface="Nunito" pitchFamily="2" charset="0"/>
              </a:rPr>
              <a:t>số</a:t>
            </a:r>
            <a:r>
              <a:rPr lang="en-US" sz="1800" b="1" dirty="0">
                <a:latin typeface="Nunito" pitchFamily="2" charset="0"/>
              </a:rPr>
              <a:t> </a:t>
            </a:r>
            <a:r>
              <a:rPr lang="en-US" sz="1800" b="1" dirty="0" err="1">
                <a:latin typeface="Nunito" pitchFamily="2" charset="0"/>
              </a:rPr>
              <a:t>khi</a:t>
            </a:r>
            <a:r>
              <a:rPr lang="en-US" sz="1800" b="1" dirty="0">
                <a:latin typeface="Nunito" pitchFamily="2" charset="0"/>
              </a:rPr>
              <a:t> gọi </a:t>
            </a:r>
            <a:r>
              <a:rPr lang="en-US" sz="1800" b="1" dirty="0" err="1">
                <a:latin typeface="Nunito" pitchFamily="2" charset="0"/>
              </a:rPr>
              <a:t>hàm</a:t>
            </a:r>
            <a:r>
              <a:rPr lang="en-US" sz="1800" b="1" dirty="0">
                <a:latin typeface="Nunito" pitchFamily="2" charset="0"/>
              </a:rPr>
              <a:t> </a:t>
            </a:r>
            <a:r>
              <a:rPr lang="en-US" sz="1800" b="1" dirty="0" err="1">
                <a:latin typeface="Nunito" pitchFamily="2" charset="0"/>
              </a:rPr>
              <a:t>khác</a:t>
            </a:r>
            <a:r>
              <a:rPr lang="en-US" sz="1800" b="1"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Đầu</a:t>
            </a:r>
            <a:r>
              <a:rPr lang="en-US" sz="1800" dirty="0">
                <a:latin typeface="Nunito" pitchFamily="2" charset="0"/>
              </a:rPr>
              <a:t> </a:t>
            </a:r>
            <a:r>
              <a:rPr lang="en-US" sz="1800" dirty="0" err="1">
                <a:latin typeface="Nunito" pitchFamily="2" charset="0"/>
              </a:rPr>
              <a:t>tiên</a:t>
            </a:r>
            <a:r>
              <a:rPr lang="en-US" sz="1800" dirty="0">
                <a:latin typeface="Nunito" pitchFamily="2" charset="0"/>
              </a:rPr>
              <a:t> ta </a:t>
            </a:r>
            <a:r>
              <a:rPr lang="en-US" sz="1800" dirty="0" err="1">
                <a:latin typeface="Nunito" pitchFamily="2" charset="0"/>
              </a:rPr>
              <a:t>có</a:t>
            </a:r>
            <a:r>
              <a:rPr lang="en-US" sz="1800" dirty="0">
                <a:latin typeface="Nunito" pitchFamily="2" charset="0"/>
              </a:rPr>
              <a:t> </a:t>
            </a:r>
            <a:r>
              <a:rPr lang="en-US" sz="1800" dirty="0" err="1">
                <a:latin typeface="Nunito" pitchFamily="2" charset="0"/>
              </a:rPr>
              <a:t>showNumber</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bình</a:t>
            </a:r>
            <a:r>
              <a:rPr lang="en-US" sz="1800" dirty="0">
                <a:latin typeface="Nunito" pitchFamily="2" charset="0"/>
              </a:rPr>
              <a:t> </a:t>
            </a:r>
            <a:r>
              <a:rPr lang="en-US" sz="1800" dirty="0" err="1">
                <a:latin typeface="Nunito" pitchFamily="2" charset="0"/>
              </a:rPr>
              <a:t>thường</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Tiếp</a:t>
            </a:r>
            <a:r>
              <a:rPr lang="en-US" sz="1800" dirty="0">
                <a:latin typeface="Nunito" pitchFamily="2" charset="0"/>
              </a:rPr>
              <a:t> </a:t>
            </a:r>
            <a:r>
              <a:rPr lang="en-US" sz="1800" dirty="0" err="1">
                <a:latin typeface="Nunito" pitchFamily="2" charset="0"/>
              </a:rPr>
              <a:t>theo</a:t>
            </a:r>
            <a:r>
              <a:rPr lang="en-US" sz="1800" dirty="0">
                <a:latin typeface="Nunito" pitchFamily="2" charset="0"/>
              </a:rPr>
              <a:t> ta </a:t>
            </a:r>
            <a:r>
              <a:rPr lang="en-US" sz="1800" dirty="0" err="1">
                <a:latin typeface="Nunito" pitchFamily="2" charset="0"/>
              </a:rPr>
              <a:t>có</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myFunction</a:t>
            </a:r>
            <a:r>
              <a:rPr lang="en-US" sz="1800" dirty="0">
                <a:latin typeface="Nunito" pitchFamily="2" charset="0"/>
              </a:rPr>
              <a:t>() </a:t>
            </a:r>
            <a:r>
              <a:rPr lang="en-US" sz="1800" dirty="0" err="1">
                <a:latin typeface="Nunito" pitchFamily="2" charset="0"/>
              </a:rPr>
              <a:t>nhận</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Tên</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là</a:t>
            </a:r>
            <a:r>
              <a:rPr lang="en-US" sz="1800" dirty="0">
                <a:latin typeface="Nunito" pitchFamily="2" charset="0"/>
              </a:rPr>
              <a:t> do </a:t>
            </a:r>
            <a:r>
              <a:rPr lang="en-US" sz="1800" dirty="0" err="1">
                <a:latin typeface="Nunito" pitchFamily="2" charset="0"/>
              </a:rPr>
              <a:t>chúng</a:t>
            </a:r>
            <a:r>
              <a:rPr lang="en-US" sz="1800" dirty="0">
                <a:latin typeface="Nunito" pitchFamily="2" charset="0"/>
              </a:rPr>
              <a:t> ta </a:t>
            </a:r>
            <a:r>
              <a:rPr lang="en-US" sz="1800" dirty="0" err="1">
                <a:latin typeface="Nunito" pitchFamily="2" charset="0"/>
              </a:rPr>
              <a:t>đặt</a:t>
            </a:r>
            <a:r>
              <a:rPr lang="en-US" sz="1800" dirty="0">
                <a:latin typeface="Nunito" pitchFamily="2" charset="0"/>
              </a:rPr>
              <a:t>, </a:t>
            </a:r>
            <a:r>
              <a:rPr lang="en-US" sz="1800" dirty="0" err="1">
                <a:latin typeface="Nunito" pitchFamily="2" charset="0"/>
              </a:rPr>
              <a:t>lúc</a:t>
            </a:r>
            <a:r>
              <a:rPr lang="en-US" sz="1800" dirty="0">
                <a:latin typeface="Nunito" pitchFamily="2" charset="0"/>
              </a:rPr>
              <a:t> </a:t>
            </a:r>
            <a:r>
              <a:rPr lang="en-US" sz="1800" dirty="0" err="1">
                <a:latin typeface="Nunito" pitchFamily="2" charset="0"/>
              </a:rPr>
              <a:t>cần</a:t>
            </a:r>
            <a:r>
              <a:rPr lang="en-US" sz="1800" dirty="0">
                <a:latin typeface="Nunito" pitchFamily="2" charset="0"/>
              </a:rPr>
              <a:t>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cần</a:t>
            </a:r>
            <a:r>
              <a:rPr lang="en-US" sz="1800" dirty="0">
                <a:latin typeface="Nunito" pitchFamily="2" charset="0"/>
              </a:rPr>
              <a:t> gọi </a:t>
            </a:r>
            <a:r>
              <a:rPr lang="en-US" sz="1800" dirty="0" err="1">
                <a:latin typeface="Nunito" pitchFamily="2" charset="0"/>
              </a:rPr>
              <a:t>theo</a:t>
            </a:r>
            <a:r>
              <a:rPr lang="en-US" sz="1800" dirty="0">
                <a:latin typeface="Nunito" pitchFamily="2" charset="0"/>
              </a:rPr>
              <a:t> </a:t>
            </a:r>
            <a:r>
              <a:rPr lang="en-US" sz="1800" dirty="0" err="1">
                <a:latin typeface="Nunito" pitchFamily="2" charset="0"/>
              </a:rPr>
              <a:t>cú</a:t>
            </a:r>
            <a:r>
              <a:rPr lang="en-US" sz="1800" dirty="0">
                <a:latin typeface="Nunito" pitchFamily="2" charset="0"/>
              </a:rPr>
              <a:t> </a:t>
            </a:r>
            <a:r>
              <a:rPr lang="en-US" sz="1800" dirty="0" err="1">
                <a:latin typeface="Nunito" pitchFamily="2" charset="0"/>
              </a:rPr>
              <a:t>pháp</a:t>
            </a:r>
            <a:r>
              <a:rPr lang="en-US" sz="1800" dirty="0">
                <a:latin typeface="Nunito" pitchFamily="2" charset="0"/>
              </a:rPr>
              <a:t> &lt;</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&gt;(). </a:t>
            </a:r>
            <a:r>
              <a:rPr lang="en-US" sz="1800" dirty="0" err="1">
                <a:latin typeface="Nunito" pitchFamily="2" charset="0"/>
              </a:rPr>
              <a:t>Cần</a:t>
            </a:r>
            <a:r>
              <a:rPr lang="en-US" sz="1800" dirty="0">
                <a:latin typeface="Nunito" pitchFamily="2" charset="0"/>
              </a:rPr>
              <a:t> </a:t>
            </a:r>
            <a:r>
              <a:rPr lang="en-US" sz="1800" dirty="0" err="1">
                <a:latin typeface="Nunito" pitchFamily="2" charset="0"/>
              </a:rPr>
              <a:t>kiểm</a:t>
            </a:r>
            <a:r>
              <a:rPr lang="en-US" sz="1800" dirty="0">
                <a:latin typeface="Nunito" pitchFamily="2" charset="0"/>
              </a:rPr>
              <a:t> </a:t>
            </a:r>
            <a:r>
              <a:rPr lang="en-US" sz="1800" dirty="0" err="1">
                <a:latin typeface="Nunito" pitchFamily="2" charset="0"/>
              </a:rPr>
              <a:t>tra</a:t>
            </a:r>
            <a:r>
              <a:rPr lang="en-US" sz="1800" dirty="0">
                <a:latin typeface="Nunito" pitchFamily="2" charset="0"/>
              </a:rPr>
              <a:t> </a:t>
            </a:r>
            <a:r>
              <a:rPr lang="en-US" sz="1800" dirty="0" err="1">
                <a:latin typeface="Nunito" pitchFamily="2" charset="0"/>
              </a:rPr>
              <a:t>chắc</a:t>
            </a:r>
            <a:r>
              <a:rPr lang="en-US" sz="1800" dirty="0">
                <a:latin typeface="Nunito" pitchFamily="2" charset="0"/>
              </a:rPr>
              <a:t> </a:t>
            </a:r>
            <a:r>
              <a:rPr lang="en-US" sz="1800" dirty="0" err="1">
                <a:latin typeface="Nunito" pitchFamily="2" charset="0"/>
              </a:rPr>
              <a:t>chắn</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phải</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function, </a:t>
            </a:r>
            <a:r>
              <a:rPr lang="en-US" sz="1800" dirty="0" err="1">
                <a:latin typeface="Nunito" pitchFamily="2" charset="0"/>
              </a:rPr>
              <a:t>nếu</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khi</a:t>
            </a:r>
            <a:r>
              <a:rPr lang="en-US" sz="1800" dirty="0">
                <a:latin typeface="Nunito" pitchFamily="2" charset="0"/>
              </a:rPr>
              <a:t> gọi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lỗi</a:t>
            </a:r>
            <a:r>
              <a:rPr lang="en-US" sz="1800" dirty="0">
                <a:latin typeface="Nunito" pitchFamily="2" charset="0"/>
              </a:rPr>
              <a:t> </a:t>
            </a:r>
            <a:r>
              <a:rPr lang="en-US" sz="1800" dirty="0" err="1">
                <a:latin typeface="Nunito" pitchFamily="2" charset="0"/>
              </a:rPr>
              <a:t>ngay</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Cuối</a:t>
            </a:r>
            <a:r>
              <a:rPr lang="en-US" sz="1800" dirty="0">
                <a:latin typeface="Nunito" pitchFamily="2" charset="0"/>
              </a:rPr>
              <a:t> </a:t>
            </a:r>
            <a:r>
              <a:rPr lang="en-US" sz="1800" dirty="0" err="1">
                <a:latin typeface="Nunito" pitchFamily="2" charset="0"/>
              </a:rPr>
              <a:t>cùng</a:t>
            </a:r>
            <a:r>
              <a:rPr lang="en-US" sz="1800" dirty="0">
                <a:latin typeface="Nunito" pitchFamily="2" charset="0"/>
              </a:rPr>
              <a:t> ta gọi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myFunction</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showNumber</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=&gt;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showNumber</a:t>
            </a:r>
            <a:r>
              <a:rPr lang="en-US" sz="1800" dirty="0">
                <a:latin typeface="Nunito" pitchFamily="2" charset="0"/>
              </a:rPr>
              <a:t>() </a:t>
            </a:r>
            <a:r>
              <a:rPr lang="en-US" sz="1800" dirty="0" err="1">
                <a:latin typeface="Nunito" pitchFamily="2" charset="0"/>
              </a:rPr>
              <a:t>được</a:t>
            </a:r>
            <a:r>
              <a:rPr lang="en-US" sz="1800" dirty="0">
                <a:latin typeface="Nunito" pitchFamily="2" charset="0"/>
              </a:rPr>
              <a:t> gọi </a:t>
            </a:r>
            <a:r>
              <a:rPr lang="en-US" sz="1800" dirty="0" err="1">
                <a:latin typeface="Nunito" pitchFamily="2" charset="0"/>
              </a:rPr>
              <a:t>là</a:t>
            </a:r>
            <a:r>
              <a:rPr lang="en-US" sz="1800" dirty="0">
                <a:latin typeface="Nunito" pitchFamily="2" charset="0"/>
              </a:rPr>
              <a:t> </a:t>
            </a:r>
            <a:r>
              <a:rPr lang="en-US" sz="1800" dirty="0" err="1">
                <a:latin typeface="Nunito" pitchFamily="2" charset="0"/>
              </a:rPr>
              <a:t>hàm</a:t>
            </a:r>
            <a:r>
              <a:rPr lang="en-US" sz="1800" dirty="0">
                <a:latin typeface="Nunito" pitchFamily="2" charset="0"/>
              </a:rPr>
              <a:t> callback.</a:t>
            </a:r>
            <a:endParaRPr lang="en-US" sz="1800" dirty="0">
              <a:latin typeface="Nunito" pitchFamily="2" charset="0"/>
            </a:endParaRPr>
          </a:p>
        </p:txBody>
      </p:sp>
      <p:pic>
        <p:nvPicPr>
          <p:cNvPr id="8" name="Picture 7"/>
          <p:cNvPicPr>
            <a:picLocks noChangeAspect="1"/>
          </p:cNvPicPr>
          <p:nvPr/>
        </p:nvPicPr>
        <p:blipFill>
          <a:blip r:embed="rId3"/>
          <a:stretch>
            <a:fillRect/>
          </a:stretch>
        </p:blipFill>
        <p:spPr>
          <a:xfrm>
            <a:off x="6581776" y="1967073"/>
            <a:ext cx="4543424" cy="3221701"/>
          </a:xfrm>
          <a:prstGeom prst="rect">
            <a:avLst/>
          </a:prstGeom>
        </p:spPr>
      </p:pic>
    </p:spTree>
    <p:extLst>
      <p:ext uri="{BB962C8B-B14F-4D97-AF65-F5344CB8AC3E}">
        <p14:creationId xmlns:p14="http://schemas.microsoft.com/office/powerpoint/2010/main" val="266704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12</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Callback hell</a:t>
            </a:r>
            <a:endParaRPr lang="en-US" sz="2400" dirty="0"/>
          </a:p>
        </p:txBody>
      </p:sp>
      <p:sp>
        <p:nvSpPr>
          <p:cNvPr id="9" name="Google Shape;1228;p42"/>
          <p:cNvSpPr txBox="1">
            <a:spLocks/>
          </p:cNvSpPr>
          <p:nvPr/>
        </p:nvSpPr>
        <p:spPr>
          <a:xfrm>
            <a:off x="6534150" y="1038225"/>
            <a:ext cx="4717630" cy="5024451"/>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Trong trường hợp chúng ta có một công việc cần thực hiện nhiều lệnh gọi callback lồng nhau (trong thực tế là rất nhiều), chúng sẽ gây ra tình trạng callback hell, hay còn gọi là </a:t>
            </a:r>
            <a:r>
              <a:rPr lang="en-US" sz="1800" dirty="0">
                <a:latin typeface="Nunito" pitchFamily="2" charset="0"/>
              </a:rPr>
              <a:t>pyramid of doom</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Tất nhiên là viết kiểu này vẫn ok, code vẫn chạy bình thường. Nhưng khi xảy ra lỗi thì thôi, debug tìm lỗi đến chết </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Để giải quyết vấn đề này, Promise ra đời, giúp các đoạn code xử lí bất đồng bộ trở nên sáng sủa và dễ dàng debug hơn.</a:t>
            </a:r>
            <a:endParaRPr lang="vi-VN" sz="1800" dirty="0">
              <a:latin typeface="Nunito" pitchFamily="2" charset="0"/>
            </a:endParaRPr>
          </a:p>
        </p:txBody>
      </p:sp>
      <p:pic>
        <p:nvPicPr>
          <p:cNvPr id="7" name="Picture 2" descr="Callback hell và những cách giải quết - Minh Luc&amp;#39;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44" y="1646244"/>
            <a:ext cx="5366056" cy="380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57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smtClean="0">
                <a:latin typeface="Nunito" pitchFamily="2" charset="0"/>
                <a:ea typeface="Fira Sans Extra Condensed SemiBold"/>
                <a:cs typeface="Fira Sans Extra Condensed SemiBold"/>
                <a:sym typeface="Fira Sans Extra Condensed SemiBold"/>
              </a:rPr>
              <a:t>Promise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03.</a:t>
            </a:r>
            <a:endParaRPr lang="en"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882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14</a:t>
            </a:fld>
            <a:endParaRPr lang="en-US" dirty="0"/>
          </a:p>
        </p:txBody>
      </p:sp>
      <p:sp>
        <p:nvSpPr>
          <p:cNvPr id="21" name="Title 20"/>
          <p:cNvSpPr>
            <a:spLocks noGrp="1"/>
          </p:cNvSpPr>
          <p:nvPr>
            <p:ph type="title"/>
          </p:nvPr>
        </p:nvSpPr>
        <p:spPr/>
        <p:txBody>
          <a:bodyPr>
            <a:normAutofit/>
          </a:bodyPr>
          <a:lstStyle/>
          <a:p>
            <a:r>
              <a:rPr lang="en-US" sz="2400" dirty="0" smtClean="0">
                <a:latin typeface="Nunito" pitchFamily="2" charset="0"/>
              </a:rPr>
              <a:t>Promise </a:t>
            </a:r>
            <a:r>
              <a:rPr lang="en-US" sz="2400" dirty="0" err="1" smtClean="0">
                <a:latin typeface="Nunito" pitchFamily="2" charset="0"/>
              </a:rPr>
              <a:t>là</a:t>
            </a:r>
            <a:r>
              <a:rPr lang="en-US" sz="2400" dirty="0" smtClean="0">
                <a:latin typeface="Nunito" pitchFamily="2" charset="0"/>
              </a:rPr>
              <a:t> </a:t>
            </a:r>
            <a:r>
              <a:rPr lang="en-US" sz="2400" dirty="0" err="1" smtClean="0">
                <a:latin typeface="Nunito" pitchFamily="2" charset="0"/>
              </a:rPr>
              <a:t>gì</a:t>
            </a:r>
            <a:r>
              <a:rPr lang="en-US" sz="2400" dirty="0" smtClean="0">
                <a:latin typeface="Nunito" pitchFamily="2" charset="0"/>
              </a:rPr>
              <a:t>?</a:t>
            </a:r>
            <a:endParaRPr lang="en-US" sz="2400" dirty="0"/>
          </a:p>
        </p:txBody>
      </p:sp>
      <p:sp>
        <p:nvSpPr>
          <p:cNvPr id="9" name="Google Shape;1228;p42"/>
          <p:cNvSpPr txBox="1">
            <a:spLocks/>
          </p:cNvSpPr>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Promise ra đời ở phiên bản ES6 để giải quyết vấn đề callback hell.</a:t>
            </a:r>
          </a:p>
          <a:p>
            <a:pPr marL="0" indent="0">
              <a:buNone/>
            </a:pPr>
            <a:endParaRPr lang="vi-VN" sz="1800" dirty="0">
              <a:latin typeface="Nunito" pitchFamily="2" charset="0"/>
            </a:endParaRPr>
          </a:p>
          <a:p>
            <a:pPr marL="0" indent="0">
              <a:buNone/>
            </a:pPr>
            <a:r>
              <a:rPr lang="en-US" sz="1800" dirty="0" err="1">
                <a:latin typeface="Nunito" pitchFamily="2" charset="0"/>
              </a:rPr>
              <a:t>Ngay</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khởi</a:t>
            </a:r>
            <a:r>
              <a:rPr lang="en-US" sz="1800" dirty="0">
                <a:latin typeface="Nunito" pitchFamily="2" charset="0"/>
              </a:rPr>
              <a:t> </a:t>
            </a:r>
            <a:r>
              <a:rPr lang="en-US" sz="1800" dirty="0" err="1">
                <a:latin typeface="Nunito" pitchFamily="2" charset="0"/>
              </a:rPr>
              <a:t>tạo</a:t>
            </a:r>
            <a:r>
              <a:rPr lang="en-US" sz="1800" dirty="0">
                <a:latin typeface="Nunito" pitchFamily="2" charset="0"/>
              </a:rPr>
              <a:t> Promise </a:t>
            </a:r>
            <a:r>
              <a:rPr lang="en-US" sz="1800" dirty="0" err="1">
                <a:latin typeface="Nunito" pitchFamily="2" charset="0"/>
              </a:rPr>
              <a:t>thì</a:t>
            </a:r>
            <a:r>
              <a:rPr lang="en-US" sz="1800" dirty="0">
                <a:latin typeface="Nunito" pitchFamily="2" charset="0"/>
              </a:rPr>
              <a:t> function executor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ngay</a:t>
            </a:r>
            <a:r>
              <a:rPr lang="en-US" sz="1800" dirty="0">
                <a:latin typeface="Nunito" pitchFamily="2" charset="0"/>
              </a:rPr>
              <a:t> </a:t>
            </a:r>
            <a:r>
              <a:rPr lang="en-US" sz="1800" dirty="0" err="1">
                <a:latin typeface="Nunito" pitchFamily="2" charset="0"/>
              </a:rPr>
              <a:t>lập</a:t>
            </a:r>
            <a:r>
              <a:rPr lang="en-US" sz="1800" dirty="0">
                <a:latin typeface="Nunito" pitchFamily="2" charset="0"/>
              </a:rPr>
              <a:t> </a:t>
            </a:r>
            <a:r>
              <a:rPr lang="en-US" sz="1800" dirty="0" err="1">
                <a:latin typeface="Nunito" pitchFamily="2" charset="0"/>
              </a:rPr>
              <a:t>tức</a:t>
            </a:r>
            <a:r>
              <a:rPr lang="en-US" sz="1800" dirty="0">
                <a:latin typeface="Nunito" pitchFamily="2" charset="0"/>
              </a:rPr>
              <a:t>, </a:t>
            </a:r>
            <a:r>
              <a:rPr lang="en-US" sz="1800" dirty="0" err="1">
                <a:latin typeface="Nunito" pitchFamily="2" charset="0"/>
              </a:rPr>
              <a:t>và</a:t>
            </a:r>
            <a:r>
              <a:rPr lang="en-US" sz="1800" dirty="0">
                <a:latin typeface="Nunito" pitchFamily="2" charset="0"/>
              </a:rPr>
              <a:t> executor function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có</a:t>
            </a:r>
            <a:r>
              <a:rPr lang="en-US" sz="1800" dirty="0">
                <a:latin typeface="Nunito" pitchFamily="2" charset="0"/>
              </a:rPr>
              <a:t> 2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là</a:t>
            </a:r>
            <a:r>
              <a:rPr lang="en-US" sz="1800" dirty="0">
                <a:latin typeface="Nunito" pitchFamily="2" charset="0"/>
              </a:rPr>
              <a:t> 2 function: resolve </a:t>
            </a:r>
            <a:r>
              <a:rPr lang="en-US" sz="1800" dirty="0" err="1">
                <a:latin typeface="Nunito" pitchFamily="2" charset="0"/>
              </a:rPr>
              <a:t>và</a:t>
            </a:r>
            <a:r>
              <a:rPr lang="en-US" sz="1800" dirty="0">
                <a:latin typeface="Nunito" pitchFamily="2" charset="0"/>
              </a:rPr>
              <a:t> reject (</a:t>
            </a:r>
            <a:r>
              <a:rPr lang="en-US" sz="1800" dirty="0" err="1">
                <a:latin typeface="Nunito" pitchFamily="2" charset="0"/>
              </a:rPr>
              <a:t>tên</a:t>
            </a:r>
            <a:r>
              <a:rPr lang="en-US" sz="1800" dirty="0">
                <a:latin typeface="Nunito" pitchFamily="2" charset="0"/>
              </a:rPr>
              <a:t> do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tự</a:t>
            </a:r>
            <a:r>
              <a:rPr lang="en-US" sz="1800" dirty="0">
                <a:latin typeface="Nunito" pitchFamily="2" charset="0"/>
              </a:rPr>
              <a:t> </a:t>
            </a:r>
            <a:r>
              <a:rPr lang="en-US" sz="1800" dirty="0" err="1">
                <a:latin typeface="Nunito" pitchFamily="2" charset="0"/>
              </a:rPr>
              <a:t>đặt</a:t>
            </a:r>
            <a:r>
              <a:rPr lang="en-US" sz="1800" dirty="0">
                <a:latin typeface="Nunito" pitchFamily="2" charset="0"/>
              </a:rPr>
              <a:t>, </a:t>
            </a:r>
            <a:r>
              <a:rPr lang="en-US" sz="1800" dirty="0" err="1">
                <a:latin typeface="Nunito" pitchFamily="2" charset="0"/>
              </a:rPr>
              <a:t>nhưng</a:t>
            </a:r>
            <a:r>
              <a:rPr lang="en-US" sz="1800" dirty="0">
                <a:latin typeface="Nunito" pitchFamily="2" charset="0"/>
              </a:rPr>
              <a:t> </a:t>
            </a:r>
            <a:r>
              <a:rPr lang="en-US" sz="1800" dirty="0" err="1">
                <a:latin typeface="Nunito" pitchFamily="2" charset="0"/>
              </a:rPr>
              <a:t>phải</a:t>
            </a:r>
            <a:r>
              <a:rPr lang="en-US" sz="1800" dirty="0">
                <a:latin typeface="Nunito" pitchFamily="2" charset="0"/>
              </a:rPr>
              <a:t> </a:t>
            </a:r>
            <a:r>
              <a:rPr lang="en-US" sz="1800" dirty="0" err="1">
                <a:latin typeface="Nunito" pitchFamily="2" charset="0"/>
              </a:rPr>
              <a:t>theo</a:t>
            </a:r>
            <a:r>
              <a:rPr lang="en-US" sz="1800" dirty="0">
                <a:latin typeface="Nunito" pitchFamily="2" charset="0"/>
              </a:rPr>
              <a:t> </a:t>
            </a:r>
            <a:r>
              <a:rPr lang="en-US" sz="1800" dirty="0" err="1">
                <a:latin typeface="Nunito" pitchFamily="2" charset="0"/>
              </a:rPr>
              <a:t>thứ</a:t>
            </a:r>
            <a:r>
              <a:rPr lang="en-US" sz="1800" dirty="0">
                <a:latin typeface="Nunito" pitchFamily="2" charset="0"/>
              </a:rPr>
              <a:t> </a:t>
            </a:r>
            <a:r>
              <a:rPr lang="en-US" sz="1800" dirty="0" err="1">
                <a:latin typeface="Nunito" pitchFamily="2" charset="0"/>
              </a:rPr>
              <a:t>tự</a:t>
            </a:r>
            <a:r>
              <a:rPr lang="en-US" sz="1800" dirty="0">
                <a:latin typeface="Nunito" pitchFamily="2" charset="0"/>
              </a:rPr>
              <a:t>).</a:t>
            </a:r>
          </a:p>
          <a:p>
            <a:pPr marL="0" indent="0">
              <a:buNone/>
            </a:pPr>
            <a:endParaRPr lang="en-US" sz="1800" dirty="0">
              <a:latin typeface="Nunito" pitchFamily="2" charset="0"/>
            </a:endParaRPr>
          </a:p>
          <a:p>
            <a:pPr marL="0" indent="0">
              <a:buNone/>
            </a:pPr>
            <a:r>
              <a:rPr lang="en-US" sz="1800" dirty="0" err="1">
                <a:latin typeface="Nunito" pitchFamily="2" charset="0"/>
              </a:rPr>
              <a:t>Khi</a:t>
            </a:r>
            <a:r>
              <a:rPr lang="en-US" sz="1800" dirty="0">
                <a:latin typeface="Nunito" pitchFamily="2" charset="0"/>
              </a:rPr>
              <a:t> ta </a:t>
            </a:r>
            <a:r>
              <a:rPr lang="en-US" sz="1800" dirty="0" err="1">
                <a:latin typeface="Nunito" pitchFamily="2" charset="0"/>
              </a:rPr>
              <a:t>xác</a:t>
            </a:r>
            <a:r>
              <a:rPr lang="en-US" sz="1800" dirty="0">
                <a:latin typeface="Nunito" pitchFamily="2" charset="0"/>
              </a:rPr>
              <a:t> </a:t>
            </a:r>
            <a:r>
              <a:rPr lang="en-US" sz="1800" dirty="0" err="1">
                <a:latin typeface="Nunito" pitchFamily="2" charset="0"/>
              </a:rPr>
              <a:t>định</a:t>
            </a:r>
            <a:r>
              <a:rPr lang="en-US" sz="1800" dirty="0">
                <a:latin typeface="Nunito" pitchFamily="2" charset="0"/>
              </a:rPr>
              <a:t> function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hiện</a:t>
            </a:r>
            <a:r>
              <a:rPr lang="en-US" sz="1800" dirty="0">
                <a:latin typeface="Nunito" pitchFamily="2" charset="0"/>
              </a:rPr>
              <a:t> </a:t>
            </a:r>
            <a:r>
              <a:rPr lang="en-US" sz="1800" dirty="0" err="1">
                <a:latin typeface="Nunito" pitchFamily="2" charset="0"/>
              </a:rPr>
              <a:t>thành</a:t>
            </a:r>
            <a:r>
              <a:rPr lang="en-US" sz="1800" dirty="0">
                <a:latin typeface="Nunito" pitchFamily="2" charset="0"/>
              </a:rPr>
              <a:t> </a:t>
            </a:r>
            <a:r>
              <a:rPr lang="en-US" sz="1800" dirty="0" err="1">
                <a:latin typeface="Nunito" pitchFamily="2" charset="0"/>
              </a:rPr>
              <a:t>công</a:t>
            </a:r>
            <a:r>
              <a:rPr lang="en-US" sz="1800" dirty="0">
                <a:latin typeface="Nunito" pitchFamily="2" charset="0"/>
              </a:rPr>
              <a:t>, ta </a:t>
            </a:r>
            <a:r>
              <a:rPr lang="en-US" sz="1800" dirty="0" err="1">
                <a:latin typeface="Nunito" pitchFamily="2" charset="0"/>
              </a:rPr>
              <a:t>sẽ</a:t>
            </a:r>
            <a:r>
              <a:rPr lang="en-US" sz="1800" dirty="0">
                <a:latin typeface="Nunito" pitchFamily="2" charset="0"/>
              </a:rPr>
              <a:t> gọi resolve(), </a:t>
            </a:r>
            <a:r>
              <a:rPr lang="en-US" sz="1800" dirty="0" err="1">
                <a:latin typeface="Nunito" pitchFamily="2" charset="0"/>
              </a:rPr>
              <a:t>ngược</a:t>
            </a:r>
            <a:r>
              <a:rPr lang="en-US" sz="1800" dirty="0">
                <a:latin typeface="Nunito" pitchFamily="2" charset="0"/>
              </a:rPr>
              <a:t> </a:t>
            </a:r>
            <a:r>
              <a:rPr lang="en-US" sz="1800" dirty="0" err="1">
                <a:latin typeface="Nunito" pitchFamily="2" charset="0"/>
              </a:rPr>
              <a:t>lại</a:t>
            </a:r>
            <a:r>
              <a:rPr lang="en-US" sz="1800" dirty="0">
                <a:latin typeface="Nunito" pitchFamily="2" charset="0"/>
              </a:rPr>
              <a:t> ta </a:t>
            </a:r>
            <a:r>
              <a:rPr lang="en-US" sz="1800" dirty="0" err="1">
                <a:latin typeface="Nunito" pitchFamily="2" charset="0"/>
              </a:rPr>
              <a:t>sẽ</a:t>
            </a:r>
            <a:r>
              <a:rPr lang="en-US" sz="1800" dirty="0">
                <a:latin typeface="Nunito" pitchFamily="2" charset="0"/>
              </a:rPr>
              <a:t> gọi reject()</a:t>
            </a:r>
            <a:r>
              <a:rPr lang="vi-VN" sz="1800" dirty="0">
                <a:latin typeface="Nunito" pitchFamily="2" charset="0"/>
              </a:rPr>
              <a:t>, nếu không gọi 1 trong 2 sẽ dẫn đến tình trạng memory leak – rò rỉ bộ nhớ.</a:t>
            </a:r>
          </a:p>
        </p:txBody>
      </p:sp>
      <p:pic>
        <p:nvPicPr>
          <p:cNvPr id="8" name="Picture 7"/>
          <p:cNvPicPr>
            <a:picLocks noChangeAspect="1"/>
          </p:cNvPicPr>
          <p:nvPr/>
        </p:nvPicPr>
        <p:blipFill>
          <a:blip r:embed="rId3"/>
          <a:stretch>
            <a:fillRect/>
          </a:stretch>
        </p:blipFill>
        <p:spPr>
          <a:xfrm>
            <a:off x="6160769" y="2059130"/>
            <a:ext cx="4790691" cy="2798619"/>
          </a:xfrm>
          <a:prstGeom prst="rect">
            <a:avLst/>
          </a:prstGeom>
        </p:spPr>
      </p:pic>
    </p:spTree>
    <p:extLst>
      <p:ext uri="{BB962C8B-B14F-4D97-AF65-F5344CB8AC3E}">
        <p14:creationId xmlns:p14="http://schemas.microsoft.com/office/powerpoint/2010/main" val="4287422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15</a:t>
            </a:fld>
            <a:endParaRPr lang="en-US" dirty="0"/>
          </a:p>
        </p:txBody>
      </p:sp>
      <p:sp>
        <p:nvSpPr>
          <p:cNvPr id="21" name="Title 20"/>
          <p:cNvSpPr>
            <a:spLocks noGrp="1"/>
          </p:cNvSpPr>
          <p:nvPr>
            <p:ph type="title"/>
          </p:nvPr>
        </p:nvSpPr>
        <p:spPr/>
        <p:txBody>
          <a:bodyPr>
            <a:normAutofit/>
          </a:bodyPr>
          <a:lstStyle/>
          <a:p>
            <a:r>
              <a:rPr lang="en-US" sz="2400" dirty="0" err="1">
                <a:latin typeface="Nunito" pitchFamily="2" charset="0"/>
              </a:rPr>
              <a:t>Xử</a:t>
            </a:r>
            <a:r>
              <a:rPr lang="en-US" sz="2400" dirty="0">
                <a:latin typeface="Nunito" pitchFamily="2" charset="0"/>
              </a:rPr>
              <a:t> </a:t>
            </a:r>
            <a:r>
              <a:rPr lang="en-US" sz="2400" dirty="0" err="1">
                <a:latin typeface="Nunito" pitchFamily="2" charset="0"/>
              </a:rPr>
              <a:t>lí</a:t>
            </a:r>
            <a:r>
              <a:rPr lang="en-US" sz="2400" dirty="0">
                <a:latin typeface="Nunito" pitchFamily="2" charset="0"/>
              </a:rPr>
              <a:t> </a:t>
            </a:r>
            <a:r>
              <a:rPr lang="en-US" sz="2400" dirty="0" err="1">
                <a:latin typeface="Nunito" pitchFamily="2" charset="0"/>
              </a:rPr>
              <a:t>kết</a:t>
            </a:r>
            <a:r>
              <a:rPr lang="en-US" sz="2400" dirty="0">
                <a:latin typeface="Nunito" pitchFamily="2" charset="0"/>
              </a:rPr>
              <a:t> </a:t>
            </a:r>
            <a:r>
              <a:rPr lang="en-US" sz="2400" dirty="0" err="1">
                <a:latin typeface="Nunito" pitchFamily="2" charset="0"/>
              </a:rPr>
              <a:t>quả</a:t>
            </a:r>
            <a:r>
              <a:rPr lang="en-US" sz="2400" dirty="0">
                <a:latin typeface="Nunito" pitchFamily="2" charset="0"/>
              </a:rPr>
              <a:t> </a:t>
            </a:r>
            <a:r>
              <a:rPr lang="en-US" sz="2400" dirty="0" err="1">
                <a:latin typeface="Nunito" pitchFamily="2" charset="0"/>
              </a:rPr>
              <a:t>của</a:t>
            </a:r>
            <a:r>
              <a:rPr lang="en-US" sz="2400" dirty="0">
                <a:latin typeface="Nunito" pitchFamily="2" charset="0"/>
              </a:rPr>
              <a:t> Promise</a:t>
            </a:r>
          </a:p>
        </p:txBody>
      </p:sp>
      <p:sp>
        <p:nvSpPr>
          <p:cNvPr id="9" name="Google Shape;1228;p42"/>
          <p:cNvSpPr txBox="1">
            <a:spLocks/>
          </p:cNvSpPr>
          <p:nvPr/>
        </p:nvSpPr>
        <p:spPr>
          <a:xfrm>
            <a:off x="864020" y="1281008"/>
            <a:ext cx="5609905" cy="3576741"/>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Một promise sẽ có 3 hàm là: </a:t>
            </a:r>
          </a:p>
          <a:p>
            <a:pPr marL="0" indent="0">
              <a:buNone/>
            </a:pPr>
            <a:r>
              <a:rPr lang="vi-VN" sz="1800" dirty="0">
                <a:latin typeface="Nunito" pitchFamily="2" charset="0"/>
              </a:rPr>
              <a:t>- then() dùng để bắt sự kiện resolve; </a:t>
            </a:r>
          </a:p>
          <a:p>
            <a:pPr marL="0" indent="0">
              <a:buNone/>
            </a:pPr>
            <a:r>
              <a:rPr lang="vi-VN" sz="1800" dirty="0">
                <a:latin typeface="Nunito" pitchFamily="2" charset="0"/>
              </a:rPr>
              <a:t>- catch() dùng để bắt sự kiện reject;</a:t>
            </a:r>
          </a:p>
          <a:p>
            <a:pPr marL="0" indent="0">
              <a:buNone/>
            </a:pPr>
            <a:r>
              <a:rPr lang="vi-VN" sz="1800" dirty="0">
                <a:latin typeface="Nunito" pitchFamily="2" charset="0"/>
              </a:rPr>
              <a:t>- finally() dùng để thực thi một cái gì đó khi promise thực thi hoàn tất, dù resolve hay reject.</a:t>
            </a:r>
          </a:p>
          <a:p>
            <a:pPr marL="0" indent="0">
              <a:buNone/>
            </a:pPr>
            <a:endParaRPr lang="vi-VN" sz="1800" dirty="0">
              <a:latin typeface="Nunito" pitchFamily="2" charset="0"/>
            </a:endParaRPr>
          </a:p>
          <a:p>
            <a:pPr marL="0" indent="0">
              <a:buNone/>
            </a:pPr>
            <a:r>
              <a:rPr lang="vi-VN" sz="1800" dirty="0">
                <a:latin typeface="Nunito" pitchFamily="2" charset="0"/>
              </a:rPr>
              <a:t>Trong trường hợp resolve mà promise không bắt sự kiện bằng then()  hoặc reject mà promise không bắt sự kiện bằng catch() thì sẽ trả lỗi.</a:t>
            </a:r>
          </a:p>
        </p:txBody>
      </p:sp>
      <p:pic>
        <p:nvPicPr>
          <p:cNvPr id="7" name="Picture 6"/>
          <p:cNvPicPr>
            <a:picLocks noChangeAspect="1"/>
          </p:cNvPicPr>
          <p:nvPr/>
        </p:nvPicPr>
        <p:blipFill>
          <a:blip r:embed="rId3"/>
          <a:stretch>
            <a:fillRect/>
          </a:stretch>
        </p:blipFill>
        <p:spPr>
          <a:xfrm>
            <a:off x="864020" y="5048249"/>
            <a:ext cx="5609905" cy="942976"/>
          </a:xfrm>
          <a:prstGeom prst="rect">
            <a:avLst/>
          </a:prstGeom>
        </p:spPr>
      </p:pic>
      <p:pic>
        <p:nvPicPr>
          <p:cNvPr id="10" name="Picture 9"/>
          <p:cNvPicPr>
            <a:picLocks noChangeAspect="1"/>
          </p:cNvPicPr>
          <p:nvPr/>
        </p:nvPicPr>
        <p:blipFill>
          <a:blip r:embed="rId4"/>
          <a:stretch>
            <a:fillRect/>
          </a:stretch>
        </p:blipFill>
        <p:spPr>
          <a:xfrm>
            <a:off x="6622206" y="1433217"/>
            <a:ext cx="4407744" cy="4558008"/>
          </a:xfrm>
          <a:prstGeom prst="rect">
            <a:avLst/>
          </a:prstGeom>
        </p:spPr>
      </p:pic>
    </p:spTree>
    <p:extLst>
      <p:ext uri="{BB962C8B-B14F-4D97-AF65-F5344CB8AC3E}">
        <p14:creationId xmlns:p14="http://schemas.microsoft.com/office/powerpoint/2010/main" val="3807533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16</a:t>
            </a:fld>
            <a:endParaRPr lang="en-US" dirty="0"/>
          </a:p>
        </p:txBody>
      </p:sp>
      <p:sp>
        <p:nvSpPr>
          <p:cNvPr id="21" name="Title 20"/>
          <p:cNvSpPr>
            <a:spLocks noGrp="1"/>
          </p:cNvSpPr>
          <p:nvPr>
            <p:ph type="title"/>
          </p:nvPr>
        </p:nvSpPr>
        <p:spPr/>
        <p:txBody>
          <a:bodyPr>
            <a:normAutofit/>
          </a:bodyPr>
          <a:lstStyle/>
          <a:p>
            <a:r>
              <a:rPr lang="en-US" sz="2400" dirty="0" err="1" smtClean="0">
                <a:latin typeface="Nunito" pitchFamily="2" charset="0"/>
              </a:rPr>
              <a:t>Promise.all</a:t>
            </a:r>
            <a:r>
              <a:rPr lang="en-US" sz="2400" dirty="0" smtClean="0">
                <a:latin typeface="Nunito" pitchFamily="2" charset="0"/>
              </a:rPr>
              <a:t> </a:t>
            </a:r>
            <a:r>
              <a:rPr lang="en-US" sz="2400" dirty="0" err="1" smtClean="0">
                <a:latin typeface="Nunito" pitchFamily="2" charset="0"/>
              </a:rPr>
              <a:t>là</a:t>
            </a:r>
            <a:r>
              <a:rPr lang="en-US" sz="2400" dirty="0" smtClean="0">
                <a:latin typeface="Nunito" pitchFamily="2" charset="0"/>
              </a:rPr>
              <a:t> </a:t>
            </a:r>
            <a:r>
              <a:rPr lang="en-US" sz="2400" dirty="0" err="1" smtClean="0">
                <a:latin typeface="Nunito" pitchFamily="2" charset="0"/>
              </a:rPr>
              <a:t>gì</a:t>
            </a:r>
            <a:r>
              <a:rPr lang="en-US" sz="2400" dirty="0" smtClean="0">
                <a:latin typeface="Nunito" pitchFamily="2" charset="0"/>
              </a:rPr>
              <a:t>?</a:t>
            </a:r>
            <a:endParaRPr lang="en-US" sz="2400" dirty="0"/>
          </a:p>
        </p:txBody>
      </p:sp>
      <p:sp>
        <p:nvSpPr>
          <p:cNvPr id="9" name="Google Shape;1228;p42"/>
          <p:cNvSpPr txBox="1">
            <a:spLocks/>
          </p:cNvSpPr>
          <p:nvPr/>
        </p:nvSpPr>
        <p:spPr>
          <a:xfrm>
            <a:off x="864020" y="1281008"/>
            <a:ext cx="5603455"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Trong trường hợp chúng ta cần kết quả là tập hợp kết quả của nhiều async function, chúng ta sẽ dùng promise.all(). Promise.all() còn ngăn chặn tình trạng Promise hell với những thao tác phức tạp.</a:t>
            </a:r>
          </a:p>
          <a:p>
            <a:pPr marL="0" indent="0">
              <a:buNone/>
            </a:pPr>
            <a:endParaRPr lang="vi-VN" sz="1800" dirty="0">
              <a:latin typeface="Nunito" pitchFamily="2" charset="0"/>
            </a:endParaRPr>
          </a:p>
          <a:p>
            <a:pPr marL="0" indent="0">
              <a:buNone/>
            </a:pPr>
            <a:r>
              <a:rPr lang="vi-VN" sz="1800" dirty="0">
                <a:latin typeface="Nunito" pitchFamily="2" charset="0"/>
              </a:rPr>
              <a:t>Promise.all() trả về kết quả là một array là kết quả của các promise con trong nó.</a:t>
            </a:r>
          </a:p>
          <a:p>
            <a:pPr marL="0" indent="0">
              <a:buNone/>
            </a:pPr>
            <a:r>
              <a:rPr lang="vi-VN" sz="1800" dirty="0">
                <a:latin typeface="Nunito" pitchFamily="2" charset="0"/>
              </a:rPr>
              <a:t>Promise.all() sẽ resolve khi tất cả các promise trong nó đều thành công. Ngược lại chỉ cần một cái lỗi thì sẽ reject().</a:t>
            </a:r>
          </a:p>
          <a:p>
            <a:pPr marL="0" indent="0">
              <a:buNone/>
            </a:pPr>
            <a:endParaRPr lang="vi-VN" sz="1800" dirty="0">
              <a:latin typeface="Nunito" pitchFamily="2" charset="0"/>
            </a:endParaRPr>
          </a:p>
          <a:p>
            <a:pPr marL="0" indent="0">
              <a:buNone/>
            </a:pPr>
            <a:r>
              <a:rPr lang="vi-VN" sz="1800" dirty="0">
                <a:latin typeface="Nunito" pitchFamily="2" charset="0"/>
              </a:rPr>
              <a:t>Promise.all() thường được sủ dụng khi gọi nhiều API cùng lúc hoặc gửi email hàng loạt,...</a:t>
            </a:r>
          </a:p>
        </p:txBody>
      </p:sp>
      <p:pic>
        <p:nvPicPr>
          <p:cNvPr id="7" name="Picture 6"/>
          <p:cNvPicPr>
            <a:picLocks noChangeAspect="1"/>
          </p:cNvPicPr>
          <p:nvPr/>
        </p:nvPicPr>
        <p:blipFill>
          <a:blip r:embed="rId3"/>
          <a:stretch>
            <a:fillRect/>
          </a:stretch>
        </p:blipFill>
        <p:spPr>
          <a:xfrm>
            <a:off x="6995152" y="1197464"/>
            <a:ext cx="3642461" cy="4679461"/>
          </a:xfrm>
          <a:prstGeom prst="rect">
            <a:avLst/>
          </a:prstGeom>
        </p:spPr>
      </p:pic>
    </p:spTree>
    <p:extLst>
      <p:ext uri="{BB962C8B-B14F-4D97-AF65-F5344CB8AC3E}">
        <p14:creationId xmlns:p14="http://schemas.microsoft.com/office/powerpoint/2010/main" val="551321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17</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 sz="2800" dirty="0">
                <a:latin typeface="Nunito" pitchFamily="2" charset="0"/>
              </a:rPr>
              <a:t>Async await</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a:t>
            </a:r>
            <a:r>
              <a:rPr lang="vi-VN" sz="7000" dirty="0" smtClean="0"/>
              <a:t>4</a:t>
            </a:r>
            <a:r>
              <a:rPr lang="en" sz="7000" dirty="0" smtClean="0"/>
              <a:t>.</a:t>
            </a:r>
            <a:endParaRPr lang="en" sz="7000" dirty="0"/>
          </a:p>
        </p:txBody>
      </p:sp>
      <p:grpSp>
        <p:nvGrpSpPr>
          <p:cNvPr id="237" name="Google Shape;495;p35"/>
          <p:cNvGrpSpPr/>
          <p:nvPr/>
        </p:nvGrpSpPr>
        <p:grpSpPr>
          <a:xfrm>
            <a:off x="68044" y="1895488"/>
            <a:ext cx="6838950" cy="4007552"/>
            <a:chOff x="0" y="1651637"/>
            <a:chExt cx="5255775" cy="3079828"/>
          </a:xfrm>
        </p:grpSpPr>
        <p:cxnSp>
          <p:nvCxnSpPr>
            <p:cNvPr id="23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239" name="Google Shape;497;p35"/>
            <p:cNvGrpSpPr/>
            <p:nvPr/>
          </p:nvGrpSpPr>
          <p:grpSpPr>
            <a:xfrm>
              <a:off x="785119" y="1651637"/>
              <a:ext cx="3196774" cy="3079828"/>
              <a:chOff x="4374713" y="1278013"/>
              <a:chExt cx="3464962" cy="3338205"/>
            </a:xfrm>
          </p:grpSpPr>
          <p:grpSp>
            <p:nvGrpSpPr>
              <p:cNvPr id="240" name="Google Shape;498;p35"/>
              <p:cNvGrpSpPr/>
              <p:nvPr/>
            </p:nvGrpSpPr>
            <p:grpSpPr>
              <a:xfrm>
                <a:off x="6094195" y="1916130"/>
                <a:ext cx="1745480" cy="2700089"/>
                <a:chOff x="6094195" y="1916130"/>
                <a:chExt cx="1745480" cy="2700089"/>
              </a:xfrm>
            </p:grpSpPr>
            <p:sp>
              <p:nvSpPr>
                <p:cNvPr id="37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581;p35"/>
              <p:cNvGrpSpPr/>
              <p:nvPr/>
            </p:nvGrpSpPr>
            <p:grpSpPr>
              <a:xfrm>
                <a:off x="4374713" y="1278013"/>
                <a:ext cx="1887074" cy="3307364"/>
                <a:chOff x="4396500" y="1249076"/>
                <a:chExt cx="1887074" cy="3307364"/>
              </a:xfrm>
            </p:grpSpPr>
            <p:sp>
              <p:nvSpPr>
                <p:cNvPr id="24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85375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18</a:t>
            </a:fld>
            <a:endParaRPr lang="en-US" dirty="0"/>
          </a:p>
        </p:txBody>
      </p:sp>
      <p:sp>
        <p:nvSpPr>
          <p:cNvPr id="21" name="Title 20"/>
          <p:cNvSpPr>
            <a:spLocks noGrp="1"/>
          </p:cNvSpPr>
          <p:nvPr>
            <p:ph type="title"/>
          </p:nvPr>
        </p:nvSpPr>
        <p:spPr/>
        <p:txBody>
          <a:bodyPr>
            <a:normAutofit/>
          </a:bodyPr>
          <a:lstStyle/>
          <a:p>
            <a:r>
              <a:rPr lang="en-US" sz="2400" dirty="0" err="1" smtClean="0">
                <a:latin typeface="Nunito" pitchFamily="2" charset="0"/>
              </a:rPr>
              <a:t>Async</a:t>
            </a:r>
            <a:r>
              <a:rPr lang="en-US" sz="2400" dirty="0" smtClean="0">
                <a:latin typeface="Nunito" pitchFamily="2" charset="0"/>
              </a:rPr>
              <a:t> await </a:t>
            </a:r>
            <a:r>
              <a:rPr lang="en-US" sz="2400" dirty="0" err="1" smtClean="0">
                <a:latin typeface="Nunito" pitchFamily="2" charset="0"/>
              </a:rPr>
              <a:t>là</a:t>
            </a:r>
            <a:r>
              <a:rPr lang="en-US" sz="2400" dirty="0" smtClean="0">
                <a:latin typeface="Nunito" pitchFamily="2" charset="0"/>
              </a:rPr>
              <a:t> </a:t>
            </a:r>
            <a:r>
              <a:rPr lang="en-US" sz="2400" dirty="0" err="1" smtClean="0">
                <a:latin typeface="Nunito" pitchFamily="2" charset="0"/>
              </a:rPr>
              <a:t>gì</a:t>
            </a:r>
            <a:r>
              <a:rPr lang="en-US" sz="2400" dirty="0" smtClean="0">
                <a:latin typeface="Nunito" pitchFamily="2" charset="0"/>
              </a:rPr>
              <a:t>?</a:t>
            </a:r>
            <a:endParaRPr lang="en-US" sz="2400" dirty="0"/>
          </a:p>
        </p:txBody>
      </p:sp>
      <p:sp>
        <p:nvSpPr>
          <p:cNvPr id="9" name="Google Shape;1228;p42"/>
          <p:cNvSpPr txBox="1">
            <a:spLocks/>
          </p:cNvSpPr>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Cú pháp async await được ra đời ở phiên bản ES7 nhằm cải thiện những vấn đề còn tồn tại của Promise. Nó là một khái niệm cao hơn Promise, nó làm cho code bất đồng bộ gần như là chạy đồng bộ.</a:t>
            </a:r>
          </a:p>
          <a:p>
            <a:pPr marL="0" indent="0">
              <a:buNone/>
            </a:pPr>
            <a:endParaRPr lang="vi-VN" sz="1800" dirty="0">
              <a:latin typeface="Nunito" pitchFamily="2" charset="0"/>
            </a:endParaRPr>
          </a:p>
          <a:p>
            <a:pPr marL="0" indent="0">
              <a:buNone/>
            </a:pPr>
            <a:r>
              <a:rPr lang="vi-VN" sz="1800" dirty="0">
                <a:latin typeface="Nunito" pitchFamily="2" charset="0"/>
              </a:rPr>
              <a:t>Async function</a:t>
            </a:r>
            <a:r>
              <a:rPr lang="en-US" sz="1800" dirty="0">
                <a:latin typeface="Nunito" pitchFamily="2" charset="0"/>
              </a:rPr>
              <a:t> </a:t>
            </a:r>
            <a:r>
              <a:rPr lang="en-US" sz="1800" dirty="0" err="1">
                <a:latin typeface="Nunito" pitchFamily="2" charset="0"/>
              </a:rPr>
              <a:t>khi</a:t>
            </a:r>
            <a:r>
              <a:rPr lang="en-US" sz="1800" dirty="0">
                <a:latin typeface="Nunito" pitchFamily="2" charset="0"/>
              </a:rPr>
              <a:t> await</a:t>
            </a:r>
            <a:r>
              <a:rPr lang="vi-VN" sz="1800" dirty="0">
                <a:latin typeface="Nunito" pitchFamily="2" charset="0"/>
              </a:rPr>
              <a:t> sẽ trả về một Promise, do đó vẫn sử dụng then(), catch(), finally() một cách bình thường.</a:t>
            </a:r>
            <a:endParaRPr lang="en-US" sz="1800" dirty="0">
              <a:latin typeface="Nunito" pitchFamily="2" charset="0"/>
            </a:endParaRPr>
          </a:p>
          <a:p>
            <a:pPr marL="0" indent="0">
              <a:buNone/>
            </a:pPr>
            <a:endParaRPr lang="en-US" sz="1800" dirty="0">
              <a:latin typeface="Nunito" pitchFamily="2" charset="0"/>
            </a:endParaRPr>
          </a:p>
          <a:p>
            <a:pPr marL="0" indent="0">
              <a:buNone/>
            </a:pPr>
            <a:r>
              <a:rPr lang="en-US" sz="1800" dirty="0" err="1">
                <a:latin typeface="Nunito" pitchFamily="2" charset="0"/>
              </a:rPr>
              <a:t>Chúng</a:t>
            </a:r>
            <a:r>
              <a:rPr lang="en-US" sz="1800" dirty="0">
                <a:latin typeface="Nunito" pitchFamily="2" charset="0"/>
              </a:rPr>
              <a:t> ta </a:t>
            </a:r>
            <a:r>
              <a:rPr lang="en-US" sz="1800" dirty="0" err="1">
                <a:latin typeface="Nunito" pitchFamily="2" charset="0"/>
              </a:rPr>
              <a:t>nên</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Promise.all</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hàm</a:t>
            </a:r>
            <a:r>
              <a:rPr lang="en-US" sz="1800" dirty="0">
                <a:latin typeface="Nunito" pitchFamily="2" charset="0"/>
              </a:rPr>
              <a:t> gọi </a:t>
            </a:r>
            <a:r>
              <a:rPr lang="en-US" sz="1800" dirty="0" err="1">
                <a:latin typeface="Nunito" pitchFamily="2" charset="0"/>
              </a:rPr>
              <a:t>bên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phụ</a:t>
            </a:r>
            <a:r>
              <a:rPr lang="en-US" sz="1800" dirty="0">
                <a:latin typeface="Nunito" pitchFamily="2" charset="0"/>
              </a:rPr>
              <a:t> </a:t>
            </a:r>
            <a:r>
              <a:rPr lang="en-US" sz="1800" dirty="0" err="1">
                <a:latin typeface="Nunito" pitchFamily="2" charset="0"/>
              </a:rPr>
              <a:t>thuộc</a:t>
            </a:r>
            <a:r>
              <a:rPr lang="en-US" sz="1800" dirty="0">
                <a:latin typeface="Nunito" pitchFamily="2" charset="0"/>
              </a:rPr>
              <a:t> </a:t>
            </a:r>
            <a:r>
              <a:rPr lang="en-US" sz="1800" dirty="0" err="1">
                <a:latin typeface="Nunito" pitchFamily="2" charset="0"/>
              </a:rPr>
              <a:t>lẫn</a:t>
            </a:r>
            <a:r>
              <a:rPr lang="en-US" sz="1800" dirty="0">
                <a:latin typeface="Nunito" pitchFamily="2" charset="0"/>
              </a:rPr>
              <a:t> </a:t>
            </a:r>
            <a:r>
              <a:rPr lang="en-US" sz="1800" dirty="0" err="1">
                <a:latin typeface="Nunito" pitchFamily="2" charset="0"/>
              </a:rPr>
              <a:t>nhau</a:t>
            </a:r>
            <a:r>
              <a:rPr lang="en-US" sz="1800" dirty="0">
                <a:latin typeface="Nunito" pitchFamily="2" charset="0"/>
              </a:rPr>
              <a:t>, </a:t>
            </a:r>
            <a:r>
              <a:rPr lang="en-US" sz="1800" dirty="0" err="1">
                <a:latin typeface="Nunito" pitchFamily="2" charset="0"/>
              </a:rPr>
              <a:t>kiểu</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quả</a:t>
            </a:r>
            <a:r>
              <a:rPr lang="en-US" sz="1800" dirty="0">
                <a:latin typeface="Nunito" pitchFamily="2" charset="0"/>
              </a:rPr>
              <a:t> </a:t>
            </a:r>
            <a:r>
              <a:rPr lang="en-US" sz="1800" dirty="0" err="1">
                <a:latin typeface="Nunito" pitchFamily="2" charset="0"/>
              </a:rPr>
              <a:t>của</a:t>
            </a:r>
            <a:r>
              <a:rPr lang="en-US" sz="1800" dirty="0">
                <a:latin typeface="Nunito" pitchFamily="2" charset="0"/>
              </a:rPr>
              <a:t> Promise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của</a:t>
            </a:r>
            <a:r>
              <a:rPr lang="en-US" sz="1800" dirty="0">
                <a:latin typeface="Nunito" pitchFamily="2" charset="0"/>
              </a:rPr>
              <a:t> Promise </a:t>
            </a:r>
            <a:r>
              <a:rPr lang="en-US" sz="1800" dirty="0" err="1">
                <a:latin typeface="Nunito" pitchFamily="2" charset="0"/>
              </a:rPr>
              <a:t>khác</a:t>
            </a:r>
            <a:r>
              <a:rPr lang="en-US" sz="1800" dirty="0">
                <a:latin typeface="Nunito" pitchFamily="2" charset="0"/>
              </a:rPr>
              <a:t>. </a:t>
            </a:r>
            <a:r>
              <a:rPr lang="en-US" sz="1800" dirty="0" err="1">
                <a:latin typeface="Nunito" pitchFamily="2" charset="0"/>
              </a:rPr>
              <a:t>Ngược</a:t>
            </a:r>
            <a:r>
              <a:rPr lang="en-US" sz="1800" dirty="0">
                <a:latin typeface="Nunito" pitchFamily="2" charset="0"/>
              </a:rPr>
              <a:t> </a:t>
            </a:r>
            <a:r>
              <a:rPr lang="en-US" sz="1800" dirty="0" err="1">
                <a:latin typeface="Nunito" pitchFamily="2" charset="0"/>
              </a:rPr>
              <a:t>lại</a:t>
            </a:r>
            <a:r>
              <a:rPr lang="en-US" sz="1800" dirty="0">
                <a:latin typeface="Nunito" pitchFamily="2" charset="0"/>
              </a:rPr>
              <a:t>, ta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async</a:t>
            </a:r>
            <a:r>
              <a:rPr lang="en-US" sz="1800" dirty="0">
                <a:latin typeface="Nunito" pitchFamily="2" charset="0"/>
              </a:rPr>
              <a:t> await.</a:t>
            </a:r>
            <a:endParaRPr lang="vi-VN" sz="1800" dirty="0">
              <a:latin typeface="Nunito" pitchFamily="2" charset="0"/>
            </a:endParaRPr>
          </a:p>
        </p:txBody>
      </p:sp>
      <p:pic>
        <p:nvPicPr>
          <p:cNvPr id="11" name="Picture 10"/>
          <p:cNvPicPr>
            <a:picLocks noChangeAspect="1"/>
          </p:cNvPicPr>
          <p:nvPr/>
        </p:nvPicPr>
        <p:blipFill>
          <a:blip r:embed="rId3"/>
          <a:stretch>
            <a:fillRect/>
          </a:stretch>
        </p:blipFill>
        <p:spPr>
          <a:xfrm>
            <a:off x="5958420" y="1705606"/>
            <a:ext cx="5180762" cy="3647443"/>
          </a:xfrm>
          <a:prstGeom prst="rect">
            <a:avLst/>
          </a:prstGeom>
        </p:spPr>
      </p:pic>
    </p:spTree>
    <p:extLst>
      <p:ext uri="{BB962C8B-B14F-4D97-AF65-F5344CB8AC3E}">
        <p14:creationId xmlns:p14="http://schemas.microsoft.com/office/powerpoint/2010/main" val="1992544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19</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sym typeface="Fira Sans Extra Condensed SemiBold"/>
              </a:rPr>
              <a:t>Lưu ý thêm khi sử dụng async await</a:t>
            </a:r>
            <a:endParaRPr lang="en-US" sz="2400" dirty="0"/>
          </a:p>
        </p:txBody>
      </p:sp>
      <p:sp>
        <p:nvSpPr>
          <p:cNvPr id="8" name="Google Shape;1228;p42"/>
          <p:cNvSpPr txBox="1">
            <a:spLocks/>
          </p:cNvSpPr>
          <p:nvPr/>
        </p:nvSpPr>
        <p:spPr>
          <a:xfrm>
            <a:off x="942975" y="1298961"/>
            <a:ext cx="4800600" cy="47398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800" dirty="0" err="1">
                <a:latin typeface="Nunito" pitchFamily="2" charset="0"/>
              </a:rPr>
              <a:t>Đừng</a:t>
            </a:r>
            <a:r>
              <a:rPr lang="en-US" sz="1800" dirty="0">
                <a:latin typeface="Nunito" pitchFamily="2" charset="0"/>
              </a:rPr>
              <a:t> </a:t>
            </a:r>
            <a:r>
              <a:rPr lang="en-US" sz="1800" dirty="0" err="1">
                <a:latin typeface="Nunito" pitchFamily="2" charset="0"/>
              </a:rPr>
              <a:t>nên</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async</a:t>
            </a:r>
            <a:r>
              <a:rPr lang="en-US" sz="1800" dirty="0">
                <a:latin typeface="Nunito" pitchFamily="2" charset="0"/>
              </a:rPr>
              <a:t> await </a:t>
            </a:r>
            <a:r>
              <a:rPr lang="en-US" sz="1800" dirty="0" err="1">
                <a:latin typeface="Nunito" pitchFamily="2" charset="0"/>
              </a:rPr>
              <a:t>với</a:t>
            </a:r>
            <a:r>
              <a:rPr lang="en-US" sz="1800" dirty="0">
                <a:latin typeface="Nunito" pitchFamily="2" charset="0"/>
              </a:rPr>
              <a:t> map </a:t>
            </a:r>
            <a:r>
              <a:rPr lang="en-US" sz="1800" dirty="0" err="1">
                <a:latin typeface="Nunito" pitchFamily="2" charset="0"/>
              </a:rPr>
              <a:t>hoặc</a:t>
            </a:r>
            <a:r>
              <a:rPr lang="en-US" sz="1800" dirty="0">
                <a:latin typeface="Nunito" pitchFamily="2" charset="0"/>
              </a:rPr>
              <a:t> </a:t>
            </a:r>
            <a:r>
              <a:rPr lang="en-US" sz="1800" dirty="0" err="1">
                <a:latin typeface="Nunito" pitchFamily="2" charset="0"/>
              </a:rPr>
              <a:t>forEach</a:t>
            </a:r>
            <a:r>
              <a:rPr lang="en-US" sz="1800" dirty="0">
                <a:latin typeface="Nunito" pitchFamily="2" charset="0"/>
              </a:rPr>
              <a:t>, </a:t>
            </a:r>
            <a:r>
              <a:rPr lang="en-US" sz="1800" dirty="0" err="1">
                <a:latin typeface="Nunito" pitchFamily="2" charset="0"/>
              </a:rPr>
              <a:t>vì</a:t>
            </a:r>
            <a:r>
              <a:rPr lang="en-US" sz="1800" dirty="0">
                <a:latin typeface="Nunito" pitchFamily="2" charset="0"/>
              </a:rPr>
              <a:t> map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chờ</a:t>
            </a:r>
            <a:r>
              <a:rPr lang="en-US" sz="1800" dirty="0">
                <a:latin typeface="Nunito" pitchFamily="2" charset="0"/>
              </a:rPr>
              <a:t> await ở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trong</a:t>
            </a:r>
            <a:r>
              <a:rPr lang="en-US" sz="1800" dirty="0">
                <a:latin typeface="Nunito" pitchFamily="2" charset="0"/>
              </a:rPr>
              <a:t>.</a:t>
            </a:r>
          </a:p>
          <a:p>
            <a:pPr marL="342900" indent="-342900">
              <a:buAutoNum type="arabicPeriod"/>
            </a:pPr>
            <a:endParaRPr lang="en-US" sz="1800" dirty="0">
              <a:latin typeface="Nunito" pitchFamily="2" charset="0"/>
            </a:endParaRPr>
          </a:p>
          <a:p>
            <a:pPr marL="342900" indent="-342900">
              <a:buAutoNum type="arabicPeriod"/>
            </a:pPr>
            <a:r>
              <a:rPr lang="en-US" sz="1800" dirty="0" err="1">
                <a:latin typeface="Nunito" pitchFamily="2" charset="0"/>
              </a:rPr>
              <a:t>Nếu</a:t>
            </a:r>
            <a:r>
              <a:rPr lang="en-US" sz="1800" dirty="0">
                <a:latin typeface="Nunito" pitchFamily="2" charset="0"/>
              </a:rPr>
              <a:t> </a:t>
            </a:r>
            <a:r>
              <a:rPr lang="en-US" sz="1800" dirty="0" err="1">
                <a:latin typeface="Nunito" pitchFamily="2" charset="0"/>
              </a:rPr>
              <a:t>phải</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map </a:t>
            </a:r>
            <a:r>
              <a:rPr lang="en-US" sz="1800" dirty="0" err="1">
                <a:latin typeface="Nunito" pitchFamily="2" charset="0"/>
              </a:rPr>
              <a:t>thì</a:t>
            </a:r>
            <a:r>
              <a:rPr lang="en-US" sz="1800" dirty="0">
                <a:latin typeface="Nunito" pitchFamily="2" charset="0"/>
              </a:rPr>
              <a:t> </a:t>
            </a:r>
            <a:r>
              <a:rPr lang="en-US" sz="1800" dirty="0" err="1">
                <a:latin typeface="Nunito" pitchFamily="2" charset="0"/>
              </a:rPr>
              <a:t>đừng</a:t>
            </a:r>
            <a:r>
              <a:rPr lang="en-US" sz="1800" dirty="0">
                <a:latin typeface="Nunito" pitchFamily="2" charset="0"/>
              </a:rPr>
              <a:t>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async</a:t>
            </a:r>
            <a:r>
              <a:rPr lang="en-US" sz="1800" dirty="0">
                <a:latin typeface="Nunito" pitchFamily="2" charset="0"/>
              </a:rPr>
              <a:t> await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hãy</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map() </a:t>
            </a:r>
            <a:r>
              <a:rPr lang="en-US" sz="1800" dirty="0" err="1">
                <a:latin typeface="Nunito" pitchFamily="2" charset="0"/>
              </a:rPr>
              <a:t>bình</a:t>
            </a:r>
            <a:r>
              <a:rPr lang="en-US" sz="1800" dirty="0">
                <a:latin typeface="Nunito" pitchFamily="2" charset="0"/>
              </a:rPr>
              <a:t> </a:t>
            </a:r>
            <a:r>
              <a:rPr lang="en-US" sz="1800" dirty="0" err="1">
                <a:latin typeface="Nunito" pitchFamily="2" charset="0"/>
              </a:rPr>
              <a:t>thường</a:t>
            </a:r>
            <a:r>
              <a:rPr lang="en-US" sz="1800" dirty="0">
                <a:latin typeface="Nunito" pitchFamily="2" charset="0"/>
              </a:rPr>
              <a:t> </a:t>
            </a:r>
            <a:r>
              <a:rPr lang="en-US" sz="1800" dirty="0" err="1">
                <a:latin typeface="Nunito" pitchFamily="2" charset="0"/>
              </a:rPr>
              <a:t>rồi</a:t>
            </a:r>
            <a:r>
              <a:rPr lang="en-US" sz="1800" dirty="0">
                <a:latin typeface="Nunito" pitchFamily="2" charset="0"/>
              </a:rPr>
              <a:t> </a:t>
            </a:r>
            <a:r>
              <a:rPr lang="en-US" sz="1800" dirty="0" err="1">
                <a:latin typeface="Nunito" pitchFamily="2" charset="0"/>
              </a:rPr>
              <a:t>kèm</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Promise.all</a:t>
            </a:r>
            <a:r>
              <a:rPr lang="en-US" sz="1800" dirty="0">
                <a:latin typeface="Nunito" pitchFamily="2" charset="0"/>
              </a:rPr>
              <a:t>() </a:t>
            </a:r>
            <a:r>
              <a:rPr lang="en-US" sz="1800" dirty="0" err="1">
                <a:latin typeface="Nunito" pitchFamily="2" charset="0"/>
              </a:rPr>
              <a:t>kết</a:t>
            </a:r>
            <a:r>
              <a:rPr lang="en-US" sz="1800" dirty="0">
                <a:latin typeface="Nunito" pitchFamily="2" charset="0"/>
              </a:rPr>
              <a:t> </a:t>
            </a:r>
            <a:r>
              <a:rPr lang="en-US" sz="1800" dirty="0" err="1">
                <a:latin typeface="Nunito" pitchFamily="2" charset="0"/>
              </a:rPr>
              <a:t>hợp</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async</a:t>
            </a:r>
            <a:r>
              <a:rPr lang="en-US" sz="1800" dirty="0">
                <a:latin typeface="Nunito" pitchFamily="2" charset="0"/>
              </a:rPr>
              <a:t> await.</a:t>
            </a:r>
          </a:p>
          <a:p>
            <a:pPr marL="342900" indent="-342900">
              <a:buAutoNum type="arabicPeriod"/>
            </a:pPr>
            <a:endParaRPr lang="en-US" sz="1800" dirty="0">
              <a:latin typeface="Nunito" pitchFamily="2" charset="0"/>
            </a:endParaRPr>
          </a:p>
          <a:p>
            <a:pPr marL="342900" indent="-342900">
              <a:buAutoNum type="arabicPeriod"/>
            </a:pPr>
            <a:r>
              <a:rPr lang="en-US" sz="1800" dirty="0" err="1">
                <a:latin typeface="Nunito" pitchFamily="2" charset="0"/>
              </a:rPr>
              <a:t>Hãy</a:t>
            </a:r>
            <a:r>
              <a:rPr lang="en-US" sz="1800" dirty="0">
                <a:latin typeface="Nunito" pitchFamily="2" charset="0"/>
              </a:rPr>
              <a:t>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async</a:t>
            </a:r>
            <a:r>
              <a:rPr lang="en-US" sz="1800" dirty="0">
                <a:latin typeface="Nunito" pitchFamily="2" charset="0"/>
              </a:rPr>
              <a:t> await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vòng</a:t>
            </a:r>
            <a:r>
              <a:rPr lang="en-US" sz="1800" dirty="0">
                <a:latin typeface="Nunito" pitchFamily="2" charset="0"/>
              </a:rPr>
              <a:t> for </a:t>
            </a:r>
            <a:r>
              <a:rPr lang="en-US" sz="1800" dirty="0" err="1">
                <a:latin typeface="Nunito" pitchFamily="2" charset="0"/>
              </a:rPr>
              <a:t>bình</a:t>
            </a:r>
            <a:r>
              <a:rPr lang="en-US" sz="1800" dirty="0">
                <a:latin typeface="Nunito" pitchFamily="2" charset="0"/>
              </a:rPr>
              <a:t> </a:t>
            </a:r>
            <a:r>
              <a:rPr lang="en-US" sz="1800" dirty="0" err="1">
                <a:latin typeface="Nunito" pitchFamily="2" charset="0"/>
              </a:rPr>
              <a:t>thường</a:t>
            </a:r>
            <a:r>
              <a:rPr lang="en-US" sz="1800" dirty="0">
                <a:latin typeface="Nunito" pitchFamily="2" charset="0"/>
              </a:rPr>
              <a:t>.</a:t>
            </a:r>
          </a:p>
          <a:p>
            <a:pPr marL="342900" indent="-342900">
              <a:buAutoNum type="arabicPeriod"/>
            </a:pPr>
            <a:endParaRPr lang="en-US" sz="1800" dirty="0">
              <a:latin typeface="Nunito" pitchFamily="2" charset="0"/>
            </a:endParaRPr>
          </a:p>
          <a:p>
            <a:pPr marL="342900" indent="-342900">
              <a:buAutoNum type="arabicPeriod"/>
            </a:pP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await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điều</a:t>
            </a:r>
            <a:r>
              <a:rPr lang="en-US" sz="1800" dirty="0">
                <a:latin typeface="Nunito" pitchFamily="2" charset="0"/>
              </a:rPr>
              <a:t> </a:t>
            </a:r>
            <a:r>
              <a:rPr lang="en-US" sz="1800" dirty="0" err="1">
                <a:latin typeface="Nunito" pitchFamily="2" charset="0"/>
              </a:rPr>
              <a:t>kiện</a:t>
            </a:r>
            <a:r>
              <a:rPr lang="en-US" sz="1800" dirty="0">
                <a:latin typeface="Nunito" pitchFamily="2" charset="0"/>
              </a:rPr>
              <a:t> if().</a:t>
            </a:r>
            <a:endParaRPr lang="vi-VN" sz="1800" dirty="0">
              <a:latin typeface="Nunito" pitchFamily="2" charset="0"/>
            </a:endParaRPr>
          </a:p>
        </p:txBody>
      </p:sp>
      <p:pic>
        <p:nvPicPr>
          <p:cNvPr id="7" name="Picture 6"/>
          <p:cNvPicPr>
            <a:picLocks noChangeAspect="1"/>
          </p:cNvPicPr>
          <p:nvPr/>
        </p:nvPicPr>
        <p:blipFill>
          <a:blip r:embed="rId3"/>
          <a:stretch>
            <a:fillRect/>
          </a:stretch>
        </p:blipFill>
        <p:spPr>
          <a:xfrm>
            <a:off x="6520814" y="1460338"/>
            <a:ext cx="4579416" cy="4330862"/>
          </a:xfrm>
          <a:prstGeom prst="rect">
            <a:avLst/>
          </a:prstGeom>
        </p:spPr>
      </p:pic>
    </p:spTree>
    <p:extLst>
      <p:ext uri="{BB962C8B-B14F-4D97-AF65-F5344CB8AC3E}">
        <p14:creationId xmlns:p14="http://schemas.microsoft.com/office/powerpoint/2010/main" val="304717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a:t>
            </a:fld>
            <a:endParaRPr lang="en-US"/>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a:spLocks/>
          </p:cNvSpPr>
          <p:nvPr/>
        </p:nvSpPr>
        <p:spPr>
          <a:xfrm>
            <a:off x="3495675" y="159715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01</a:t>
            </a:r>
            <a:endParaRPr lang="en" sz="5000" dirty="0">
              <a:solidFill>
                <a:schemeClr val="bg2">
                  <a:lumMod val="25000"/>
                </a:schemeClr>
              </a:solidFill>
            </a:endParaRPr>
          </a:p>
        </p:txBody>
      </p:sp>
      <p:sp>
        <p:nvSpPr>
          <p:cNvPr id="8" name="Google Shape;321;p31"/>
          <p:cNvSpPr txBox="1">
            <a:spLocks/>
          </p:cNvSpPr>
          <p:nvPr/>
        </p:nvSpPr>
        <p:spPr>
          <a:xfrm>
            <a:off x="2073975" y="2404424"/>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err="1">
                <a:latin typeface="Nunito" pitchFamily="2" charset="0"/>
                <a:ea typeface="Fira Sans Extra Condensed SemiBold"/>
                <a:cs typeface="Fira Sans Extra Condensed SemiBold"/>
                <a:sym typeface="Fira Sans Extra Condensed SemiBold"/>
              </a:rPr>
              <a:t>Xử</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lí</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bất</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đồng</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bộ</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là</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gì</a:t>
            </a:r>
            <a:r>
              <a:rPr lang="en-US" sz="2000" b="1" dirty="0">
                <a:latin typeface="Nunito" pitchFamily="2" charset="0"/>
                <a:ea typeface="Fira Sans Extra Condensed SemiBold"/>
                <a:cs typeface="Fira Sans Extra Condensed SemiBold"/>
                <a:sym typeface="Fira Sans Extra Condensed SemiBold"/>
              </a:rPr>
              <a:t>?</a:t>
            </a:r>
          </a:p>
        </p:txBody>
      </p:sp>
      <p:sp>
        <p:nvSpPr>
          <p:cNvPr id="9" name="Google Shape;316;p31"/>
          <p:cNvSpPr txBox="1">
            <a:spLocks/>
          </p:cNvSpPr>
          <p:nvPr/>
        </p:nvSpPr>
        <p:spPr>
          <a:xfrm>
            <a:off x="6972300" y="377372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04</a:t>
            </a:r>
            <a:endParaRPr lang="en" sz="5000" dirty="0">
              <a:solidFill>
                <a:schemeClr val="bg2">
                  <a:lumMod val="25000"/>
                </a:schemeClr>
              </a:solidFill>
            </a:endParaRPr>
          </a:p>
        </p:txBody>
      </p:sp>
      <p:sp>
        <p:nvSpPr>
          <p:cNvPr id="10" name="Google Shape;321;p31"/>
          <p:cNvSpPr txBox="1">
            <a:spLocks/>
          </p:cNvSpPr>
          <p:nvPr/>
        </p:nvSpPr>
        <p:spPr>
          <a:xfrm>
            <a:off x="5574692" y="454872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dirty="0">
                <a:latin typeface="Nunito" pitchFamily="2" charset="0"/>
                <a:ea typeface="Fira Sans Extra Condensed SemiBold"/>
                <a:cs typeface="Fira Sans Extra Condensed SemiBold"/>
                <a:sym typeface="Fira Sans Extra Condensed SemiBold"/>
              </a:rPr>
              <a:t>Async await</a:t>
            </a:r>
          </a:p>
        </p:txBody>
      </p:sp>
      <p:sp>
        <p:nvSpPr>
          <p:cNvPr id="11" name="Google Shape;316;p31"/>
          <p:cNvSpPr txBox="1">
            <a:spLocks/>
          </p:cNvSpPr>
          <p:nvPr/>
        </p:nvSpPr>
        <p:spPr>
          <a:xfrm>
            <a:off x="6972300" y="159418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02</a:t>
            </a:r>
            <a:endParaRPr lang="en" sz="5000" dirty="0">
              <a:solidFill>
                <a:schemeClr val="bg2">
                  <a:lumMod val="25000"/>
                </a:schemeClr>
              </a:solidFill>
            </a:endParaRPr>
          </a:p>
        </p:txBody>
      </p:sp>
      <p:sp>
        <p:nvSpPr>
          <p:cNvPr id="12" name="Google Shape;321;p31"/>
          <p:cNvSpPr txBox="1">
            <a:spLocks/>
          </p:cNvSpPr>
          <p:nvPr/>
        </p:nvSpPr>
        <p:spPr>
          <a:xfrm>
            <a:off x="6379275" y="2404424"/>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Callback</a:t>
            </a:r>
          </a:p>
        </p:txBody>
      </p:sp>
      <p:sp>
        <p:nvSpPr>
          <p:cNvPr id="13" name="Google Shape;316;p31"/>
          <p:cNvSpPr txBox="1">
            <a:spLocks/>
          </p:cNvSpPr>
          <p:nvPr/>
        </p:nvSpPr>
        <p:spPr>
          <a:xfrm>
            <a:off x="3262500" y="373848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03</a:t>
            </a:r>
            <a:endParaRPr lang="en" sz="5000" dirty="0">
              <a:solidFill>
                <a:schemeClr val="bg2">
                  <a:lumMod val="25000"/>
                </a:schemeClr>
              </a:solidFill>
            </a:endParaRPr>
          </a:p>
        </p:txBody>
      </p:sp>
      <p:sp>
        <p:nvSpPr>
          <p:cNvPr id="14" name="Google Shape;321;p31"/>
          <p:cNvSpPr txBox="1">
            <a:spLocks/>
          </p:cNvSpPr>
          <p:nvPr/>
        </p:nvSpPr>
        <p:spPr>
          <a:xfrm>
            <a:off x="2669475" y="4548725"/>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smtClean="0">
                <a:latin typeface="Nunito" pitchFamily="2" charset="0"/>
                <a:ea typeface="Fira Sans Extra Condensed SemiBold"/>
                <a:cs typeface="Fira Sans Extra Condensed SemiBold"/>
                <a:sym typeface="Fira Sans Extra Condensed SemiBold"/>
              </a:rPr>
              <a:t>Promise</a:t>
            </a:r>
            <a:endParaRPr lang="en-US" sz="2000" b="1" dirty="0">
              <a:latin typeface="Nunito" pitchFamily="2" charset="0"/>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015622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630031" y="3581181"/>
            <a:ext cx="3142744"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err="1">
                <a:latin typeface="Nunito" pitchFamily="2" charset="0"/>
                <a:ea typeface="Fira Sans Extra Condensed SemiBold"/>
                <a:cs typeface="Fira Sans Extra Condensed SemiBold"/>
                <a:sym typeface="Fira Sans Extra Condensed SemiBold"/>
              </a:rPr>
              <a:t>Xử</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lí</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bất</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đồng</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bộ</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là</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gì</a:t>
            </a:r>
            <a:r>
              <a:rPr lang="en-US" sz="2800" b="1" dirty="0">
                <a:latin typeface="Nunito" pitchFamily="2" charset="0"/>
                <a:ea typeface="Fira Sans Extra Condensed SemiBold"/>
                <a:cs typeface="Fira Sans Extra Condensed SemiBold"/>
                <a:sym typeface="Fira Sans Extra Condensed SemiBold"/>
              </a:rPr>
              <a:t>?</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01.</a:t>
            </a:r>
            <a:endParaRPr lang="en" sz="7000" dirty="0"/>
          </a:p>
        </p:txBody>
      </p:sp>
      <p:grpSp>
        <p:nvGrpSpPr>
          <p:cNvPr id="417" name="Google Shape;431;p34"/>
          <p:cNvGrpSpPr/>
          <p:nvPr/>
        </p:nvGrpSpPr>
        <p:grpSpPr>
          <a:xfrm>
            <a:off x="1045859" y="2549437"/>
            <a:ext cx="5427317" cy="2919393"/>
            <a:chOff x="685800" y="1636475"/>
            <a:chExt cx="5672363" cy="3051205"/>
          </a:xfrm>
        </p:grpSpPr>
        <p:sp>
          <p:nvSpPr>
            <p:cNvPr id="418"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300;p29"/>
          <p:cNvSpPr/>
          <p:nvPr/>
        </p:nvSpPr>
        <p:spPr>
          <a:xfrm flipH="1">
            <a:off x="3199285" y="1288930"/>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888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a:t>
            </a:fld>
            <a:endParaRPr lang="en-US"/>
          </a:p>
        </p:txBody>
      </p:sp>
      <p:sp>
        <p:nvSpPr>
          <p:cNvPr id="21" name="Title 20"/>
          <p:cNvSpPr>
            <a:spLocks noGrp="1"/>
          </p:cNvSpPr>
          <p:nvPr>
            <p:ph type="title"/>
          </p:nvPr>
        </p:nvSpPr>
        <p:spPr/>
        <p:txBody>
          <a:bodyPr/>
          <a:lstStyle/>
          <a:p>
            <a:r>
              <a:rPr lang="en-US" sz="2800" dirty="0" err="1">
                <a:latin typeface="Nunito" pitchFamily="2" charset="0"/>
              </a:rPr>
              <a:t>Xử</a:t>
            </a:r>
            <a:r>
              <a:rPr lang="en-US" sz="2800" dirty="0">
                <a:latin typeface="Nunito" pitchFamily="2" charset="0"/>
              </a:rPr>
              <a:t> </a:t>
            </a:r>
            <a:r>
              <a:rPr lang="en-US" sz="2800" dirty="0" err="1">
                <a:latin typeface="Nunito" pitchFamily="2" charset="0"/>
              </a:rPr>
              <a:t>lí</a:t>
            </a:r>
            <a:r>
              <a:rPr lang="en-US" sz="2800" dirty="0">
                <a:latin typeface="Nunito" pitchFamily="2" charset="0"/>
              </a:rPr>
              <a:t> </a:t>
            </a:r>
            <a:r>
              <a:rPr lang="en-US" sz="2800" dirty="0" err="1">
                <a:latin typeface="Nunito" pitchFamily="2" charset="0"/>
              </a:rPr>
              <a:t>bất</a:t>
            </a:r>
            <a:r>
              <a:rPr lang="en-US" sz="2800" dirty="0">
                <a:latin typeface="Nunito" pitchFamily="2" charset="0"/>
              </a:rPr>
              <a:t> </a:t>
            </a:r>
            <a:r>
              <a:rPr lang="en-US" sz="2800" dirty="0" err="1">
                <a:latin typeface="Nunito" pitchFamily="2" charset="0"/>
              </a:rPr>
              <a:t>đồng</a:t>
            </a:r>
            <a:r>
              <a:rPr lang="en-US" sz="2800" dirty="0">
                <a:latin typeface="Nunito" pitchFamily="2" charset="0"/>
              </a:rPr>
              <a:t> </a:t>
            </a:r>
            <a:r>
              <a:rPr lang="en-US" sz="2800" dirty="0" err="1">
                <a:latin typeface="Nunito" pitchFamily="2" charset="0"/>
              </a:rPr>
              <a:t>bộ</a:t>
            </a:r>
            <a:r>
              <a:rPr lang="en-US" sz="2800" dirty="0">
                <a:latin typeface="Nunito" pitchFamily="2" charset="0"/>
              </a:rPr>
              <a:t> </a:t>
            </a:r>
            <a:r>
              <a:rPr lang="en-US" sz="2800" dirty="0" err="1">
                <a:latin typeface="Nunito" pitchFamily="2" charset="0"/>
              </a:rPr>
              <a:t>là</a:t>
            </a:r>
            <a:r>
              <a:rPr lang="en-US" sz="2800" dirty="0">
                <a:latin typeface="Nunito" pitchFamily="2" charset="0"/>
              </a:rPr>
              <a:t> </a:t>
            </a:r>
            <a:r>
              <a:rPr lang="en-US" sz="2800" dirty="0" err="1">
                <a:latin typeface="Nunito" pitchFamily="2" charset="0"/>
              </a:rPr>
              <a:t>gì</a:t>
            </a:r>
            <a:r>
              <a:rPr lang="en-US" sz="2800" dirty="0">
                <a:latin typeface="Nunito" pitchFamily="2" charset="0"/>
              </a:rPr>
              <a:t>?</a:t>
            </a:r>
            <a:endParaRPr lang="en-US" dirty="0"/>
          </a:p>
        </p:txBody>
      </p:sp>
      <p:sp>
        <p:nvSpPr>
          <p:cNvPr id="5" name="Google Shape;1228;p42"/>
          <p:cNvSpPr txBox="1">
            <a:spLocks/>
          </p:cNvSpPr>
          <p:nvPr/>
        </p:nvSpPr>
        <p:spPr>
          <a:xfrm>
            <a:off x="1019175" y="1917386"/>
            <a:ext cx="5305425" cy="332107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Code được xử lí một cách đồng bộ tức là code sẽ được thực thi từ trên xuống dưới, code trên phải chạy xong thì code dưới mới chạy</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Còn code chạy bất đồng bộ tức hiểu đơn giản là đoạn code ở phía dưới có thể chạy dù đoạn code chưa thực thi xong</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Tuy nhiên, chạy bất đồng bộ vẫn thực chất là diễn ra tuần tự nhưng không phải đồng thời. Đối với các ngôn ngữ như C, C++, Java,.. sử dụng cơ chế đa luồng để thực thi đồng thời nhiều task cùng một lúc, một luồng sẽ thực hiện một công việc khác nhau. Tuy nhiên, JS lại có nền tảng là đơn luồng, nên không thể thực thi theo cách trên</a:t>
            </a:r>
            <a:r>
              <a:rPr lang="vi-VN" sz="1800" dirty="0" smtClean="0">
                <a:latin typeface="Nunito" pitchFamily="2" charset="0"/>
              </a:rPr>
              <a:t>.</a:t>
            </a:r>
            <a:endParaRPr lang="vi-VN" sz="1800" dirty="0">
              <a:latin typeface="Nunito" pitchFamily="2" charset="0"/>
            </a:endParaRPr>
          </a:p>
        </p:txBody>
      </p:sp>
      <p:pic>
        <p:nvPicPr>
          <p:cNvPr id="7" name="Picture 6"/>
          <p:cNvPicPr>
            <a:picLocks noChangeAspect="1"/>
          </p:cNvPicPr>
          <p:nvPr/>
        </p:nvPicPr>
        <p:blipFill>
          <a:blip r:embed="rId3"/>
          <a:stretch>
            <a:fillRect/>
          </a:stretch>
        </p:blipFill>
        <p:spPr>
          <a:xfrm>
            <a:off x="6634302" y="1522058"/>
            <a:ext cx="4949723" cy="4107217"/>
          </a:xfrm>
          <a:prstGeom prst="rect">
            <a:avLst/>
          </a:prstGeom>
        </p:spPr>
      </p:pic>
    </p:spTree>
    <p:extLst>
      <p:ext uri="{BB962C8B-B14F-4D97-AF65-F5344CB8AC3E}">
        <p14:creationId xmlns:p14="http://schemas.microsoft.com/office/powerpoint/2010/main" val="241045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5</a:t>
            </a:fld>
            <a:endParaRPr lang="en-US" dirty="0"/>
          </a:p>
        </p:txBody>
      </p:sp>
      <p:sp>
        <p:nvSpPr>
          <p:cNvPr id="21" name="Title 20"/>
          <p:cNvSpPr>
            <a:spLocks noGrp="1"/>
          </p:cNvSpPr>
          <p:nvPr>
            <p:ph type="title"/>
          </p:nvPr>
        </p:nvSpPr>
        <p:spPr/>
        <p:txBody>
          <a:bodyPr>
            <a:normAutofit/>
          </a:bodyPr>
          <a:lstStyle/>
          <a:p>
            <a:r>
              <a:rPr lang="en-US" sz="2400" dirty="0" err="1">
                <a:latin typeface="Nunito" pitchFamily="2" charset="0"/>
              </a:rPr>
              <a:t>Vai</a:t>
            </a:r>
            <a:r>
              <a:rPr lang="en-US" sz="2400" dirty="0">
                <a:latin typeface="Nunito" pitchFamily="2" charset="0"/>
              </a:rPr>
              <a:t> </a:t>
            </a:r>
            <a:r>
              <a:rPr lang="en-US" sz="2400" dirty="0" err="1">
                <a:latin typeface="Nunito" pitchFamily="2" charset="0"/>
              </a:rPr>
              <a:t>trò</a:t>
            </a:r>
            <a:r>
              <a:rPr lang="en-US" sz="2400" dirty="0">
                <a:latin typeface="Nunito" pitchFamily="2" charset="0"/>
              </a:rPr>
              <a:t> </a:t>
            </a:r>
            <a:r>
              <a:rPr lang="en-US" sz="2400" dirty="0" err="1">
                <a:latin typeface="Nunito" pitchFamily="2" charset="0"/>
              </a:rPr>
              <a:t>của</a:t>
            </a:r>
            <a:r>
              <a:rPr lang="en-US" sz="2400" dirty="0">
                <a:latin typeface="Nunito" pitchFamily="2" charset="0"/>
              </a:rPr>
              <a:t> </a:t>
            </a:r>
            <a:r>
              <a:rPr lang="en-US" sz="2400" dirty="0" err="1">
                <a:latin typeface="Nunito" pitchFamily="2" charset="0"/>
              </a:rPr>
              <a:t>bất</a:t>
            </a:r>
            <a:r>
              <a:rPr lang="en-US" sz="2400" dirty="0">
                <a:latin typeface="Nunito" pitchFamily="2" charset="0"/>
              </a:rPr>
              <a:t> </a:t>
            </a:r>
            <a:r>
              <a:rPr lang="en-US" sz="2400" dirty="0" err="1">
                <a:latin typeface="Nunito" pitchFamily="2" charset="0"/>
              </a:rPr>
              <a:t>đồng</a:t>
            </a:r>
            <a:r>
              <a:rPr lang="en-US" sz="2400" dirty="0">
                <a:latin typeface="Nunito" pitchFamily="2" charset="0"/>
              </a:rPr>
              <a:t> </a:t>
            </a:r>
            <a:r>
              <a:rPr lang="en-US" sz="2400" dirty="0" err="1">
                <a:latin typeface="Nunito" pitchFamily="2" charset="0"/>
              </a:rPr>
              <a:t>bộ</a:t>
            </a:r>
            <a:r>
              <a:rPr lang="en-US" sz="2400" dirty="0">
                <a:latin typeface="Nunito" pitchFamily="2" charset="0"/>
              </a:rPr>
              <a:t> </a:t>
            </a:r>
            <a:r>
              <a:rPr lang="en-US" sz="2400" dirty="0" err="1">
                <a:latin typeface="Nunito" pitchFamily="2" charset="0"/>
              </a:rPr>
              <a:t>đối</a:t>
            </a:r>
            <a:r>
              <a:rPr lang="en-US" sz="2400" dirty="0">
                <a:latin typeface="Nunito" pitchFamily="2" charset="0"/>
              </a:rPr>
              <a:t> </a:t>
            </a:r>
            <a:r>
              <a:rPr lang="en-US" sz="2400" dirty="0" err="1">
                <a:latin typeface="Nunito" pitchFamily="2" charset="0"/>
              </a:rPr>
              <a:t>với</a:t>
            </a:r>
            <a:r>
              <a:rPr lang="en-US" sz="2400" dirty="0">
                <a:latin typeface="Nunito" pitchFamily="2" charset="0"/>
              </a:rPr>
              <a:t> </a:t>
            </a:r>
            <a:r>
              <a:rPr lang="en-US" sz="2400" dirty="0" err="1">
                <a:latin typeface="Nunito" pitchFamily="2" charset="0"/>
              </a:rPr>
              <a:t>NodeJS</a:t>
            </a:r>
            <a:endParaRPr lang="en-US" sz="2400" dirty="0">
              <a:latin typeface="Nunito" pitchFamily="2" charset="0"/>
            </a:endParaRPr>
          </a:p>
        </p:txBody>
      </p:sp>
      <p:sp>
        <p:nvSpPr>
          <p:cNvPr id="5" name="Google Shape;1228;p42"/>
          <p:cNvSpPr txBox="1">
            <a:spLocks/>
          </p:cNvSpPr>
          <p:nvPr/>
        </p:nvSpPr>
        <p:spPr>
          <a:xfrm>
            <a:off x="1147763" y="1281007"/>
            <a:ext cx="10186987" cy="471021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Khi chạy 1 chương trình bất kì, máy tính đều thực hiện các công việc tương tự nhau, hệ điều hành sẽ </a:t>
            </a:r>
            <a:r>
              <a:rPr lang="en-US" sz="1800" dirty="0" err="1">
                <a:latin typeface="Nunito" pitchFamily="2" charset="0"/>
              </a:rPr>
              <a:t>đưa</a:t>
            </a:r>
            <a:r>
              <a:rPr lang="vi-VN" sz="1800" dirty="0">
                <a:latin typeface="Nunito" pitchFamily="2" charset="0"/>
              </a:rPr>
              <a:t> chương trình từ ổ cứng đó vào ram, khởi tạo 1 vùng nhớ cho việc chạy chương trình(heap, stack), khi chạy chương trình sẽ tương tác với các thành bên ngoài gọi là I/O(đọc file từ ổ cứng, giao tiếp với chuột/bàn phím, gọi tới và đợi kết quả từ các web server, </a:t>
            </a:r>
            <a:r>
              <a:rPr lang="vi-VN" sz="1800" dirty="0" smtClean="0">
                <a:latin typeface="Nunito" pitchFamily="2" charset="0"/>
              </a:rPr>
              <a:t>...).</a:t>
            </a:r>
            <a:endParaRPr lang="en-US" sz="1800" dirty="0">
              <a:latin typeface="Nunito" pitchFamily="2" charset="0"/>
            </a:endParaRPr>
          </a:p>
          <a:p>
            <a:pPr marL="0" indent="0">
              <a:buNone/>
            </a:pPr>
            <a:r>
              <a:rPr lang="en-US" sz="1800" dirty="0">
                <a:latin typeface="Nunito" pitchFamily="2" charset="0"/>
              </a:rPr>
              <a:t>C</a:t>
            </a:r>
            <a:r>
              <a:rPr lang="vi-VN" sz="1800" dirty="0">
                <a:latin typeface="Nunito" pitchFamily="2" charset="0"/>
              </a:rPr>
              <a:t>hương trình</a:t>
            </a:r>
            <a:r>
              <a:rPr lang="en-US" sz="1800" dirty="0">
                <a:latin typeface="Nunito" pitchFamily="2" charset="0"/>
              </a:rPr>
              <a:t> </a:t>
            </a:r>
            <a:r>
              <a:rPr lang="en-US" sz="1800" dirty="0" err="1">
                <a:latin typeface="Nunito" pitchFamily="2" charset="0"/>
              </a:rPr>
              <a:t>NodeJS</a:t>
            </a:r>
            <a:r>
              <a:rPr lang="vi-VN" sz="1800" dirty="0">
                <a:latin typeface="Nunito" pitchFamily="2" charset="0"/>
              </a:rPr>
              <a:t> gọi tới nhiều web service hay database thì sẽ phụ thuộc vào tốc độ kết nối hay đáp ứng của IO, đó</a:t>
            </a:r>
            <a:r>
              <a:rPr lang="en-US" sz="1800" dirty="0">
                <a:latin typeface="Nunito" pitchFamily="2" charset="0"/>
              </a:rPr>
              <a:t> gọi</a:t>
            </a:r>
            <a:r>
              <a:rPr lang="vi-VN" sz="1800" dirty="0">
                <a:latin typeface="Nunito" pitchFamily="2" charset="0"/>
              </a:rPr>
              <a:t> là IO-bound</a:t>
            </a:r>
            <a:r>
              <a:rPr lang="vi-VN" sz="1800" dirty="0" smtClean="0">
                <a:latin typeface="Nunito" pitchFamily="2" charset="0"/>
              </a:rPr>
              <a:t>.</a:t>
            </a:r>
            <a:endParaRPr lang="en-US" sz="1800" dirty="0">
              <a:latin typeface="Nunito" pitchFamily="2" charset="0"/>
            </a:endParaRPr>
          </a:p>
          <a:p>
            <a:pPr marL="0" indent="0">
              <a:buNone/>
            </a:pPr>
            <a:r>
              <a:rPr lang="vi-VN" sz="1800" dirty="0">
                <a:latin typeface="Nunito" pitchFamily="2" charset="0"/>
              </a:rPr>
              <a:t>Với đặc thù của ứng dụng web phía client là gọi tới nhiều web service</a:t>
            </a:r>
            <a:r>
              <a:rPr lang="en-US" sz="1800" dirty="0">
                <a:latin typeface="Nunito" pitchFamily="2" charset="0"/>
              </a:rPr>
              <a:t> </a:t>
            </a:r>
            <a:r>
              <a:rPr lang="en-US" sz="1800" dirty="0" err="1">
                <a:latin typeface="Nunito" pitchFamily="2" charset="0"/>
              </a:rPr>
              <a:t>của</a:t>
            </a:r>
            <a:r>
              <a:rPr lang="en-US" sz="1800" dirty="0">
                <a:latin typeface="Nunito" pitchFamily="2" charset="0"/>
              </a:rPr>
              <a:t> backend</a:t>
            </a:r>
            <a:r>
              <a:rPr lang="vi-VN" sz="1800" dirty="0">
                <a:latin typeface="Nunito" pitchFamily="2" charset="0"/>
              </a:rPr>
              <a:t> nên sẽ bị hạn chế rất nhiều ở IO. Nên giải quyết IO hẳn nhiên là ưu tiền hàng đầu của JS và giải pháp được JS chọn là cơ chế bất động bộ bằng event-loop</a:t>
            </a:r>
            <a:r>
              <a:rPr lang="vi-VN" sz="1800" dirty="0" smtClean="0">
                <a:latin typeface="Nunito" pitchFamily="2" charset="0"/>
              </a:rPr>
              <a:t>.</a:t>
            </a:r>
            <a:endParaRPr lang="en-US" sz="1800" dirty="0">
              <a:latin typeface="Nunito" pitchFamily="2" charset="0"/>
            </a:endParaRPr>
          </a:p>
          <a:p>
            <a:pPr marL="0" indent="0">
              <a:buNone/>
            </a:pPr>
            <a:r>
              <a:rPr lang="vi-VN" sz="1800" dirty="0">
                <a:latin typeface="Nunito" pitchFamily="2" charset="0"/>
              </a:rPr>
              <a:t>Với các ngôn ngữ khác, thì giải pháp ở đây là sử dụng đa luồng(multi-thread), hạn chế của multi-thread là sẽ tiêu tốn nhiều tài nguyên để tạo ra các thread và sự phức tạp để đồng bộ các thread. Node thì tận lại cơ chế async để giải quyết vấn đề này.</a:t>
            </a:r>
            <a:endParaRPr lang="en-US" sz="1800" dirty="0">
              <a:latin typeface="Nunito" pitchFamily="2" charset="0"/>
            </a:endParaRPr>
          </a:p>
        </p:txBody>
      </p:sp>
    </p:spTree>
    <p:extLst>
      <p:ext uri="{BB962C8B-B14F-4D97-AF65-F5344CB8AC3E}">
        <p14:creationId xmlns:p14="http://schemas.microsoft.com/office/powerpoint/2010/main" val="124979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6</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Khái quát cơ chế bất đồng bộ của NodeJS</a:t>
            </a:r>
            <a:endParaRPr lang="en-US" sz="2400" dirty="0"/>
          </a:p>
        </p:txBody>
      </p:sp>
      <p:sp>
        <p:nvSpPr>
          <p:cNvPr id="5" name="Google Shape;1228;p42"/>
          <p:cNvSpPr txBox="1">
            <a:spLocks/>
          </p:cNvSpPr>
          <p:nvPr/>
        </p:nvSpPr>
        <p:spPr>
          <a:xfrm>
            <a:off x="864021" y="1281008"/>
            <a:ext cx="3403179" cy="31671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NodeJS bao gồm 2 thành phần chính là Google’s Engine V8 để thực thi code JS và thư viện Libuv để xử lí các lời gọi bất đồng bộ.</a:t>
            </a:r>
          </a:p>
          <a:p>
            <a:pPr marL="0" lvl="0" indent="0">
              <a:buNone/>
            </a:pPr>
            <a:r>
              <a:rPr lang="vi-VN" sz="1800" dirty="0">
                <a:latin typeface="Nunito" pitchFamily="2" charset="0"/>
              </a:rPr>
              <a:t/>
            </a:r>
            <a:br>
              <a:rPr lang="vi-VN" sz="1800" dirty="0">
                <a:latin typeface="Nunito" pitchFamily="2" charset="0"/>
              </a:rPr>
            </a:br>
            <a:r>
              <a:rPr lang="vi-VN" sz="1800" dirty="0">
                <a:latin typeface="Nunito" pitchFamily="2" charset="0"/>
              </a:rPr>
              <a:t>Nói đơn giản, code JS được thực thi bằng 1 luồng duy nhất là V8, gọi là main thread còn các thứ khác chạy bên dưới bởi libuv gọi là worker thread.</a:t>
            </a:r>
          </a:p>
        </p:txBody>
      </p:sp>
      <p:pic>
        <p:nvPicPr>
          <p:cNvPr id="10" name="Picture 2" descr="nexocode | Behind Node.js - The Event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811" y="1509608"/>
            <a:ext cx="6887370" cy="2709968"/>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228;p42"/>
          <p:cNvSpPr txBox="1">
            <a:spLocks/>
          </p:cNvSpPr>
          <p:nvPr/>
        </p:nvSpPr>
        <p:spPr>
          <a:xfrm>
            <a:off x="864021" y="4753839"/>
            <a:ext cx="10527879" cy="142287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Nunito" pitchFamily="2" charset="0"/>
              </a:rPr>
              <a:t>Theo </a:t>
            </a:r>
            <a:r>
              <a:rPr lang="en-US" sz="1800" dirty="0" err="1" smtClean="0">
                <a:latin typeface="Nunito" pitchFamily="2" charset="0"/>
              </a:rPr>
              <a:t>đó</a:t>
            </a:r>
            <a:r>
              <a:rPr lang="en-US" sz="1800" dirty="0" smtClean="0">
                <a:latin typeface="Nunito" pitchFamily="2" charset="0"/>
              </a:rPr>
              <a:t>, code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tuần</a:t>
            </a:r>
            <a:r>
              <a:rPr lang="en-US" sz="1800" dirty="0" smtClean="0">
                <a:latin typeface="Nunito" pitchFamily="2" charset="0"/>
              </a:rPr>
              <a:t> </a:t>
            </a:r>
            <a:r>
              <a:rPr lang="en-US" sz="1800" dirty="0" err="1" smtClean="0">
                <a:latin typeface="Nunito" pitchFamily="2" charset="0"/>
              </a:rPr>
              <a:t>tự</a:t>
            </a:r>
            <a:r>
              <a:rPr lang="en-US" sz="1800" dirty="0" smtClean="0">
                <a:latin typeface="Nunito" pitchFamily="2" charset="0"/>
              </a:rPr>
              <a:t> </a:t>
            </a:r>
            <a:r>
              <a:rPr lang="en-US" sz="1800" dirty="0" err="1" smtClean="0">
                <a:latin typeface="Nunito" pitchFamily="2" charset="0"/>
              </a:rPr>
              <a:t>từ</a:t>
            </a:r>
            <a:r>
              <a:rPr lang="en-US" sz="1800" dirty="0" smtClean="0">
                <a:latin typeface="Nunito" pitchFamily="2" charset="0"/>
              </a:rPr>
              <a:t> </a:t>
            </a:r>
            <a:r>
              <a:rPr lang="en-US" sz="1800" dirty="0" err="1" smtClean="0">
                <a:latin typeface="Nunito" pitchFamily="2" charset="0"/>
              </a:rPr>
              <a:t>trên</a:t>
            </a:r>
            <a:r>
              <a:rPr lang="en-US" sz="1800" dirty="0" smtClean="0">
                <a:latin typeface="Nunito" pitchFamily="2" charset="0"/>
              </a:rPr>
              <a:t> </a:t>
            </a:r>
            <a:r>
              <a:rPr lang="en-US" sz="1800" dirty="0" err="1" smtClean="0">
                <a:latin typeface="Nunito" pitchFamily="2" charset="0"/>
              </a:rPr>
              <a:t>xuống</a:t>
            </a:r>
            <a:r>
              <a:rPr lang="en-US" sz="1800" dirty="0" smtClean="0">
                <a:latin typeface="Nunito" pitchFamily="2" charset="0"/>
              </a:rPr>
              <a:t> </a:t>
            </a:r>
            <a:r>
              <a:rPr lang="en-US" sz="1800" dirty="0" err="1" smtClean="0">
                <a:latin typeface="Nunito" pitchFamily="2" charset="0"/>
              </a:rPr>
              <a:t>dưới</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bình</a:t>
            </a:r>
            <a:r>
              <a:rPr lang="en-US" sz="1800" dirty="0" smtClean="0">
                <a:latin typeface="Nunito" pitchFamily="2" charset="0"/>
              </a:rPr>
              <a:t> </a:t>
            </a:r>
            <a:r>
              <a:rPr lang="en-US" sz="1800" dirty="0" err="1" smtClean="0">
                <a:latin typeface="Nunito" pitchFamily="2" charset="0"/>
              </a:rPr>
              <a:t>thường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main thread,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gặp</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lời</a:t>
            </a:r>
            <a:r>
              <a:rPr lang="en-US" sz="1800" dirty="0" smtClean="0">
                <a:latin typeface="Nunito" pitchFamily="2" charset="0"/>
              </a:rPr>
              <a:t> gọi </a:t>
            </a:r>
            <a:r>
              <a:rPr lang="en-US" sz="1800" dirty="0" err="1" smtClean="0">
                <a:latin typeface="Nunito" pitchFamily="2" charset="0"/>
              </a:rPr>
              <a:t>bất</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đẩy</a:t>
            </a:r>
            <a:r>
              <a:rPr lang="en-US" sz="1800" dirty="0" smtClean="0">
                <a:latin typeface="Nunito" pitchFamily="2" charset="0"/>
              </a:rPr>
              <a:t> sang node </a:t>
            </a:r>
            <a:r>
              <a:rPr lang="en-US" sz="1800" dirty="0" err="1" smtClean="0">
                <a:latin typeface="Nunito" pitchFamily="2" charset="0"/>
              </a:rPr>
              <a:t>api</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bất</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phía</a:t>
            </a:r>
            <a:r>
              <a:rPr lang="en-US" sz="1800" dirty="0" smtClean="0">
                <a:latin typeface="Nunito" pitchFamily="2" charset="0"/>
              </a:rPr>
              <a:t> </a:t>
            </a:r>
            <a:r>
              <a:rPr lang="en-US" sz="1800" dirty="0" err="1" smtClean="0">
                <a:latin typeface="Nunito" pitchFamily="2" charset="0"/>
              </a:rPr>
              <a:t>dưới</a:t>
            </a:r>
            <a:r>
              <a:rPr lang="en-US" sz="1800" dirty="0" smtClean="0">
                <a:latin typeface="Nunito" pitchFamily="2" charset="0"/>
              </a:rPr>
              <a:t> </a:t>
            </a:r>
            <a:r>
              <a:rPr lang="en-US" sz="1800" dirty="0" err="1" smtClean="0">
                <a:latin typeface="Nunito" pitchFamily="2" charset="0"/>
              </a:rPr>
              <a:t>libuv</a:t>
            </a:r>
            <a:r>
              <a:rPr lang="en-US" sz="1800" dirty="0" smtClean="0">
                <a:latin typeface="Nunito" pitchFamily="2" charset="0"/>
              </a:rPr>
              <a:t>. </a:t>
            </a:r>
          </a:p>
          <a:p>
            <a:pPr marL="0" indent="0">
              <a:buFont typeface="Arial" panose="020B0604020202020204" pitchFamily="34" charset="0"/>
              <a:buNone/>
            </a:pPr>
            <a:r>
              <a:rPr lang="en-US" sz="1800" dirty="0" err="1" smtClean="0">
                <a:latin typeface="Nunito" pitchFamily="2" charset="0"/>
              </a:rPr>
              <a:t>Mỗi</a:t>
            </a:r>
            <a:r>
              <a:rPr lang="en-US" sz="1800" dirty="0" smtClean="0">
                <a:latin typeface="Nunito" pitchFamily="2" charset="0"/>
              </a:rPr>
              <a:t> </a:t>
            </a:r>
            <a:r>
              <a:rPr lang="en-US" sz="1800" dirty="0" err="1" smtClean="0">
                <a:latin typeface="Nunito" pitchFamily="2" charset="0"/>
              </a:rPr>
              <a:t>lời</a:t>
            </a:r>
            <a:r>
              <a:rPr lang="en-US" sz="1800" dirty="0" smtClean="0">
                <a:latin typeface="Nunito" pitchFamily="2" charset="0"/>
              </a:rPr>
              <a:t> gọi </a:t>
            </a:r>
            <a:r>
              <a:rPr lang="en-US" sz="1800" dirty="0" err="1" smtClean="0">
                <a:latin typeface="Nunito" pitchFamily="2" charset="0"/>
              </a:rPr>
              <a:t>bất</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đăng</a:t>
            </a:r>
            <a:r>
              <a:rPr lang="en-US" sz="1800" dirty="0" smtClean="0">
                <a:latin typeface="Nunito" pitchFamily="2" charset="0"/>
              </a:rPr>
              <a:t> </a:t>
            </a:r>
            <a:r>
              <a:rPr lang="en-US" sz="1800" dirty="0" err="1" smtClean="0">
                <a:latin typeface="Nunito" pitchFamily="2" charset="0"/>
              </a:rPr>
              <a:t>ký</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hàm</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gọi </a:t>
            </a:r>
            <a:r>
              <a:rPr lang="en-US" sz="1800" dirty="0" err="1" smtClean="0">
                <a:latin typeface="Nunito" pitchFamily="2" charset="0"/>
              </a:rPr>
              <a:t>là</a:t>
            </a:r>
            <a:r>
              <a:rPr lang="en-US" sz="1800" dirty="0" smtClean="0">
                <a:latin typeface="Nunito" pitchFamily="2" charset="0"/>
              </a:rPr>
              <a:t> callback, </a:t>
            </a:r>
            <a:r>
              <a:rPr lang="en-US" sz="1800" dirty="0" err="1" smtClean="0">
                <a:latin typeface="Nunito" pitchFamily="2" charset="0"/>
              </a:rPr>
              <a:t>hàm</a:t>
            </a:r>
            <a:r>
              <a:rPr lang="en-US" sz="1800" dirty="0" smtClean="0">
                <a:latin typeface="Nunito" pitchFamily="2" charset="0"/>
              </a:rPr>
              <a:t> callback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trực</a:t>
            </a:r>
            <a:r>
              <a:rPr lang="en-US" sz="1800" dirty="0" smtClean="0">
                <a:latin typeface="Nunito" pitchFamily="2" charset="0"/>
              </a:rPr>
              <a:t> </a:t>
            </a: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mà</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đẩy</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callback queue,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event-loop </a:t>
            </a:r>
            <a:r>
              <a:rPr lang="en-US" sz="1800" dirty="0" err="1" smtClean="0">
                <a:latin typeface="Nunito" pitchFamily="2" charset="0"/>
              </a:rPr>
              <a:t>đẩy</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main thread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a:t>
            </a:r>
            <a:endParaRPr lang="en-US" sz="1800" dirty="0">
              <a:latin typeface="Nunito" pitchFamily="2" charset="0"/>
            </a:endParaRPr>
          </a:p>
        </p:txBody>
      </p:sp>
    </p:spTree>
    <p:extLst>
      <p:ext uri="{BB962C8B-B14F-4D97-AF65-F5344CB8AC3E}">
        <p14:creationId xmlns:p14="http://schemas.microsoft.com/office/powerpoint/2010/main" val="357509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7</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Module Wrapper Function</a:t>
            </a:r>
            <a:endParaRPr lang="en-US" sz="2400" dirty="0"/>
          </a:p>
        </p:txBody>
      </p:sp>
      <p:pic>
        <p:nvPicPr>
          <p:cNvPr id="8" name="Picture 2" descr="What is Node.JS and When to use it? A comprehensive guide with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398" y="1173163"/>
            <a:ext cx="9755868" cy="488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10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8</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Hiệu quả của xử lí bất đồng bộ</a:t>
            </a:r>
            <a:endParaRPr lang="en-US" sz="2400" dirty="0"/>
          </a:p>
        </p:txBody>
      </p:sp>
      <p:sp>
        <p:nvSpPr>
          <p:cNvPr id="5" name="Google Shape;1228;p42"/>
          <p:cNvSpPr txBox="1">
            <a:spLocks/>
          </p:cNvSpPr>
          <p:nvPr/>
        </p:nvSpPr>
        <p:spPr>
          <a:xfrm>
            <a:off x="864021" y="1204808"/>
            <a:ext cx="5193879" cy="479594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Ví dụ có 4 request gửi từ client đến server, giả sử mỗi request cần 100ms xử lí ở CPU, rồi gọi đến database mất 200ms trước khi trả về kết quả.</a:t>
            </a:r>
          </a:p>
          <a:p>
            <a:pPr marL="0" lvl="0" indent="0">
              <a:buNone/>
            </a:pPr>
            <a:endParaRPr lang="vi-VN" sz="1800" dirty="0">
              <a:latin typeface="Nunito" pitchFamily="2" charset="0"/>
            </a:endParaRPr>
          </a:p>
          <a:p>
            <a:pPr marL="0" lvl="0" indent="0">
              <a:buNone/>
            </a:pPr>
            <a:r>
              <a:rPr lang="vi-VN" sz="1800" dirty="0">
                <a:latin typeface="Nunito" pitchFamily="2" charset="0"/>
              </a:rPr>
              <a:t>Do JS chỉ có một luồng xử lí duy nhất, về lí thuyết nếu xử lí đồng bộ chúng ta cần 4 * 300 (ms) để xử lí tất cả công việc</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Nhưng với cơ chế bất đồng bộ (async), sau khi CPU xử lí request thứ nhất xong mất 100ms, nó sẽ gọi đến database nhưng không chờ để nhận kết quả mà sẽ thực hiện tiếp request thứ 2. Khi database trả về kết quả thì server sẽ trả về cho client</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Thế là công việc xử lí sẽ được hoàn thành một cách nhanh chóng và ít tiêu tốn tài nguyên hơn.</a:t>
            </a:r>
          </a:p>
        </p:txBody>
      </p:sp>
      <p:pic>
        <p:nvPicPr>
          <p:cNvPr id="8" name="Picture 2" descr="Tìm hiểu Synchronous, Asynchronous và Promise cùng Xuân Diệu"/>
          <p:cNvPicPr>
            <a:picLocks noChangeAspect="1" noChangeArrowheads="1"/>
          </p:cNvPicPr>
          <p:nvPr/>
        </p:nvPicPr>
        <p:blipFill rotWithShape="1">
          <a:blip r:embed="rId3">
            <a:extLst>
              <a:ext uri="{28A0092B-C50C-407E-A947-70E740481C1C}">
                <a14:useLocalDpi xmlns:a14="http://schemas.microsoft.com/office/drawing/2010/main" val="0"/>
              </a:ext>
            </a:extLst>
          </a:blip>
          <a:srcRect l="14239" t="4330" r="18372" b="5628"/>
          <a:stretch/>
        </p:blipFill>
        <p:spPr bwMode="auto">
          <a:xfrm>
            <a:off x="6343650" y="1922066"/>
            <a:ext cx="4957003" cy="331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58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9</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smtClean="0">
                <a:latin typeface="Nunito" pitchFamily="2" charset="0"/>
              </a:rPr>
              <a:t>Callback</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02.</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276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649</TotalTime>
  <Words>1770</Words>
  <Application>Microsoft Office PowerPoint</Application>
  <PresentationFormat>Widescreen</PresentationFormat>
  <Paragraphs>138</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Fira Sans Extra Condensed SemiBold</vt:lpstr>
      <vt:lpstr>Nunito</vt:lpstr>
      <vt:lpstr>Nunito Bold</vt:lpstr>
      <vt:lpstr>Blue - v3</vt:lpstr>
      <vt:lpstr>PowerPoint Presentation</vt:lpstr>
      <vt:lpstr>Nội dung bài học</vt:lpstr>
      <vt:lpstr>PowerPoint Presentation</vt:lpstr>
      <vt:lpstr>Xử lí bất đồng bộ là gì?</vt:lpstr>
      <vt:lpstr>Vai trò của bất đồng bộ đối với NodeJS</vt:lpstr>
      <vt:lpstr>Khái quát cơ chế bất đồng bộ của NodeJS</vt:lpstr>
      <vt:lpstr>Module Wrapper Function</vt:lpstr>
      <vt:lpstr>Hiệu quả của xử lí bất đồng bộ</vt:lpstr>
      <vt:lpstr>PowerPoint Presentation</vt:lpstr>
      <vt:lpstr>Async callback là gì?</vt:lpstr>
      <vt:lpstr>Khi nào một hàm được gọi là callback?</vt:lpstr>
      <vt:lpstr>Callback hell</vt:lpstr>
      <vt:lpstr>PowerPoint Presentation</vt:lpstr>
      <vt:lpstr>Promise là gì?</vt:lpstr>
      <vt:lpstr>Xử lí kết quả của Promise</vt:lpstr>
      <vt:lpstr>Promise.all là gì?</vt:lpstr>
      <vt:lpstr>PowerPoint Presentation</vt:lpstr>
      <vt:lpstr>Async await là gì?</vt:lpstr>
      <vt:lpstr>Lưu ý thêm khi sử dụng async await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ASUS</cp:lastModifiedBy>
  <cp:revision>142</cp:revision>
  <dcterms:created xsi:type="dcterms:W3CDTF">2021-12-20T01:48:15Z</dcterms:created>
  <dcterms:modified xsi:type="dcterms:W3CDTF">2022-01-02T15:50:50Z</dcterms:modified>
</cp:coreProperties>
</file>