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36"/>
  </p:notesMasterIdLst>
  <p:handoutMasterIdLst>
    <p:handoutMasterId r:id="rId37"/>
  </p:handoutMasterIdLst>
  <p:sldIdLst>
    <p:sldId id="259" r:id="rId2"/>
    <p:sldId id="258" r:id="rId3"/>
    <p:sldId id="267" r:id="rId4"/>
    <p:sldId id="261" r:id="rId5"/>
    <p:sldId id="290" r:id="rId6"/>
    <p:sldId id="279" r:id="rId7"/>
    <p:sldId id="270" r:id="rId8"/>
    <p:sldId id="291" r:id="rId9"/>
    <p:sldId id="310" r:id="rId10"/>
    <p:sldId id="309" r:id="rId11"/>
    <p:sldId id="275" r:id="rId12"/>
    <p:sldId id="298" r:id="rId13"/>
    <p:sldId id="311" r:id="rId14"/>
    <p:sldId id="312" r:id="rId15"/>
    <p:sldId id="313" r:id="rId16"/>
    <p:sldId id="314" r:id="rId17"/>
    <p:sldId id="317" r:id="rId18"/>
    <p:sldId id="315" r:id="rId19"/>
    <p:sldId id="316" r:id="rId20"/>
    <p:sldId id="282" r:id="rId21"/>
    <p:sldId id="303" r:id="rId22"/>
    <p:sldId id="318" r:id="rId23"/>
    <p:sldId id="273" r:id="rId24"/>
    <p:sldId id="274" r:id="rId25"/>
    <p:sldId id="276" r:id="rId26"/>
    <p:sldId id="319" r:id="rId27"/>
    <p:sldId id="320" r:id="rId28"/>
    <p:sldId id="322" r:id="rId29"/>
    <p:sldId id="323" r:id="rId30"/>
    <p:sldId id="281" r:id="rId31"/>
    <p:sldId id="292" r:id="rId32"/>
    <p:sldId id="325" r:id="rId33"/>
    <p:sldId id="324"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0" d="100"/>
          <a:sy n="80" d="100"/>
        </p:scale>
        <p:origin x="715" y="48"/>
      </p:cViewPr>
      <p:guideLst>
        <p:guide orient="horz" pos="2160"/>
        <p:guide pos="3768"/>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t>02/01/2022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t>‹#›</a:t>
            </a:fld>
            <a:endParaRPr lang="en-US"/>
          </a:p>
        </p:txBody>
      </p:sp>
    </p:spTree>
    <p:extLst>
      <p:ext uri="{BB962C8B-B14F-4D97-AF65-F5344CB8AC3E}">
        <p14:creationId xmlns:p14="http://schemas.microsoft.com/office/powerpoint/2010/main" val="929051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t>02/01/2022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t>‹#›</a:t>
            </a:fld>
            <a:endParaRPr lang="en-US"/>
          </a:p>
        </p:txBody>
      </p:sp>
    </p:spTree>
    <p:extLst>
      <p:ext uri="{BB962C8B-B14F-4D97-AF65-F5344CB8AC3E}">
        <p14:creationId xmlns:p14="http://schemas.microsoft.com/office/powerpoint/2010/main" val="230631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4</a:t>
            </a:fld>
            <a:endParaRPr lang="en-US"/>
          </a:p>
        </p:txBody>
      </p:sp>
    </p:spTree>
    <p:extLst>
      <p:ext uri="{BB962C8B-B14F-4D97-AF65-F5344CB8AC3E}">
        <p14:creationId xmlns:p14="http://schemas.microsoft.com/office/powerpoint/2010/main" val="153484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16</a:t>
            </a:fld>
            <a:endParaRPr lang="en-US"/>
          </a:p>
        </p:txBody>
      </p:sp>
    </p:spTree>
    <p:extLst>
      <p:ext uri="{BB962C8B-B14F-4D97-AF65-F5344CB8AC3E}">
        <p14:creationId xmlns:p14="http://schemas.microsoft.com/office/powerpoint/2010/main" val="175369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17</a:t>
            </a:fld>
            <a:endParaRPr lang="en-US"/>
          </a:p>
        </p:txBody>
      </p:sp>
    </p:spTree>
    <p:extLst>
      <p:ext uri="{BB962C8B-B14F-4D97-AF65-F5344CB8AC3E}">
        <p14:creationId xmlns:p14="http://schemas.microsoft.com/office/powerpoint/2010/main" val="14403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19</a:t>
            </a:fld>
            <a:endParaRPr lang="en-US"/>
          </a:p>
        </p:txBody>
      </p:sp>
    </p:spTree>
    <p:extLst>
      <p:ext uri="{BB962C8B-B14F-4D97-AF65-F5344CB8AC3E}">
        <p14:creationId xmlns:p14="http://schemas.microsoft.com/office/powerpoint/2010/main" val="51832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21</a:t>
            </a:fld>
            <a:endParaRPr lang="en-US"/>
          </a:p>
        </p:txBody>
      </p:sp>
    </p:spTree>
    <p:extLst>
      <p:ext uri="{BB962C8B-B14F-4D97-AF65-F5344CB8AC3E}">
        <p14:creationId xmlns:p14="http://schemas.microsoft.com/office/powerpoint/2010/main" val="101604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22</a:t>
            </a:fld>
            <a:endParaRPr lang="en-US"/>
          </a:p>
        </p:txBody>
      </p:sp>
    </p:spTree>
    <p:extLst>
      <p:ext uri="{BB962C8B-B14F-4D97-AF65-F5344CB8AC3E}">
        <p14:creationId xmlns:p14="http://schemas.microsoft.com/office/powerpoint/2010/main" val="1902299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24</a:t>
            </a:fld>
            <a:endParaRPr lang="en-US"/>
          </a:p>
        </p:txBody>
      </p:sp>
    </p:spTree>
    <p:extLst>
      <p:ext uri="{BB962C8B-B14F-4D97-AF65-F5344CB8AC3E}">
        <p14:creationId xmlns:p14="http://schemas.microsoft.com/office/powerpoint/2010/main" val="411681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25</a:t>
            </a:fld>
            <a:endParaRPr lang="en-US"/>
          </a:p>
        </p:txBody>
      </p:sp>
    </p:spTree>
    <p:extLst>
      <p:ext uri="{BB962C8B-B14F-4D97-AF65-F5344CB8AC3E}">
        <p14:creationId xmlns:p14="http://schemas.microsoft.com/office/powerpoint/2010/main" val="3134776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26</a:t>
            </a:fld>
            <a:endParaRPr lang="en-US"/>
          </a:p>
        </p:txBody>
      </p:sp>
    </p:spTree>
    <p:extLst>
      <p:ext uri="{BB962C8B-B14F-4D97-AF65-F5344CB8AC3E}">
        <p14:creationId xmlns:p14="http://schemas.microsoft.com/office/powerpoint/2010/main" val="378900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27</a:t>
            </a:fld>
            <a:endParaRPr lang="en-US"/>
          </a:p>
        </p:txBody>
      </p:sp>
    </p:spTree>
    <p:extLst>
      <p:ext uri="{BB962C8B-B14F-4D97-AF65-F5344CB8AC3E}">
        <p14:creationId xmlns:p14="http://schemas.microsoft.com/office/powerpoint/2010/main" val="2413368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28</a:t>
            </a:fld>
            <a:endParaRPr lang="en-US"/>
          </a:p>
        </p:txBody>
      </p:sp>
    </p:spTree>
    <p:extLst>
      <p:ext uri="{BB962C8B-B14F-4D97-AF65-F5344CB8AC3E}">
        <p14:creationId xmlns:p14="http://schemas.microsoft.com/office/powerpoint/2010/main" val="143686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5</a:t>
            </a:fld>
            <a:endParaRPr lang="en-US"/>
          </a:p>
        </p:txBody>
      </p:sp>
    </p:spTree>
    <p:extLst>
      <p:ext uri="{BB962C8B-B14F-4D97-AF65-F5344CB8AC3E}">
        <p14:creationId xmlns:p14="http://schemas.microsoft.com/office/powerpoint/2010/main" val="821442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29</a:t>
            </a:fld>
            <a:endParaRPr lang="en-US"/>
          </a:p>
        </p:txBody>
      </p:sp>
    </p:spTree>
    <p:extLst>
      <p:ext uri="{BB962C8B-B14F-4D97-AF65-F5344CB8AC3E}">
        <p14:creationId xmlns:p14="http://schemas.microsoft.com/office/powerpoint/2010/main" val="815307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30</a:t>
            </a:fld>
            <a:endParaRPr lang="en-US"/>
          </a:p>
        </p:txBody>
      </p:sp>
    </p:spTree>
    <p:extLst>
      <p:ext uri="{BB962C8B-B14F-4D97-AF65-F5344CB8AC3E}">
        <p14:creationId xmlns:p14="http://schemas.microsoft.com/office/powerpoint/2010/main" val="1777839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31</a:t>
            </a:fld>
            <a:endParaRPr lang="en-US"/>
          </a:p>
        </p:txBody>
      </p:sp>
    </p:spTree>
    <p:extLst>
      <p:ext uri="{BB962C8B-B14F-4D97-AF65-F5344CB8AC3E}">
        <p14:creationId xmlns:p14="http://schemas.microsoft.com/office/powerpoint/2010/main" val="1761542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32</a:t>
            </a:fld>
            <a:endParaRPr lang="en-US"/>
          </a:p>
        </p:txBody>
      </p:sp>
    </p:spTree>
    <p:extLst>
      <p:ext uri="{BB962C8B-B14F-4D97-AF65-F5344CB8AC3E}">
        <p14:creationId xmlns:p14="http://schemas.microsoft.com/office/powerpoint/2010/main" val="2993070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33</a:t>
            </a:fld>
            <a:endParaRPr lang="en-US"/>
          </a:p>
        </p:txBody>
      </p:sp>
    </p:spTree>
    <p:extLst>
      <p:ext uri="{BB962C8B-B14F-4D97-AF65-F5344CB8AC3E}">
        <p14:creationId xmlns:p14="http://schemas.microsoft.com/office/powerpoint/2010/main" val="1697945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34</a:t>
            </a:fld>
            <a:endParaRPr lang="en-US"/>
          </a:p>
        </p:txBody>
      </p:sp>
    </p:spTree>
    <p:extLst>
      <p:ext uri="{BB962C8B-B14F-4D97-AF65-F5344CB8AC3E}">
        <p14:creationId xmlns:p14="http://schemas.microsoft.com/office/powerpoint/2010/main" val="170618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6</a:t>
            </a:fld>
            <a:endParaRPr lang="en-US"/>
          </a:p>
        </p:txBody>
      </p:sp>
    </p:spTree>
    <p:extLst>
      <p:ext uri="{BB962C8B-B14F-4D97-AF65-F5344CB8AC3E}">
        <p14:creationId xmlns:p14="http://schemas.microsoft.com/office/powerpoint/2010/main" val="359603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8</a:t>
            </a:fld>
            <a:endParaRPr lang="en-US"/>
          </a:p>
        </p:txBody>
      </p:sp>
    </p:spTree>
    <p:extLst>
      <p:ext uri="{BB962C8B-B14F-4D97-AF65-F5344CB8AC3E}">
        <p14:creationId xmlns:p14="http://schemas.microsoft.com/office/powerpoint/2010/main" val="6665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9</a:t>
            </a:fld>
            <a:endParaRPr lang="en-US"/>
          </a:p>
        </p:txBody>
      </p:sp>
    </p:spTree>
    <p:extLst>
      <p:ext uri="{BB962C8B-B14F-4D97-AF65-F5344CB8AC3E}">
        <p14:creationId xmlns:p14="http://schemas.microsoft.com/office/powerpoint/2010/main" val="160286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10</a:t>
            </a:fld>
            <a:endParaRPr lang="en-US"/>
          </a:p>
        </p:txBody>
      </p:sp>
    </p:spTree>
    <p:extLst>
      <p:ext uri="{BB962C8B-B14F-4D97-AF65-F5344CB8AC3E}">
        <p14:creationId xmlns:p14="http://schemas.microsoft.com/office/powerpoint/2010/main" val="89468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12</a:t>
            </a:fld>
            <a:endParaRPr lang="en-US"/>
          </a:p>
        </p:txBody>
      </p:sp>
    </p:spTree>
    <p:extLst>
      <p:ext uri="{BB962C8B-B14F-4D97-AF65-F5344CB8AC3E}">
        <p14:creationId xmlns:p14="http://schemas.microsoft.com/office/powerpoint/2010/main" val="61893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13</a:t>
            </a:fld>
            <a:endParaRPr lang="en-US"/>
          </a:p>
        </p:txBody>
      </p:sp>
    </p:spTree>
    <p:extLst>
      <p:ext uri="{BB962C8B-B14F-4D97-AF65-F5344CB8AC3E}">
        <p14:creationId xmlns:p14="http://schemas.microsoft.com/office/powerpoint/2010/main" val="398164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15</a:t>
            </a:fld>
            <a:endParaRPr lang="en-US"/>
          </a:p>
        </p:txBody>
      </p:sp>
    </p:spTree>
    <p:extLst>
      <p:ext uri="{BB962C8B-B14F-4D97-AF65-F5344CB8AC3E}">
        <p14:creationId xmlns:p14="http://schemas.microsoft.com/office/powerpoint/2010/main" val="231215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426993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9032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07030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72353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190331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93659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527269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880568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12702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 fmla="*/ 117987 w 9635613"/>
              <a:gd name="connsiteY0" fmla="*/ 0 h 783157"/>
              <a:gd name="connsiteX1" fmla="*/ 9635613 w 9635613"/>
              <a:gd name="connsiteY1" fmla="*/ 0 h 783157"/>
              <a:gd name="connsiteX2" fmla="*/ 9635613 w 9635613"/>
              <a:gd name="connsiteY2" fmla="*/ 783157 h 783157"/>
              <a:gd name="connsiteX3" fmla="*/ 0 w 9635613"/>
              <a:gd name="connsiteY3" fmla="*/ 724164 h 783157"/>
              <a:gd name="connsiteX4" fmla="*/ 117987 w 9635613"/>
              <a:gd name="connsiteY4" fmla="*/ 0 h 783157"/>
              <a:gd name="connsiteX0" fmla="*/ 570271 w 10087897"/>
              <a:gd name="connsiteY0" fmla="*/ 0 h 822487"/>
              <a:gd name="connsiteX1" fmla="*/ 10087897 w 10087897"/>
              <a:gd name="connsiteY1" fmla="*/ 0 h 822487"/>
              <a:gd name="connsiteX2" fmla="*/ 10087897 w 10087897"/>
              <a:gd name="connsiteY2" fmla="*/ 783157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7897 w 10087897"/>
              <a:gd name="connsiteY2" fmla="*/ 812654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4087 w 10087897"/>
              <a:gd name="connsiteY2" fmla="*/ 801224 h 822487"/>
              <a:gd name="connsiteX3" fmla="*/ 0 w 10087897"/>
              <a:gd name="connsiteY3" fmla="*/ 822487 h 822487"/>
              <a:gd name="connsiteX4" fmla="*/ 570271 w 10087897"/>
              <a:gd name="connsiteY4" fmla="*/ 0 h 822487"/>
              <a:gd name="connsiteX0" fmla="*/ 570271 w 10091707"/>
              <a:gd name="connsiteY0" fmla="*/ 0 h 822487"/>
              <a:gd name="connsiteX1" fmla="*/ 10087897 w 10091707"/>
              <a:gd name="connsiteY1" fmla="*/ 0 h 822487"/>
              <a:gd name="connsiteX2" fmla="*/ 10091707 w 10091707"/>
              <a:gd name="connsiteY2" fmla="*/ 798684 h 822487"/>
              <a:gd name="connsiteX3" fmla="*/ 0 w 10091707"/>
              <a:gd name="connsiteY3" fmla="*/ 822487 h 822487"/>
              <a:gd name="connsiteX4" fmla="*/ 570271 w 10091707"/>
              <a:gd name="connsiteY4" fmla="*/ 0 h 822487"/>
              <a:gd name="connsiteX0" fmla="*/ 557571 w 10079007"/>
              <a:gd name="connsiteY0" fmla="*/ 0 h 804707"/>
              <a:gd name="connsiteX1" fmla="*/ 10075197 w 10079007"/>
              <a:gd name="connsiteY1" fmla="*/ 0 h 804707"/>
              <a:gd name="connsiteX2" fmla="*/ 10079007 w 10079007"/>
              <a:gd name="connsiteY2" fmla="*/ 798684 h 804707"/>
              <a:gd name="connsiteX3" fmla="*/ 0 w 10079007"/>
              <a:gd name="connsiteY3" fmla="*/ 804707 h 804707"/>
              <a:gd name="connsiteX4" fmla="*/ 557571 w 10079007"/>
              <a:gd name="connsiteY4" fmla="*/ 0 h 804707"/>
              <a:gd name="connsiteX0" fmla="*/ 557571 w 10387617"/>
              <a:gd name="connsiteY0" fmla="*/ 0 h 804707"/>
              <a:gd name="connsiteX1" fmla="*/ 10387617 w 10387617"/>
              <a:gd name="connsiteY1" fmla="*/ 2540 h 804707"/>
              <a:gd name="connsiteX2" fmla="*/ 10079007 w 10387617"/>
              <a:gd name="connsiteY2" fmla="*/ 798684 h 804707"/>
              <a:gd name="connsiteX3" fmla="*/ 0 w 10387617"/>
              <a:gd name="connsiteY3" fmla="*/ 804707 h 804707"/>
              <a:gd name="connsiteX4" fmla="*/ 557571 w 10387617"/>
              <a:gd name="connsiteY4" fmla="*/ 0 h 804707"/>
              <a:gd name="connsiteX0" fmla="*/ 557571 w 10387617"/>
              <a:gd name="connsiteY0" fmla="*/ 0 h 804707"/>
              <a:gd name="connsiteX1" fmla="*/ 10387617 w 10387617"/>
              <a:gd name="connsiteY1" fmla="*/ 2540 h 804707"/>
              <a:gd name="connsiteX2" fmla="*/ 10381267 w 10387617"/>
              <a:gd name="connsiteY2" fmla="*/ 801224 h 804707"/>
              <a:gd name="connsiteX3" fmla="*/ 0 w 10387617"/>
              <a:gd name="connsiteY3" fmla="*/ 804707 h 804707"/>
              <a:gd name="connsiteX4" fmla="*/ 557571 w 10387617"/>
              <a:gd name="connsiteY4" fmla="*/ 0 h 804707"/>
              <a:gd name="connsiteX0" fmla="*/ 557571 w 10385077"/>
              <a:gd name="connsiteY0" fmla="*/ 0 h 804707"/>
              <a:gd name="connsiteX1" fmla="*/ 10385077 w 10385077"/>
              <a:gd name="connsiteY1" fmla="*/ 0 h 804707"/>
              <a:gd name="connsiteX2" fmla="*/ 10381267 w 10385077"/>
              <a:gd name="connsiteY2" fmla="*/ 801224 h 804707"/>
              <a:gd name="connsiteX3" fmla="*/ 0 w 10385077"/>
              <a:gd name="connsiteY3" fmla="*/ 804707 h 804707"/>
              <a:gd name="connsiteX4" fmla="*/ 557571 w 10385077"/>
              <a:gd name="connsiteY4" fmla="*/ 0 h 80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144780 w 2349910"/>
              <a:gd name="connsiteY0" fmla="*/ 93653 h 792990"/>
              <a:gd name="connsiteX1" fmla="*/ 2349910 w 2349910"/>
              <a:gd name="connsiteY1" fmla="*/ 0 h 792990"/>
              <a:gd name="connsiteX2" fmla="*/ 1818968 w 2349910"/>
              <a:gd name="connsiteY2" fmla="*/ 792990 h 792990"/>
              <a:gd name="connsiteX3" fmla="*/ 0 w 2349910"/>
              <a:gd name="connsiteY3" fmla="*/ 792990 h 792990"/>
              <a:gd name="connsiteX4" fmla="*/ 144780 w 2349910"/>
              <a:gd name="connsiteY4" fmla="*/ 93653 h 792990"/>
              <a:gd name="connsiteX0" fmla="*/ 140970 w 2349910"/>
              <a:gd name="connsiteY0" fmla="*/ 2213 h 792990"/>
              <a:gd name="connsiteX1" fmla="*/ 2349910 w 2349910"/>
              <a:gd name="connsiteY1" fmla="*/ 0 h 792990"/>
              <a:gd name="connsiteX2" fmla="*/ 1818968 w 2349910"/>
              <a:gd name="connsiteY2" fmla="*/ 792990 h 792990"/>
              <a:gd name="connsiteX3" fmla="*/ 0 w 2349910"/>
              <a:gd name="connsiteY3" fmla="*/ 792990 h 792990"/>
              <a:gd name="connsiteX4" fmla="*/ 140970 w 2349910"/>
              <a:gd name="connsiteY4" fmla="*/ 2213 h 792990"/>
              <a:gd name="connsiteX0" fmla="*/ 0 w 2208940"/>
              <a:gd name="connsiteY0" fmla="*/ 2213 h 808230"/>
              <a:gd name="connsiteX1" fmla="*/ 2208940 w 2208940"/>
              <a:gd name="connsiteY1" fmla="*/ 0 h 808230"/>
              <a:gd name="connsiteX2" fmla="*/ 1677998 w 2208940"/>
              <a:gd name="connsiteY2" fmla="*/ 792990 h 808230"/>
              <a:gd name="connsiteX3" fmla="*/ 0 w 2208940"/>
              <a:gd name="connsiteY3" fmla="*/ 808230 h 808230"/>
              <a:gd name="connsiteX4" fmla="*/ 0 w 2208940"/>
              <a:gd name="connsiteY4" fmla="*/ 2213 h 808230"/>
              <a:gd name="connsiteX0" fmla="*/ 0 w 2208940"/>
              <a:gd name="connsiteY0" fmla="*/ 2213 h 808230"/>
              <a:gd name="connsiteX1" fmla="*/ 2208940 w 2208940"/>
              <a:gd name="connsiteY1" fmla="*/ 0 h 808230"/>
              <a:gd name="connsiteX2" fmla="*/ 1677998 w 2208940"/>
              <a:gd name="connsiteY2" fmla="*/ 808230 h 808230"/>
              <a:gd name="connsiteX3" fmla="*/ 0 w 2208940"/>
              <a:gd name="connsiteY3" fmla="*/ 808230 h 808230"/>
              <a:gd name="connsiteX4" fmla="*/ 0 w 2208940"/>
              <a:gd name="connsiteY4" fmla="*/ 2213 h 808230"/>
              <a:gd name="connsiteX0" fmla="*/ 0 w 2233324"/>
              <a:gd name="connsiteY0" fmla="*/ 2213 h 808230"/>
              <a:gd name="connsiteX1" fmla="*/ 2233324 w 2233324"/>
              <a:gd name="connsiteY1" fmla="*/ 0 h 808230"/>
              <a:gd name="connsiteX2" fmla="*/ 1677998 w 2233324"/>
              <a:gd name="connsiteY2" fmla="*/ 808230 h 808230"/>
              <a:gd name="connsiteX3" fmla="*/ 0 w 2233324"/>
              <a:gd name="connsiteY3" fmla="*/ 808230 h 808230"/>
              <a:gd name="connsiteX4" fmla="*/ 0 w 2233324"/>
              <a:gd name="connsiteY4" fmla="*/ 2213 h 8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2" name="Picture 3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Tree>
    <p:extLst>
      <p:ext uri="{BB962C8B-B14F-4D97-AF65-F5344CB8AC3E}">
        <p14:creationId xmlns:p14="http://schemas.microsoft.com/office/powerpoint/2010/main" val="4279715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04" userDrawn="1">
          <p15:clr>
            <a:srgbClr val="F26B43"/>
          </p15:clr>
        </p15:guide>
        <p15:guide id="2" pos="6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d5.c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rackstation.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a:t>
            </a:fld>
            <a:endParaRPr lang="en-US"/>
          </a:p>
        </p:txBody>
      </p:sp>
      <p:sp>
        <p:nvSpPr>
          <p:cNvPr id="5" name="Google Shape;136;p29"/>
          <p:cNvSpPr txBox="1">
            <a:spLocks/>
          </p:cNvSpPr>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rPr>
              <a:t>LẬP TRÌNH NODEJS</a:t>
            </a:r>
            <a:endParaRPr lang="en-US" sz="6000" dirty="0">
              <a:solidFill>
                <a:srgbClr val="455A64"/>
              </a:solidFill>
            </a:endParaRPr>
          </a:p>
        </p:txBody>
      </p:sp>
      <p:sp>
        <p:nvSpPr>
          <p:cNvPr id="7" name="Google Shape;137;p29"/>
          <p:cNvSpPr txBox="1">
            <a:spLocks/>
          </p:cNvSpPr>
          <p:nvPr/>
        </p:nvSpPr>
        <p:spPr>
          <a:xfrm>
            <a:off x="685799" y="3735754"/>
            <a:ext cx="4063833" cy="103559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Nunito" pitchFamily="2" charset="0"/>
              </a:rPr>
              <a:t>Chương</a:t>
            </a:r>
            <a:r>
              <a:rPr lang="en-US" sz="2000" smtClean="0">
                <a:latin typeface="Nunito" pitchFamily="2" charset="0"/>
              </a:rPr>
              <a:t> </a:t>
            </a:r>
            <a:r>
              <a:rPr lang="en-US" sz="2000" smtClean="0">
                <a:latin typeface="Nunito" pitchFamily="2" charset="0"/>
              </a:rPr>
              <a:t>7: </a:t>
            </a:r>
            <a:endParaRPr lang="en-US" sz="2000" dirty="0" smtClean="0">
              <a:latin typeface="Nunito" pitchFamily="2" charset="0"/>
            </a:endParaRPr>
          </a:p>
          <a:p>
            <a:pPr marL="0" indent="0">
              <a:spcBef>
                <a:spcPts val="0"/>
              </a:spcBef>
              <a:buNone/>
            </a:pPr>
            <a:r>
              <a:rPr lang="en-US" sz="2000" dirty="0" err="1">
                <a:latin typeface="Nunito" pitchFamily="2" charset="0"/>
              </a:rPr>
              <a:t>Tạo</a:t>
            </a:r>
            <a:r>
              <a:rPr lang="en-US" sz="2000" dirty="0">
                <a:latin typeface="Nunito" pitchFamily="2" charset="0"/>
              </a:rPr>
              <a:t> CRUD website </a:t>
            </a:r>
            <a:r>
              <a:rPr lang="en-US" sz="2000" dirty="0" err="1">
                <a:latin typeface="Nunito" pitchFamily="2" charset="0"/>
              </a:rPr>
              <a:t>với</a:t>
            </a:r>
            <a:r>
              <a:rPr lang="en-US" sz="2000" dirty="0">
                <a:latin typeface="Nunito" pitchFamily="2" charset="0"/>
              </a:rPr>
              <a:t> </a:t>
            </a:r>
            <a:r>
              <a:rPr lang="en-US" sz="2000" dirty="0" err="1">
                <a:latin typeface="Nunito" pitchFamily="2" charset="0"/>
              </a:rPr>
              <a:t>NodeJS</a:t>
            </a:r>
            <a:r>
              <a:rPr lang="en-US" sz="2000" dirty="0">
                <a:latin typeface="Nunito" pitchFamily="2" charset="0"/>
              </a:rPr>
              <a:t> Express EJS Mongoose</a:t>
            </a: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18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10</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Mã hóa Bcrypt là gì?</a:t>
            </a:r>
            <a:endParaRPr lang="en-US" sz="2400" dirty="0"/>
          </a:p>
        </p:txBody>
      </p:sp>
      <p:sp>
        <p:nvSpPr>
          <p:cNvPr id="5" name="Google Shape;1228;p42"/>
          <p:cNvSpPr txBox="1">
            <a:spLocks/>
          </p:cNvSpPr>
          <p:nvPr/>
        </p:nvSpPr>
        <p:spPr>
          <a:xfrm>
            <a:off x="1052513" y="1281007"/>
            <a:ext cx="5005387"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BCrypt là một thuật toán mã hóa mật khẩu được thiết kế bởi Niels Provos and David </a:t>
            </a:r>
            <a:r>
              <a:rPr lang="vi-VN" sz="1800" dirty="0" smtClean="0">
                <a:latin typeface="Nunito" pitchFamily="2" charset="0"/>
              </a:rPr>
              <a:t>Mazières</a:t>
            </a:r>
            <a:r>
              <a:rPr lang="en-US" sz="1800" dirty="0" smtClean="0">
                <a:latin typeface="Nunito" pitchFamily="2" charset="0"/>
              </a:rPr>
              <a:t>.</a:t>
            </a:r>
          </a:p>
          <a:p>
            <a:pPr marL="0" indent="0">
              <a:lnSpc>
                <a:spcPct val="100000"/>
              </a:lnSpc>
              <a:spcBef>
                <a:spcPts val="600"/>
              </a:spcBef>
              <a:spcAft>
                <a:spcPts val="600"/>
              </a:spcAft>
              <a:buNone/>
            </a:pPr>
            <a:r>
              <a:rPr lang="vi-VN" sz="1800" dirty="0">
                <a:latin typeface="Nunito" pitchFamily="2" charset="0"/>
              </a:rPr>
              <a:t>BCrypt được đánh giá là bảo mật và an toàn hơn so với MD5 và SHA bởi mỗi lần thực hiện băm nó lại cho một giá trị khác nhau, việc này khiến cho việc dò tìm mật khẩu trở nên khó hơn</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Mức độ an toàn của bcrypt liên quan đến tốc độ của thuật toán. Bcrypt là rất chậm, thậm chí đến hàng giây để sinh ra một mã hash. Điều này có nghĩa là kiểu tấn công brute force khó mà thi hành vì cần quá nhiều thời </a:t>
            </a:r>
            <a:r>
              <a:rPr lang="vi-VN" sz="1800" dirty="0" smtClean="0">
                <a:latin typeface="Nunito" pitchFamily="2" charset="0"/>
              </a:rPr>
              <a:t>gian</a:t>
            </a:r>
            <a:r>
              <a:rPr lang="en-US" sz="1800" dirty="0" smtClean="0">
                <a:latin typeface="Nunito" pitchFamily="2" charset="0"/>
              </a:rPr>
              <a:t>.</a:t>
            </a:r>
            <a:endParaRPr lang="vi-VN" sz="1800" dirty="0">
              <a:latin typeface="Nunito" pitchFamily="2" charset="0"/>
            </a:endParaRP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Cách lưu trữ password trong PHP – Backs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764" y="4651334"/>
            <a:ext cx="4876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Devise lưu trữ password của bạn như thế nà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6591253" y="1555148"/>
            <a:ext cx="4876847" cy="2919117"/>
          </a:xfrm>
          <a:prstGeom prst="rect">
            <a:avLst/>
          </a:prstGeom>
        </p:spPr>
      </p:pic>
    </p:spTree>
    <p:extLst>
      <p:ext uri="{BB962C8B-B14F-4D97-AF65-F5344CB8AC3E}">
        <p14:creationId xmlns:p14="http://schemas.microsoft.com/office/powerpoint/2010/main" val="3941195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11</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2800" b="1" dirty="0" smtClean="0">
                <a:latin typeface="Nunito" pitchFamily="2" charset="0"/>
                <a:ea typeface="Fira Sans Extra Condensed SemiBold"/>
                <a:cs typeface="Fira Sans Extra Condensed SemiBold"/>
                <a:sym typeface="Fira Sans Extra Condensed SemiBold"/>
              </a:rPr>
              <a:t>Middleware</a:t>
            </a:r>
            <a:endParaRPr lang="vi-VN"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03.</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387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12</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Middleware là gì?</a:t>
            </a:r>
            <a:endParaRPr lang="en-US" sz="2400" dirty="0"/>
          </a:p>
        </p:txBody>
      </p:sp>
      <p:sp>
        <p:nvSpPr>
          <p:cNvPr id="5" name="Google Shape;1228;p42"/>
          <p:cNvSpPr txBox="1">
            <a:spLocks/>
          </p:cNvSpPr>
          <p:nvPr/>
        </p:nvSpPr>
        <p:spPr>
          <a:xfrm>
            <a:off x="770521" y="1229905"/>
            <a:ext cx="4726408" cy="482206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ExpressJs khi hoạt động sẽ là một loạt các hàm Middleware được thực hiện liên tiếp nhau. Sau khi đã thiết lập, các request từ phía người dùng khi gửi lên ExpressJS sẽ thực hiện lần lượt qua các hàm Middleware cho đến khi trả về response cho người dùng</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en-US" sz="1800" dirty="0" smtClean="0">
                <a:latin typeface="Nunito" pitchFamily="2" charset="0"/>
              </a:rPr>
              <a:t>Middle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function </a:t>
            </a:r>
            <a:r>
              <a:rPr lang="en-US" sz="1800" dirty="0" err="1" smtClean="0">
                <a:latin typeface="Nunito" pitchFamily="2" charset="0"/>
              </a:rPr>
              <a:t>nhận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3 </a:t>
            </a: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req</a:t>
            </a:r>
            <a:r>
              <a:rPr lang="en-US" sz="1800" dirty="0" smtClean="0">
                <a:latin typeface="Nunito" pitchFamily="2" charset="0"/>
              </a:rPr>
              <a:t>, res </a:t>
            </a:r>
            <a:r>
              <a:rPr lang="en-US" sz="1800" dirty="0" err="1" smtClean="0">
                <a:latin typeface="Nunito" pitchFamily="2" charset="0"/>
              </a:rPr>
              <a:t>và</a:t>
            </a:r>
            <a:r>
              <a:rPr lang="en-US" sz="1800" dirty="0" smtClean="0">
                <a:latin typeface="Nunito" pitchFamily="2" charset="0"/>
              </a:rPr>
              <a:t> next.</a:t>
            </a:r>
          </a:p>
          <a:p>
            <a:pPr marL="0" indent="0">
              <a:lnSpc>
                <a:spcPct val="100000"/>
              </a:lnSpc>
              <a:spcBef>
                <a:spcPts val="600"/>
              </a:spcBef>
              <a:spcAft>
                <a:spcPts val="600"/>
              </a:spcAft>
              <a:buNone/>
            </a:pPr>
            <a:r>
              <a:rPr lang="vi-VN" sz="1800" dirty="0">
                <a:latin typeface="Nunito" pitchFamily="2" charset="0"/>
              </a:rPr>
              <a:t>Một hàm Middleware sau khi hoạt động xong, nếu chưa phải là cuối cùng trong chuỗi các hàm cần thực hiện, sẽ cần gọi lệnh next() để chuyển sang hàm tiếp theo, bằng không xử lý sẽ bị treo tại hàm đó.</a:t>
            </a:r>
            <a:endParaRPr lang="en-US" sz="1800" dirty="0" smtClean="0">
              <a:latin typeface="Nunito" pitchFamily="2" charset="0"/>
            </a:endParaRPr>
          </a:p>
        </p:txBody>
      </p:sp>
      <p:pic>
        <p:nvPicPr>
          <p:cNvPr id="1026" name="Picture 2" descr="Tìm hiểu về middleware trong ExpressJS - Trang Ch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859507"/>
            <a:ext cx="5578475" cy="313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348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13</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Những kiểu của middleware</a:t>
            </a:r>
            <a:endParaRPr lang="en-US" sz="2400" dirty="0"/>
          </a:p>
        </p:txBody>
      </p:sp>
      <p:sp>
        <p:nvSpPr>
          <p:cNvPr id="5" name="Google Shape;1228;p42"/>
          <p:cNvSpPr txBox="1">
            <a:spLocks/>
          </p:cNvSpPr>
          <p:nvPr/>
        </p:nvSpPr>
        <p:spPr>
          <a:xfrm>
            <a:off x="770521" y="1229905"/>
            <a:ext cx="4726408" cy="482206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Tác</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Middleware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tách</a:t>
            </a:r>
            <a:r>
              <a:rPr lang="en-US" sz="1800" dirty="0" smtClean="0">
                <a:latin typeface="Nunito" pitchFamily="2" charset="0"/>
              </a:rPr>
              <a:t> </a:t>
            </a:r>
            <a:r>
              <a:rPr lang="en-US" sz="1800" dirty="0" err="1" smtClean="0">
                <a:latin typeface="Nunito" pitchFamily="2" charset="0"/>
              </a:rPr>
              <a:t>riêng</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logic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chuyên</a:t>
            </a:r>
            <a:r>
              <a:rPr lang="en-US" sz="1800" dirty="0" smtClean="0">
                <a:latin typeface="Nunito" pitchFamily="2" charset="0"/>
              </a:rPr>
              <a:t> </a:t>
            </a:r>
            <a:r>
              <a:rPr lang="en-US" sz="1800" dirty="0" err="1" smtClean="0">
                <a:latin typeface="Nunito" pitchFamily="2" charset="0"/>
              </a:rPr>
              <a:t>biệt</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function </a:t>
            </a:r>
            <a:r>
              <a:rPr lang="en-US" sz="1800" dirty="0" err="1" smtClean="0">
                <a:latin typeface="Nunito" pitchFamily="2" charset="0"/>
              </a:rPr>
              <a:t>khác</a:t>
            </a:r>
            <a:r>
              <a:rPr lang="en-US" sz="1800" dirty="0" smtClean="0">
                <a:latin typeface="Nunito" pitchFamily="2" charset="0"/>
              </a:rPr>
              <a:t> </a:t>
            </a:r>
            <a:r>
              <a:rPr lang="en-US" sz="1800" dirty="0" err="1" smtClean="0">
                <a:latin typeface="Nunito" pitchFamily="2" charset="0"/>
              </a:rPr>
              <a:t>chứ</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chung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1 function.</a:t>
            </a:r>
          </a:p>
          <a:p>
            <a:pPr marL="0" indent="0">
              <a:buNone/>
            </a:pPr>
            <a:r>
              <a:rPr lang="vi-VN" sz="1800" dirty="0"/>
              <a:t>Trong Express, có 5 kiểu middleware có thể sử dụng :</a:t>
            </a:r>
          </a:p>
          <a:p>
            <a:r>
              <a:rPr lang="vi-VN" sz="1800" dirty="0"/>
              <a:t>Application-level middleware (middleware cấp ứng dụng)</a:t>
            </a:r>
          </a:p>
          <a:p>
            <a:r>
              <a:rPr lang="vi-VN" sz="1800" dirty="0"/>
              <a:t>Router-level middleware (middlware cấp điều hướng – router)</a:t>
            </a:r>
          </a:p>
          <a:p>
            <a:r>
              <a:rPr lang="vi-VN" sz="1800" dirty="0"/>
              <a:t>Error-handling middleware (middleware xử lý lỗi)</a:t>
            </a:r>
          </a:p>
          <a:p>
            <a:r>
              <a:rPr lang="vi-VN" sz="1800" dirty="0"/>
              <a:t>Built-in middleware (middleware sẵn có)</a:t>
            </a:r>
          </a:p>
          <a:p>
            <a:r>
              <a:rPr lang="vi-VN" sz="1800" dirty="0"/>
              <a:t>Third-party middleware (middleware của bên thứ ba</a:t>
            </a:r>
            <a:r>
              <a:rPr lang="vi-VN" sz="1800" dirty="0" smtClean="0"/>
              <a:t>)</a:t>
            </a:r>
            <a:endParaRPr lang="vi-VN" sz="1800" dirty="0"/>
          </a:p>
        </p:txBody>
      </p:sp>
      <p:pic>
        <p:nvPicPr>
          <p:cNvPr id="3" name="Picture 2"/>
          <p:cNvPicPr>
            <a:picLocks noChangeAspect="1"/>
          </p:cNvPicPr>
          <p:nvPr/>
        </p:nvPicPr>
        <p:blipFill>
          <a:blip r:embed="rId3"/>
          <a:stretch>
            <a:fillRect/>
          </a:stretch>
        </p:blipFill>
        <p:spPr>
          <a:xfrm>
            <a:off x="6136504" y="2156021"/>
            <a:ext cx="5131571" cy="2545957"/>
          </a:xfrm>
          <a:prstGeom prst="rect">
            <a:avLst/>
          </a:prstGeom>
        </p:spPr>
      </p:pic>
    </p:spTree>
    <p:extLst>
      <p:ext uri="{BB962C8B-B14F-4D97-AF65-F5344CB8AC3E}">
        <p14:creationId xmlns:p14="http://schemas.microsoft.com/office/powerpoint/2010/main" val="3231910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14</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4400" b="1" dirty="0" smtClean="0">
                <a:latin typeface="Nunito" pitchFamily="2" charset="0"/>
                <a:ea typeface="Fira Sans Extra Condensed SemiBold"/>
                <a:cs typeface="Fira Sans Extra Condensed SemiBold"/>
                <a:sym typeface="Fira Sans Extra Condensed SemiBold"/>
              </a:rPr>
              <a:t>Cookie</a:t>
            </a:r>
            <a:endParaRPr lang="vi-VN" sz="44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04.</a:t>
            </a:r>
            <a:endParaRPr lang="en" sz="7000" dirty="0"/>
          </a:p>
        </p:txBody>
      </p:sp>
      <p:grpSp>
        <p:nvGrpSpPr>
          <p:cNvPr id="417" name="Google Shape;1883;p53"/>
          <p:cNvGrpSpPr/>
          <p:nvPr/>
        </p:nvGrpSpPr>
        <p:grpSpPr>
          <a:xfrm>
            <a:off x="-172819" y="2284549"/>
            <a:ext cx="7025535" cy="3529627"/>
            <a:chOff x="4842550" y="2398250"/>
            <a:chExt cx="3462866" cy="1739743"/>
          </a:xfrm>
        </p:grpSpPr>
        <p:sp>
          <p:nvSpPr>
            <p:cNvPr id="41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7190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15</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Cookie là gì?</a:t>
            </a:r>
            <a:endParaRPr lang="en-US" sz="2400" dirty="0"/>
          </a:p>
        </p:txBody>
      </p:sp>
      <p:sp>
        <p:nvSpPr>
          <p:cNvPr id="5" name="Google Shape;1228;p42"/>
          <p:cNvSpPr txBox="1">
            <a:spLocks/>
          </p:cNvSpPr>
          <p:nvPr/>
        </p:nvSpPr>
        <p:spPr>
          <a:xfrm>
            <a:off x="770521" y="1231112"/>
            <a:ext cx="4726408" cy="48196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Cookie là những tập tin một trang web gửi đến máy người dùng và được lưu lại thông qua trình duyệt khi người dùng truy cập trang web đó. </a:t>
            </a:r>
            <a:endParaRPr lang="en-US" sz="1800" dirty="0" smtClean="0">
              <a:latin typeface="Nunito" pitchFamily="2" charset="0"/>
            </a:endParaRPr>
          </a:p>
          <a:p>
            <a:pPr marL="0" indent="0">
              <a:lnSpc>
                <a:spcPct val="100000"/>
              </a:lnSpc>
              <a:spcBef>
                <a:spcPts val="600"/>
              </a:spcBef>
              <a:spcAft>
                <a:spcPts val="600"/>
              </a:spcAft>
              <a:buNone/>
            </a:pPr>
            <a:r>
              <a:rPr lang="vi-VN" sz="1800" dirty="0" smtClean="0">
                <a:latin typeface="Nunito" pitchFamily="2" charset="0"/>
              </a:rPr>
              <a:t>Cookie </a:t>
            </a:r>
            <a:r>
              <a:rPr lang="vi-VN" sz="1800" dirty="0">
                <a:latin typeface="Nunito" pitchFamily="2" charset="0"/>
              </a:rPr>
              <a:t>được dùng để lưu trữ với rất nhiều mục đích như lưu phiên đăng nhập, hoạt động của người dùng khi truy cập trang web</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Khi một người dùng thăm một trang web, </a:t>
            </a:r>
            <a:r>
              <a:rPr lang="en-US" sz="1800" dirty="0" err="1" smtClean="0">
                <a:latin typeface="Nunito" pitchFamily="2" charset="0"/>
              </a:rPr>
              <a:t>thông</a:t>
            </a:r>
            <a:r>
              <a:rPr lang="en-US" sz="1800" dirty="0" smtClean="0">
                <a:latin typeface="Nunito" pitchFamily="2" charset="0"/>
              </a:rPr>
              <a:t> tin</a:t>
            </a:r>
            <a:r>
              <a:rPr lang="vi-VN" sz="1800" dirty="0" smtClean="0">
                <a:latin typeface="Nunito" pitchFamily="2" charset="0"/>
              </a:rPr>
              <a:t> </a:t>
            </a:r>
            <a:r>
              <a:rPr lang="vi-VN" sz="1800" dirty="0">
                <a:latin typeface="Nunito" pitchFamily="2" charset="0"/>
              </a:rPr>
              <a:t>người dùng có thể được lưu trữ trong </a:t>
            </a:r>
            <a:r>
              <a:rPr lang="vi-VN" sz="1800" dirty="0" smtClean="0">
                <a:latin typeface="Nunito" pitchFamily="2" charset="0"/>
              </a:rPr>
              <a:t>cookie.</a:t>
            </a:r>
            <a:r>
              <a:rPr lang="en-US" sz="1800" dirty="0" smtClean="0">
                <a:latin typeface="Nunito" pitchFamily="2" charset="0"/>
              </a:rPr>
              <a:t> </a:t>
            </a:r>
            <a:r>
              <a:rPr lang="vi-VN" sz="1800" dirty="0" smtClean="0">
                <a:latin typeface="Nunito" pitchFamily="2" charset="0"/>
              </a:rPr>
              <a:t>Lần </a:t>
            </a:r>
            <a:r>
              <a:rPr lang="vi-VN" sz="1800" dirty="0">
                <a:latin typeface="Nunito" pitchFamily="2" charset="0"/>
              </a:rPr>
              <a:t>sau, người dùng cũng thăm trang web đấy, </a:t>
            </a:r>
            <a:r>
              <a:rPr lang="vi-VN" sz="1800" dirty="0" smtClean="0">
                <a:latin typeface="Nunito" pitchFamily="2" charset="0"/>
              </a:rPr>
              <a:t>cookie </a:t>
            </a:r>
            <a:r>
              <a:rPr lang="vi-VN" sz="1800" dirty="0">
                <a:latin typeface="Nunito" pitchFamily="2" charset="0"/>
              </a:rPr>
              <a:t>vẫn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trữ</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thông</a:t>
            </a:r>
            <a:r>
              <a:rPr lang="en-US" sz="1800" dirty="0" smtClean="0">
                <a:latin typeface="Nunito" pitchFamily="2" charset="0"/>
              </a:rPr>
              <a:t> tin </a:t>
            </a:r>
            <a:r>
              <a:rPr lang="en-US" sz="1800" dirty="0" err="1" smtClean="0">
                <a:latin typeface="Nunito" pitchFamily="2" charset="0"/>
              </a:rPr>
              <a:t>đấy</a:t>
            </a:r>
            <a:r>
              <a:rPr lang="vi-VN" sz="1800" dirty="0" smtClean="0">
                <a:latin typeface="Nunito" pitchFamily="2" charset="0"/>
              </a:rPr>
              <a:t> </a:t>
            </a:r>
            <a:r>
              <a:rPr lang="vi-VN" sz="1800" dirty="0">
                <a:latin typeface="Nunito" pitchFamily="2" charset="0"/>
              </a:rPr>
              <a:t>của người dùng.</a:t>
            </a:r>
            <a:endParaRPr lang="en-US" sz="1800" dirty="0" smtClean="0">
              <a:latin typeface="Nunito" pitchFamily="2" charset="0"/>
            </a:endParaRPr>
          </a:p>
        </p:txBody>
      </p:sp>
      <p:pic>
        <p:nvPicPr>
          <p:cNvPr id="2050" name="Picture 2" descr="HTTP Cookies in ASP.Net Web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258" y="2016585"/>
            <a:ext cx="5539662" cy="295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008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16</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Sử dụng cookie như thế nào?</a:t>
            </a:r>
            <a:endParaRPr lang="en-US" sz="2400" dirty="0"/>
          </a:p>
        </p:txBody>
      </p:sp>
      <p:sp>
        <p:nvSpPr>
          <p:cNvPr id="5" name="Google Shape;1228;p42"/>
          <p:cNvSpPr txBox="1">
            <a:spLocks/>
          </p:cNvSpPr>
          <p:nvPr/>
        </p:nvSpPr>
        <p:spPr>
          <a:xfrm>
            <a:off x="770521" y="1229905"/>
            <a:ext cx="4392029" cy="489467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a:latin typeface="Nunito" pitchFamily="2" charset="0"/>
              </a:rPr>
              <a:t>Cookie </a:t>
            </a:r>
            <a:r>
              <a:rPr lang="en-US" sz="1800" dirty="0" err="1">
                <a:latin typeface="Nunito" pitchFamily="2" charset="0"/>
              </a:rPr>
              <a:t>có</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loại</a:t>
            </a:r>
            <a:r>
              <a:rPr lang="en-US" sz="1800" dirty="0">
                <a:latin typeface="Nunito" pitchFamily="2" charset="0"/>
              </a:rPr>
              <a:t> </a:t>
            </a:r>
            <a:r>
              <a:rPr lang="en-US" sz="1800" dirty="0" err="1">
                <a:latin typeface="Nunito" pitchFamily="2" charset="0"/>
              </a:rPr>
              <a:t>khác</a:t>
            </a:r>
            <a:r>
              <a:rPr lang="en-US" sz="1800" dirty="0">
                <a:latin typeface="Nunito" pitchFamily="2" charset="0"/>
              </a:rPr>
              <a:t> </a:t>
            </a:r>
            <a:r>
              <a:rPr lang="en-US" sz="1800" dirty="0" err="1">
                <a:latin typeface="Nunito" pitchFamily="2" charset="0"/>
              </a:rPr>
              <a:t>nhau</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phân</a:t>
            </a:r>
            <a:r>
              <a:rPr lang="en-US" sz="1800" dirty="0">
                <a:latin typeface="Nunito" pitchFamily="2" charset="0"/>
              </a:rPr>
              <a:t> chia </a:t>
            </a:r>
            <a:r>
              <a:rPr lang="en-US" sz="1800" dirty="0" err="1">
                <a:latin typeface="Nunito" pitchFamily="2" charset="0"/>
              </a:rPr>
              <a:t>theo</a:t>
            </a:r>
            <a:r>
              <a:rPr lang="en-US" sz="1800" dirty="0">
                <a:latin typeface="Nunito" pitchFamily="2" charset="0"/>
              </a:rPr>
              <a:t> </a:t>
            </a:r>
            <a:r>
              <a:rPr lang="en-US" sz="1800" dirty="0" err="1">
                <a:latin typeface="Nunito" pitchFamily="2" charset="0"/>
              </a:rPr>
              <a:t>từng</a:t>
            </a:r>
            <a:r>
              <a:rPr lang="en-US" sz="1800" dirty="0">
                <a:latin typeface="Nunito" pitchFamily="2" charset="0"/>
              </a:rPr>
              <a:t> </a:t>
            </a:r>
            <a:r>
              <a:rPr lang="en-US" sz="1800" dirty="0" err="1">
                <a:latin typeface="Nunito" pitchFamily="2" charset="0"/>
              </a:rPr>
              <a:t>mục</a:t>
            </a:r>
            <a:r>
              <a:rPr lang="en-US" sz="1800" dirty="0">
                <a:latin typeface="Nunito" pitchFamily="2" charset="0"/>
              </a:rPr>
              <a:t> </a:t>
            </a:r>
            <a:r>
              <a:rPr lang="en-US" sz="1800" dirty="0" err="1">
                <a:latin typeface="Nunito" pitchFamily="2" charset="0"/>
              </a:rPr>
              <a:t>đích</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như</a:t>
            </a:r>
            <a:r>
              <a:rPr lang="en-US" sz="1800" dirty="0">
                <a:latin typeface="Nunito" pitchFamily="2" charset="0"/>
              </a:rPr>
              <a:t>: </a:t>
            </a:r>
          </a:p>
          <a:p>
            <a:pPr marL="0" indent="0">
              <a:lnSpc>
                <a:spcPct val="100000"/>
              </a:lnSpc>
              <a:spcBef>
                <a:spcPts val="600"/>
              </a:spcBef>
              <a:spcAft>
                <a:spcPts val="600"/>
              </a:spcAft>
              <a:buNone/>
            </a:pPr>
            <a:r>
              <a:rPr lang="vi-VN" sz="1800" b="1" dirty="0">
                <a:latin typeface="Nunito" pitchFamily="2" charset="0"/>
              </a:rPr>
              <a:t>Session Cookie</a:t>
            </a:r>
            <a:r>
              <a:rPr lang="vi-VN" sz="1800" dirty="0">
                <a:latin typeface="Nunito" pitchFamily="2" charset="0"/>
              </a:rPr>
              <a:t>: chỉ tồn tại tạm thời trong bộ nhớ của trình duyệt và sẽ bị trình duyệt tự xóa khi người dùng hết phiên đăng nhập, thông thường loại cookie này không có thời hạn</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b="1" dirty="0">
                <a:latin typeface="Nunito" pitchFamily="2" charset="0"/>
              </a:rPr>
              <a:t>Third-party cookie </a:t>
            </a:r>
            <a:r>
              <a:rPr lang="vi-VN" sz="1800" dirty="0">
                <a:latin typeface="Nunito" pitchFamily="2" charset="0"/>
              </a:rPr>
              <a:t>: thông thường cookie của trang web sẽ trùng với thanh địa chỉ của trình duyệt nhưng có một vài trường hợp sử dụng cookie bên thứ 3 có tên miền khác với url trang </a:t>
            </a:r>
            <a:r>
              <a:rPr lang="vi-VN" sz="1800" dirty="0" smtClean="0">
                <a:latin typeface="Nunito" pitchFamily="2" charset="0"/>
              </a:rPr>
              <a:t>web</a:t>
            </a:r>
            <a:r>
              <a:rPr lang="en-US" sz="1800" dirty="0" smtClean="0">
                <a:latin typeface="Nunito" pitchFamily="2" charset="0"/>
              </a:rPr>
              <a:t>.</a:t>
            </a:r>
          </a:p>
          <a:p>
            <a:pPr marL="0" indent="0">
              <a:lnSpc>
                <a:spcPct val="100000"/>
              </a:lnSpc>
              <a:spcBef>
                <a:spcPts val="600"/>
              </a:spcBef>
              <a:spcAft>
                <a:spcPts val="600"/>
              </a:spcAft>
              <a:buNone/>
            </a:pPr>
            <a:r>
              <a:rPr lang="en-US" sz="1800" b="1" dirty="0">
                <a:latin typeface="Nunito" pitchFamily="2" charset="0"/>
              </a:rPr>
              <a:t>Secure cookie</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loại</a:t>
            </a:r>
            <a:r>
              <a:rPr lang="en-US" sz="1800" dirty="0">
                <a:latin typeface="Nunito" pitchFamily="2" charset="0"/>
              </a:rPr>
              <a:t> cookie HTTP </a:t>
            </a:r>
            <a:r>
              <a:rPr lang="en-US" sz="1800" dirty="0" err="1">
                <a:latin typeface="Nunito" pitchFamily="2" charset="0"/>
              </a:rPr>
              <a:t>có</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thuộc</a:t>
            </a:r>
            <a:r>
              <a:rPr lang="en-US" sz="1800" dirty="0">
                <a:latin typeface="Nunito" pitchFamily="2" charset="0"/>
              </a:rPr>
              <a:t> </a:t>
            </a:r>
            <a:r>
              <a:rPr lang="en-US" sz="1800" dirty="0" err="1">
                <a:latin typeface="Nunito" pitchFamily="2" charset="0"/>
              </a:rPr>
              <a:t>tính</a:t>
            </a:r>
            <a:r>
              <a:rPr lang="en-US" sz="1800" dirty="0">
                <a:latin typeface="Nunito" pitchFamily="2" charset="0"/>
              </a:rPr>
              <a:t> secure </a:t>
            </a:r>
            <a:r>
              <a:rPr lang="en-US" sz="1800" dirty="0" err="1">
                <a:latin typeface="Nunito" pitchFamily="2" charset="0"/>
              </a:rPr>
              <a:t>giới</a:t>
            </a:r>
            <a:r>
              <a:rPr lang="en-US" sz="1800" dirty="0">
                <a:latin typeface="Nunito" pitchFamily="2" charset="0"/>
              </a:rPr>
              <a:t> </a:t>
            </a:r>
            <a:r>
              <a:rPr lang="en-US" sz="1800" dirty="0" err="1">
                <a:latin typeface="Nunito" pitchFamily="2" charset="0"/>
              </a:rPr>
              <a:t>hạn</a:t>
            </a:r>
            <a:r>
              <a:rPr lang="en-US" sz="1800" dirty="0">
                <a:latin typeface="Nunito" pitchFamily="2" charset="0"/>
              </a:rPr>
              <a:t> </a:t>
            </a:r>
            <a:r>
              <a:rPr lang="en-US" sz="1800" dirty="0" err="1">
                <a:latin typeface="Nunito" pitchFamily="2" charset="0"/>
              </a:rPr>
              <a:t>phạm</a:t>
            </a:r>
            <a:r>
              <a:rPr lang="en-US" sz="1800" dirty="0">
                <a:latin typeface="Nunito" pitchFamily="2" charset="0"/>
              </a:rPr>
              <a:t> vi </a:t>
            </a:r>
            <a:r>
              <a:rPr lang="en-US" sz="1800" dirty="0" err="1">
                <a:latin typeface="Nunito" pitchFamily="2" charset="0"/>
              </a:rPr>
              <a:t>của</a:t>
            </a:r>
            <a:r>
              <a:rPr lang="en-US" sz="1800" dirty="0">
                <a:latin typeface="Nunito" pitchFamily="2" charset="0"/>
              </a:rPr>
              <a:t> cookie </a:t>
            </a:r>
            <a:r>
              <a:rPr lang="en-US" sz="1800" dirty="0" err="1">
                <a:latin typeface="Nunito" pitchFamily="2" charset="0"/>
              </a:rPr>
              <a:t>đối</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duyệt</a:t>
            </a:r>
            <a:r>
              <a:rPr lang="en-US" sz="1800" dirty="0">
                <a:latin typeface="Nunito" pitchFamily="2" charset="0"/>
              </a:rPr>
              <a:t> web.</a:t>
            </a:r>
          </a:p>
        </p:txBody>
      </p:sp>
      <p:pic>
        <p:nvPicPr>
          <p:cNvPr id="3" name="Picture 2"/>
          <p:cNvPicPr>
            <a:picLocks noChangeAspect="1"/>
          </p:cNvPicPr>
          <p:nvPr/>
        </p:nvPicPr>
        <p:blipFill>
          <a:blip r:embed="rId3"/>
          <a:stretch>
            <a:fillRect/>
          </a:stretch>
        </p:blipFill>
        <p:spPr>
          <a:xfrm>
            <a:off x="5648325" y="3848100"/>
            <a:ext cx="5870570" cy="2110019"/>
          </a:xfrm>
          <a:prstGeom prst="rect">
            <a:avLst/>
          </a:prstGeom>
        </p:spPr>
      </p:pic>
      <p:pic>
        <p:nvPicPr>
          <p:cNvPr id="7" name="Picture 6"/>
          <p:cNvPicPr>
            <a:picLocks noChangeAspect="1"/>
          </p:cNvPicPr>
          <p:nvPr/>
        </p:nvPicPr>
        <p:blipFill>
          <a:blip r:embed="rId4"/>
          <a:stretch>
            <a:fillRect/>
          </a:stretch>
        </p:blipFill>
        <p:spPr>
          <a:xfrm>
            <a:off x="5648325" y="1322086"/>
            <a:ext cx="3867150" cy="2255838"/>
          </a:xfrm>
          <a:prstGeom prst="rect">
            <a:avLst/>
          </a:prstGeom>
        </p:spPr>
      </p:pic>
    </p:spTree>
    <p:extLst>
      <p:ext uri="{BB962C8B-B14F-4D97-AF65-F5344CB8AC3E}">
        <p14:creationId xmlns:p14="http://schemas.microsoft.com/office/powerpoint/2010/main" val="4252183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17</a:t>
            </a:fld>
            <a:endParaRPr lang="en-US" dirty="0"/>
          </a:p>
        </p:txBody>
      </p:sp>
      <p:sp>
        <p:nvSpPr>
          <p:cNvPr id="21" name="Title 20"/>
          <p:cNvSpPr>
            <a:spLocks noGrp="1"/>
          </p:cNvSpPr>
          <p:nvPr>
            <p:ph type="title"/>
          </p:nvPr>
        </p:nvSpPr>
        <p:spPr/>
        <p:txBody>
          <a:bodyPr>
            <a:normAutofit/>
          </a:bodyPr>
          <a:lstStyle/>
          <a:p>
            <a:r>
              <a:rPr lang="en-US" sz="2400" dirty="0" err="1" smtClean="0">
                <a:latin typeface="+mn-lt"/>
              </a:rPr>
              <a:t>SignedCookies</a:t>
            </a:r>
            <a:r>
              <a:rPr lang="en-US" sz="2400" dirty="0">
                <a:latin typeface="+mn-lt"/>
              </a:rPr>
              <a:t> </a:t>
            </a:r>
            <a:r>
              <a:rPr lang="en-US" sz="2400" dirty="0" err="1" smtClean="0">
                <a:latin typeface="+mn-lt"/>
              </a:rPr>
              <a:t>là</a:t>
            </a:r>
            <a:r>
              <a:rPr lang="en-US" sz="2400" dirty="0" smtClean="0">
                <a:latin typeface="+mn-lt"/>
              </a:rPr>
              <a:t> </a:t>
            </a:r>
            <a:r>
              <a:rPr lang="en-US" sz="2400" dirty="0" err="1" smtClean="0">
                <a:latin typeface="+mn-lt"/>
              </a:rPr>
              <a:t>gì</a:t>
            </a:r>
            <a:r>
              <a:rPr lang="en-US" sz="2400" dirty="0" smtClean="0">
                <a:latin typeface="+mn-lt"/>
              </a:rPr>
              <a:t>?</a:t>
            </a:r>
            <a:endParaRPr lang="en-US" sz="2400" dirty="0">
              <a:latin typeface="+mn-lt"/>
            </a:endParaRPr>
          </a:p>
        </p:txBody>
      </p:sp>
      <p:sp>
        <p:nvSpPr>
          <p:cNvPr id="5" name="Google Shape;1228;p42"/>
          <p:cNvSpPr txBox="1">
            <a:spLocks/>
          </p:cNvSpPr>
          <p:nvPr/>
        </p:nvSpPr>
        <p:spPr>
          <a:xfrm>
            <a:off x="770521" y="1229905"/>
            <a:ext cx="4392029" cy="489467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smtClean="0">
                <a:latin typeface="Nunito" pitchFamily="2" charset="0"/>
              </a:rPr>
              <a:t>Cookie </a:t>
            </a:r>
            <a:r>
              <a:rPr lang="en-US" sz="1800" dirty="0" err="1" smtClean="0">
                <a:latin typeface="Nunito" pitchFamily="2" charset="0"/>
              </a:rPr>
              <a:t>thường</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bảo</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cách</a:t>
            </a:r>
            <a:r>
              <a:rPr lang="en-US" sz="1800" dirty="0" smtClean="0">
                <a:latin typeface="Nunito" pitchFamily="2" charset="0"/>
              </a:rPr>
              <a:t> </a:t>
            </a:r>
            <a:r>
              <a:rPr lang="en-US" sz="1800" dirty="0" err="1" smtClean="0">
                <a:latin typeface="Nunito" pitchFamily="2" charset="0"/>
              </a:rPr>
              <a:t>tuyệt</a:t>
            </a:r>
            <a:r>
              <a:rPr lang="en-US" sz="1800" dirty="0" smtClean="0">
                <a:latin typeface="Nunito" pitchFamily="2" charset="0"/>
              </a:rPr>
              <a:t> </a:t>
            </a:r>
            <a:r>
              <a:rPr lang="en-US" sz="1800" dirty="0" err="1" smtClean="0">
                <a:latin typeface="Nunito" pitchFamily="2" charset="0"/>
              </a:rPr>
              <a:t>đối</a:t>
            </a:r>
            <a:r>
              <a:rPr lang="en-US" sz="1800" dirty="0" smtClean="0">
                <a:latin typeface="Nunito" pitchFamily="2" charset="0"/>
              </a:rPr>
              <a:t>, </a:t>
            </a:r>
            <a:r>
              <a:rPr lang="en-US" sz="1800" dirty="0" err="1" smtClean="0">
                <a:latin typeface="Nunito" pitchFamily="2" charset="0"/>
              </a:rPr>
              <a:t>chính</a:t>
            </a:r>
            <a:r>
              <a:rPr lang="en-US" sz="1800" dirty="0" smtClean="0">
                <a:latin typeface="Nunito" pitchFamily="2" charset="0"/>
              </a:rPr>
              <a:t>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thêm</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secret key </a:t>
            </a:r>
            <a:r>
              <a:rPr lang="en-US" sz="1800" dirty="0" err="1" smtClean="0">
                <a:latin typeface="Nunito" pitchFamily="2" charset="0"/>
              </a:rPr>
              <a:t>nhằm</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cookie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hóa</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Từ</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xem</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cookie </a:t>
            </a:r>
            <a:r>
              <a:rPr lang="en-US" sz="1800" dirty="0" err="1" smtClean="0">
                <a:latin typeface="Nunito" pitchFamily="2" charset="0"/>
              </a:rPr>
              <a:t>từ</a:t>
            </a:r>
            <a:r>
              <a:rPr lang="en-US" sz="1800" dirty="0" smtClean="0">
                <a:latin typeface="Nunito" pitchFamily="2" charset="0"/>
              </a:rPr>
              <a:t> client </a:t>
            </a:r>
            <a:r>
              <a:rPr lang="en-US" sz="1800" dirty="0" err="1" smtClean="0">
                <a:latin typeface="Nunito" pitchFamily="2" charset="0"/>
              </a:rPr>
              <a:t>gửi</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bị</a:t>
            </a:r>
            <a:r>
              <a:rPr lang="en-US" sz="1800" dirty="0" smtClean="0">
                <a:latin typeface="Nunito" pitchFamily="2" charset="0"/>
              </a:rPr>
              <a:t> </a:t>
            </a:r>
            <a:r>
              <a:rPr lang="en-US" sz="1800" dirty="0" err="1" smtClean="0">
                <a:latin typeface="Nunito" pitchFamily="2" charset="0"/>
              </a:rPr>
              <a:t>sửa</a:t>
            </a:r>
            <a:r>
              <a:rPr lang="en-US" sz="1800" dirty="0" smtClean="0">
                <a:latin typeface="Nunito" pitchFamily="2" charset="0"/>
              </a:rPr>
              <a:t> </a:t>
            </a:r>
            <a:r>
              <a:rPr lang="en-US" sz="1800" dirty="0" err="1" smtClean="0">
                <a:latin typeface="Nunito" pitchFamily="2" charset="0"/>
              </a:rPr>
              <a:t>đổi</a:t>
            </a:r>
            <a:r>
              <a:rPr lang="en-US" sz="1800" dirty="0" smtClean="0">
                <a:latin typeface="Nunito" pitchFamily="2" charset="0"/>
              </a:rPr>
              <a:t> hay </a:t>
            </a:r>
            <a:r>
              <a:rPr lang="en-US" sz="1800" dirty="0" err="1" smtClean="0">
                <a:latin typeface="Nunito" pitchFamily="2" charset="0"/>
              </a:rPr>
              <a:t>không</a:t>
            </a:r>
            <a:r>
              <a:rPr lang="en-US" sz="1800" dirty="0" smtClean="0">
                <a:latin typeface="Nunito" pitchFamily="2" charset="0"/>
              </a:rPr>
              <a:t>.</a:t>
            </a:r>
          </a:p>
          <a:p>
            <a:pPr marL="0" indent="0">
              <a:lnSpc>
                <a:spcPct val="100000"/>
              </a:lnSpc>
              <a:spcBef>
                <a:spcPts val="600"/>
              </a:spcBef>
              <a:spcAft>
                <a:spcPts val="600"/>
              </a:spcAft>
              <a:buNone/>
            </a:pPr>
            <a:r>
              <a:rPr lang="vi-VN" sz="1800" dirty="0">
                <a:latin typeface="Nunito" pitchFamily="2" charset="0"/>
              </a:rPr>
              <a:t>Nó hoạt động bằng cách </a:t>
            </a:r>
            <a:r>
              <a:rPr lang="vi-VN" sz="1800" dirty="0" smtClean="0">
                <a:latin typeface="Nunito" pitchFamily="2" charset="0"/>
              </a:rPr>
              <a:t>tạo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xác</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chiều</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khóa</a:t>
            </a:r>
            <a:r>
              <a:rPr lang="vi-VN" sz="1800" dirty="0" smtClean="0">
                <a:latin typeface="Nunito" pitchFamily="2" charset="0"/>
              </a:rPr>
              <a:t> </a:t>
            </a:r>
            <a:r>
              <a:rPr lang="vi-VN" sz="1800" dirty="0">
                <a:latin typeface="Nunito" pitchFamily="2" charset="0"/>
              </a:rPr>
              <a:t>của giá trị (cookie hiện tại) và base64 đã mã hóa nó. Khi cookie được đọc, nó sẽ tính toán lại chữ ký và đảm bảo rằng nó khớp với chữ ký được đính kèm với nó. Nếu không khớp thì sẽ báo </a:t>
            </a:r>
            <a:r>
              <a:rPr lang="vi-VN" sz="1800" dirty="0" smtClean="0">
                <a:latin typeface="Nunito" pitchFamily="2" charset="0"/>
              </a:rPr>
              <a:t>lỗi</a:t>
            </a:r>
            <a:r>
              <a:rPr lang="en-US" sz="1800" dirty="0" smtClean="0">
                <a:latin typeface="Nunito" pitchFamily="2" charset="0"/>
              </a:rPr>
              <a:t>.</a:t>
            </a:r>
            <a:endParaRPr lang="en-US" sz="1800" dirty="0">
              <a:latin typeface="Nunito" pitchFamily="2" charset="0"/>
            </a:endParaRPr>
          </a:p>
        </p:txBody>
      </p:sp>
      <p:pic>
        <p:nvPicPr>
          <p:cNvPr id="4" name="Picture 3"/>
          <p:cNvPicPr>
            <a:picLocks noChangeAspect="1"/>
          </p:cNvPicPr>
          <p:nvPr/>
        </p:nvPicPr>
        <p:blipFill>
          <a:blip r:embed="rId3"/>
          <a:stretch>
            <a:fillRect/>
          </a:stretch>
        </p:blipFill>
        <p:spPr>
          <a:xfrm>
            <a:off x="5981700" y="2066897"/>
            <a:ext cx="4210638" cy="400106"/>
          </a:xfrm>
          <a:prstGeom prst="rect">
            <a:avLst/>
          </a:prstGeom>
        </p:spPr>
      </p:pic>
      <p:pic>
        <p:nvPicPr>
          <p:cNvPr id="8" name="Picture 7"/>
          <p:cNvPicPr>
            <a:picLocks noChangeAspect="1"/>
          </p:cNvPicPr>
          <p:nvPr/>
        </p:nvPicPr>
        <p:blipFill>
          <a:blip r:embed="rId4"/>
          <a:stretch>
            <a:fillRect/>
          </a:stretch>
        </p:blipFill>
        <p:spPr>
          <a:xfrm>
            <a:off x="5981700" y="2705069"/>
            <a:ext cx="4039164" cy="438211"/>
          </a:xfrm>
          <a:prstGeom prst="rect">
            <a:avLst/>
          </a:prstGeom>
        </p:spPr>
      </p:pic>
      <p:pic>
        <p:nvPicPr>
          <p:cNvPr id="9" name="Picture 8"/>
          <p:cNvPicPr>
            <a:picLocks noChangeAspect="1"/>
          </p:cNvPicPr>
          <p:nvPr/>
        </p:nvPicPr>
        <p:blipFill>
          <a:blip r:embed="rId5"/>
          <a:stretch>
            <a:fillRect/>
          </a:stretch>
        </p:blipFill>
        <p:spPr>
          <a:xfrm>
            <a:off x="5981700" y="3492117"/>
            <a:ext cx="5325039" cy="1343819"/>
          </a:xfrm>
          <a:prstGeom prst="rect">
            <a:avLst/>
          </a:prstGeom>
        </p:spPr>
      </p:pic>
    </p:spTree>
    <p:extLst>
      <p:ext uri="{BB962C8B-B14F-4D97-AF65-F5344CB8AC3E}">
        <p14:creationId xmlns:p14="http://schemas.microsoft.com/office/powerpoint/2010/main" val="1131045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18</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4400" b="1" dirty="0" smtClean="0">
                <a:latin typeface="Nunito" pitchFamily="2" charset="0"/>
                <a:ea typeface="Fira Sans Extra Condensed SemiBold"/>
                <a:cs typeface="Fira Sans Extra Condensed SemiBold"/>
                <a:sym typeface="Fira Sans Extra Condensed SemiBold"/>
              </a:rPr>
              <a:t>Session</a:t>
            </a:r>
            <a:endParaRPr lang="vi-VN" sz="44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05.</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8479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Session là gì?</a:t>
            </a:r>
            <a:endParaRPr lang="en-US" sz="2400" dirty="0"/>
          </a:p>
        </p:txBody>
      </p:sp>
      <p:sp>
        <p:nvSpPr>
          <p:cNvPr id="5" name="Google Shape;1228;p42"/>
          <p:cNvSpPr txBox="1">
            <a:spLocks/>
          </p:cNvSpPr>
          <p:nvPr/>
        </p:nvSpPr>
        <p:spPr>
          <a:xfrm>
            <a:off x="770521" y="1231112"/>
            <a:ext cx="4726408" cy="48196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Bản chất session là lưu một cookie có chuỗi ngẫu nhiên (được hash) ở client, phía server nó sẽ lưu một DB riêng với key là giá trị cookie ở client. Nhờ vậy, nó định danh được từng client và biết những session nào thuộc client nào. </a:t>
            </a:r>
            <a:endParaRPr lang="en-US" sz="1800" dirty="0" smtClean="0">
              <a:latin typeface="Nunito" pitchFamily="2" charset="0"/>
            </a:endParaRPr>
          </a:p>
          <a:p>
            <a:pPr marL="0" indent="0">
              <a:lnSpc>
                <a:spcPct val="100000"/>
              </a:lnSpc>
              <a:spcBef>
                <a:spcPts val="600"/>
              </a:spcBef>
              <a:spcAft>
                <a:spcPts val="600"/>
              </a:spcAft>
              <a:buNone/>
            </a:pPr>
            <a:r>
              <a:rPr lang="vi-VN" sz="1800" dirty="0" smtClean="0">
                <a:latin typeface="Nunito" pitchFamily="2" charset="0"/>
              </a:rPr>
              <a:t>Session-cookie </a:t>
            </a:r>
            <a:r>
              <a:rPr lang="vi-VN" sz="1800" dirty="0">
                <a:latin typeface="Nunito" pitchFamily="2" charset="0"/>
              </a:rPr>
              <a:t>buộc phải đi chung với </a:t>
            </a:r>
            <a:r>
              <a:rPr lang="vi-VN" sz="1800" dirty="0" smtClean="0">
                <a:latin typeface="Nunito" pitchFamily="2" charset="0"/>
              </a:rPr>
              <a:t>nhau</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truy</a:t>
            </a:r>
            <a:r>
              <a:rPr lang="en-US" sz="1800" dirty="0" smtClean="0">
                <a:latin typeface="Nunito" pitchFamily="2" charset="0"/>
              </a:rPr>
              <a:t> </a:t>
            </a:r>
            <a:r>
              <a:rPr lang="en-US" sz="1800" dirty="0" err="1" smtClean="0">
                <a:latin typeface="Nunito" pitchFamily="2" charset="0"/>
              </a:rPr>
              <a:t>cập</a:t>
            </a:r>
            <a:r>
              <a:rPr lang="en-US" sz="1800" dirty="0" smtClean="0">
                <a:latin typeface="Nunito" pitchFamily="2" charset="0"/>
              </a:rPr>
              <a:t> website,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cookie </a:t>
            </a:r>
            <a:r>
              <a:rPr lang="en-US" sz="1800" dirty="0" err="1" smtClean="0">
                <a:latin typeface="Nunito" pitchFamily="2" charset="0"/>
              </a:rPr>
              <a:t>chưa</a:t>
            </a:r>
            <a:r>
              <a:rPr lang="en-US" sz="1800" dirty="0" smtClean="0">
                <a:latin typeface="Nunito" pitchFamily="2" charset="0"/>
              </a:rPr>
              <a:t>. </a:t>
            </a:r>
            <a:r>
              <a:rPr lang="en-US" sz="1800" dirty="0" err="1" smtClean="0">
                <a:latin typeface="Nunito" pitchFamily="2" charset="0"/>
              </a:rPr>
              <a:t>Nếu</a:t>
            </a:r>
            <a:r>
              <a:rPr lang="en-US" sz="1800" dirty="0" smtClean="0">
                <a:latin typeface="Nunito" pitchFamily="2" charset="0"/>
              </a:rPr>
              <a:t> </a:t>
            </a:r>
            <a:r>
              <a:rPr lang="en-US" sz="1800" dirty="0" err="1" smtClean="0">
                <a:latin typeface="Nunito" pitchFamily="2" charset="0"/>
              </a:rPr>
              <a:t>chưa</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1 cookie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sessionId</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gửi</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client, </a:t>
            </a:r>
            <a:r>
              <a:rPr lang="en-US" sz="1800" dirty="0" err="1" smtClean="0">
                <a:latin typeface="Nunito" pitchFamily="2" charset="0"/>
              </a:rPr>
              <a:t>đồng</a:t>
            </a:r>
            <a:r>
              <a:rPr lang="en-US" sz="1800" dirty="0" smtClean="0">
                <a:latin typeface="Nunito" pitchFamily="2" charset="0"/>
              </a:rPr>
              <a:t> </a:t>
            </a:r>
            <a:r>
              <a:rPr lang="en-US" sz="1800" dirty="0" err="1" smtClean="0">
                <a:latin typeface="Nunito" pitchFamily="2" charset="0"/>
              </a:rPr>
              <a:t>thời</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database.</a:t>
            </a:r>
          </a:p>
          <a:p>
            <a:pPr marL="0" indent="0">
              <a:lnSpc>
                <a:spcPct val="100000"/>
              </a:lnSpc>
              <a:spcBef>
                <a:spcPts val="600"/>
              </a:spcBef>
              <a:spcAft>
                <a:spcPts val="600"/>
              </a:spcAft>
              <a:buNone/>
            </a:pP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hành</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session ở </a:t>
            </a:r>
            <a:r>
              <a:rPr lang="en-US" sz="1800" dirty="0" err="1" smtClean="0">
                <a:latin typeface="Nunito" pitchFamily="2" charset="0"/>
              </a:rPr>
              <a:t>phần</a:t>
            </a:r>
            <a:r>
              <a:rPr lang="en-US" sz="1800" dirty="0" smtClean="0">
                <a:latin typeface="Nunito" pitchFamily="2" charset="0"/>
              </a:rPr>
              <a:t> </a:t>
            </a:r>
            <a:r>
              <a:rPr lang="en-US" sz="1800" dirty="0" err="1" smtClean="0">
                <a:latin typeface="Nunito" pitchFamily="2" charset="0"/>
              </a:rPr>
              <a:t>sau</a:t>
            </a:r>
            <a:r>
              <a:rPr lang="en-US" sz="1800" dirty="0" smtClean="0">
                <a:latin typeface="Nunito" pitchFamily="2" charset="0"/>
              </a:rPr>
              <a:t>.</a:t>
            </a:r>
          </a:p>
        </p:txBody>
      </p:sp>
      <p:pic>
        <p:nvPicPr>
          <p:cNvPr id="1026" name="Picture 2" descr="Cookie trong Expresss - Freetu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2096730"/>
            <a:ext cx="5778520" cy="317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65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a:t>
            </a:fld>
            <a:endParaRPr lang="en-US" dirty="0"/>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a:spLocks/>
          </p:cNvSpPr>
          <p:nvPr/>
        </p:nvSpPr>
        <p:spPr>
          <a:xfrm>
            <a:off x="685800" y="1914533"/>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01</a:t>
            </a:r>
            <a:endParaRPr lang="en" sz="5000" dirty="0">
              <a:solidFill>
                <a:schemeClr val="bg2">
                  <a:lumMod val="25000"/>
                </a:schemeClr>
              </a:solidFill>
            </a:endParaRPr>
          </a:p>
        </p:txBody>
      </p:sp>
      <p:sp>
        <p:nvSpPr>
          <p:cNvPr id="8" name="Google Shape;321;p31"/>
          <p:cNvSpPr txBox="1">
            <a:spLocks/>
          </p:cNvSpPr>
          <p:nvPr/>
        </p:nvSpPr>
        <p:spPr>
          <a:xfrm>
            <a:off x="1969200" y="1837708"/>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Giới</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thiệu</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về</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API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và</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Rest API</a:t>
            </a:r>
          </a:p>
        </p:txBody>
      </p:sp>
      <p:sp>
        <p:nvSpPr>
          <p:cNvPr id="9" name="Google Shape;316;p31"/>
          <p:cNvSpPr txBox="1">
            <a:spLocks/>
          </p:cNvSpPr>
          <p:nvPr/>
        </p:nvSpPr>
        <p:spPr>
          <a:xfrm>
            <a:off x="685800" y="2750681"/>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02</a:t>
            </a:r>
            <a:endParaRPr lang="en" sz="5000" dirty="0">
              <a:solidFill>
                <a:schemeClr val="bg2">
                  <a:lumMod val="25000"/>
                </a:schemeClr>
              </a:solidFill>
            </a:endParaRPr>
          </a:p>
        </p:txBody>
      </p:sp>
      <p:sp>
        <p:nvSpPr>
          <p:cNvPr id="10" name="Google Shape;321;p31"/>
          <p:cNvSpPr txBox="1">
            <a:spLocks/>
          </p:cNvSpPr>
          <p:nvPr/>
        </p:nvSpPr>
        <p:spPr>
          <a:xfrm>
            <a:off x="1969200" y="2712268"/>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Giới thiệu về mã hóa md5, Bcrypt</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1" name="Google Shape;316;p31"/>
          <p:cNvSpPr txBox="1">
            <a:spLocks/>
          </p:cNvSpPr>
          <p:nvPr/>
        </p:nvSpPr>
        <p:spPr>
          <a:xfrm>
            <a:off x="685800" y="365471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03</a:t>
            </a:r>
            <a:endParaRPr lang="en" sz="5000" dirty="0">
              <a:solidFill>
                <a:schemeClr val="bg2">
                  <a:lumMod val="25000"/>
                </a:schemeClr>
              </a:solidFill>
            </a:endParaRPr>
          </a:p>
        </p:txBody>
      </p:sp>
      <p:sp>
        <p:nvSpPr>
          <p:cNvPr id="12" name="Google Shape;321;p31"/>
          <p:cNvSpPr txBox="1">
            <a:spLocks/>
          </p:cNvSpPr>
          <p:nvPr/>
        </p:nvSpPr>
        <p:spPr>
          <a:xfrm>
            <a:off x="1969200" y="4204139"/>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7" name="Google Shape;316;p31"/>
          <p:cNvSpPr txBox="1">
            <a:spLocks/>
          </p:cNvSpPr>
          <p:nvPr/>
        </p:nvSpPr>
        <p:spPr>
          <a:xfrm>
            <a:off x="685800" y="448787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vi-VN" sz="5000" dirty="0" smtClean="0">
                <a:solidFill>
                  <a:schemeClr val="bg2">
                    <a:lumMod val="25000"/>
                  </a:schemeClr>
                </a:solidFill>
              </a:rPr>
              <a:t>4</a:t>
            </a:r>
            <a:endParaRPr lang="en" sz="5000" dirty="0">
              <a:solidFill>
                <a:schemeClr val="bg2">
                  <a:lumMod val="25000"/>
                </a:schemeClr>
              </a:solidFill>
            </a:endParaRPr>
          </a:p>
        </p:txBody>
      </p:sp>
      <p:sp>
        <p:nvSpPr>
          <p:cNvPr id="18" name="Google Shape;321;p31"/>
          <p:cNvSpPr txBox="1">
            <a:spLocks/>
          </p:cNvSpPr>
          <p:nvPr/>
        </p:nvSpPr>
        <p:spPr>
          <a:xfrm>
            <a:off x="2012063" y="3616049"/>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Middleware</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9" name="Google Shape;316;p31"/>
          <p:cNvSpPr txBox="1">
            <a:spLocks/>
          </p:cNvSpPr>
          <p:nvPr/>
        </p:nvSpPr>
        <p:spPr>
          <a:xfrm>
            <a:off x="6096000" y="3094730"/>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6</a:t>
            </a:r>
            <a:endParaRPr lang="en" sz="5000" dirty="0">
              <a:solidFill>
                <a:schemeClr val="bg2">
                  <a:lumMod val="25000"/>
                </a:schemeClr>
              </a:solidFill>
            </a:endParaRPr>
          </a:p>
        </p:txBody>
      </p:sp>
      <p:sp>
        <p:nvSpPr>
          <p:cNvPr id="20" name="Google Shape;321;p31"/>
          <p:cNvSpPr txBox="1">
            <a:spLocks/>
          </p:cNvSpPr>
          <p:nvPr/>
        </p:nvSpPr>
        <p:spPr>
          <a:xfrm>
            <a:off x="7379400" y="301790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Sử dụng biến môi trường</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22" name="Google Shape;316;p31"/>
          <p:cNvSpPr txBox="1">
            <a:spLocks/>
          </p:cNvSpPr>
          <p:nvPr/>
        </p:nvSpPr>
        <p:spPr>
          <a:xfrm>
            <a:off x="6096000" y="393717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7</a:t>
            </a:r>
            <a:endParaRPr lang="en" sz="5000" dirty="0">
              <a:solidFill>
                <a:schemeClr val="bg2">
                  <a:lumMod val="25000"/>
                </a:schemeClr>
              </a:solidFill>
            </a:endParaRPr>
          </a:p>
        </p:txBody>
      </p:sp>
      <p:sp>
        <p:nvSpPr>
          <p:cNvPr id="23" name="Google Shape;321;p31"/>
          <p:cNvSpPr txBox="1">
            <a:spLocks/>
          </p:cNvSpPr>
          <p:nvPr/>
        </p:nvSpPr>
        <p:spPr>
          <a:xfrm>
            <a:off x="7379400" y="3898763"/>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err="1">
                <a:latin typeface="Nunito" pitchFamily="2" charset="0"/>
                <a:ea typeface="Fira Sans Extra Condensed SemiBold"/>
                <a:cs typeface="Fira Sans Extra Condensed SemiBold"/>
                <a:sym typeface="Fira Sans Extra Condensed SemiBold"/>
              </a:rPr>
              <a:t>Thực</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hành</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tạo</a:t>
            </a:r>
            <a:r>
              <a:rPr lang="en-US" sz="2000" b="1" dirty="0">
                <a:latin typeface="Nunito" pitchFamily="2" charset="0"/>
                <a:ea typeface="Fira Sans Extra Condensed SemiBold"/>
                <a:cs typeface="Fira Sans Extra Condensed SemiBold"/>
                <a:sym typeface="Fira Sans Extra Condensed SemiBold"/>
              </a:rPr>
              <a:t> CRUD website</a:t>
            </a:r>
          </a:p>
        </p:txBody>
      </p:sp>
      <p:sp>
        <p:nvSpPr>
          <p:cNvPr id="28" name="Google Shape;316;p31"/>
          <p:cNvSpPr txBox="1">
            <a:spLocks/>
          </p:cNvSpPr>
          <p:nvPr/>
        </p:nvSpPr>
        <p:spPr>
          <a:xfrm>
            <a:off x="6096000" y="2323620"/>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5</a:t>
            </a:r>
            <a:endParaRPr lang="en" sz="5000" dirty="0">
              <a:solidFill>
                <a:schemeClr val="bg2">
                  <a:lumMod val="25000"/>
                </a:schemeClr>
              </a:solidFill>
            </a:endParaRPr>
          </a:p>
        </p:txBody>
      </p:sp>
      <p:sp>
        <p:nvSpPr>
          <p:cNvPr id="29" name="Google Shape;321;p31"/>
          <p:cNvSpPr txBox="1">
            <a:spLocks/>
          </p:cNvSpPr>
          <p:nvPr/>
        </p:nvSpPr>
        <p:spPr>
          <a:xfrm>
            <a:off x="7379400" y="224679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Session</a:t>
            </a:r>
          </a:p>
        </p:txBody>
      </p:sp>
      <p:sp>
        <p:nvSpPr>
          <p:cNvPr id="30" name="Google Shape;321;p31"/>
          <p:cNvSpPr txBox="1">
            <a:spLocks/>
          </p:cNvSpPr>
          <p:nvPr/>
        </p:nvSpPr>
        <p:spPr>
          <a:xfrm>
            <a:off x="2012063" y="4430689"/>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Cookie</a:t>
            </a:r>
          </a:p>
        </p:txBody>
      </p:sp>
    </p:spTree>
    <p:extLst>
      <p:ext uri="{BB962C8B-B14F-4D97-AF65-F5344CB8AC3E}">
        <p14:creationId xmlns:p14="http://schemas.microsoft.com/office/powerpoint/2010/main" val="301562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20</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err="1" smtClean="0">
                <a:latin typeface="Nunito" pitchFamily="2" charset="0"/>
                <a:sym typeface="Fira Sans Extra Condensed SemiBold"/>
              </a:rPr>
              <a:t>Sử</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dụng</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biến</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môi</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trường</a:t>
            </a:r>
            <a:endParaRPr lang="en-US" sz="3600" b="1" dirty="0">
              <a:latin typeface="Nunito" pitchFamily="2" charset="0"/>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06.</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823029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21</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Biến môi trường – Enviroment variables là gì?</a:t>
            </a:r>
            <a:endParaRPr lang="en-US" sz="2400" dirty="0"/>
          </a:p>
        </p:txBody>
      </p:sp>
      <p:sp>
        <p:nvSpPr>
          <p:cNvPr id="13" name="Google Shape;1228;p42"/>
          <p:cNvSpPr txBox="1">
            <a:spLocks/>
          </p:cNvSpPr>
          <p:nvPr/>
        </p:nvSpPr>
        <p:spPr>
          <a:xfrm>
            <a:off x="803364" y="1265440"/>
            <a:ext cx="4940211" cy="490676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tế</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phát</a:t>
            </a:r>
            <a:r>
              <a:rPr lang="en-US" sz="1800" dirty="0" smtClean="0">
                <a:latin typeface="Nunito" pitchFamily="2" charset="0"/>
              </a:rPr>
              <a:t> </a:t>
            </a:r>
            <a:r>
              <a:rPr lang="en-US" sz="1800" dirty="0" err="1" smtClean="0">
                <a:latin typeface="Nunito" pitchFamily="2" charset="0"/>
              </a:rPr>
              <a:t>triển</a:t>
            </a:r>
            <a:r>
              <a:rPr lang="en-US" sz="1800" dirty="0" smtClean="0">
                <a:latin typeface="Nunito" pitchFamily="2" charset="0"/>
              </a:rPr>
              <a:t> </a:t>
            </a:r>
            <a:r>
              <a:rPr lang="en-US" sz="1800" dirty="0" err="1" smtClean="0">
                <a:latin typeface="Nunito" pitchFamily="2" charset="0"/>
              </a:rPr>
              <a:t>phần</a:t>
            </a:r>
            <a:r>
              <a:rPr lang="en-US" sz="1800" dirty="0" smtClean="0">
                <a:latin typeface="Nunito" pitchFamily="2" charset="0"/>
              </a:rPr>
              <a:t> </a:t>
            </a:r>
            <a:r>
              <a:rPr lang="en-US" sz="1800" dirty="0" err="1" smtClean="0">
                <a:latin typeface="Nunito" pitchFamily="2" charset="0"/>
              </a:rPr>
              <a:t>mềm</a:t>
            </a:r>
            <a:r>
              <a:rPr lang="en-US" sz="1800" dirty="0" smtClean="0">
                <a:latin typeface="Nunito" pitchFamily="2" charset="0"/>
              </a:rPr>
              <a:t>,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viết</a:t>
            </a:r>
            <a:r>
              <a:rPr lang="en-US" sz="1800" dirty="0" smtClean="0">
                <a:latin typeface="Nunito" pitchFamily="2" charset="0"/>
              </a:rPr>
              <a:t> code </a:t>
            </a:r>
            <a:r>
              <a:rPr lang="en-US" sz="1800" dirty="0" err="1" smtClean="0">
                <a:latin typeface="Nunito" pitchFamily="2" charset="0"/>
              </a:rPr>
              <a:t>và</a:t>
            </a:r>
            <a:r>
              <a:rPr lang="en-US" sz="1800" dirty="0" smtClean="0">
                <a:latin typeface="Nunito" pitchFamily="2" charset="0"/>
              </a:rPr>
              <a:t> test </a:t>
            </a:r>
            <a:r>
              <a:rPr lang="en-US" sz="1800" dirty="0" err="1" smtClean="0">
                <a:latin typeface="Nunito" pitchFamily="2" charset="0"/>
              </a:rPr>
              <a:t>trên</a:t>
            </a:r>
            <a:r>
              <a:rPr lang="en-US" sz="1800" dirty="0" smtClean="0">
                <a:latin typeface="Nunito" pitchFamily="2" charset="0"/>
              </a:rPr>
              <a:t> </a:t>
            </a:r>
            <a:r>
              <a:rPr lang="en-US" sz="1800" dirty="0" err="1" smtClean="0">
                <a:latin typeface="Nunito" pitchFamily="2" charset="0"/>
              </a:rPr>
              <a:t>máy</a:t>
            </a:r>
            <a:r>
              <a:rPr lang="en-US" sz="1800" dirty="0" smtClean="0">
                <a:latin typeface="Nunito" pitchFamily="2" charset="0"/>
              </a:rPr>
              <a:t>, gọi </a:t>
            </a:r>
            <a:r>
              <a:rPr lang="en-US" sz="1800" dirty="0" err="1" smtClean="0">
                <a:latin typeface="Nunito" pitchFamily="2" charset="0"/>
              </a:rPr>
              <a:t>là</a:t>
            </a:r>
            <a:r>
              <a:rPr lang="en-US" sz="1800" dirty="0" smtClean="0">
                <a:latin typeface="Nunito" pitchFamily="2" charset="0"/>
              </a:rPr>
              <a:t> development environment. </a:t>
            </a: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đưa</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staging environment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khách</a:t>
            </a:r>
            <a:r>
              <a:rPr lang="en-US" sz="1800" dirty="0" smtClean="0">
                <a:latin typeface="Nunito" pitchFamily="2" charset="0"/>
              </a:rPr>
              <a:t> </a:t>
            </a:r>
            <a:r>
              <a:rPr lang="en-US" sz="1800" dirty="0" err="1" smtClean="0">
                <a:latin typeface="Nunito" pitchFamily="2" charset="0"/>
              </a:rPr>
              <a:t>hàng</a:t>
            </a:r>
            <a:r>
              <a:rPr lang="en-US" sz="1800" dirty="0" smtClean="0">
                <a:latin typeface="Nunito" pitchFamily="2" charset="0"/>
              </a:rPr>
              <a:t>, tester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đảm</a:t>
            </a:r>
            <a:r>
              <a:rPr lang="en-US" sz="1800" dirty="0" smtClean="0">
                <a:latin typeface="Nunito" pitchFamily="2" charset="0"/>
              </a:rPr>
              <a:t> </a:t>
            </a:r>
            <a:r>
              <a:rPr lang="en-US" sz="1800" dirty="0" err="1" smtClean="0">
                <a:latin typeface="Nunito" pitchFamily="2" charset="0"/>
              </a:rPr>
              <a:t>bảo</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lỗi</a:t>
            </a:r>
            <a:r>
              <a:rPr lang="en-US" sz="1800" dirty="0" smtClean="0">
                <a:latin typeface="Nunito" pitchFamily="2" charset="0"/>
              </a:rPr>
              <a:t>,... </a:t>
            </a:r>
            <a:r>
              <a:rPr lang="en-US" sz="1800" dirty="0" err="1" smtClean="0">
                <a:latin typeface="Nunito" pitchFamily="2" charset="0"/>
              </a:rPr>
              <a:t>Cuối</a:t>
            </a:r>
            <a:r>
              <a:rPr lang="en-US" sz="1800" dirty="0" smtClean="0">
                <a:latin typeface="Nunito" pitchFamily="2" charset="0"/>
              </a:rPr>
              <a:t> </a:t>
            </a:r>
            <a:r>
              <a:rPr lang="en-US" sz="1800" dirty="0" err="1" smtClean="0">
                <a:latin typeface="Nunito" pitchFamily="2" charset="0"/>
              </a:rPr>
              <a:t>cùng</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đưa</a:t>
            </a:r>
            <a:r>
              <a:rPr lang="en-US" sz="1800" dirty="0" smtClean="0">
                <a:latin typeface="Nunito" pitchFamily="2" charset="0"/>
              </a:rPr>
              <a:t> </a:t>
            </a:r>
            <a:r>
              <a:rPr lang="en-US" sz="1800" dirty="0" err="1" smtClean="0">
                <a:latin typeface="Nunito" pitchFamily="2" charset="0"/>
              </a:rPr>
              <a:t>phần</a:t>
            </a:r>
            <a:r>
              <a:rPr lang="en-US" sz="1800" dirty="0" smtClean="0">
                <a:latin typeface="Nunito" pitchFamily="2" charset="0"/>
              </a:rPr>
              <a:t> </a:t>
            </a:r>
            <a:r>
              <a:rPr lang="en-US" sz="1800" dirty="0" err="1" smtClean="0">
                <a:latin typeface="Nunito" pitchFamily="2" charset="0"/>
              </a:rPr>
              <a:t>mềm</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hoạt</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gọi </a:t>
            </a:r>
            <a:r>
              <a:rPr lang="en-US" sz="1800" dirty="0" err="1" smtClean="0">
                <a:latin typeface="Nunito" pitchFamily="2" charset="0"/>
              </a:rPr>
              <a:t>là</a:t>
            </a:r>
            <a:r>
              <a:rPr lang="en-US" sz="1800" dirty="0" smtClean="0">
                <a:latin typeface="Nunito" pitchFamily="2" charset="0"/>
              </a:rPr>
              <a:t> production environment.</a:t>
            </a:r>
          </a:p>
          <a:p>
            <a:pPr marL="0" indent="0">
              <a:lnSpc>
                <a:spcPct val="100000"/>
              </a:lnSpc>
              <a:spcBef>
                <a:spcPts val="600"/>
              </a:spcBef>
              <a:spcAft>
                <a:spcPts val="600"/>
              </a:spcAft>
              <a:buNone/>
            </a:pPr>
            <a:r>
              <a:rPr lang="en-US" sz="1800" dirty="0" err="1" smtClean="0">
                <a:latin typeface="Nunito" pitchFamily="2" charset="0"/>
              </a:rPr>
              <a:t>Tùy</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từng</a:t>
            </a:r>
            <a:r>
              <a:rPr lang="en-US" sz="1800" dirty="0" smtClean="0">
                <a:latin typeface="Nunito" pitchFamily="2" charset="0"/>
              </a:rPr>
              <a:t> </a:t>
            </a:r>
            <a:r>
              <a:rPr lang="en-US" sz="1800" dirty="0" err="1" smtClean="0">
                <a:latin typeface="Nunito" pitchFamily="2" charset="0"/>
              </a:rPr>
              <a:t>môi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ta </a:t>
            </a:r>
            <a:r>
              <a:rPr lang="en-US" sz="1800" dirty="0" err="1" smtClean="0">
                <a:latin typeface="Nunito" pitchFamily="2" charset="0"/>
              </a:rPr>
              <a:t>muốn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trị</a:t>
            </a:r>
            <a:r>
              <a:rPr lang="en-US" sz="1800" dirty="0" smtClean="0">
                <a:latin typeface="Nunito" pitchFamily="2" charset="0"/>
              </a:rPr>
              <a:t> </a:t>
            </a:r>
            <a:r>
              <a:rPr lang="en-US" sz="1800" dirty="0" err="1" smtClean="0">
                <a:latin typeface="Nunito" pitchFamily="2" charset="0"/>
              </a:rPr>
              <a:t>khác</a:t>
            </a:r>
            <a:r>
              <a:rPr lang="en-US" sz="1800" dirty="0" smtClean="0">
                <a:latin typeface="Nunito" pitchFamily="2" charset="0"/>
              </a:rPr>
              <a:t> </a:t>
            </a:r>
            <a:r>
              <a:rPr lang="en-US" sz="1800" dirty="0" err="1" smtClean="0">
                <a:latin typeface="Nunito" pitchFamily="2" charset="0"/>
              </a:rPr>
              <a:t>nhau</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bảo</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cách</a:t>
            </a:r>
            <a:r>
              <a:rPr lang="en-US" sz="1800" dirty="0" smtClean="0">
                <a:latin typeface="Nunito" pitchFamily="2" charset="0"/>
              </a:rPr>
              <a:t> an </a:t>
            </a:r>
            <a:r>
              <a:rPr lang="en-US" sz="1800" dirty="0" err="1" smtClean="0">
                <a:latin typeface="Nunito" pitchFamily="2" charset="0"/>
              </a:rPr>
              <a:t>toàn</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môi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a:t>
            </a:r>
          </a:p>
        </p:txBody>
      </p:sp>
      <p:pic>
        <p:nvPicPr>
          <p:cNvPr id="2050" name="Picture 2" descr="Promoting Jira configuration from development to production | Administering  Jira applications Data Center and Server 8.17 | Atlassian Documen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9" y="1937906"/>
            <a:ext cx="5831175" cy="328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76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22</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Sử dụng biến môi trường như thế nào?</a:t>
            </a:r>
            <a:endParaRPr lang="en-US" sz="2400" dirty="0"/>
          </a:p>
        </p:txBody>
      </p:sp>
      <p:sp>
        <p:nvSpPr>
          <p:cNvPr id="13" name="Google Shape;1228;p42"/>
          <p:cNvSpPr txBox="1">
            <a:spLocks/>
          </p:cNvSpPr>
          <p:nvPr/>
        </p:nvSpPr>
        <p:spPr>
          <a:xfrm>
            <a:off x="803364" y="1265440"/>
            <a:ext cx="4940211" cy="490676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môi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1 file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đuôi</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env</a:t>
            </a:r>
            <a:r>
              <a:rPr lang="en-US" sz="1800" dirty="0" smtClean="0">
                <a:latin typeface="Nunito" pitchFamily="2" charset="0"/>
              </a:rPr>
              <a:t>, .</a:t>
            </a:r>
            <a:r>
              <a:rPr lang="en-US" sz="1800" dirty="0" err="1" smtClean="0">
                <a:latin typeface="Nunito" pitchFamily="2" charset="0"/>
              </a:rPr>
              <a:t>env.production</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1 package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dotenv</a:t>
            </a:r>
            <a:r>
              <a:rPr lang="en-US" sz="1800" dirty="0" smtClean="0">
                <a:latin typeface="Nunito" pitchFamily="2" charset="0"/>
              </a:rPr>
              <a:t>: </a:t>
            </a:r>
          </a:p>
          <a:p>
            <a:pPr marL="0" indent="0">
              <a:lnSpc>
                <a:spcPct val="100000"/>
              </a:lnSpc>
              <a:spcBef>
                <a:spcPts val="600"/>
              </a:spcBef>
              <a:spcAft>
                <a:spcPts val="600"/>
              </a:spcAft>
              <a:buNone/>
            </a:pPr>
            <a:r>
              <a:rPr lang="en-US" sz="1800" b="1" dirty="0" err="1" smtClean="0">
                <a:solidFill>
                  <a:schemeClr val="accent1">
                    <a:lumMod val="50000"/>
                  </a:schemeClr>
                </a:solidFill>
                <a:latin typeface="Nunito" pitchFamily="2" charset="0"/>
              </a:rPr>
              <a:t>npm</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i</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dotenv</a:t>
            </a:r>
            <a:endParaRPr lang="en-US" sz="1800" b="1" dirty="0" smtClean="0">
              <a:solidFill>
                <a:schemeClr val="accent1">
                  <a:lumMod val="50000"/>
                </a:schemeClr>
              </a:solidFill>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config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app.js </a:t>
            </a:r>
            <a:r>
              <a:rPr lang="en-US" sz="1800" dirty="0" err="1" smtClean="0">
                <a:latin typeface="Nunito" pitchFamily="2" charset="0"/>
              </a:rPr>
              <a:t>là</a:t>
            </a:r>
            <a:r>
              <a:rPr lang="en-US" sz="1800" dirty="0" smtClean="0">
                <a:latin typeface="Nunito" pitchFamily="2" charset="0"/>
              </a:rPr>
              <a:t> require(‘</a:t>
            </a:r>
            <a:r>
              <a:rPr lang="en-US" sz="1800" dirty="0" err="1" smtClean="0">
                <a:latin typeface="Nunito" pitchFamily="2" charset="0"/>
              </a:rPr>
              <a:t>dotenv</a:t>
            </a:r>
            <a:r>
              <a:rPr lang="en-US" sz="1800" dirty="0" smtClean="0">
                <a:latin typeface="Nunito" pitchFamily="2" charset="0"/>
              </a:rPr>
              <a:t>’).</a:t>
            </a:r>
            <a:r>
              <a:rPr lang="en-US" sz="1800" dirty="0" err="1" smtClean="0">
                <a:latin typeface="Nunito" pitchFamily="2" charset="0"/>
              </a:rPr>
              <a:t>config</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đọc</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môi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Cú</a:t>
            </a:r>
            <a:r>
              <a:rPr lang="en-US" sz="1800" dirty="0" smtClean="0">
                <a:latin typeface="Nunito" pitchFamily="2" charset="0"/>
              </a:rPr>
              <a:t> </a:t>
            </a:r>
            <a:r>
              <a:rPr lang="en-US" sz="1800" dirty="0" err="1" smtClean="0">
                <a:latin typeface="Nunito" pitchFamily="2" charset="0"/>
              </a:rPr>
              <a:t>pháp</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gọi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 </a:t>
            </a:r>
            <a:r>
              <a:rPr lang="en-US" sz="1800" dirty="0" err="1" smtClean="0">
                <a:latin typeface="Nunito" pitchFamily="2" charset="0"/>
              </a:rPr>
              <a:t>môi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process.env</a:t>
            </a:r>
            <a:r>
              <a:rPr lang="en-US" sz="1800" dirty="0" smtClean="0">
                <a:latin typeface="Nunito" pitchFamily="2" charset="0"/>
              </a:rPr>
              <a:t>.&lt;</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biến</a:t>
            </a:r>
            <a:r>
              <a:rPr lang="en-US" sz="1800" dirty="0" smtClean="0">
                <a:latin typeface="Nunito" pitchFamily="2" charset="0"/>
              </a:rPr>
              <a:t>&gt;</a:t>
            </a:r>
          </a:p>
        </p:txBody>
      </p:sp>
      <p:pic>
        <p:nvPicPr>
          <p:cNvPr id="3" name="Picture 2"/>
          <p:cNvPicPr>
            <a:picLocks noChangeAspect="1"/>
          </p:cNvPicPr>
          <p:nvPr/>
        </p:nvPicPr>
        <p:blipFill>
          <a:blip r:embed="rId3"/>
          <a:stretch>
            <a:fillRect/>
          </a:stretch>
        </p:blipFill>
        <p:spPr>
          <a:xfrm>
            <a:off x="5909856" y="1320012"/>
            <a:ext cx="5053419" cy="2257911"/>
          </a:xfrm>
          <a:prstGeom prst="rect">
            <a:avLst/>
          </a:prstGeom>
        </p:spPr>
      </p:pic>
      <p:pic>
        <p:nvPicPr>
          <p:cNvPr id="4" name="Picture 3"/>
          <p:cNvPicPr>
            <a:picLocks noChangeAspect="1"/>
          </p:cNvPicPr>
          <p:nvPr/>
        </p:nvPicPr>
        <p:blipFill>
          <a:blip r:embed="rId4"/>
          <a:stretch>
            <a:fillRect/>
          </a:stretch>
        </p:blipFill>
        <p:spPr>
          <a:xfrm>
            <a:off x="5899094" y="4197597"/>
            <a:ext cx="5064181" cy="1905000"/>
          </a:xfrm>
          <a:prstGeom prst="rect">
            <a:avLst/>
          </a:prstGeom>
        </p:spPr>
      </p:pic>
      <p:pic>
        <p:nvPicPr>
          <p:cNvPr id="5" name="Picture 4"/>
          <p:cNvPicPr>
            <a:picLocks noChangeAspect="1"/>
          </p:cNvPicPr>
          <p:nvPr/>
        </p:nvPicPr>
        <p:blipFill>
          <a:blip r:embed="rId5"/>
          <a:stretch>
            <a:fillRect/>
          </a:stretch>
        </p:blipFill>
        <p:spPr>
          <a:xfrm>
            <a:off x="5909855" y="3692470"/>
            <a:ext cx="2829320" cy="390580"/>
          </a:xfrm>
          <a:prstGeom prst="rect">
            <a:avLst/>
          </a:prstGeom>
        </p:spPr>
      </p:pic>
    </p:spTree>
    <p:extLst>
      <p:ext uri="{BB962C8B-B14F-4D97-AF65-F5344CB8AC3E}">
        <p14:creationId xmlns:p14="http://schemas.microsoft.com/office/powerpoint/2010/main" val="886341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182356" y="3581181"/>
            <a:ext cx="4038094"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err="1">
                <a:latin typeface="Nunito" pitchFamily="2" charset="0"/>
                <a:ea typeface="Fira Sans Extra Condensed SemiBold"/>
                <a:cs typeface="Fira Sans Extra Condensed SemiBold"/>
                <a:sym typeface="Fira Sans Extra Condensed SemiBold"/>
              </a:rPr>
              <a:t>Thực</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hành</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tạo</a:t>
            </a:r>
            <a:r>
              <a:rPr lang="en-US" sz="2800" b="1" dirty="0">
                <a:latin typeface="Nunito" pitchFamily="2" charset="0"/>
                <a:ea typeface="Fira Sans Extra Condensed SemiBold"/>
                <a:cs typeface="Fira Sans Extra Condensed SemiBold"/>
                <a:sym typeface="Fira Sans Extra Condensed SemiBold"/>
              </a:rPr>
              <a:t> CRUD website</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07.</a:t>
            </a:r>
            <a:endParaRPr lang="en"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882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24</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Giao diện</a:t>
            </a:r>
            <a:endParaRPr lang="en-US" sz="2400" dirty="0"/>
          </a:p>
        </p:txBody>
      </p:sp>
      <p:sp>
        <p:nvSpPr>
          <p:cNvPr id="5" name="Google Shape;1228;p42"/>
          <p:cNvSpPr txBox="1">
            <a:spLocks/>
          </p:cNvSpPr>
          <p:nvPr/>
        </p:nvSpPr>
        <p:spPr>
          <a:xfrm>
            <a:off x="558294" y="2083803"/>
            <a:ext cx="3518406" cy="2871711"/>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hành</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website </a:t>
            </a:r>
            <a:r>
              <a:rPr lang="en-US" sz="1800" dirty="0" err="1" smtClean="0">
                <a:latin typeface="Nunito" pitchFamily="2" charset="0"/>
              </a:rPr>
              <a:t>quản</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khoa</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thao</a:t>
            </a:r>
            <a:r>
              <a:rPr lang="en-US" sz="1800" dirty="0" smtClean="0">
                <a:latin typeface="Nunito" pitchFamily="2" charset="0"/>
              </a:rPr>
              <a:t> </a:t>
            </a:r>
            <a:r>
              <a:rPr lang="en-US" sz="1800" dirty="0" err="1" smtClean="0">
                <a:latin typeface="Nunito" pitchFamily="2" charset="0"/>
              </a:rPr>
              <a:t>tác</a:t>
            </a:r>
            <a:r>
              <a:rPr lang="en-US" sz="1800" dirty="0" smtClean="0">
                <a:latin typeface="Nunito" pitchFamily="2" charset="0"/>
              </a:rPr>
              <a:t> Create - Read - Update </a:t>
            </a:r>
            <a:r>
              <a:rPr lang="en-US" sz="1800" dirty="0">
                <a:latin typeface="Nunito" pitchFamily="2" charset="0"/>
              </a:rPr>
              <a:t>-</a:t>
            </a:r>
            <a:r>
              <a:rPr lang="en-US" sz="1800" dirty="0" smtClean="0">
                <a:latin typeface="Nunito" pitchFamily="2" charset="0"/>
              </a:rPr>
              <a:t> Delete;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Mongoose – Express – EJS – </a:t>
            </a:r>
            <a:r>
              <a:rPr lang="en-US" sz="1800" dirty="0" err="1" smtClean="0">
                <a:latin typeface="Nunito" pitchFamily="2" charset="0"/>
              </a:rPr>
              <a:t>Jquery</a:t>
            </a:r>
            <a:r>
              <a:rPr lang="en-US" sz="1800" dirty="0" smtClean="0">
                <a:latin typeface="Nunito" pitchFamily="2" charset="0"/>
              </a:rPr>
              <a:t>/JS.</a:t>
            </a:r>
          </a:p>
          <a:p>
            <a:pPr marL="0" indent="0">
              <a:lnSpc>
                <a:spcPct val="100000"/>
              </a:lnSpc>
              <a:spcBef>
                <a:spcPts val="600"/>
              </a:spcBef>
              <a:spcAft>
                <a:spcPts val="600"/>
              </a:spcAft>
              <a:buNone/>
            </a:pP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khảo</a:t>
            </a:r>
            <a:r>
              <a:rPr lang="en-US" sz="1800" dirty="0" smtClean="0">
                <a:latin typeface="Nunito" pitchFamily="2" charset="0"/>
              </a:rPr>
              <a:t> </a:t>
            </a:r>
            <a:r>
              <a:rPr lang="en-US" sz="1800" dirty="0" err="1" smtClean="0">
                <a:latin typeface="Nunito" pitchFamily="2" charset="0"/>
              </a:rPr>
              <a:t>giao</a:t>
            </a:r>
            <a:r>
              <a:rPr lang="en-US" sz="1800" dirty="0" smtClean="0">
                <a:latin typeface="Nunito" pitchFamily="2" charset="0"/>
              </a:rPr>
              <a:t> </a:t>
            </a:r>
            <a:r>
              <a:rPr lang="en-US" sz="1800" dirty="0" err="1" smtClean="0">
                <a:latin typeface="Nunito" pitchFamily="2" charset="0"/>
              </a:rPr>
              <a:t>diện</a:t>
            </a:r>
            <a:r>
              <a:rPr lang="en-US" sz="1800" dirty="0" smtClean="0">
                <a:latin typeface="Nunito" pitchFamily="2" charset="0"/>
              </a:rPr>
              <a:t> </a:t>
            </a:r>
            <a:r>
              <a:rPr lang="en-US" sz="1800" dirty="0" err="1" smtClean="0">
                <a:latin typeface="Nunito" pitchFamily="2" charset="0"/>
              </a:rPr>
              <a:t>phía</a:t>
            </a:r>
            <a:r>
              <a:rPr lang="en-US" sz="1800" dirty="0" smtClean="0">
                <a:latin typeface="Nunito" pitchFamily="2" charset="0"/>
              </a:rPr>
              <a:t> </a:t>
            </a:r>
            <a:r>
              <a:rPr lang="en-US" sz="1800" dirty="0" err="1" smtClean="0">
                <a:latin typeface="Nunito" pitchFamily="2" charset="0"/>
              </a:rPr>
              <a:t>bên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hoặc</a:t>
            </a:r>
            <a:r>
              <a:rPr lang="en-US" sz="1800" dirty="0" smtClean="0">
                <a:latin typeface="Nunito" pitchFamily="2" charset="0"/>
              </a:rPr>
              <a:t> </a:t>
            </a:r>
            <a:r>
              <a:rPr lang="en-US" sz="1800" dirty="0" err="1" smtClean="0">
                <a:latin typeface="Nunito" pitchFamily="2" charset="0"/>
              </a:rPr>
              <a:t>tự</a:t>
            </a:r>
            <a:r>
              <a:rPr lang="en-US" sz="1800" dirty="0" smtClean="0">
                <a:latin typeface="Nunito" pitchFamily="2" charset="0"/>
              </a:rPr>
              <a:t> </a:t>
            </a:r>
            <a:r>
              <a:rPr lang="en-US" sz="1800" dirty="0" err="1" smtClean="0">
                <a:latin typeface="Nunito" pitchFamily="2" charset="0"/>
              </a:rPr>
              <a:t>thiết</a:t>
            </a:r>
            <a:r>
              <a:rPr lang="en-US" sz="1800" dirty="0" smtClean="0">
                <a:latin typeface="Nunito" pitchFamily="2" charset="0"/>
              </a:rPr>
              <a:t> </a:t>
            </a:r>
            <a:r>
              <a:rPr lang="en-US" sz="1800" dirty="0" err="1" smtClean="0">
                <a:latin typeface="Nunito" pitchFamily="2" charset="0"/>
              </a:rPr>
              <a:t>kế</a:t>
            </a:r>
            <a:r>
              <a:rPr lang="en-US" sz="1800" dirty="0" smtClean="0">
                <a:latin typeface="Nunito" pitchFamily="2" charset="0"/>
              </a:rPr>
              <a:t> </a:t>
            </a:r>
            <a:r>
              <a:rPr lang="en-US" sz="1800" dirty="0" err="1" smtClean="0">
                <a:latin typeface="Nunito" pitchFamily="2" charset="0"/>
              </a:rPr>
              <a:t>giao</a:t>
            </a:r>
            <a:r>
              <a:rPr lang="en-US" sz="1800" dirty="0" smtClean="0">
                <a:latin typeface="Nunito" pitchFamily="2" charset="0"/>
              </a:rPr>
              <a:t> </a:t>
            </a:r>
            <a:r>
              <a:rPr lang="en-US" sz="1800" dirty="0" err="1" smtClean="0">
                <a:latin typeface="Nunito" pitchFamily="2" charset="0"/>
              </a:rPr>
              <a:t>diện</a:t>
            </a:r>
            <a:r>
              <a:rPr lang="en-US" sz="1800" dirty="0" smtClean="0">
                <a:latin typeface="Nunito" pitchFamily="2" charset="0"/>
              </a:rPr>
              <a:t> </a:t>
            </a:r>
            <a:r>
              <a:rPr lang="en-US" sz="1800" dirty="0" err="1" smtClean="0">
                <a:latin typeface="Nunito" pitchFamily="2" charset="0"/>
              </a:rPr>
              <a:t>đều</a:t>
            </a:r>
            <a:r>
              <a:rPr lang="en-US" sz="1800" dirty="0" smtClean="0">
                <a:latin typeface="Nunito" pitchFamily="2" charset="0"/>
              </a:rPr>
              <a:t> ok.</a:t>
            </a: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152900" y="1295399"/>
            <a:ext cx="3657600" cy="2020338"/>
          </a:xfrm>
          <a:prstGeom prst="rect">
            <a:avLst/>
          </a:prstGeom>
        </p:spPr>
      </p:pic>
      <p:pic>
        <p:nvPicPr>
          <p:cNvPr id="7" name="Picture 6"/>
          <p:cNvPicPr>
            <a:picLocks noChangeAspect="1"/>
          </p:cNvPicPr>
          <p:nvPr/>
        </p:nvPicPr>
        <p:blipFill>
          <a:blip r:embed="rId4"/>
          <a:stretch>
            <a:fillRect/>
          </a:stretch>
        </p:blipFill>
        <p:spPr>
          <a:xfrm>
            <a:off x="7976288" y="1295400"/>
            <a:ext cx="3657600" cy="1905845"/>
          </a:xfrm>
          <a:prstGeom prst="rect">
            <a:avLst/>
          </a:prstGeom>
        </p:spPr>
      </p:pic>
      <p:pic>
        <p:nvPicPr>
          <p:cNvPr id="8" name="Picture 7"/>
          <p:cNvPicPr>
            <a:picLocks noChangeAspect="1"/>
          </p:cNvPicPr>
          <p:nvPr/>
        </p:nvPicPr>
        <p:blipFill>
          <a:blip r:embed="rId5"/>
          <a:stretch>
            <a:fillRect/>
          </a:stretch>
        </p:blipFill>
        <p:spPr>
          <a:xfrm>
            <a:off x="4152900" y="3724032"/>
            <a:ext cx="3657600" cy="1966162"/>
          </a:xfrm>
          <a:prstGeom prst="rect">
            <a:avLst/>
          </a:prstGeom>
        </p:spPr>
      </p:pic>
      <p:pic>
        <p:nvPicPr>
          <p:cNvPr id="9" name="Picture 8"/>
          <p:cNvPicPr>
            <a:picLocks noChangeAspect="1"/>
          </p:cNvPicPr>
          <p:nvPr/>
        </p:nvPicPr>
        <p:blipFill>
          <a:blip r:embed="rId6"/>
          <a:stretch>
            <a:fillRect/>
          </a:stretch>
        </p:blipFill>
        <p:spPr>
          <a:xfrm>
            <a:off x="7976288" y="3724031"/>
            <a:ext cx="3657600" cy="2065533"/>
          </a:xfrm>
          <a:prstGeom prst="rect">
            <a:avLst/>
          </a:prstGeom>
        </p:spPr>
      </p:pic>
      <p:sp>
        <p:nvSpPr>
          <p:cNvPr id="13" name="Google Shape;1228;p42"/>
          <p:cNvSpPr txBox="1">
            <a:spLocks/>
          </p:cNvSpPr>
          <p:nvPr/>
        </p:nvSpPr>
        <p:spPr>
          <a:xfrm>
            <a:off x="4965447" y="3315737"/>
            <a:ext cx="2032506" cy="29380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400" dirty="0" err="1" smtClean="0">
                <a:latin typeface="Nunito" pitchFamily="2" charset="0"/>
              </a:rPr>
              <a:t>Trang</a:t>
            </a:r>
            <a:r>
              <a:rPr lang="en-US" sz="1400" dirty="0" smtClean="0">
                <a:latin typeface="Nunito" pitchFamily="2" charset="0"/>
              </a:rPr>
              <a:t> </a:t>
            </a:r>
            <a:r>
              <a:rPr lang="en-US" sz="1400" dirty="0" err="1" smtClean="0">
                <a:latin typeface="Nunito" pitchFamily="2" charset="0"/>
              </a:rPr>
              <a:t>chủ</a:t>
            </a:r>
            <a:endParaRPr lang="en-US" sz="1400" dirty="0" smtClean="0">
              <a:latin typeface="Nunito" pitchFamily="2" charset="0"/>
            </a:endParaRPr>
          </a:p>
        </p:txBody>
      </p:sp>
      <p:sp>
        <p:nvSpPr>
          <p:cNvPr id="14" name="Google Shape;1228;p42"/>
          <p:cNvSpPr txBox="1">
            <a:spLocks/>
          </p:cNvSpPr>
          <p:nvPr/>
        </p:nvSpPr>
        <p:spPr>
          <a:xfrm>
            <a:off x="8788835" y="3315737"/>
            <a:ext cx="2032506" cy="29380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400" dirty="0" err="1" smtClean="0">
                <a:latin typeface="Nunito" pitchFamily="2" charset="0"/>
              </a:rPr>
              <a:t>Tạo</a:t>
            </a:r>
            <a:r>
              <a:rPr lang="en-US" sz="1400" dirty="0" smtClean="0">
                <a:latin typeface="Nunito" pitchFamily="2" charset="0"/>
              </a:rPr>
              <a:t> </a:t>
            </a:r>
            <a:r>
              <a:rPr lang="en-US" sz="1400" dirty="0" err="1" smtClean="0">
                <a:latin typeface="Nunito" pitchFamily="2" charset="0"/>
              </a:rPr>
              <a:t>mới</a:t>
            </a:r>
            <a:r>
              <a:rPr lang="en-US" sz="1400" dirty="0" smtClean="0">
                <a:latin typeface="Nunito" pitchFamily="2" charset="0"/>
              </a:rPr>
              <a:t> </a:t>
            </a:r>
            <a:r>
              <a:rPr lang="en-US" sz="1400" dirty="0" err="1" smtClean="0">
                <a:latin typeface="Nunito" pitchFamily="2" charset="0"/>
              </a:rPr>
              <a:t>khoa</a:t>
            </a:r>
            <a:endParaRPr lang="en-US" sz="1400" dirty="0" smtClean="0">
              <a:latin typeface="Nunito" pitchFamily="2" charset="0"/>
            </a:endParaRPr>
          </a:p>
        </p:txBody>
      </p:sp>
      <p:sp>
        <p:nvSpPr>
          <p:cNvPr id="15" name="Google Shape;1228;p42"/>
          <p:cNvSpPr txBox="1">
            <a:spLocks/>
          </p:cNvSpPr>
          <p:nvPr/>
        </p:nvSpPr>
        <p:spPr>
          <a:xfrm>
            <a:off x="4972721" y="5789564"/>
            <a:ext cx="2032506" cy="29380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400" dirty="0" err="1" smtClean="0">
                <a:latin typeface="Nunito" pitchFamily="2" charset="0"/>
              </a:rPr>
              <a:t>Cập</a:t>
            </a:r>
            <a:r>
              <a:rPr lang="en-US" sz="1400" dirty="0" smtClean="0">
                <a:latin typeface="Nunito" pitchFamily="2" charset="0"/>
              </a:rPr>
              <a:t> </a:t>
            </a:r>
            <a:r>
              <a:rPr lang="en-US" sz="1400" dirty="0" err="1" smtClean="0">
                <a:latin typeface="Nunito" pitchFamily="2" charset="0"/>
              </a:rPr>
              <a:t>nhật</a:t>
            </a:r>
            <a:r>
              <a:rPr lang="en-US" sz="1400" dirty="0" smtClean="0">
                <a:latin typeface="Nunito" pitchFamily="2" charset="0"/>
              </a:rPr>
              <a:t> </a:t>
            </a:r>
            <a:r>
              <a:rPr lang="en-US" sz="1400" dirty="0" err="1" smtClean="0">
                <a:latin typeface="Nunito" pitchFamily="2" charset="0"/>
              </a:rPr>
              <a:t>thông</a:t>
            </a:r>
            <a:r>
              <a:rPr lang="en-US" sz="1400" dirty="0" smtClean="0">
                <a:latin typeface="Nunito" pitchFamily="2" charset="0"/>
              </a:rPr>
              <a:t> tin</a:t>
            </a:r>
          </a:p>
        </p:txBody>
      </p:sp>
      <p:sp>
        <p:nvSpPr>
          <p:cNvPr id="16" name="Google Shape;1228;p42"/>
          <p:cNvSpPr txBox="1">
            <a:spLocks/>
          </p:cNvSpPr>
          <p:nvPr/>
        </p:nvSpPr>
        <p:spPr>
          <a:xfrm>
            <a:off x="8788835" y="5829253"/>
            <a:ext cx="2032506" cy="29380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400" dirty="0" err="1" smtClean="0">
                <a:latin typeface="Nunito" pitchFamily="2" charset="0"/>
              </a:rPr>
              <a:t>Xóa</a:t>
            </a:r>
            <a:r>
              <a:rPr lang="en-US" sz="1400" dirty="0" smtClean="0">
                <a:latin typeface="Nunito" pitchFamily="2" charset="0"/>
              </a:rPr>
              <a:t> </a:t>
            </a:r>
            <a:r>
              <a:rPr lang="en-US" sz="1400" dirty="0" err="1" smtClean="0">
                <a:latin typeface="Nunito" pitchFamily="2" charset="0"/>
              </a:rPr>
              <a:t>khoa</a:t>
            </a:r>
            <a:endParaRPr lang="en-US" sz="1400" dirty="0" smtClean="0">
              <a:latin typeface="Nunito" pitchFamily="2" charset="0"/>
            </a:endParaRPr>
          </a:p>
        </p:txBody>
      </p:sp>
    </p:spTree>
    <p:extLst>
      <p:ext uri="{BB962C8B-B14F-4D97-AF65-F5344CB8AC3E}">
        <p14:creationId xmlns:p14="http://schemas.microsoft.com/office/powerpoint/2010/main" val="542803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25</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Tạo model và kết nối database</a:t>
            </a:r>
            <a:endParaRPr lang="en-US" sz="2400" dirty="0"/>
          </a:p>
        </p:txBody>
      </p:sp>
      <p:pic>
        <p:nvPicPr>
          <p:cNvPr id="3" name="Picture 2"/>
          <p:cNvPicPr>
            <a:picLocks noChangeAspect="1"/>
          </p:cNvPicPr>
          <p:nvPr/>
        </p:nvPicPr>
        <p:blipFill>
          <a:blip r:embed="rId3"/>
          <a:stretch>
            <a:fillRect/>
          </a:stretch>
        </p:blipFill>
        <p:spPr>
          <a:xfrm>
            <a:off x="657224" y="1971716"/>
            <a:ext cx="5486400" cy="2919800"/>
          </a:xfrm>
          <a:prstGeom prst="rect">
            <a:avLst/>
          </a:prstGeom>
        </p:spPr>
      </p:pic>
      <p:pic>
        <p:nvPicPr>
          <p:cNvPr id="4" name="Picture 3"/>
          <p:cNvPicPr>
            <a:picLocks noChangeAspect="1"/>
          </p:cNvPicPr>
          <p:nvPr/>
        </p:nvPicPr>
        <p:blipFill>
          <a:blip r:embed="rId4"/>
          <a:stretch>
            <a:fillRect/>
          </a:stretch>
        </p:blipFill>
        <p:spPr>
          <a:xfrm>
            <a:off x="6302553" y="1971716"/>
            <a:ext cx="5108397" cy="2914568"/>
          </a:xfrm>
          <a:prstGeom prst="rect">
            <a:avLst/>
          </a:prstGeom>
        </p:spPr>
      </p:pic>
      <p:sp>
        <p:nvSpPr>
          <p:cNvPr id="9" name="Google Shape;1228;p42"/>
          <p:cNvSpPr txBox="1">
            <a:spLocks/>
          </p:cNvSpPr>
          <p:nvPr/>
        </p:nvSpPr>
        <p:spPr>
          <a:xfrm>
            <a:off x="1641221" y="4988876"/>
            <a:ext cx="3518406" cy="54443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Tạo</a:t>
            </a:r>
            <a:r>
              <a:rPr lang="en-US" sz="1800" dirty="0" smtClean="0">
                <a:latin typeface="Nunito" pitchFamily="2" charset="0"/>
              </a:rPr>
              <a:t> model</a:t>
            </a:r>
          </a:p>
        </p:txBody>
      </p:sp>
      <p:sp>
        <p:nvSpPr>
          <p:cNvPr id="10" name="Google Shape;1228;p42"/>
          <p:cNvSpPr txBox="1">
            <a:spLocks/>
          </p:cNvSpPr>
          <p:nvPr/>
        </p:nvSpPr>
        <p:spPr>
          <a:xfrm>
            <a:off x="7097548" y="4988876"/>
            <a:ext cx="3518406" cy="54443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mongoose</a:t>
            </a:r>
          </a:p>
        </p:txBody>
      </p:sp>
    </p:spTree>
    <p:extLst>
      <p:ext uri="{BB962C8B-B14F-4D97-AF65-F5344CB8AC3E}">
        <p14:creationId xmlns:p14="http://schemas.microsoft.com/office/powerpoint/2010/main" val="291076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26</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config app.js</a:t>
            </a:r>
            <a:endParaRPr lang="en-US" sz="2400" dirty="0"/>
          </a:p>
        </p:txBody>
      </p:sp>
      <p:pic>
        <p:nvPicPr>
          <p:cNvPr id="7" name="Picture 6"/>
          <p:cNvPicPr>
            <a:picLocks noChangeAspect="1"/>
          </p:cNvPicPr>
          <p:nvPr/>
        </p:nvPicPr>
        <p:blipFill>
          <a:blip r:embed="rId3"/>
          <a:stretch>
            <a:fillRect/>
          </a:stretch>
        </p:blipFill>
        <p:spPr>
          <a:xfrm>
            <a:off x="1050670" y="1617310"/>
            <a:ext cx="4083305" cy="3950219"/>
          </a:xfrm>
          <a:prstGeom prst="rect">
            <a:avLst/>
          </a:prstGeom>
        </p:spPr>
      </p:pic>
      <p:pic>
        <p:nvPicPr>
          <p:cNvPr id="8" name="Picture 7"/>
          <p:cNvPicPr>
            <a:picLocks noChangeAspect="1"/>
          </p:cNvPicPr>
          <p:nvPr/>
        </p:nvPicPr>
        <p:blipFill>
          <a:blip r:embed="rId4"/>
          <a:stretch>
            <a:fillRect/>
          </a:stretch>
        </p:blipFill>
        <p:spPr>
          <a:xfrm>
            <a:off x="5374954" y="1722317"/>
            <a:ext cx="5626421" cy="3711213"/>
          </a:xfrm>
          <a:prstGeom prst="rect">
            <a:avLst/>
          </a:prstGeom>
        </p:spPr>
      </p:pic>
    </p:spTree>
    <p:extLst>
      <p:ext uri="{BB962C8B-B14F-4D97-AF65-F5344CB8AC3E}">
        <p14:creationId xmlns:p14="http://schemas.microsoft.com/office/powerpoint/2010/main" val="3696289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27</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Setup route</a:t>
            </a:r>
            <a:endParaRPr lang="en-US" sz="2400" dirty="0"/>
          </a:p>
        </p:txBody>
      </p:sp>
      <p:sp>
        <p:nvSpPr>
          <p:cNvPr id="9" name="Google Shape;1228;p42"/>
          <p:cNvSpPr txBox="1">
            <a:spLocks/>
          </p:cNvSpPr>
          <p:nvPr/>
        </p:nvSpPr>
        <p:spPr>
          <a:xfrm>
            <a:off x="6851395" y="2204282"/>
            <a:ext cx="4626229" cy="244943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3 router </a:t>
            </a:r>
            <a:r>
              <a:rPr lang="en-US" sz="1800" dirty="0" err="1" smtClean="0">
                <a:latin typeface="Nunito" pitchFamily="2" charset="0"/>
              </a:rPr>
              <a:t>để</a:t>
            </a:r>
            <a:r>
              <a:rPr lang="en-US" sz="1800" dirty="0" smtClean="0">
                <a:latin typeface="Nunito" pitchFamily="2" charset="0"/>
              </a:rPr>
              <a:t> render </a:t>
            </a:r>
            <a:r>
              <a:rPr lang="en-US" sz="1800" dirty="0" err="1" smtClean="0">
                <a:latin typeface="Nunito" pitchFamily="2" charset="0"/>
              </a:rPr>
              <a:t>giao</a:t>
            </a:r>
            <a:r>
              <a:rPr lang="en-US" sz="1800" dirty="0" smtClean="0">
                <a:latin typeface="Nunito" pitchFamily="2" charset="0"/>
              </a:rPr>
              <a:t> </a:t>
            </a:r>
            <a:r>
              <a:rPr lang="en-US" sz="1800" dirty="0" err="1" smtClean="0">
                <a:latin typeface="Nunito" pitchFamily="2" charset="0"/>
              </a:rPr>
              <a:t>diện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4 </a:t>
            </a:r>
            <a:r>
              <a:rPr lang="en-US" sz="1800" dirty="0" err="1" smtClean="0">
                <a:latin typeface="Nunito" pitchFamily="2" charset="0"/>
              </a:rPr>
              <a:t>api</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Cứ</a:t>
            </a:r>
            <a:r>
              <a:rPr lang="en-US" sz="1800" dirty="0" smtClean="0">
                <a:latin typeface="Nunito" pitchFamily="2" charset="0"/>
              </a:rPr>
              <a:t> </a:t>
            </a:r>
            <a:r>
              <a:rPr lang="en-US" sz="1800" dirty="0" err="1" smtClean="0">
                <a:latin typeface="Nunito" pitchFamily="2" charset="0"/>
              </a:rPr>
              <a:t>mỗi</a:t>
            </a:r>
            <a:r>
              <a:rPr lang="en-US" sz="1800" dirty="0" smtClean="0">
                <a:latin typeface="Nunito" pitchFamily="2" charset="0"/>
              </a:rPr>
              <a:t> route </a:t>
            </a:r>
            <a:r>
              <a:rPr lang="en-US" sz="1800" dirty="0" err="1" smtClean="0">
                <a:latin typeface="Nunito" pitchFamily="2" charset="0"/>
              </a:rPr>
              <a:t>sẽ</a:t>
            </a:r>
            <a:r>
              <a:rPr lang="en-US" sz="1800" dirty="0" smtClean="0">
                <a:latin typeface="Nunito" pitchFamily="2" charset="0"/>
              </a:rPr>
              <a:t> gọi </a:t>
            </a:r>
            <a:r>
              <a:rPr lang="en-US" sz="1800" dirty="0" err="1" smtClean="0">
                <a:latin typeface="Nunito" pitchFamily="2" charset="0"/>
              </a:rPr>
              <a:t>đến</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hàm</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Controller.</a:t>
            </a:r>
          </a:p>
        </p:txBody>
      </p:sp>
      <p:pic>
        <p:nvPicPr>
          <p:cNvPr id="7" name="Picture 6"/>
          <p:cNvPicPr>
            <a:picLocks noChangeAspect="1"/>
          </p:cNvPicPr>
          <p:nvPr/>
        </p:nvPicPr>
        <p:blipFill>
          <a:blip r:embed="rId3"/>
          <a:stretch>
            <a:fillRect/>
          </a:stretch>
        </p:blipFill>
        <p:spPr>
          <a:xfrm>
            <a:off x="923430" y="1802070"/>
            <a:ext cx="5563095" cy="3551707"/>
          </a:xfrm>
          <a:prstGeom prst="rect">
            <a:avLst/>
          </a:prstGeom>
        </p:spPr>
      </p:pic>
    </p:spTree>
    <p:extLst>
      <p:ext uri="{BB962C8B-B14F-4D97-AF65-F5344CB8AC3E}">
        <p14:creationId xmlns:p14="http://schemas.microsoft.com/office/powerpoint/2010/main" val="4102772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28</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Setup controller</a:t>
            </a:r>
            <a:endParaRPr lang="en-US" sz="2400" dirty="0"/>
          </a:p>
        </p:txBody>
      </p:sp>
      <p:pic>
        <p:nvPicPr>
          <p:cNvPr id="3" name="Picture 2"/>
          <p:cNvPicPr>
            <a:picLocks noChangeAspect="1"/>
          </p:cNvPicPr>
          <p:nvPr/>
        </p:nvPicPr>
        <p:blipFill>
          <a:blip r:embed="rId3"/>
          <a:stretch>
            <a:fillRect/>
          </a:stretch>
        </p:blipFill>
        <p:spPr>
          <a:xfrm>
            <a:off x="6405082" y="1119187"/>
            <a:ext cx="3717355" cy="4619625"/>
          </a:xfrm>
          <a:prstGeom prst="rect">
            <a:avLst/>
          </a:prstGeom>
        </p:spPr>
      </p:pic>
      <p:sp>
        <p:nvSpPr>
          <p:cNvPr id="7" name="Google Shape;1228;p42"/>
          <p:cNvSpPr txBox="1">
            <a:spLocks/>
          </p:cNvSpPr>
          <p:nvPr/>
        </p:nvSpPr>
        <p:spPr>
          <a:xfrm>
            <a:off x="1060195" y="2204282"/>
            <a:ext cx="4626229" cy="244943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Trong</a:t>
            </a:r>
            <a:r>
              <a:rPr lang="en-US" sz="1800" dirty="0" smtClean="0">
                <a:latin typeface="Nunito" pitchFamily="2" charset="0"/>
              </a:rPr>
              <a:t> controller,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nghĩa</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async</a:t>
            </a:r>
            <a:r>
              <a:rPr lang="en-US" sz="1800" dirty="0" smtClean="0">
                <a:latin typeface="Nunito" pitchFamily="2" charset="0"/>
              </a:rPr>
              <a:t> function </a:t>
            </a:r>
            <a:r>
              <a:rPr lang="en-US" sz="1800" dirty="0" err="1" smtClean="0">
                <a:latin typeface="Nunito" pitchFamily="2" charset="0"/>
              </a:rPr>
              <a:t>dùng</a:t>
            </a:r>
            <a:r>
              <a:rPr lang="en-US" sz="1800" dirty="0">
                <a:latin typeface="Nunito" pitchFamily="2" charset="0"/>
              </a:rPr>
              <a:t> </a:t>
            </a:r>
            <a:r>
              <a:rPr lang="en-US" sz="1800" dirty="0" err="1" smtClean="0">
                <a:latin typeface="Nunito" pitchFamily="2" charset="0"/>
              </a:rPr>
              <a:t>để</a:t>
            </a:r>
            <a:r>
              <a:rPr lang="en-US" sz="1800" dirty="0">
                <a:latin typeface="Nunito" pitchFamily="2" charset="0"/>
              </a:rPr>
              <a:t> </a:t>
            </a:r>
            <a:r>
              <a:rPr lang="en-US" sz="1800" dirty="0" smtClean="0">
                <a:latin typeface="Nunito" pitchFamily="2" charset="0"/>
              </a:rPr>
              <a:t>render </a:t>
            </a:r>
            <a:r>
              <a:rPr lang="en-US" sz="1800" dirty="0" err="1" smtClean="0">
                <a:latin typeface="Nunito" pitchFamily="2" charset="0"/>
              </a:rPr>
              <a:t>giao</a:t>
            </a:r>
            <a:r>
              <a:rPr lang="en-US" sz="1800" dirty="0" smtClean="0">
                <a:latin typeface="Nunito" pitchFamily="2" charset="0"/>
              </a:rPr>
              <a:t> </a:t>
            </a:r>
            <a:r>
              <a:rPr lang="en-US" sz="1800" dirty="0" err="1" smtClean="0">
                <a:latin typeface="Nunito" pitchFamily="2" charset="0"/>
              </a:rPr>
              <a:t>diện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API </a:t>
            </a:r>
            <a:r>
              <a:rPr lang="en-US" sz="1800" dirty="0" err="1" smtClean="0">
                <a:latin typeface="Nunito" pitchFamily="2" charset="0"/>
              </a:rPr>
              <a:t>tương</a:t>
            </a:r>
            <a:r>
              <a:rPr lang="en-US" sz="1800" dirty="0" smtClean="0">
                <a:latin typeface="Nunito" pitchFamily="2" charset="0"/>
              </a:rPr>
              <a:t> </a:t>
            </a:r>
            <a:r>
              <a:rPr lang="en-US" sz="1800" dirty="0" err="1" smtClean="0">
                <a:latin typeface="Nunito" pitchFamily="2" charset="0"/>
              </a:rPr>
              <a:t>ứng</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function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nghĩa</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route.</a:t>
            </a:r>
          </a:p>
        </p:txBody>
      </p:sp>
      <p:sp>
        <p:nvSpPr>
          <p:cNvPr id="8" name="Google Shape;1228;p42"/>
          <p:cNvSpPr txBox="1">
            <a:spLocks/>
          </p:cNvSpPr>
          <p:nvPr/>
        </p:nvSpPr>
        <p:spPr>
          <a:xfrm>
            <a:off x="5981700" y="5857081"/>
            <a:ext cx="4558823" cy="381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function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controller</a:t>
            </a:r>
          </a:p>
        </p:txBody>
      </p:sp>
    </p:spTree>
    <p:extLst>
      <p:ext uri="{BB962C8B-B14F-4D97-AF65-F5344CB8AC3E}">
        <p14:creationId xmlns:p14="http://schemas.microsoft.com/office/powerpoint/2010/main" val="1620199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Setup controller</a:t>
            </a:r>
            <a:endParaRPr lang="en-US" sz="2400" dirty="0"/>
          </a:p>
        </p:txBody>
      </p:sp>
      <p:pic>
        <p:nvPicPr>
          <p:cNvPr id="5" name="Picture 4"/>
          <p:cNvPicPr>
            <a:picLocks noChangeAspect="1"/>
          </p:cNvPicPr>
          <p:nvPr/>
        </p:nvPicPr>
        <p:blipFill>
          <a:blip r:embed="rId3"/>
          <a:stretch>
            <a:fillRect/>
          </a:stretch>
        </p:blipFill>
        <p:spPr>
          <a:xfrm>
            <a:off x="6099343" y="1524042"/>
            <a:ext cx="5314792" cy="3214687"/>
          </a:xfrm>
          <a:prstGeom prst="rect">
            <a:avLst/>
          </a:prstGeom>
        </p:spPr>
      </p:pic>
      <p:pic>
        <p:nvPicPr>
          <p:cNvPr id="8" name="Picture 7"/>
          <p:cNvPicPr>
            <a:picLocks noChangeAspect="1"/>
          </p:cNvPicPr>
          <p:nvPr/>
        </p:nvPicPr>
        <p:blipFill>
          <a:blip r:embed="rId4"/>
          <a:stretch>
            <a:fillRect/>
          </a:stretch>
        </p:blipFill>
        <p:spPr>
          <a:xfrm>
            <a:off x="780320" y="1216861"/>
            <a:ext cx="5158906" cy="3981738"/>
          </a:xfrm>
          <a:prstGeom prst="rect">
            <a:avLst/>
          </a:prstGeom>
        </p:spPr>
      </p:pic>
      <p:sp>
        <p:nvSpPr>
          <p:cNvPr id="9" name="Google Shape;1228;p42"/>
          <p:cNvSpPr txBox="1">
            <a:spLocks/>
          </p:cNvSpPr>
          <p:nvPr/>
        </p:nvSpPr>
        <p:spPr>
          <a:xfrm>
            <a:off x="1670527" y="5459488"/>
            <a:ext cx="8850946" cy="381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function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controller</a:t>
            </a:r>
          </a:p>
        </p:txBody>
      </p:sp>
    </p:spTree>
    <p:extLst>
      <p:ext uri="{BB962C8B-B14F-4D97-AF65-F5344CB8AC3E}">
        <p14:creationId xmlns:p14="http://schemas.microsoft.com/office/powerpoint/2010/main" val="1864820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err="1">
                <a:latin typeface="Nunito" pitchFamily="2" charset="0"/>
                <a:ea typeface="Fira Sans Extra Condensed SemiBold"/>
                <a:cs typeface="Fira Sans Extra Condensed SemiBold"/>
                <a:sym typeface="Fira Sans Extra Condensed SemiBold"/>
              </a:rPr>
              <a:t>Giới</a:t>
            </a:r>
            <a:r>
              <a:rPr lang="en-US" sz="3600" b="1" dirty="0">
                <a:latin typeface="Nunito" pitchFamily="2" charset="0"/>
                <a:ea typeface="Fira Sans Extra Condensed SemiBold"/>
                <a:cs typeface="Fira Sans Extra Condensed SemiBold"/>
                <a:sym typeface="Fira Sans Extra Condensed SemiBold"/>
              </a:rPr>
              <a:t> </a:t>
            </a:r>
            <a:r>
              <a:rPr lang="en-US" sz="3600" b="1" dirty="0" err="1">
                <a:latin typeface="Nunito" pitchFamily="2" charset="0"/>
                <a:ea typeface="Fira Sans Extra Condensed SemiBold"/>
                <a:cs typeface="Fira Sans Extra Condensed SemiBold"/>
                <a:sym typeface="Fira Sans Extra Condensed SemiBold"/>
              </a:rPr>
              <a:t>thiệu</a:t>
            </a:r>
            <a:r>
              <a:rPr lang="en-US" sz="3600" b="1" dirty="0">
                <a:latin typeface="Nunito" pitchFamily="2" charset="0"/>
                <a:ea typeface="Fira Sans Extra Condensed SemiBold"/>
                <a:cs typeface="Fira Sans Extra Condensed SemiBold"/>
                <a:sym typeface="Fira Sans Extra Condensed SemiBold"/>
              </a:rPr>
              <a:t> </a:t>
            </a:r>
            <a:r>
              <a:rPr lang="en-US" sz="3600" b="1" dirty="0" err="1">
                <a:latin typeface="Nunito" pitchFamily="2" charset="0"/>
                <a:ea typeface="Fira Sans Extra Condensed SemiBold"/>
                <a:cs typeface="Fira Sans Extra Condensed SemiBold"/>
                <a:sym typeface="Fira Sans Extra Condensed SemiBold"/>
              </a:rPr>
              <a:t>về</a:t>
            </a:r>
            <a:r>
              <a:rPr lang="en-US" sz="3600" b="1" dirty="0">
                <a:latin typeface="Nunito" pitchFamily="2" charset="0"/>
                <a:ea typeface="Fira Sans Extra Condensed SemiBold"/>
                <a:cs typeface="Fira Sans Extra Condensed SemiBold"/>
                <a:sym typeface="Fira Sans Extra Condensed SemiBold"/>
              </a:rPr>
              <a:t> API </a:t>
            </a:r>
            <a:r>
              <a:rPr lang="en-US" sz="3600" b="1" dirty="0" err="1">
                <a:latin typeface="Nunito" pitchFamily="2" charset="0"/>
                <a:ea typeface="Fira Sans Extra Condensed SemiBold"/>
                <a:cs typeface="Fira Sans Extra Condensed SemiBold"/>
                <a:sym typeface="Fira Sans Extra Condensed SemiBold"/>
              </a:rPr>
              <a:t>và</a:t>
            </a:r>
            <a:r>
              <a:rPr lang="en-US" sz="3600" b="1" dirty="0">
                <a:latin typeface="Nunito" pitchFamily="2" charset="0"/>
                <a:ea typeface="Fira Sans Extra Condensed SemiBold"/>
                <a:cs typeface="Fira Sans Extra Condensed SemiBold"/>
                <a:sym typeface="Fira Sans Extra Condensed SemiBold"/>
              </a:rPr>
              <a:t> Rest API</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01.</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888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30</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View</a:t>
            </a:r>
            <a:endParaRPr lang="en-US" sz="2400" dirty="0"/>
          </a:p>
        </p:txBody>
      </p:sp>
      <p:sp>
        <p:nvSpPr>
          <p:cNvPr id="5" name="Google Shape;1228;p42"/>
          <p:cNvSpPr txBox="1">
            <a:spLocks/>
          </p:cNvSpPr>
          <p:nvPr/>
        </p:nvSpPr>
        <p:spPr>
          <a:xfrm>
            <a:off x="976555" y="4171950"/>
            <a:ext cx="3667126" cy="13483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phần</a:t>
            </a:r>
            <a:r>
              <a:rPr lang="en-US" sz="1800" dirty="0" smtClean="0">
                <a:latin typeface="Nunito" pitchFamily="2" charset="0"/>
              </a:rPr>
              <a:t> view,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nên</a:t>
            </a:r>
            <a:r>
              <a:rPr lang="en-US" sz="1800" dirty="0" smtClean="0">
                <a:latin typeface="Nunito" pitchFamily="2" charset="0"/>
              </a:rPr>
              <a:t> chia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thư</a:t>
            </a:r>
            <a:r>
              <a:rPr lang="en-US" sz="1800" dirty="0" smtClean="0">
                <a:latin typeface="Nunito" pitchFamily="2" charset="0"/>
              </a:rPr>
              <a:t> </a:t>
            </a:r>
            <a:r>
              <a:rPr lang="en-US" sz="1800" dirty="0" err="1" smtClean="0">
                <a:latin typeface="Nunito" pitchFamily="2" charset="0"/>
              </a:rPr>
              <a:t>mục</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chứa</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view </a:t>
            </a:r>
            <a:r>
              <a:rPr lang="en-US" sz="1800" dirty="0" err="1" smtClean="0">
                <a:latin typeface="Nunito" pitchFamily="2" charset="0"/>
              </a:rPr>
              <a:t>mà</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import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page (_includes)</a:t>
            </a:r>
          </a:p>
        </p:txBody>
      </p:sp>
      <p:pic>
        <p:nvPicPr>
          <p:cNvPr id="3" name="Picture 2"/>
          <p:cNvPicPr>
            <a:picLocks noChangeAspect="1"/>
          </p:cNvPicPr>
          <p:nvPr/>
        </p:nvPicPr>
        <p:blipFill>
          <a:blip r:embed="rId3"/>
          <a:stretch>
            <a:fillRect/>
          </a:stretch>
        </p:blipFill>
        <p:spPr>
          <a:xfrm>
            <a:off x="1147518" y="1576224"/>
            <a:ext cx="3496163" cy="2333951"/>
          </a:xfrm>
          <a:prstGeom prst="rect">
            <a:avLst/>
          </a:prstGeom>
        </p:spPr>
      </p:pic>
      <p:pic>
        <p:nvPicPr>
          <p:cNvPr id="4" name="Picture 3"/>
          <p:cNvPicPr>
            <a:picLocks noChangeAspect="1"/>
          </p:cNvPicPr>
          <p:nvPr/>
        </p:nvPicPr>
        <p:blipFill>
          <a:blip r:embed="rId4"/>
          <a:stretch>
            <a:fillRect/>
          </a:stretch>
        </p:blipFill>
        <p:spPr>
          <a:xfrm>
            <a:off x="5076825" y="1357183"/>
            <a:ext cx="6086475" cy="1480494"/>
          </a:xfrm>
          <a:prstGeom prst="rect">
            <a:avLst/>
          </a:prstGeom>
        </p:spPr>
      </p:pic>
      <p:pic>
        <p:nvPicPr>
          <p:cNvPr id="7" name="Picture 6"/>
          <p:cNvPicPr>
            <a:picLocks noChangeAspect="1"/>
          </p:cNvPicPr>
          <p:nvPr/>
        </p:nvPicPr>
        <p:blipFill>
          <a:blip r:embed="rId5"/>
          <a:stretch>
            <a:fillRect/>
          </a:stretch>
        </p:blipFill>
        <p:spPr>
          <a:xfrm>
            <a:off x="5076825" y="3395362"/>
            <a:ext cx="6263045" cy="2219933"/>
          </a:xfrm>
          <a:prstGeom prst="rect">
            <a:avLst/>
          </a:prstGeom>
        </p:spPr>
      </p:pic>
      <p:sp>
        <p:nvSpPr>
          <p:cNvPr id="14" name="Google Shape;1228;p42"/>
          <p:cNvSpPr txBox="1">
            <a:spLocks/>
          </p:cNvSpPr>
          <p:nvPr/>
        </p:nvSpPr>
        <p:spPr>
          <a:xfrm>
            <a:off x="7051763" y="2916495"/>
            <a:ext cx="2136598" cy="381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smtClean="0">
                <a:latin typeface="Nunito" pitchFamily="2" charset="0"/>
              </a:rPr>
              <a:t>footer</a:t>
            </a:r>
          </a:p>
        </p:txBody>
      </p:sp>
      <p:sp>
        <p:nvSpPr>
          <p:cNvPr id="15" name="Google Shape;1228;p42"/>
          <p:cNvSpPr txBox="1">
            <a:spLocks/>
          </p:cNvSpPr>
          <p:nvPr/>
        </p:nvSpPr>
        <p:spPr>
          <a:xfrm>
            <a:off x="7140048" y="5765026"/>
            <a:ext cx="2136598" cy="3810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smtClean="0">
                <a:latin typeface="Nunito" pitchFamily="2" charset="0"/>
              </a:rPr>
              <a:t>header</a:t>
            </a:r>
          </a:p>
        </p:txBody>
      </p:sp>
    </p:spTree>
    <p:extLst>
      <p:ext uri="{BB962C8B-B14F-4D97-AF65-F5344CB8AC3E}">
        <p14:creationId xmlns:p14="http://schemas.microsoft.com/office/powerpoint/2010/main" val="1858127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31</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View</a:t>
            </a:r>
            <a:endParaRPr lang="en-US" sz="2400" dirty="0"/>
          </a:p>
        </p:txBody>
      </p:sp>
      <p:sp>
        <p:nvSpPr>
          <p:cNvPr id="13" name="Google Shape;1228;p42"/>
          <p:cNvSpPr txBox="1">
            <a:spLocks/>
          </p:cNvSpPr>
          <p:nvPr/>
        </p:nvSpPr>
        <p:spPr>
          <a:xfrm>
            <a:off x="7150167" y="4604488"/>
            <a:ext cx="3401202" cy="58945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khoa</a:t>
            </a:r>
            <a:endParaRPr lang="en-US" sz="1800" dirty="0" smtClean="0">
              <a:latin typeface="Nunito" pitchFamily="2" charset="0"/>
            </a:endParaRPr>
          </a:p>
        </p:txBody>
      </p:sp>
      <p:pic>
        <p:nvPicPr>
          <p:cNvPr id="3" name="Picture 2"/>
          <p:cNvPicPr>
            <a:picLocks noChangeAspect="1"/>
          </p:cNvPicPr>
          <p:nvPr/>
        </p:nvPicPr>
        <p:blipFill>
          <a:blip r:embed="rId3"/>
          <a:stretch>
            <a:fillRect/>
          </a:stretch>
        </p:blipFill>
        <p:spPr>
          <a:xfrm>
            <a:off x="1037449" y="2256895"/>
            <a:ext cx="5220476" cy="2149870"/>
          </a:xfrm>
          <a:prstGeom prst="rect">
            <a:avLst/>
          </a:prstGeom>
        </p:spPr>
      </p:pic>
      <p:pic>
        <p:nvPicPr>
          <p:cNvPr id="8" name="Picture 7"/>
          <p:cNvPicPr>
            <a:picLocks noChangeAspect="1"/>
          </p:cNvPicPr>
          <p:nvPr/>
        </p:nvPicPr>
        <p:blipFill>
          <a:blip r:embed="rId4"/>
          <a:stretch>
            <a:fillRect/>
          </a:stretch>
        </p:blipFill>
        <p:spPr>
          <a:xfrm>
            <a:off x="6423937" y="2234535"/>
            <a:ext cx="4853663" cy="2181047"/>
          </a:xfrm>
          <a:prstGeom prst="rect">
            <a:avLst/>
          </a:prstGeom>
        </p:spPr>
      </p:pic>
      <p:sp>
        <p:nvSpPr>
          <p:cNvPr id="11" name="Google Shape;1228;p42"/>
          <p:cNvSpPr txBox="1">
            <a:spLocks/>
          </p:cNvSpPr>
          <p:nvPr/>
        </p:nvSpPr>
        <p:spPr>
          <a:xfrm>
            <a:off x="1970899" y="4604488"/>
            <a:ext cx="3401202" cy="58945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smtClean="0">
                <a:latin typeface="Nunito" pitchFamily="2" charset="0"/>
              </a:rPr>
              <a:t>Form </a:t>
            </a:r>
            <a:r>
              <a:rPr lang="en-US" sz="1800" dirty="0" err="1" smtClean="0">
                <a:latin typeface="Nunito" pitchFamily="2" charset="0"/>
              </a:rPr>
              <a:t>để</a:t>
            </a:r>
            <a:r>
              <a:rPr lang="en-US" sz="1800" dirty="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khoa</a:t>
            </a:r>
            <a:endParaRPr lang="en-US" sz="1800" dirty="0" smtClean="0">
              <a:latin typeface="Nunito" pitchFamily="2" charset="0"/>
            </a:endParaRPr>
          </a:p>
        </p:txBody>
      </p:sp>
    </p:spTree>
    <p:extLst>
      <p:ext uri="{BB962C8B-B14F-4D97-AF65-F5344CB8AC3E}">
        <p14:creationId xmlns:p14="http://schemas.microsoft.com/office/powerpoint/2010/main" val="267772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32</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Trang chủ</a:t>
            </a:r>
            <a:endParaRPr lang="en-US" sz="2400" dirty="0"/>
          </a:p>
        </p:txBody>
      </p:sp>
      <p:pic>
        <p:nvPicPr>
          <p:cNvPr id="3" name="Picture 2"/>
          <p:cNvPicPr>
            <a:picLocks noChangeAspect="1"/>
          </p:cNvPicPr>
          <p:nvPr/>
        </p:nvPicPr>
        <p:blipFill>
          <a:blip r:embed="rId3"/>
          <a:stretch>
            <a:fillRect/>
          </a:stretch>
        </p:blipFill>
        <p:spPr>
          <a:xfrm>
            <a:off x="1070815" y="1323598"/>
            <a:ext cx="6472984" cy="4634678"/>
          </a:xfrm>
          <a:prstGeom prst="rect">
            <a:avLst/>
          </a:prstGeom>
        </p:spPr>
      </p:pic>
      <p:sp>
        <p:nvSpPr>
          <p:cNvPr id="10" name="Google Shape;1228;p42"/>
          <p:cNvSpPr txBox="1">
            <a:spLocks/>
          </p:cNvSpPr>
          <p:nvPr/>
        </p:nvSpPr>
        <p:spPr>
          <a:xfrm>
            <a:off x="7888878" y="2428875"/>
            <a:ext cx="3626848" cy="20955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Trang</a:t>
            </a:r>
            <a:r>
              <a:rPr lang="en-US" sz="1800" dirty="0" smtClean="0">
                <a:latin typeface="Nunito" pitchFamily="2" charset="0"/>
              </a:rPr>
              <a:t> </a:t>
            </a:r>
            <a:r>
              <a:rPr lang="en-US" sz="1800" dirty="0" err="1" smtClean="0">
                <a:latin typeface="Nunito" pitchFamily="2" charset="0"/>
              </a:rPr>
              <a:t>chủ</a:t>
            </a:r>
            <a:r>
              <a:rPr lang="en-US" sz="1800" dirty="0" smtClean="0">
                <a:latin typeface="Nunito" pitchFamily="2" charset="0"/>
              </a:rPr>
              <a:t> - </a:t>
            </a: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khoa</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nút</a:t>
            </a:r>
            <a:r>
              <a:rPr lang="en-US" sz="1800" dirty="0" smtClean="0">
                <a:latin typeface="Nunito" pitchFamily="2" charset="0"/>
              </a:rPr>
              <a:t> </a:t>
            </a:r>
            <a:r>
              <a:rPr lang="en-US" sz="1800" dirty="0" err="1" smtClean="0">
                <a:latin typeface="Nunito" pitchFamily="2" charset="0"/>
              </a:rPr>
              <a:t>thao</a:t>
            </a:r>
            <a:r>
              <a:rPr lang="en-US" sz="1800" dirty="0" smtClean="0">
                <a:latin typeface="Nunito" pitchFamily="2" charset="0"/>
              </a:rPr>
              <a:t> </a:t>
            </a:r>
            <a:r>
              <a:rPr lang="en-US" sz="1800" dirty="0" err="1" smtClean="0">
                <a:latin typeface="Nunito" pitchFamily="2" charset="0"/>
              </a:rPr>
              <a:t>tác</a:t>
            </a:r>
            <a:endParaRPr lang="en-US" sz="1800" dirty="0" smtClean="0">
              <a:latin typeface="Nunito" pitchFamily="2" charset="0"/>
            </a:endParaRPr>
          </a:p>
        </p:txBody>
      </p:sp>
    </p:spTree>
    <p:extLst>
      <p:ext uri="{BB962C8B-B14F-4D97-AF65-F5344CB8AC3E}">
        <p14:creationId xmlns:p14="http://schemas.microsoft.com/office/powerpoint/2010/main" val="1020626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33</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View</a:t>
            </a:r>
            <a:endParaRPr lang="en-US" sz="2400" dirty="0"/>
          </a:p>
        </p:txBody>
      </p:sp>
      <p:sp>
        <p:nvSpPr>
          <p:cNvPr id="13" name="Google Shape;1228;p42"/>
          <p:cNvSpPr txBox="1">
            <a:spLocks/>
          </p:cNvSpPr>
          <p:nvPr/>
        </p:nvSpPr>
        <p:spPr>
          <a:xfrm>
            <a:off x="6767607" y="5308520"/>
            <a:ext cx="3748764" cy="58945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Trang</a:t>
            </a:r>
            <a:r>
              <a:rPr lang="en-US" sz="1800" dirty="0" smtClean="0">
                <a:latin typeface="Nunito" pitchFamily="2" charset="0"/>
              </a:rPr>
              <a:t> </a:t>
            </a:r>
            <a:r>
              <a:rPr lang="en-US" sz="1800" dirty="0" err="1" smtClean="0">
                <a:latin typeface="Nunito" pitchFamily="2" charset="0"/>
              </a:rPr>
              <a:t>cập</a:t>
            </a:r>
            <a:r>
              <a:rPr lang="en-US" sz="1800" dirty="0">
                <a:latin typeface="Nunito" pitchFamily="2" charset="0"/>
              </a:rPr>
              <a:t> </a:t>
            </a:r>
            <a:r>
              <a:rPr lang="en-US" sz="1800" dirty="0" err="1" smtClean="0">
                <a:latin typeface="Nunito" pitchFamily="2" charset="0"/>
              </a:rPr>
              <a:t>nhật</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khoa</a:t>
            </a:r>
            <a:endParaRPr lang="en-US" sz="1800" dirty="0" smtClean="0">
              <a:latin typeface="Nunito" pitchFamily="2" charset="0"/>
            </a:endParaRPr>
          </a:p>
        </p:txBody>
      </p:sp>
      <p:sp>
        <p:nvSpPr>
          <p:cNvPr id="11" name="Google Shape;1228;p42"/>
          <p:cNvSpPr txBox="1">
            <a:spLocks/>
          </p:cNvSpPr>
          <p:nvPr/>
        </p:nvSpPr>
        <p:spPr>
          <a:xfrm>
            <a:off x="1689934" y="5013794"/>
            <a:ext cx="3401202" cy="58945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Trang</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khoa</a:t>
            </a:r>
            <a:endParaRPr lang="en-US" sz="1800" dirty="0" smtClean="0">
              <a:latin typeface="Nunito" pitchFamily="2" charset="0"/>
            </a:endParaRPr>
          </a:p>
        </p:txBody>
      </p:sp>
      <p:pic>
        <p:nvPicPr>
          <p:cNvPr id="4" name="Picture 3"/>
          <p:cNvPicPr>
            <a:picLocks noChangeAspect="1"/>
          </p:cNvPicPr>
          <p:nvPr/>
        </p:nvPicPr>
        <p:blipFill>
          <a:blip r:embed="rId3"/>
          <a:stretch>
            <a:fillRect/>
          </a:stretch>
        </p:blipFill>
        <p:spPr>
          <a:xfrm>
            <a:off x="923195" y="1464966"/>
            <a:ext cx="4934680" cy="3212028"/>
          </a:xfrm>
          <a:prstGeom prst="rect">
            <a:avLst/>
          </a:prstGeom>
        </p:spPr>
      </p:pic>
      <p:pic>
        <p:nvPicPr>
          <p:cNvPr id="5" name="Picture 4"/>
          <p:cNvPicPr>
            <a:picLocks noChangeAspect="1"/>
          </p:cNvPicPr>
          <p:nvPr/>
        </p:nvPicPr>
        <p:blipFill>
          <a:blip r:embed="rId4"/>
          <a:stretch>
            <a:fillRect/>
          </a:stretch>
        </p:blipFill>
        <p:spPr>
          <a:xfrm>
            <a:off x="5981700" y="1179722"/>
            <a:ext cx="5320578" cy="4043301"/>
          </a:xfrm>
          <a:prstGeom prst="rect">
            <a:avLst/>
          </a:prstGeom>
        </p:spPr>
      </p:pic>
    </p:spTree>
    <p:extLst>
      <p:ext uri="{BB962C8B-B14F-4D97-AF65-F5344CB8AC3E}">
        <p14:creationId xmlns:p14="http://schemas.microsoft.com/office/powerpoint/2010/main" val="803093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34</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Bài tập</a:t>
            </a:r>
            <a:endParaRPr lang="en-US" sz="2400" dirty="0"/>
          </a:p>
        </p:txBody>
      </p:sp>
      <p:grpSp>
        <p:nvGrpSpPr>
          <p:cNvPr id="9" name="Google Shape;431;p34"/>
          <p:cNvGrpSpPr/>
          <p:nvPr/>
        </p:nvGrpSpPr>
        <p:grpSpPr>
          <a:xfrm>
            <a:off x="1045859" y="2549437"/>
            <a:ext cx="6402691" cy="3444054"/>
            <a:chOff x="685800" y="1636475"/>
            <a:chExt cx="5672363" cy="3051205"/>
          </a:xfrm>
        </p:grpSpPr>
        <p:sp>
          <p:nvSpPr>
            <p:cNvPr id="10"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00;p29"/>
          <p:cNvSpPr/>
          <p:nvPr/>
        </p:nvSpPr>
        <p:spPr>
          <a:xfrm flipH="1">
            <a:off x="4667257" y="1180988"/>
            <a:ext cx="5151845" cy="3748019"/>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7" name="Google Shape;1228;p42"/>
          <p:cNvSpPr txBox="1">
            <a:spLocks/>
          </p:cNvSpPr>
          <p:nvPr/>
        </p:nvSpPr>
        <p:spPr>
          <a:xfrm>
            <a:off x="5304258" y="2095776"/>
            <a:ext cx="3877842" cy="20955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ts val="0"/>
              </a:spcBef>
              <a:buNone/>
            </a:pPr>
            <a:r>
              <a:rPr lang="en-US" sz="1800" dirty="0" err="1">
                <a:solidFill>
                  <a:schemeClr val="bg1"/>
                </a:solidFill>
              </a:rPr>
              <a:t>Sử</a:t>
            </a:r>
            <a:r>
              <a:rPr lang="en-US" sz="1800" dirty="0">
                <a:solidFill>
                  <a:schemeClr val="bg1"/>
                </a:solidFill>
              </a:rPr>
              <a:t> </a:t>
            </a:r>
            <a:r>
              <a:rPr lang="en-US" sz="1800" dirty="0" err="1">
                <a:solidFill>
                  <a:schemeClr val="bg1"/>
                </a:solidFill>
              </a:rPr>
              <a:t>dụng</a:t>
            </a:r>
            <a:r>
              <a:rPr lang="en-US" sz="1800" dirty="0">
                <a:solidFill>
                  <a:schemeClr val="bg1"/>
                </a:solidFill>
              </a:rPr>
              <a:t> </a:t>
            </a:r>
            <a:r>
              <a:rPr lang="en-US" sz="1800" dirty="0" err="1">
                <a:solidFill>
                  <a:schemeClr val="bg1"/>
                </a:solidFill>
              </a:rPr>
              <a:t>những</a:t>
            </a:r>
            <a:r>
              <a:rPr lang="en-US" sz="1800" dirty="0">
                <a:solidFill>
                  <a:schemeClr val="bg1"/>
                </a:solidFill>
              </a:rPr>
              <a:t> </a:t>
            </a:r>
            <a:r>
              <a:rPr lang="en-US" sz="1800" dirty="0" err="1">
                <a:solidFill>
                  <a:schemeClr val="bg1"/>
                </a:solidFill>
              </a:rPr>
              <a:t>kiến</a:t>
            </a:r>
            <a:r>
              <a:rPr lang="en-US" sz="1800" dirty="0">
                <a:solidFill>
                  <a:schemeClr val="bg1"/>
                </a:solidFill>
              </a:rPr>
              <a:t> </a:t>
            </a:r>
            <a:r>
              <a:rPr lang="en-US" sz="1800" dirty="0" err="1">
                <a:solidFill>
                  <a:schemeClr val="bg1"/>
                </a:solidFill>
              </a:rPr>
              <a:t>thức</a:t>
            </a:r>
            <a:r>
              <a:rPr lang="en-US" sz="1800" dirty="0">
                <a:solidFill>
                  <a:schemeClr val="bg1"/>
                </a:solidFill>
              </a:rPr>
              <a:t> </a:t>
            </a:r>
            <a:r>
              <a:rPr lang="en-US" sz="1800" dirty="0" err="1">
                <a:solidFill>
                  <a:schemeClr val="bg1"/>
                </a:solidFill>
              </a:rPr>
              <a:t>đã</a:t>
            </a:r>
            <a:r>
              <a:rPr lang="en-US" sz="1800" dirty="0">
                <a:solidFill>
                  <a:schemeClr val="bg1"/>
                </a:solidFill>
              </a:rPr>
              <a:t> </a:t>
            </a:r>
            <a:r>
              <a:rPr lang="en-US" sz="1800" dirty="0" err="1">
                <a:solidFill>
                  <a:schemeClr val="bg1"/>
                </a:solidFill>
              </a:rPr>
              <a:t>học</a:t>
            </a:r>
            <a:r>
              <a:rPr lang="en-US" sz="1800" dirty="0">
                <a:solidFill>
                  <a:schemeClr val="bg1"/>
                </a:solidFill>
              </a:rPr>
              <a:t>, </a:t>
            </a:r>
            <a:r>
              <a:rPr lang="en-US" sz="1800" dirty="0" err="1">
                <a:solidFill>
                  <a:schemeClr val="bg1"/>
                </a:solidFill>
              </a:rPr>
              <a:t>hãy</a:t>
            </a:r>
            <a:r>
              <a:rPr lang="en-US" sz="1800" dirty="0">
                <a:solidFill>
                  <a:schemeClr val="bg1"/>
                </a:solidFill>
              </a:rPr>
              <a:t> </a:t>
            </a:r>
            <a:r>
              <a:rPr lang="en-US" sz="1800" dirty="0" err="1">
                <a:solidFill>
                  <a:schemeClr val="bg1"/>
                </a:solidFill>
              </a:rPr>
              <a:t>xây</a:t>
            </a:r>
            <a:r>
              <a:rPr lang="en-US" sz="1800" dirty="0">
                <a:solidFill>
                  <a:schemeClr val="bg1"/>
                </a:solidFill>
              </a:rPr>
              <a:t> </a:t>
            </a:r>
            <a:r>
              <a:rPr lang="en-US" sz="1800" dirty="0" err="1">
                <a:solidFill>
                  <a:schemeClr val="bg1"/>
                </a:solidFill>
              </a:rPr>
              <a:t>dựng</a:t>
            </a:r>
            <a:r>
              <a:rPr lang="en-US" sz="1800" dirty="0">
                <a:solidFill>
                  <a:schemeClr val="bg1"/>
                </a:solidFill>
              </a:rPr>
              <a:t> </a:t>
            </a:r>
            <a:r>
              <a:rPr lang="en-US" sz="1800" dirty="0" err="1">
                <a:solidFill>
                  <a:schemeClr val="bg1"/>
                </a:solidFill>
              </a:rPr>
              <a:t>chức</a:t>
            </a:r>
            <a:r>
              <a:rPr lang="en-US" sz="1800" dirty="0">
                <a:solidFill>
                  <a:schemeClr val="bg1"/>
                </a:solidFill>
              </a:rPr>
              <a:t> </a:t>
            </a:r>
            <a:r>
              <a:rPr lang="en-US" sz="1800" dirty="0" err="1" smtClean="0">
                <a:solidFill>
                  <a:schemeClr val="bg1"/>
                </a:solidFill>
              </a:rPr>
              <a:t>năng</a:t>
            </a:r>
            <a:r>
              <a:rPr lang="en-US" sz="1800" dirty="0" smtClean="0">
                <a:solidFill>
                  <a:schemeClr val="bg1"/>
                </a:solidFill>
              </a:rPr>
              <a:t> </a:t>
            </a:r>
            <a:r>
              <a:rPr lang="en-US" sz="1800" dirty="0" err="1" smtClean="0">
                <a:solidFill>
                  <a:schemeClr val="bg1"/>
                </a:solidFill>
              </a:rPr>
              <a:t>như</a:t>
            </a:r>
            <a:r>
              <a:rPr lang="en-US" sz="1800" dirty="0" smtClean="0">
                <a:solidFill>
                  <a:schemeClr val="bg1"/>
                </a:solidFill>
              </a:rPr>
              <a:t> </a:t>
            </a:r>
            <a:r>
              <a:rPr lang="en-US" sz="1800" dirty="0" err="1">
                <a:solidFill>
                  <a:schemeClr val="bg1"/>
                </a:solidFill>
              </a:rPr>
              <a:t>đăng</a:t>
            </a:r>
            <a:r>
              <a:rPr lang="en-US" sz="1800" dirty="0">
                <a:solidFill>
                  <a:schemeClr val="bg1"/>
                </a:solidFill>
              </a:rPr>
              <a:t> </a:t>
            </a:r>
            <a:r>
              <a:rPr lang="en-US" sz="1800" dirty="0" err="1">
                <a:solidFill>
                  <a:schemeClr val="bg1"/>
                </a:solidFill>
              </a:rPr>
              <a:t>nhập</a:t>
            </a:r>
            <a:r>
              <a:rPr lang="en-US" sz="1800" dirty="0">
                <a:solidFill>
                  <a:schemeClr val="bg1"/>
                </a:solidFill>
              </a:rPr>
              <a:t> – </a:t>
            </a:r>
            <a:r>
              <a:rPr lang="en-US" sz="1800" dirty="0" err="1">
                <a:solidFill>
                  <a:schemeClr val="bg1"/>
                </a:solidFill>
              </a:rPr>
              <a:t>đăng</a:t>
            </a:r>
            <a:r>
              <a:rPr lang="en-US" sz="1800" dirty="0">
                <a:solidFill>
                  <a:schemeClr val="bg1"/>
                </a:solidFill>
              </a:rPr>
              <a:t> </a:t>
            </a:r>
            <a:r>
              <a:rPr lang="en-US" sz="1800" dirty="0" err="1" smtClean="0">
                <a:solidFill>
                  <a:schemeClr val="bg1"/>
                </a:solidFill>
              </a:rPr>
              <a:t>ký</a:t>
            </a:r>
            <a:r>
              <a:rPr lang="en-US" sz="1800" dirty="0" smtClean="0">
                <a:solidFill>
                  <a:schemeClr val="bg1"/>
                </a:solidFill>
              </a:rPr>
              <a:t>, </a:t>
            </a:r>
            <a:r>
              <a:rPr lang="en-US" sz="1800" dirty="0" err="1" smtClean="0">
                <a:solidFill>
                  <a:schemeClr val="bg1"/>
                </a:solidFill>
              </a:rPr>
              <a:t>phân</a:t>
            </a:r>
            <a:r>
              <a:rPr lang="en-US" sz="1800" dirty="0" smtClean="0">
                <a:solidFill>
                  <a:schemeClr val="bg1"/>
                </a:solidFill>
              </a:rPr>
              <a:t> </a:t>
            </a:r>
            <a:r>
              <a:rPr lang="en-US" sz="1800" dirty="0" err="1" smtClean="0">
                <a:solidFill>
                  <a:schemeClr val="bg1"/>
                </a:solidFill>
              </a:rPr>
              <a:t>quyền</a:t>
            </a:r>
            <a:r>
              <a:rPr lang="en-US" sz="1800" dirty="0" smtClean="0">
                <a:solidFill>
                  <a:schemeClr val="bg1"/>
                </a:solidFill>
              </a:rPr>
              <a:t> </a:t>
            </a:r>
            <a:r>
              <a:rPr lang="en-US" sz="1800" dirty="0" err="1" smtClean="0">
                <a:solidFill>
                  <a:schemeClr val="bg1"/>
                </a:solidFill>
              </a:rPr>
              <a:t>đơn</a:t>
            </a:r>
            <a:r>
              <a:rPr lang="en-US" sz="1800" dirty="0" smtClean="0">
                <a:solidFill>
                  <a:schemeClr val="bg1"/>
                </a:solidFill>
              </a:rPr>
              <a:t> </a:t>
            </a:r>
            <a:r>
              <a:rPr lang="en-US" sz="1800" dirty="0" err="1" smtClean="0">
                <a:solidFill>
                  <a:schemeClr val="bg1"/>
                </a:solidFill>
              </a:rPr>
              <a:t>giản</a:t>
            </a:r>
            <a:r>
              <a:rPr lang="en-US" sz="1800" dirty="0" smtClean="0">
                <a:solidFill>
                  <a:schemeClr val="bg1"/>
                </a:solidFill>
              </a:rPr>
              <a:t> </a:t>
            </a:r>
            <a:r>
              <a:rPr lang="en-US" sz="1800" dirty="0" err="1" smtClean="0">
                <a:solidFill>
                  <a:schemeClr val="bg1"/>
                </a:solidFill>
              </a:rPr>
              <a:t>sử</a:t>
            </a:r>
            <a:r>
              <a:rPr lang="en-US" sz="1800" dirty="0" smtClean="0">
                <a:solidFill>
                  <a:schemeClr val="bg1"/>
                </a:solidFill>
              </a:rPr>
              <a:t> </a:t>
            </a:r>
            <a:r>
              <a:rPr lang="en-US" sz="1800" dirty="0" err="1" smtClean="0">
                <a:solidFill>
                  <a:schemeClr val="bg1"/>
                </a:solidFill>
              </a:rPr>
              <a:t>dụng</a:t>
            </a:r>
            <a:r>
              <a:rPr lang="en-US" sz="1800" dirty="0" smtClean="0">
                <a:solidFill>
                  <a:schemeClr val="bg1"/>
                </a:solidFill>
              </a:rPr>
              <a:t> session </a:t>
            </a:r>
            <a:r>
              <a:rPr lang="en-US" sz="1800" smtClean="0">
                <a:solidFill>
                  <a:schemeClr val="bg1"/>
                </a:solidFill>
              </a:rPr>
              <a:t>/ cookie,…</a:t>
            </a:r>
            <a:endParaRPr lang="en-US" sz="1800" dirty="0">
              <a:solidFill>
                <a:schemeClr val="bg1"/>
              </a:solidFill>
            </a:endParaRPr>
          </a:p>
        </p:txBody>
      </p:sp>
    </p:spTree>
    <p:extLst>
      <p:ext uri="{BB962C8B-B14F-4D97-AF65-F5344CB8AC3E}">
        <p14:creationId xmlns:p14="http://schemas.microsoft.com/office/powerpoint/2010/main" val="2893332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a:t>
            </a:fld>
            <a:endParaRPr lang="en-US"/>
          </a:p>
        </p:txBody>
      </p:sp>
      <p:sp>
        <p:nvSpPr>
          <p:cNvPr id="21" name="Title 20"/>
          <p:cNvSpPr>
            <a:spLocks noGrp="1"/>
          </p:cNvSpPr>
          <p:nvPr>
            <p:ph type="title"/>
          </p:nvPr>
        </p:nvSpPr>
        <p:spPr/>
        <p:txBody>
          <a:bodyPr/>
          <a:lstStyle/>
          <a:p>
            <a:r>
              <a:rPr lang="en" sz="2800" dirty="0" smtClean="0">
                <a:latin typeface="Nunito" pitchFamily="2" charset="0"/>
              </a:rPr>
              <a:t>REST là gì?</a:t>
            </a:r>
            <a:endParaRPr lang="en-US" dirty="0"/>
          </a:p>
        </p:txBody>
      </p:sp>
      <p:sp>
        <p:nvSpPr>
          <p:cNvPr id="5" name="Google Shape;1228;p42"/>
          <p:cNvSpPr txBox="1">
            <a:spLocks/>
          </p:cNvSpPr>
          <p:nvPr/>
        </p:nvSpPr>
        <p:spPr>
          <a:xfrm>
            <a:off x="866775" y="4495800"/>
            <a:ext cx="10515600" cy="151023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t>REST là viết tắt của </a:t>
            </a:r>
            <a:r>
              <a:rPr lang="vi-VN" sz="1800" dirty="0" smtClean="0"/>
              <a:t>R</a:t>
            </a:r>
            <a:r>
              <a:rPr lang="en-US" sz="1800" dirty="0" smtClean="0"/>
              <a:t>E</a:t>
            </a:r>
            <a:r>
              <a:rPr lang="vi-VN" sz="1800" dirty="0" smtClean="0"/>
              <a:t>presentational </a:t>
            </a:r>
            <a:r>
              <a:rPr lang="vi-VN" sz="1800" dirty="0"/>
              <a:t>State Transfer. </a:t>
            </a:r>
            <a:endParaRPr lang="en-US" sz="1800" dirty="0" smtClean="0"/>
          </a:p>
          <a:p>
            <a:pPr marL="0" indent="0">
              <a:buNone/>
            </a:pPr>
            <a:r>
              <a:rPr lang="vi-VN" sz="1800" dirty="0" smtClean="0"/>
              <a:t>REST </a:t>
            </a:r>
            <a:r>
              <a:rPr lang="vi-VN" sz="1800" dirty="0"/>
              <a:t>là tập hợp các hướng dẫn và kiến trúc sử dụng cho việc truyền dữ liệu. REST áp dụng phổ biến cho các Web app, nhưng cũng hoàn toàn có thể sử dụng cho các phần mềm nói chung.</a:t>
            </a:r>
          </a:p>
        </p:txBody>
      </p:sp>
      <p:pic>
        <p:nvPicPr>
          <p:cNvPr id="4" name="Picture 3"/>
          <p:cNvPicPr>
            <a:picLocks noChangeAspect="1"/>
          </p:cNvPicPr>
          <p:nvPr/>
        </p:nvPicPr>
        <p:blipFill>
          <a:blip r:embed="rId3"/>
          <a:stretch>
            <a:fillRect/>
          </a:stretch>
        </p:blipFill>
        <p:spPr>
          <a:xfrm>
            <a:off x="1561467" y="1042734"/>
            <a:ext cx="9069066" cy="3629532"/>
          </a:xfrm>
          <a:prstGeom prst="rect">
            <a:avLst/>
          </a:prstGeom>
        </p:spPr>
      </p:pic>
    </p:spTree>
    <p:extLst>
      <p:ext uri="{BB962C8B-B14F-4D97-AF65-F5344CB8AC3E}">
        <p14:creationId xmlns:p14="http://schemas.microsoft.com/office/powerpoint/2010/main" val="241045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5</a:t>
            </a:fld>
            <a:endParaRPr lang="en-US"/>
          </a:p>
        </p:txBody>
      </p:sp>
      <p:sp>
        <p:nvSpPr>
          <p:cNvPr id="21" name="Title 20"/>
          <p:cNvSpPr>
            <a:spLocks noGrp="1"/>
          </p:cNvSpPr>
          <p:nvPr>
            <p:ph type="title"/>
          </p:nvPr>
        </p:nvSpPr>
        <p:spPr/>
        <p:txBody>
          <a:bodyPr/>
          <a:lstStyle/>
          <a:p>
            <a:r>
              <a:rPr lang="en" sz="2800" dirty="0" smtClean="0">
                <a:latin typeface="Nunito" pitchFamily="2" charset="0"/>
              </a:rPr>
              <a:t>Kiến trúc của REST</a:t>
            </a:r>
            <a:endParaRPr lang="en-US" dirty="0"/>
          </a:p>
        </p:txBody>
      </p:sp>
      <p:sp>
        <p:nvSpPr>
          <p:cNvPr id="5" name="Google Shape;1228;p42"/>
          <p:cNvSpPr txBox="1">
            <a:spLocks/>
          </p:cNvSpPr>
          <p:nvPr/>
        </p:nvSpPr>
        <p:spPr>
          <a:xfrm>
            <a:off x="866775" y="1149810"/>
            <a:ext cx="10763250"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t>Kiến trúc REST có 1 số đặc điểm như </a:t>
            </a:r>
            <a:r>
              <a:rPr lang="vi-VN" sz="1800" dirty="0" smtClean="0"/>
              <a:t>sau</a:t>
            </a:r>
            <a:r>
              <a:rPr lang="en-US" sz="1800" dirty="0" smtClean="0"/>
              <a:t>:</a:t>
            </a:r>
          </a:p>
          <a:p>
            <a:pPr>
              <a:buFont typeface="Nunito" pitchFamily="2" charset="0"/>
              <a:buChar char="–"/>
            </a:pPr>
            <a:r>
              <a:rPr lang="vi-VN" sz="1800" dirty="0"/>
              <a:t>Nhất quán xuyên suốt các API. </a:t>
            </a:r>
            <a:endParaRPr lang="en-US" sz="1800" dirty="0" smtClean="0"/>
          </a:p>
          <a:p>
            <a:pPr>
              <a:buFont typeface="Nunito" pitchFamily="2" charset="0"/>
              <a:buChar char="–"/>
            </a:pPr>
            <a:r>
              <a:rPr lang="vi-VN" sz="1800" dirty="0" smtClean="0"/>
              <a:t>Tồn </a:t>
            </a:r>
            <a:r>
              <a:rPr lang="vi-VN" sz="1800" dirty="0"/>
              <a:t>tại mà không lưu trạng thái (Stateless existence), </a:t>
            </a:r>
            <a:r>
              <a:rPr lang="vi-VN" sz="1800" dirty="0" smtClean="0"/>
              <a:t>ví dụ như không sử dụng session của server. </a:t>
            </a:r>
            <a:r>
              <a:rPr lang="vi-VN" sz="1800" dirty="0"/>
              <a:t>Đây chính là lý do vì sao lại có cụm State Transfer (ST) trong REST. </a:t>
            </a:r>
            <a:r>
              <a:rPr lang="vi-VN" sz="1800" dirty="0" smtClean="0"/>
              <a:t>Tính </a:t>
            </a:r>
            <a:r>
              <a:rPr lang="vi-VN" sz="1800" dirty="0"/>
              <a:t>chất này đảm bảo rằng mỗi khi client submit 1 request, request ấy sẽ bao gồm toàn bộ các thông tin mà server cần để xử lý request. Đây là điều cần thiết để build 1 ứng dụng phục vụ lên tới hàng triệu user.</a:t>
            </a:r>
          </a:p>
          <a:p>
            <a:pPr>
              <a:buFont typeface="Nunito" pitchFamily="2" charset="0"/>
              <a:buChar char="–"/>
            </a:pPr>
            <a:r>
              <a:rPr lang="vi-VN" sz="1800" dirty="0"/>
              <a:t>Sử dụng HTTP status code khi có </a:t>
            </a:r>
            <a:r>
              <a:rPr lang="vi-VN" sz="1800" dirty="0" smtClean="0"/>
              <a:t>thể</a:t>
            </a:r>
            <a:r>
              <a:rPr lang="en-US" sz="1800" dirty="0" smtClean="0"/>
              <a:t>, </a:t>
            </a:r>
            <a:r>
              <a:rPr lang="en-US" sz="1800" dirty="0" err="1" smtClean="0"/>
              <a:t>vd</a:t>
            </a:r>
            <a:r>
              <a:rPr lang="en-US" sz="1800" dirty="0" smtClean="0"/>
              <a:t>: </a:t>
            </a:r>
            <a:r>
              <a:rPr lang="vi-VN" sz="1800" dirty="0"/>
              <a:t>200 OK – Trả về thành công cho những phương thức GET, PUT, PATCH hoặc </a:t>
            </a:r>
            <a:r>
              <a:rPr lang="vi-VN" sz="1800" dirty="0" smtClean="0"/>
              <a:t>DELETE</a:t>
            </a:r>
            <a:r>
              <a:rPr lang="en-US" sz="1800" dirty="0"/>
              <a:t>, 401 Unauthorized – Request </a:t>
            </a:r>
            <a:r>
              <a:rPr lang="en-US" sz="1800" dirty="0" err="1"/>
              <a:t>cần</a:t>
            </a:r>
            <a:r>
              <a:rPr lang="en-US" sz="1800" dirty="0"/>
              <a:t> </a:t>
            </a:r>
            <a:r>
              <a:rPr lang="en-US" sz="1800" dirty="0" err="1"/>
              <a:t>có</a:t>
            </a:r>
            <a:r>
              <a:rPr lang="en-US" sz="1800" dirty="0"/>
              <a:t> </a:t>
            </a:r>
            <a:r>
              <a:rPr lang="en-US" sz="1800" dirty="0" err="1" smtClean="0"/>
              <a:t>auth</a:t>
            </a:r>
            <a:r>
              <a:rPr lang="en-US" sz="1800" dirty="0" smtClean="0"/>
              <a:t>,…</a:t>
            </a:r>
            <a:endParaRPr lang="vi-VN" sz="1800" dirty="0"/>
          </a:p>
          <a:p>
            <a:pPr>
              <a:buFont typeface="Nunito" pitchFamily="2" charset="0"/>
              <a:buChar char="–"/>
            </a:pPr>
            <a:r>
              <a:rPr lang="vi-VN" sz="1800" dirty="0"/>
              <a:t>Sử dụng URL Endpoint có phân tầng </a:t>
            </a:r>
            <a:r>
              <a:rPr lang="vi-VN" sz="1800" dirty="0" smtClean="0"/>
              <a:t>logic</a:t>
            </a:r>
            <a:r>
              <a:rPr lang="en-US" sz="1800" dirty="0" smtClean="0"/>
              <a:t>.</a:t>
            </a:r>
            <a:endParaRPr lang="vi-VN" sz="1800" dirty="0"/>
          </a:p>
          <a:p>
            <a:pPr>
              <a:buFont typeface="Nunito" pitchFamily="2" charset="0"/>
              <a:buChar char="–"/>
            </a:pPr>
            <a:r>
              <a:rPr lang="en-US" sz="1800" dirty="0" err="1" smtClean="0"/>
              <a:t>Quản</a:t>
            </a:r>
            <a:r>
              <a:rPr lang="en-US" sz="1800" dirty="0" smtClean="0"/>
              <a:t> </a:t>
            </a:r>
            <a:r>
              <a:rPr lang="en-US" sz="1800" dirty="0" err="1" smtClean="0"/>
              <a:t>lí</a:t>
            </a:r>
            <a:r>
              <a:rPr lang="en-US" sz="1800" dirty="0" smtClean="0"/>
              <a:t> </a:t>
            </a:r>
            <a:r>
              <a:rPr lang="vi-VN" sz="1800" dirty="0" smtClean="0"/>
              <a:t>version </a:t>
            </a:r>
            <a:r>
              <a:rPr lang="vi-VN" sz="1800" dirty="0"/>
              <a:t>trong URL thay vì trong HTTP </a:t>
            </a:r>
            <a:r>
              <a:rPr lang="vi-VN" sz="1800" dirty="0" smtClean="0"/>
              <a:t>Headers</a:t>
            </a:r>
            <a:r>
              <a:rPr lang="en-US" sz="1800" dirty="0" smtClean="0"/>
              <a:t>.</a:t>
            </a:r>
          </a:p>
          <a:p>
            <a:pPr marL="0" indent="0">
              <a:buNone/>
            </a:pPr>
            <a:endParaRPr lang="en-US" sz="1800" dirty="0"/>
          </a:p>
          <a:p>
            <a:pPr marL="0" indent="0">
              <a:buNone/>
            </a:pPr>
            <a:r>
              <a:rPr lang="vi-VN" sz="1800" dirty="0"/>
              <a:t>RESTful API là một tiêu chuẩn dùng trong việc thiết kế các API cho các ứng dụng web để quản lý các resource. RESTful là một trong những kiểu thiết kế API được sử dụng phổ biến ngày nay để cho các ứng dụng (web, mobile…) khác nhau giao tiếp với nhau.</a:t>
            </a:r>
            <a:endParaRPr lang="en-US" sz="1800" dirty="0" smtClean="0"/>
          </a:p>
          <a:p>
            <a:pPr marL="0" indent="0">
              <a:buNone/>
            </a:pPr>
            <a:endParaRPr lang="vi-VN" sz="1800" dirty="0"/>
          </a:p>
        </p:txBody>
      </p:sp>
    </p:spTree>
    <p:extLst>
      <p:ext uri="{BB962C8B-B14F-4D97-AF65-F5344CB8AC3E}">
        <p14:creationId xmlns:p14="http://schemas.microsoft.com/office/powerpoint/2010/main" val="77546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6</a:t>
            </a:fld>
            <a:endParaRPr lang="en-US" dirty="0"/>
          </a:p>
        </p:txBody>
      </p:sp>
      <p:sp>
        <p:nvSpPr>
          <p:cNvPr id="21" name="Title 20"/>
          <p:cNvSpPr>
            <a:spLocks noGrp="1"/>
          </p:cNvSpPr>
          <p:nvPr>
            <p:ph type="title"/>
          </p:nvPr>
        </p:nvSpPr>
        <p:spPr/>
        <p:txBody>
          <a:bodyPr/>
          <a:lstStyle/>
          <a:p>
            <a:r>
              <a:rPr lang="vi-VN" sz="2800" dirty="0">
                <a:latin typeface="Nunito" pitchFamily="2" charset="0"/>
              </a:rPr>
              <a:t>Các điểm cần lưu ý về API</a:t>
            </a:r>
            <a:endParaRPr lang="en-US" dirty="0"/>
          </a:p>
        </p:txBody>
      </p:sp>
      <p:sp>
        <p:nvSpPr>
          <p:cNvPr id="7" name="Google Shape;1228;p42"/>
          <p:cNvSpPr txBox="1">
            <a:spLocks/>
          </p:cNvSpPr>
          <p:nvPr/>
        </p:nvSpPr>
        <p:spPr>
          <a:xfrm>
            <a:off x="1066800" y="1514476"/>
            <a:ext cx="10076861" cy="427672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solidFill>
                  <a:schemeClr val="tx1">
                    <a:lumMod val="85000"/>
                    <a:lumOff val="15000"/>
                  </a:schemeClr>
                </a:solidFill>
                <a:latin typeface="Nunito" pitchFamily="2" charset="0"/>
              </a:rPr>
              <a:t>Phương thức truy </a:t>
            </a:r>
            <a:r>
              <a:rPr lang="vi-VN" sz="1800" dirty="0" smtClean="0">
                <a:solidFill>
                  <a:schemeClr val="tx1">
                    <a:lumMod val="85000"/>
                    <a:lumOff val="15000"/>
                  </a:schemeClr>
                </a:solidFill>
                <a:latin typeface="Nunito" pitchFamily="2" charset="0"/>
              </a:rPr>
              <a:t>cập</a:t>
            </a:r>
            <a:r>
              <a:rPr lang="en-US" sz="1800" dirty="0" smtClean="0">
                <a:solidFill>
                  <a:schemeClr val="tx1">
                    <a:lumMod val="85000"/>
                    <a:lumOff val="15000"/>
                  </a:schemeClr>
                </a:solidFill>
                <a:latin typeface="Nunito" pitchFamily="2" charset="0"/>
              </a:rPr>
              <a:t>: GET, POST, PUT. PATCH</a:t>
            </a:r>
            <a:r>
              <a:rPr lang="en-US" sz="1800" dirty="0">
                <a:solidFill>
                  <a:schemeClr val="tx1">
                    <a:lumMod val="85000"/>
                    <a:lumOff val="15000"/>
                  </a:schemeClr>
                </a:solidFill>
                <a:latin typeface="Nunito" pitchFamily="2" charset="0"/>
              </a:rPr>
              <a:t>, DELETE, </a:t>
            </a:r>
            <a:r>
              <a:rPr lang="en-US" sz="1800" dirty="0" smtClean="0">
                <a:solidFill>
                  <a:schemeClr val="tx1">
                    <a:lumMod val="85000"/>
                    <a:lumOff val="15000"/>
                  </a:schemeClr>
                </a:solidFill>
                <a:latin typeface="Nunito" pitchFamily="2" charset="0"/>
              </a:rPr>
              <a:t>CONNECT, HEAD, OPTIONS, TRACE</a:t>
            </a:r>
          </a:p>
          <a:p>
            <a:pPr marL="0" indent="0">
              <a:lnSpc>
                <a:spcPct val="100000"/>
              </a:lnSpc>
              <a:spcBef>
                <a:spcPts val="600"/>
              </a:spcBef>
              <a:spcAft>
                <a:spcPts val="600"/>
              </a:spcAft>
              <a:buNone/>
            </a:pPr>
            <a:r>
              <a:rPr lang="vi-VN" sz="1800" dirty="0" smtClean="0">
                <a:solidFill>
                  <a:schemeClr val="tx1">
                    <a:lumMod val="85000"/>
                    <a:lumOff val="15000"/>
                  </a:schemeClr>
                </a:solidFill>
                <a:latin typeface="Nunito" pitchFamily="2" charset="0"/>
              </a:rPr>
              <a:t>Authentication</a:t>
            </a:r>
            <a:r>
              <a:rPr lang="en-US" sz="1800" dirty="0" smtClean="0">
                <a:solidFill>
                  <a:schemeClr val="tx1">
                    <a:lumMod val="85000"/>
                    <a:lumOff val="15000"/>
                  </a:schemeClr>
                </a:solidFill>
                <a:latin typeface="Nunito" pitchFamily="2" charset="0"/>
              </a:rPr>
              <a:t> – </a:t>
            </a:r>
            <a:r>
              <a:rPr lang="en-US" sz="1800" dirty="0" err="1" smtClean="0">
                <a:solidFill>
                  <a:schemeClr val="tx1">
                    <a:lumMod val="85000"/>
                    <a:lumOff val="15000"/>
                  </a:schemeClr>
                </a:solidFill>
                <a:latin typeface="Nunito" pitchFamily="2" charset="0"/>
              </a:rPr>
              <a:t>xác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thực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người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dùng</a:t>
            </a:r>
            <a:r>
              <a:rPr lang="en-US" sz="1800" dirty="0" smtClean="0">
                <a:solidFill>
                  <a:schemeClr val="tx1">
                    <a:lumMod val="85000"/>
                    <a:lumOff val="15000"/>
                  </a:schemeClr>
                </a:solidFill>
                <a:latin typeface="Nunito" pitchFamily="2" charset="0"/>
              </a:rPr>
              <a:t>:</a:t>
            </a:r>
            <a:r>
              <a:rPr lang="vi-VN" sz="1800" dirty="0" smtClean="0">
                <a:solidFill>
                  <a:schemeClr val="tx1">
                    <a:lumMod val="85000"/>
                    <a:lumOff val="15000"/>
                  </a:schemeClr>
                </a:solidFill>
                <a:latin typeface="Nunito" pitchFamily="2" charset="0"/>
              </a:rPr>
              <a:t> mặc </a:t>
            </a:r>
            <a:r>
              <a:rPr lang="vi-VN" sz="1800" dirty="0">
                <a:solidFill>
                  <a:schemeClr val="tx1">
                    <a:lumMod val="85000"/>
                    <a:lumOff val="15000"/>
                  </a:schemeClr>
                </a:solidFill>
                <a:latin typeface="Nunito" pitchFamily="2" charset="0"/>
              </a:rPr>
              <a:t>định là không bắt buộc, nhưng bạn nên cài đặt đối với các request liên quan tới </a:t>
            </a:r>
            <a:r>
              <a:rPr lang="vi-VN" sz="1800" dirty="0" smtClean="0">
                <a:solidFill>
                  <a:schemeClr val="tx1">
                    <a:lumMod val="85000"/>
                    <a:lumOff val="15000"/>
                  </a:schemeClr>
                </a:solidFill>
                <a:latin typeface="Nunito" pitchFamily="2" charset="0"/>
              </a:rPr>
              <a:t>POST/PUT/DELETE</a:t>
            </a:r>
            <a:r>
              <a:rPr lang="en-US" sz="1800" dirty="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cần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phân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quyền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bạn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nên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sử</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dụng</a:t>
            </a:r>
            <a:r>
              <a:rPr lang="en-US" sz="1800" dirty="0" smtClean="0">
                <a:solidFill>
                  <a:schemeClr val="tx1">
                    <a:lumMod val="85000"/>
                    <a:lumOff val="15000"/>
                  </a:schemeClr>
                </a:solidFill>
                <a:latin typeface="Nunito" pitchFamily="2" charset="0"/>
              </a:rPr>
              <a:t> authentication </a:t>
            </a:r>
            <a:r>
              <a:rPr lang="en-US" sz="1800" dirty="0" err="1" smtClean="0">
                <a:solidFill>
                  <a:schemeClr val="tx1">
                    <a:lumMod val="85000"/>
                    <a:lumOff val="15000"/>
                  </a:schemeClr>
                </a:solidFill>
                <a:latin typeface="Nunito" pitchFamily="2" charset="0"/>
              </a:rPr>
              <a:t>để</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bảo</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đảm</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tất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cả</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các</a:t>
            </a:r>
            <a:r>
              <a:rPr lang="en-US" sz="1800" dirty="0" smtClean="0">
                <a:solidFill>
                  <a:schemeClr val="tx1">
                    <a:lumMod val="85000"/>
                    <a:lumOff val="15000"/>
                  </a:schemeClr>
                </a:solidFill>
                <a:latin typeface="Nunito" pitchFamily="2" charset="0"/>
              </a:rPr>
              <a:t> endpoint </a:t>
            </a:r>
            <a:r>
              <a:rPr lang="en-US" sz="1800" dirty="0" err="1" smtClean="0">
                <a:solidFill>
                  <a:schemeClr val="tx1">
                    <a:lumMod val="85000"/>
                    <a:lumOff val="15000"/>
                  </a:schemeClr>
                </a:solidFill>
                <a:latin typeface="Nunito" pitchFamily="2" charset="0"/>
              </a:rPr>
              <a:t>hoạt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động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đúng</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a:solidFill>
                  <a:schemeClr val="tx1">
                    <a:lumMod val="85000"/>
                    <a:lumOff val="15000"/>
                  </a:schemeClr>
                </a:solidFill>
                <a:latin typeface="Nunito" pitchFamily="2" charset="0"/>
              </a:rPr>
              <a:t>Return </a:t>
            </a:r>
            <a:r>
              <a:rPr lang="en-US" sz="1800" dirty="0" smtClean="0">
                <a:solidFill>
                  <a:schemeClr val="tx1">
                    <a:lumMod val="85000"/>
                    <a:lumOff val="15000"/>
                  </a:schemeClr>
                </a:solidFill>
                <a:latin typeface="Nunito" pitchFamily="2" charset="0"/>
              </a:rPr>
              <a:t>type: </a:t>
            </a:r>
            <a:r>
              <a:rPr lang="en-US" sz="1800" dirty="0" err="1" smtClean="0">
                <a:solidFill>
                  <a:schemeClr val="tx1">
                    <a:lumMod val="85000"/>
                    <a:lumOff val="15000"/>
                  </a:schemeClr>
                </a:solidFill>
                <a:latin typeface="Nunito" pitchFamily="2" charset="0"/>
              </a:rPr>
              <a:t>Mặc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định</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là</a:t>
            </a:r>
            <a:r>
              <a:rPr lang="en-US" sz="1800" dirty="0" smtClean="0">
                <a:solidFill>
                  <a:schemeClr val="tx1">
                    <a:lumMod val="85000"/>
                    <a:lumOff val="15000"/>
                  </a:schemeClr>
                </a:solidFill>
                <a:latin typeface="Nunito" pitchFamily="2" charset="0"/>
              </a:rPr>
              <a:t> JSON, </a:t>
            </a:r>
            <a:r>
              <a:rPr lang="en-US" sz="1800" dirty="0" err="1" smtClean="0">
                <a:solidFill>
                  <a:schemeClr val="tx1">
                    <a:lumMod val="85000"/>
                    <a:lumOff val="15000"/>
                  </a:schemeClr>
                </a:solidFill>
                <a:latin typeface="Nunito" pitchFamily="2" charset="0"/>
              </a:rPr>
              <a:t>ngoài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ra</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cũng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có</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thể</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là</a:t>
            </a:r>
            <a:r>
              <a:rPr lang="en-US" sz="1800" dirty="0" smtClean="0">
                <a:solidFill>
                  <a:schemeClr val="tx1">
                    <a:lumMod val="85000"/>
                    <a:lumOff val="15000"/>
                  </a:schemeClr>
                </a:solidFill>
                <a:latin typeface="Nunito" pitchFamily="2" charset="0"/>
              </a:rPr>
              <a:t> XML,…</a:t>
            </a:r>
          </a:p>
          <a:p>
            <a:pPr marL="0" indent="0">
              <a:lnSpc>
                <a:spcPct val="100000"/>
              </a:lnSpc>
              <a:spcBef>
                <a:spcPts val="600"/>
              </a:spcBef>
              <a:spcAft>
                <a:spcPts val="600"/>
              </a:spcAft>
              <a:buNone/>
            </a:pPr>
            <a:r>
              <a:rPr lang="en-US" sz="1800" dirty="0">
                <a:solidFill>
                  <a:schemeClr val="tx1">
                    <a:lumMod val="85000"/>
                    <a:lumOff val="15000"/>
                  </a:schemeClr>
                </a:solidFill>
                <a:latin typeface="Nunito" pitchFamily="2" charset="0"/>
              </a:rPr>
              <a:t>API Rate </a:t>
            </a:r>
            <a:r>
              <a:rPr lang="en-US" sz="1800" dirty="0" smtClean="0">
                <a:solidFill>
                  <a:schemeClr val="tx1">
                    <a:lumMod val="85000"/>
                    <a:lumOff val="15000"/>
                  </a:schemeClr>
                </a:solidFill>
                <a:latin typeface="Nunito" pitchFamily="2" charset="0"/>
              </a:rPr>
              <a:t>Limit: </a:t>
            </a:r>
            <a:r>
              <a:rPr lang="vi-VN" sz="1800" dirty="0">
                <a:solidFill>
                  <a:schemeClr val="tx1">
                    <a:lumMod val="85000"/>
                    <a:lumOff val="15000"/>
                  </a:schemeClr>
                </a:solidFill>
                <a:latin typeface="Nunito" pitchFamily="2" charset="0"/>
              </a:rPr>
              <a:t>Là giới hạn số lần request tới API server. Số lần giới hạn này có thể được tính trên user, application hoặc cụ thể hơn là trên 1 token. Mục đích của con số này nhằm để hạn chế việc lạm dụng API, hoặc 1 hướng khác là nhằm thu phí sử dụng dịch vụ. Ví dụ như Google Maps API, hoàn toàn free nhưng nếu bạn muốn request nhiều hơn thì cần trả thêm tiền</a:t>
            </a:r>
            <a:r>
              <a:rPr lang="vi-VN" sz="1800" dirty="0" smtClean="0">
                <a:solidFill>
                  <a:schemeClr val="tx1">
                    <a:lumMod val="85000"/>
                    <a:lumOff val="15000"/>
                  </a:schemeClr>
                </a:solidFill>
                <a:latin typeface="Nunito" pitchFamily="2" charset="0"/>
              </a:rPr>
              <a:t>.</a:t>
            </a:r>
            <a:endParaRPr lang="en-US" sz="1800" dirty="0" smtClean="0">
              <a:solidFill>
                <a:schemeClr val="tx1">
                  <a:lumMod val="85000"/>
                  <a:lumOff val="15000"/>
                </a:schemeClr>
              </a:solidFill>
              <a:latin typeface="Nunito" pitchFamily="2" charset="0"/>
            </a:endParaRPr>
          </a:p>
          <a:p>
            <a:pPr marL="0" indent="0">
              <a:lnSpc>
                <a:spcPct val="100000"/>
              </a:lnSpc>
              <a:spcBef>
                <a:spcPts val="600"/>
              </a:spcBef>
              <a:spcAft>
                <a:spcPts val="600"/>
              </a:spcAft>
              <a:buNone/>
            </a:pPr>
            <a:r>
              <a:rPr lang="en-US" sz="1800" dirty="0">
                <a:solidFill>
                  <a:schemeClr val="tx1">
                    <a:lumMod val="85000"/>
                    <a:lumOff val="15000"/>
                  </a:schemeClr>
                </a:solidFill>
                <a:latin typeface="Nunito" pitchFamily="2" charset="0"/>
              </a:rPr>
              <a:t>URL </a:t>
            </a:r>
            <a:r>
              <a:rPr lang="en-US" sz="1800" dirty="0" smtClean="0">
                <a:solidFill>
                  <a:schemeClr val="tx1">
                    <a:lumMod val="85000"/>
                    <a:lumOff val="15000"/>
                  </a:schemeClr>
                </a:solidFill>
                <a:latin typeface="Nunito" pitchFamily="2" charset="0"/>
              </a:rPr>
              <a:t>Endpoint: </a:t>
            </a:r>
            <a:r>
              <a:rPr lang="vi-VN" sz="1800" dirty="0">
                <a:solidFill>
                  <a:schemeClr val="tx1">
                    <a:lumMod val="85000"/>
                    <a:lumOff val="15000"/>
                  </a:schemeClr>
                </a:solidFill>
                <a:latin typeface="Nunito" pitchFamily="2" charset="0"/>
              </a:rPr>
              <a:t>URL Endpoint là URL để client gửi request lên server. Thông thường endpoint sẽ đánh version bằng những cụm </a:t>
            </a:r>
            <a:r>
              <a:rPr lang="vi-VN" sz="1800" dirty="0" smtClean="0">
                <a:solidFill>
                  <a:schemeClr val="tx1">
                    <a:lumMod val="85000"/>
                    <a:lumOff val="15000"/>
                  </a:schemeClr>
                </a:solidFill>
                <a:latin typeface="Nunito" pitchFamily="2" charset="0"/>
              </a:rPr>
              <a:t>như</a:t>
            </a:r>
            <a:r>
              <a:rPr lang="en-US" sz="1800" dirty="0" smtClean="0">
                <a:solidFill>
                  <a:schemeClr val="tx1">
                    <a:lumMod val="85000"/>
                    <a:lumOff val="15000"/>
                  </a:schemeClr>
                </a:solidFill>
                <a:latin typeface="Nunito" pitchFamily="2" charset="0"/>
              </a:rPr>
              <a:t> v1/, v2/,… </a:t>
            </a:r>
            <a:r>
              <a:rPr lang="en-US" sz="1800" dirty="0" err="1" smtClean="0">
                <a:solidFill>
                  <a:schemeClr val="tx1">
                    <a:lumMod val="85000"/>
                    <a:lumOff val="15000"/>
                  </a:schemeClr>
                </a:solidFill>
                <a:latin typeface="Nunito" pitchFamily="2" charset="0"/>
              </a:rPr>
              <a:t>Với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cùng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một</a:t>
            </a:r>
            <a:r>
              <a:rPr lang="en-US" sz="1800" dirty="0" smtClean="0">
                <a:solidFill>
                  <a:schemeClr val="tx1">
                    <a:lumMod val="85000"/>
                    <a:lumOff val="15000"/>
                  </a:schemeClr>
                </a:solidFill>
                <a:latin typeface="Nunito" pitchFamily="2" charset="0"/>
              </a:rPr>
              <a:t> endpoint, </a:t>
            </a:r>
            <a:r>
              <a:rPr lang="en-US" sz="1800" dirty="0" err="1" smtClean="0">
                <a:solidFill>
                  <a:schemeClr val="tx1">
                    <a:lumMod val="85000"/>
                    <a:lumOff val="15000"/>
                  </a:schemeClr>
                </a:solidFill>
                <a:latin typeface="Nunito" pitchFamily="2" charset="0"/>
              </a:rPr>
              <a:t>nếu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phương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thức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khác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nhau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thì</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xử</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lí</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và</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trả</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về</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kết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quả</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khác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nhau</a:t>
            </a:r>
            <a:r>
              <a:rPr lang="en-US" sz="1800" dirty="0" smtClean="0">
                <a:solidFill>
                  <a:schemeClr val="tx1">
                    <a:lumMod val="85000"/>
                    <a:lumOff val="15000"/>
                  </a:schemeClr>
                </a:solidFill>
                <a:latin typeface="Nunito" pitchFamily="2" charset="0"/>
              </a:rPr>
              <a:t>. </a:t>
            </a:r>
          </a:p>
        </p:txBody>
      </p:sp>
    </p:spTree>
    <p:extLst>
      <p:ext uri="{BB962C8B-B14F-4D97-AF65-F5344CB8AC3E}">
        <p14:creationId xmlns:p14="http://schemas.microsoft.com/office/powerpoint/2010/main" val="362279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7</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015416" y="3581181"/>
            <a:ext cx="4371974"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vi-VN" sz="2800" b="1" dirty="0">
                <a:latin typeface="Nunito" pitchFamily="2" charset="0"/>
                <a:sym typeface="Fira Sans Extra Condensed SemiBold"/>
              </a:rPr>
              <a:t>Giới thiệu về mã hóa </a:t>
            </a:r>
            <a:r>
              <a:rPr lang="en-US" sz="2800" b="1" dirty="0" smtClean="0">
                <a:latin typeface="Nunito" pitchFamily="2" charset="0"/>
                <a:sym typeface="Fira Sans Extra Condensed SemiBold"/>
              </a:rPr>
              <a:t>MD</a:t>
            </a:r>
            <a:r>
              <a:rPr lang="vi-VN" sz="2800" b="1" dirty="0" smtClean="0">
                <a:latin typeface="Nunito" pitchFamily="2" charset="0"/>
                <a:sym typeface="Fira Sans Extra Condensed SemiBold"/>
              </a:rPr>
              <a:t>5</a:t>
            </a:r>
            <a:r>
              <a:rPr lang="vi-VN" sz="2800" b="1" dirty="0">
                <a:latin typeface="Nunito" pitchFamily="2" charset="0"/>
                <a:sym typeface="Fira Sans Extra Condensed SemiBold"/>
              </a:rPr>
              <a:t>, Bcrypt</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02.</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08471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8</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Mã hóa MD5 là gì?</a:t>
            </a:r>
            <a:endParaRPr lang="en-US" sz="2400" dirty="0"/>
          </a:p>
        </p:txBody>
      </p:sp>
      <p:sp>
        <p:nvSpPr>
          <p:cNvPr id="5" name="Google Shape;1228;p42"/>
          <p:cNvSpPr txBox="1">
            <a:spLocks/>
          </p:cNvSpPr>
          <p:nvPr/>
        </p:nvSpPr>
        <p:spPr>
          <a:xfrm>
            <a:off x="1052513" y="1281007"/>
            <a:ext cx="5005387"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Mã hóa MD5 (về mặt kỹ thuật được gọi là MD5 Message-Digest Algorithm ) là một hàm băm mật mã có mục đích chính là xác minh rằng một </a:t>
            </a:r>
            <a:r>
              <a:rPr lang="en-US" sz="1800" dirty="0" err="1" smtClean="0">
                <a:latin typeface="Nunito" pitchFamily="2" charset="0"/>
              </a:rPr>
              <a:t>chuỗi</a:t>
            </a:r>
            <a:r>
              <a:rPr lang="en-US" sz="1800" dirty="0" smtClean="0">
                <a:latin typeface="Nunito" pitchFamily="2" charset="0"/>
              </a:rPr>
              <a:t> </a:t>
            </a:r>
            <a:r>
              <a:rPr lang="vi-VN" sz="1800" dirty="0" smtClean="0">
                <a:latin typeface="Nunito" pitchFamily="2" charset="0"/>
              </a:rPr>
              <a:t>đã </a:t>
            </a:r>
            <a:r>
              <a:rPr lang="vi-VN" sz="1800" dirty="0">
                <a:latin typeface="Nunito" pitchFamily="2" charset="0"/>
              </a:rPr>
              <a:t>bị thay </a:t>
            </a:r>
            <a:r>
              <a:rPr lang="vi-VN" sz="1800" dirty="0" smtClean="0">
                <a:latin typeface="Nunito" pitchFamily="2" charset="0"/>
              </a:rPr>
              <a:t>đổi</a:t>
            </a:r>
            <a:r>
              <a:rPr lang="en-US" sz="1800" dirty="0" smtClean="0">
                <a:latin typeface="Nunito" pitchFamily="2" charset="0"/>
              </a:rPr>
              <a:t> hay </a:t>
            </a:r>
            <a:r>
              <a:rPr lang="en-US" sz="1800" dirty="0" err="1" smtClean="0">
                <a:latin typeface="Nunito" pitchFamily="2" charset="0"/>
              </a:rPr>
              <a:t>chưa</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Thay vì xác nhận rằng hai tập hợp dữ liệu là giống hệt nhau bằng cách so sánh dữ liệu thô, MD5 thực hiện điều này bằng cách tạo ra một tổng kiểm tra trên cả hai tập hợp và sau đó so sánh các tổng kiểm tra để xác minh rằng chúng giống nhau. </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Tuy</a:t>
            </a:r>
            <a:r>
              <a:rPr lang="en-US" sz="1800" dirty="0" smtClean="0">
                <a:latin typeface="Nunito" pitchFamily="2" charset="0"/>
              </a:rPr>
              <a:t> </a:t>
            </a:r>
            <a:r>
              <a:rPr lang="en-US" sz="1800" dirty="0" err="1" smtClean="0">
                <a:latin typeface="Nunito" pitchFamily="2" charset="0"/>
              </a:rPr>
              <a:t>nhiên</a:t>
            </a:r>
            <a:r>
              <a:rPr lang="en-US" sz="1800" dirty="0" smtClean="0">
                <a:latin typeface="Nunito" pitchFamily="2" charset="0"/>
              </a:rPr>
              <a:t>, </a:t>
            </a:r>
            <a:r>
              <a:rPr lang="vi-VN" sz="1800" dirty="0" smtClean="0">
                <a:latin typeface="Nunito" pitchFamily="2" charset="0"/>
              </a:rPr>
              <a:t>MD5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bảo</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cao</a:t>
            </a:r>
            <a:r>
              <a:rPr lang="en-US" sz="1800" dirty="0" smtClean="0">
                <a:latin typeface="Nunito" pitchFamily="2" charset="0"/>
              </a:rPr>
              <a:t>,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dò</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tại</a:t>
            </a:r>
            <a:r>
              <a:rPr lang="en-US" sz="1800" dirty="0" smtClean="0">
                <a:latin typeface="Nunito" pitchFamily="2" charset="0"/>
              </a:rPr>
              <a:t> MD5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hóa</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tốc</a:t>
            </a:r>
            <a:r>
              <a:rPr lang="en-US" sz="1800" dirty="0" smtClean="0">
                <a:latin typeface="Nunito" pitchFamily="2" charset="0"/>
              </a:rPr>
              <a:t> </a:t>
            </a:r>
            <a:r>
              <a:rPr lang="en-US" sz="1800" dirty="0" err="1" smtClean="0">
                <a:latin typeface="Nunito" pitchFamily="2" charset="0"/>
              </a:rPr>
              <a:t>độ</a:t>
            </a:r>
            <a:r>
              <a:rPr lang="en-US" sz="1800" dirty="0" smtClean="0">
                <a:latin typeface="Nunito" pitchFamily="2" charset="0"/>
              </a:rPr>
              <a:t> </a:t>
            </a:r>
            <a:r>
              <a:rPr lang="en-US" sz="1800" dirty="0" err="1" smtClean="0">
                <a:latin typeface="Nunito" pitchFamily="2" charset="0"/>
              </a:rPr>
              <a:t>nhanh</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quan</a:t>
            </a:r>
            <a:r>
              <a:rPr lang="en-US" sz="1800" dirty="0" smtClean="0">
                <a:latin typeface="Nunito" pitchFamily="2" charset="0"/>
              </a:rPr>
              <a:t> </a:t>
            </a:r>
            <a:r>
              <a:rPr lang="en-US" sz="1800" dirty="0" err="1" smtClean="0">
                <a:latin typeface="Nunito" pitchFamily="2" charset="0"/>
              </a:rPr>
              <a:t>trọng</a:t>
            </a:r>
            <a:r>
              <a:rPr lang="en-US" sz="1800" dirty="0" smtClean="0">
                <a:latin typeface="Nunito" pitchFamily="2" charset="0"/>
              </a:rPr>
              <a:t> </a:t>
            </a:r>
            <a:r>
              <a:rPr lang="en-US" sz="1800" dirty="0" err="1" smtClean="0">
                <a:latin typeface="Nunito" pitchFamily="2" charset="0"/>
              </a:rPr>
              <a:t>lắm</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bảo</a:t>
            </a:r>
            <a:r>
              <a:rPr lang="en-US" sz="1800" dirty="0" smtClean="0">
                <a:latin typeface="Nunito" pitchFamily="2" charset="0"/>
              </a:rPr>
              <a:t> </a:t>
            </a:r>
            <a:r>
              <a:rPr lang="en-US" sz="1800" dirty="0" err="1" smtClean="0">
                <a:latin typeface="Nunito" pitchFamily="2" charset="0"/>
              </a:rPr>
              <a:t>mật</a:t>
            </a:r>
            <a:r>
              <a:rPr lang="vi-VN" sz="1800" dirty="0" smtClean="0">
                <a:latin typeface="Nunito" pitchFamily="2" charset="0"/>
              </a:rPr>
              <a:t>.</a:t>
            </a:r>
            <a:endParaRPr lang="vi-VN" sz="1800" dirty="0">
              <a:latin typeface="Nunito" pitchFamily="2" charset="0"/>
            </a:endParaRP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What is MD5 (MD5 Message-Diges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664" y="1539573"/>
            <a:ext cx="495300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30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Tấn công </a:t>
            </a:r>
            <a:r>
              <a:rPr lang="vi-VN" sz="2400" dirty="0" smtClean="0">
                <a:latin typeface="Nunito" pitchFamily="2" charset="0"/>
              </a:rPr>
              <a:t>brute </a:t>
            </a:r>
            <a:r>
              <a:rPr lang="vi-VN" sz="2400" dirty="0">
                <a:latin typeface="Nunito" pitchFamily="2" charset="0"/>
              </a:rPr>
              <a:t>force </a:t>
            </a:r>
            <a:r>
              <a:rPr lang="en-US" sz="2400" dirty="0" err="1" smtClean="0">
                <a:latin typeface="Nunito" pitchFamily="2" charset="0"/>
              </a:rPr>
              <a:t>là</a:t>
            </a:r>
            <a:r>
              <a:rPr lang="en-US" sz="2400" dirty="0" smtClean="0">
                <a:latin typeface="Nunito" pitchFamily="2" charset="0"/>
              </a:rPr>
              <a:t> </a:t>
            </a:r>
            <a:r>
              <a:rPr lang="en-US" sz="2400" dirty="0" err="1" smtClean="0">
                <a:latin typeface="Nunito" pitchFamily="2" charset="0"/>
              </a:rPr>
              <a:t>gì</a:t>
            </a:r>
            <a:r>
              <a:rPr lang="en-US" sz="2400" dirty="0" smtClean="0">
                <a:latin typeface="Nunito" pitchFamily="2" charset="0"/>
              </a:rPr>
              <a:t>?</a:t>
            </a:r>
            <a:endParaRPr lang="en-US" sz="2400" dirty="0"/>
          </a:p>
        </p:txBody>
      </p:sp>
      <p:sp>
        <p:nvSpPr>
          <p:cNvPr id="5" name="Google Shape;1228;p42"/>
          <p:cNvSpPr txBox="1">
            <a:spLocks/>
          </p:cNvSpPr>
          <p:nvPr/>
        </p:nvSpPr>
        <p:spPr>
          <a:xfrm>
            <a:off x="1052513" y="1281007"/>
            <a:ext cx="10006012"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Tấn công </a:t>
            </a:r>
            <a:r>
              <a:rPr lang="en-US" sz="1800" dirty="0">
                <a:latin typeface="Nunito" pitchFamily="2" charset="0"/>
              </a:rPr>
              <a:t>B</a:t>
            </a:r>
            <a:r>
              <a:rPr lang="vi-VN" sz="1800" dirty="0" smtClean="0">
                <a:latin typeface="Nunito" pitchFamily="2" charset="0"/>
              </a:rPr>
              <a:t>rute</a:t>
            </a:r>
            <a:r>
              <a:rPr lang="en-US" sz="1800" dirty="0" smtClean="0">
                <a:latin typeface="Nunito" pitchFamily="2" charset="0"/>
              </a:rPr>
              <a:t> </a:t>
            </a:r>
            <a:r>
              <a:rPr lang="vi-VN" sz="1800" dirty="0" smtClean="0">
                <a:latin typeface="Nunito" pitchFamily="2" charset="0"/>
              </a:rPr>
              <a:t>force </a:t>
            </a:r>
            <a:r>
              <a:rPr lang="vi-VN" sz="1800" dirty="0">
                <a:latin typeface="Nunito" pitchFamily="2" charset="0"/>
              </a:rPr>
              <a:t>là một phương pháp bẻ khóa phổ biến . Một cuộc tấn công brute-force liên quan đến việc 'đoán' tên người dùng và mật khẩu để truy cập trái phép vào hệ thống, hacker sẽ sử dụng phương pháp thử và sai để cố gắng đoán thông tin đăng nhập hợp lệ</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Brute-force là một phương pháp tấn công đơn giản và có tỷ lệ thành công cao. Bởi vì tùy thuộc vào độ dài và độ phức tạp của mật khẩu, việc bẻ khóa mật khẩu có thể mất từ vài giây đến nhiều năm. Do đó các trang web sử dụng phương thức đăng nhập dựa trên mật khẩu hoàn toàn có thể rất dễ bị tấn công nếu họ không thực hiện đầy đủ biện pháp bảo vệ bạo lực</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khẩu</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hóa</a:t>
            </a:r>
            <a:r>
              <a:rPr lang="en-US" sz="1800" dirty="0" smtClean="0">
                <a:latin typeface="Nunito" pitchFamily="2" charset="0"/>
              </a:rPr>
              <a:t> </a:t>
            </a:r>
            <a:r>
              <a:rPr lang="en-US" sz="1800" dirty="0" err="1" smtClean="0">
                <a:latin typeface="Nunito" pitchFamily="2" charset="0"/>
              </a:rPr>
              <a:t>bởi</a:t>
            </a:r>
            <a:r>
              <a:rPr lang="en-US" sz="1800" dirty="0" smtClean="0">
                <a:latin typeface="Nunito" pitchFamily="2" charset="0"/>
              </a:rPr>
              <a:t> MD5 </a:t>
            </a:r>
            <a:r>
              <a:rPr lang="en-US" sz="1800" dirty="0" err="1" smtClean="0">
                <a:latin typeface="Nunito" pitchFamily="2" charset="0"/>
              </a:rPr>
              <a:t>thường</a:t>
            </a:r>
            <a:r>
              <a:rPr lang="en-US" sz="1800" dirty="0" smtClean="0">
                <a:latin typeface="Nunito" pitchFamily="2" charset="0"/>
              </a:rPr>
              <a:t> </a:t>
            </a:r>
            <a:r>
              <a:rPr lang="en-US" sz="1800" dirty="0" err="1" smtClean="0">
                <a:latin typeface="Nunito" pitchFamily="2" charset="0"/>
              </a:rPr>
              <a:t>rất</a:t>
            </a:r>
            <a:r>
              <a:rPr lang="en-US" sz="1800" dirty="0" smtClean="0">
                <a:latin typeface="Nunito" pitchFamily="2" charset="0"/>
              </a:rPr>
              <a:t> </a:t>
            </a:r>
            <a:r>
              <a:rPr lang="en-US" sz="1800" dirty="0" err="1" smtClean="0">
                <a:latin typeface="Nunito" pitchFamily="2" charset="0"/>
              </a:rPr>
              <a:t>dễ</a:t>
            </a:r>
            <a:r>
              <a:rPr lang="en-US" sz="1800" dirty="0" smtClean="0">
                <a:latin typeface="Nunito" pitchFamily="2" charset="0"/>
              </a:rPr>
              <a:t> </a:t>
            </a:r>
            <a:r>
              <a:rPr lang="en-US" sz="1800" dirty="0" err="1" smtClean="0">
                <a:latin typeface="Nunito" pitchFamily="2" charset="0"/>
              </a:rPr>
              <a:t>bị</a:t>
            </a:r>
            <a:r>
              <a:rPr lang="en-US" sz="1800" dirty="0" smtClean="0">
                <a:latin typeface="Nunito" pitchFamily="2" charset="0"/>
              </a:rPr>
              <a:t> </a:t>
            </a:r>
            <a:r>
              <a:rPr lang="en-US" sz="1800" dirty="0" err="1" smtClean="0">
                <a:latin typeface="Nunito" pitchFamily="2" charset="0"/>
              </a:rPr>
              <a:t>tấn</a:t>
            </a:r>
            <a:r>
              <a:rPr lang="en-US" sz="1800" dirty="0" smtClean="0">
                <a:latin typeface="Nunito" pitchFamily="2" charset="0"/>
              </a:rPr>
              <a:t> </a:t>
            </a:r>
            <a:r>
              <a:rPr lang="en-US" sz="1800" dirty="0" err="1" smtClean="0">
                <a:latin typeface="Nunito" pitchFamily="2" charset="0"/>
              </a:rPr>
              <a:t>công</a:t>
            </a:r>
            <a:r>
              <a:rPr lang="en-US" sz="1800" dirty="0" smtClean="0">
                <a:latin typeface="Nunito" pitchFamily="2" charset="0"/>
              </a:rPr>
              <a:t> </a:t>
            </a:r>
            <a:r>
              <a:rPr lang="en-US" sz="1800" dirty="0" err="1" smtClean="0">
                <a:latin typeface="Nunito" pitchFamily="2" charset="0"/>
              </a:rPr>
              <a:t>kiểu</a:t>
            </a:r>
            <a:r>
              <a:rPr lang="en-US" sz="1800" dirty="0" smtClean="0">
                <a:latin typeface="Nunito" pitchFamily="2" charset="0"/>
              </a:rPr>
              <a:t> Brute force. </a:t>
            </a:r>
            <a:r>
              <a:rPr lang="en-US" sz="1800" dirty="0" err="1" smtClean="0">
                <a:latin typeface="Nunito" pitchFamily="2" charset="0"/>
              </a:rPr>
              <a:t>Bởi</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ai</a:t>
            </a:r>
            <a:r>
              <a:rPr lang="en-US" sz="1800" dirty="0" smtClean="0">
                <a:latin typeface="Nunito" pitchFamily="2" charset="0"/>
              </a:rPr>
              <a:t> </a:t>
            </a:r>
            <a:r>
              <a:rPr lang="en-US" sz="1800" dirty="0" err="1" smtClean="0">
                <a:latin typeface="Nunito" pitchFamily="2" charset="0"/>
              </a:rPr>
              <a:t>cũng</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khẩu</a:t>
            </a:r>
            <a:r>
              <a:rPr lang="en-US" sz="1800" dirty="0" smtClean="0">
                <a:latin typeface="Nunito" pitchFamily="2" charset="0"/>
              </a:rPr>
              <a:t> </a:t>
            </a:r>
            <a:r>
              <a:rPr lang="en-US" sz="1800" dirty="0" err="1" smtClean="0">
                <a:latin typeface="Nunito" pitchFamily="2" charset="0"/>
              </a:rPr>
              <a:t>đủ</a:t>
            </a:r>
            <a:r>
              <a:rPr lang="en-US" sz="1800" dirty="0" smtClean="0">
                <a:latin typeface="Nunito" pitchFamily="2" charset="0"/>
              </a:rPr>
              <a:t> </a:t>
            </a:r>
            <a:r>
              <a:rPr lang="en-US" sz="1800" dirty="0" err="1" smtClean="0">
                <a:latin typeface="Nunito" pitchFamily="2" charset="0"/>
              </a:rPr>
              <a:t>mạnh</a:t>
            </a:r>
            <a:r>
              <a:rPr lang="en-US" sz="1800" dirty="0" smtClean="0">
                <a:latin typeface="Nunito" pitchFamily="2" charset="0"/>
              </a:rPr>
              <a:t>, </a:t>
            </a:r>
            <a:r>
              <a:rPr lang="en-US" sz="1800" dirty="0" err="1" smtClean="0">
                <a:latin typeface="Nunito" pitchFamily="2" charset="0"/>
              </a:rPr>
              <a:t>đủ</a:t>
            </a:r>
            <a:r>
              <a:rPr lang="en-US" sz="1800" dirty="0" smtClean="0">
                <a:latin typeface="Nunito" pitchFamily="2" charset="0"/>
              </a:rPr>
              <a:t> </a:t>
            </a:r>
            <a:r>
              <a:rPr lang="en-US" sz="1800" dirty="0" err="1" smtClean="0">
                <a:latin typeface="Nunito" pitchFamily="2" charset="0"/>
              </a:rPr>
              <a:t>dài</a:t>
            </a:r>
            <a:r>
              <a:rPr lang="en-US" sz="1800" dirty="0" smtClean="0">
                <a:latin typeface="Nunito" pitchFamily="2" charset="0"/>
              </a:rPr>
              <a:t>, </a:t>
            </a:r>
            <a:r>
              <a:rPr lang="en-US" sz="1800" dirty="0" err="1" smtClean="0">
                <a:latin typeface="Nunito" pitchFamily="2" charset="0"/>
              </a:rPr>
              <a:t>họ</a:t>
            </a:r>
            <a:r>
              <a:rPr lang="en-US" sz="1800" dirty="0" smtClean="0">
                <a:latin typeface="Nunito" pitchFamily="2" charset="0"/>
              </a:rPr>
              <a:t> </a:t>
            </a:r>
            <a:r>
              <a:rPr lang="en-US" sz="1800" dirty="0" err="1" smtClean="0">
                <a:latin typeface="Nunito" pitchFamily="2" charset="0"/>
              </a:rPr>
              <a:t>thường</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khẩu</a:t>
            </a:r>
            <a:r>
              <a:rPr lang="en-US" sz="1800" dirty="0" smtClean="0">
                <a:latin typeface="Nunito" pitchFamily="2" charset="0"/>
              </a:rPr>
              <a:t> </a:t>
            </a:r>
            <a:r>
              <a:rPr lang="en-US" sz="1800" dirty="0" err="1" smtClean="0">
                <a:latin typeface="Nunito" pitchFamily="2" charset="0"/>
              </a:rPr>
              <a:t>ngắn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dễ</a:t>
            </a:r>
            <a:r>
              <a:rPr lang="en-US" sz="1800" dirty="0" smtClean="0">
                <a:latin typeface="Nunito" pitchFamily="2" charset="0"/>
              </a:rPr>
              <a:t> </a:t>
            </a:r>
            <a:r>
              <a:rPr lang="en-US" sz="1800" dirty="0" err="1" smtClean="0">
                <a:latin typeface="Nunito" pitchFamily="2" charset="0"/>
              </a:rPr>
              <a:t>nhớ</a:t>
            </a:r>
            <a:r>
              <a:rPr lang="en-US" sz="1800" dirty="0" smtClean="0">
                <a:latin typeface="Nunito" pitchFamily="2" charset="0"/>
              </a:rPr>
              <a:t>. </a:t>
            </a:r>
            <a:r>
              <a:rPr lang="en-US" sz="1800" dirty="0" err="1" smtClean="0">
                <a:latin typeface="Nunito" pitchFamily="2" charset="0"/>
              </a:rPr>
              <a:t>Mà</a:t>
            </a:r>
            <a:r>
              <a:rPr lang="en-US" sz="1800" dirty="0" smtClean="0">
                <a:latin typeface="Nunito" pitchFamily="2" charset="0"/>
              </a:rPr>
              <a:t> MD5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tốc</a:t>
            </a:r>
            <a:r>
              <a:rPr lang="en-US" sz="1800" dirty="0" smtClean="0">
                <a:latin typeface="Nunito" pitchFamily="2" charset="0"/>
              </a:rPr>
              <a:t> </a:t>
            </a:r>
            <a:r>
              <a:rPr lang="en-US" sz="1800" dirty="0" err="1" smtClean="0">
                <a:latin typeface="Nunito" pitchFamily="2" charset="0"/>
              </a:rPr>
              <a:t>độ</a:t>
            </a:r>
            <a:r>
              <a:rPr lang="en-US" sz="1800" dirty="0" smtClean="0">
                <a:latin typeface="Nunito" pitchFamily="2" charset="0"/>
              </a:rPr>
              <a:t> so </a:t>
            </a:r>
            <a:r>
              <a:rPr lang="en-US" sz="1800" dirty="0" err="1" smtClean="0">
                <a:latin typeface="Nunito" pitchFamily="2" charset="0"/>
              </a:rPr>
              <a:t>khớp</a:t>
            </a:r>
            <a:r>
              <a:rPr lang="en-US" sz="1800" dirty="0" smtClean="0">
                <a:latin typeface="Nunito" pitchFamily="2" charset="0"/>
              </a:rPr>
              <a:t> </a:t>
            </a:r>
            <a:r>
              <a:rPr lang="en-US" sz="1800" dirty="0" err="1" smtClean="0">
                <a:latin typeface="Nunito" pitchFamily="2" charset="0"/>
              </a:rPr>
              <a:t>nhanh</a:t>
            </a:r>
            <a:r>
              <a:rPr lang="en-US" sz="1800" dirty="0" smtClean="0">
                <a:latin typeface="Nunito" pitchFamily="2" charset="0"/>
              </a:rPr>
              <a:t>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dễ</a:t>
            </a:r>
            <a:r>
              <a:rPr lang="en-US" sz="1800" dirty="0" smtClean="0">
                <a:latin typeface="Nunito" pitchFamily="2" charset="0"/>
              </a:rPr>
              <a:t> </a:t>
            </a:r>
            <a:r>
              <a:rPr lang="en-US" sz="1800" dirty="0" err="1" smtClean="0">
                <a:latin typeface="Nunito" pitchFamily="2" charset="0"/>
              </a:rPr>
              <a:t>bị</a:t>
            </a:r>
            <a:r>
              <a:rPr lang="en-US" sz="1800" dirty="0" smtClean="0">
                <a:latin typeface="Nunito" pitchFamily="2" charset="0"/>
              </a:rPr>
              <a:t> </a:t>
            </a:r>
            <a:r>
              <a:rPr lang="en-US" sz="1800" dirty="0" err="1" smtClean="0">
                <a:latin typeface="Nunito" pitchFamily="2" charset="0"/>
              </a:rPr>
              <a:t>dò</a:t>
            </a:r>
            <a:r>
              <a:rPr lang="en-US" sz="1800" dirty="0" smtClean="0">
                <a:latin typeface="Nunito" pitchFamily="2" charset="0"/>
              </a:rPr>
              <a:t> </a:t>
            </a:r>
            <a:r>
              <a:rPr lang="en-US" sz="1800" dirty="0" err="1" smtClean="0">
                <a:latin typeface="Nunito" pitchFamily="2" charset="0"/>
              </a:rPr>
              <a:t>trúng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thời</a:t>
            </a:r>
            <a:r>
              <a:rPr lang="en-US" sz="1800" dirty="0" smtClean="0">
                <a:latin typeface="Nunito" pitchFamily="2" charset="0"/>
              </a:rPr>
              <a:t> </a:t>
            </a:r>
            <a:r>
              <a:rPr lang="en-US" sz="1800" dirty="0" err="1" smtClean="0">
                <a:latin typeface="Nunito" pitchFamily="2" charset="0"/>
              </a:rPr>
              <a:t>gian</a:t>
            </a:r>
            <a:r>
              <a:rPr lang="en-US" sz="1800" dirty="0" smtClean="0">
                <a:latin typeface="Nunito" pitchFamily="2" charset="0"/>
              </a:rPr>
              <a:t> </a:t>
            </a:r>
            <a:r>
              <a:rPr lang="en-US" sz="1800" dirty="0" err="1" smtClean="0">
                <a:latin typeface="Nunito" pitchFamily="2" charset="0"/>
              </a:rPr>
              <a:t>ngắn</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thử</a:t>
            </a:r>
            <a:r>
              <a:rPr lang="en-US" sz="1800" dirty="0">
                <a:latin typeface="Nunito" pitchFamily="2" charset="0"/>
              </a:rPr>
              <a:t> </a:t>
            </a:r>
            <a:r>
              <a:rPr lang="en-US" sz="1800" dirty="0" err="1" smtClean="0">
                <a:latin typeface="Nunito" pitchFamily="2" charset="0"/>
              </a:rPr>
              <a:t>trải</a:t>
            </a:r>
            <a:r>
              <a:rPr lang="en-US" sz="1800" dirty="0" smtClean="0">
                <a:latin typeface="Nunito" pitchFamily="2" charset="0"/>
              </a:rPr>
              <a:t> </a:t>
            </a:r>
            <a:r>
              <a:rPr lang="en-US" sz="1800" dirty="0" err="1" smtClean="0">
                <a:latin typeface="Nunito" pitchFamily="2" charset="0"/>
              </a:rPr>
              <a:t>nghiệm</a:t>
            </a:r>
            <a:r>
              <a:rPr lang="en-US" sz="1800" dirty="0" smtClean="0">
                <a:latin typeface="Nunito" pitchFamily="2" charset="0"/>
              </a:rPr>
              <a:t> </a:t>
            </a:r>
            <a:r>
              <a:rPr lang="en-US" sz="1800" dirty="0" err="1" smtClean="0">
                <a:latin typeface="Nunito" pitchFamily="2" charset="0"/>
              </a:rPr>
              <a:t>xem</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mật</a:t>
            </a:r>
            <a:r>
              <a:rPr lang="en-US" sz="1800" dirty="0" smtClean="0">
                <a:latin typeface="Nunito" pitchFamily="2" charset="0"/>
              </a:rPr>
              <a:t> </a:t>
            </a:r>
            <a:r>
              <a:rPr lang="en-US" sz="1800" dirty="0" err="1" smtClean="0">
                <a:latin typeface="Nunito" pitchFamily="2" charset="0"/>
              </a:rPr>
              <a:t>khẩu</a:t>
            </a:r>
            <a:r>
              <a:rPr lang="en-US" sz="1800" dirty="0" smtClean="0">
                <a:latin typeface="Nunito" pitchFamily="2" charset="0"/>
              </a:rPr>
              <a:t> </a:t>
            </a:r>
            <a:r>
              <a:rPr lang="en-US" sz="1800" dirty="0" err="1" smtClean="0">
                <a:latin typeface="Nunito" pitchFamily="2" charset="0"/>
              </a:rPr>
              <a:t>đơn</a:t>
            </a:r>
            <a:r>
              <a:rPr lang="en-US" sz="1800" dirty="0" smtClean="0">
                <a:latin typeface="Nunito" pitchFamily="2" charset="0"/>
              </a:rPr>
              <a:t> </a:t>
            </a:r>
            <a:r>
              <a:rPr lang="en-US" sz="1800" dirty="0" err="1" smtClean="0">
                <a:latin typeface="Nunito" pitchFamily="2" charset="0"/>
              </a:rPr>
              <a:t>giản</a:t>
            </a:r>
            <a:r>
              <a:rPr lang="en-US" sz="1800" dirty="0" smtClean="0">
                <a:latin typeface="Nunito" pitchFamily="2" charset="0"/>
              </a:rPr>
              <a:t>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hóa</a:t>
            </a:r>
            <a:r>
              <a:rPr lang="en-US" sz="1800" dirty="0" smtClean="0">
                <a:latin typeface="Nunito" pitchFamily="2" charset="0"/>
              </a:rPr>
              <a:t> </a:t>
            </a:r>
            <a:r>
              <a:rPr lang="en-US" sz="1800" dirty="0" err="1" smtClean="0">
                <a:latin typeface="Nunito" pitchFamily="2" charset="0"/>
              </a:rPr>
              <a:t>bởi</a:t>
            </a:r>
            <a:r>
              <a:rPr lang="en-US" sz="1800" dirty="0" smtClean="0">
                <a:latin typeface="Nunito" pitchFamily="2" charset="0"/>
              </a:rPr>
              <a:t> MD5 </a:t>
            </a:r>
            <a:r>
              <a:rPr lang="en-US" sz="1800" dirty="0" err="1" smtClean="0">
                <a:latin typeface="Nunito" pitchFamily="2" charset="0"/>
              </a:rPr>
              <a:t>dễ</a:t>
            </a:r>
            <a:r>
              <a:rPr lang="en-US" sz="1800" dirty="0" smtClean="0">
                <a:latin typeface="Nunito" pitchFamily="2" charset="0"/>
              </a:rPr>
              <a:t> </a:t>
            </a:r>
            <a:r>
              <a:rPr lang="en-US" sz="1800" dirty="0" err="1" smtClean="0">
                <a:latin typeface="Nunito" pitchFamily="2" charset="0"/>
              </a:rPr>
              <a:t>bị</a:t>
            </a:r>
            <a:r>
              <a:rPr lang="en-US" sz="1800" dirty="0" smtClean="0">
                <a:latin typeface="Nunito" pitchFamily="2" charset="0"/>
              </a:rPr>
              <a:t> hack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tại</a:t>
            </a:r>
            <a:r>
              <a:rPr lang="en-US" sz="1800" dirty="0">
                <a:latin typeface="Nunito" pitchFamily="2" charset="0"/>
              </a:rPr>
              <a:t> </a:t>
            </a:r>
            <a:r>
              <a:rPr lang="en-US" sz="1800" dirty="0" smtClean="0">
                <a:latin typeface="Nunito" pitchFamily="2" charset="0"/>
              </a:rPr>
              <a:t>  </a:t>
            </a:r>
            <a:r>
              <a:rPr lang="en-US" sz="1800" dirty="0">
                <a:latin typeface="Nunito" pitchFamily="2" charset="0"/>
                <a:hlinkClick r:id="rId3"/>
              </a:rPr>
              <a:t>http://www.md5.cz/</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smtClean="0">
                <a:latin typeface="Nunito" pitchFamily="2" charset="0"/>
                <a:hlinkClick r:id="rId4"/>
              </a:rPr>
              <a:t>https</a:t>
            </a:r>
            <a:r>
              <a:rPr lang="en-US" sz="1800" dirty="0">
                <a:latin typeface="Nunito" pitchFamily="2" charset="0"/>
                <a:hlinkClick r:id="rId4"/>
              </a:rPr>
              <a:t>://crackstation.net</a:t>
            </a:r>
            <a:r>
              <a:rPr lang="en-US" sz="1800" dirty="0" smtClean="0">
                <a:latin typeface="Nunito" pitchFamily="2" charset="0"/>
                <a:hlinkClick r:id="rId4"/>
              </a:rPr>
              <a:t>/</a:t>
            </a:r>
            <a:r>
              <a:rPr lang="en-US" sz="1800" dirty="0" smtClean="0">
                <a:latin typeface="Nunito" pitchFamily="2" charset="0"/>
              </a:rPr>
              <a:t> (</a:t>
            </a:r>
            <a:r>
              <a:rPr lang="en-US" sz="1800" dirty="0" err="1" smtClean="0">
                <a:latin typeface="Nunito" pitchFamily="2" charset="0"/>
              </a:rPr>
              <a:t>giải</a:t>
            </a:r>
            <a:r>
              <a:rPr lang="en-US" sz="1800" dirty="0" smtClean="0">
                <a:latin typeface="Nunito" pitchFamily="2" charset="0"/>
              </a:rPr>
              <a:t> </a:t>
            </a:r>
            <a:r>
              <a:rPr lang="en-US" sz="1800" dirty="0" err="1" smtClean="0">
                <a:latin typeface="Nunito" pitchFamily="2" charset="0"/>
              </a:rPr>
              <a:t>mã</a:t>
            </a:r>
            <a:r>
              <a:rPr lang="en-US" sz="1800" dirty="0" smtClean="0">
                <a:latin typeface="Nunito" pitchFamily="2" charset="0"/>
              </a:rPr>
              <a:t>).</a:t>
            </a:r>
            <a:endParaRPr lang="vi-VN" sz="1800" dirty="0">
              <a:latin typeface="Nunito" pitchFamily="2" charset="0"/>
            </a:endParaRP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97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1626</TotalTime>
  <Words>2611</Words>
  <Application>Microsoft Office PowerPoint</Application>
  <PresentationFormat>Widescreen</PresentationFormat>
  <Paragraphs>226</Paragraphs>
  <Slides>34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Fira Sans Extra Condensed SemiBold</vt:lpstr>
      <vt:lpstr>Nunito</vt:lpstr>
      <vt:lpstr>Nunito Bold</vt:lpstr>
      <vt:lpstr>Blue - v3</vt:lpstr>
      <vt:lpstr>PowerPoint Presentation</vt:lpstr>
      <vt:lpstr>Nội dung bài học</vt:lpstr>
      <vt:lpstr>PowerPoint Presentation</vt:lpstr>
      <vt:lpstr>REST là gì?</vt:lpstr>
      <vt:lpstr>Kiến trúc của REST</vt:lpstr>
      <vt:lpstr>Các điểm cần lưu ý về API</vt:lpstr>
      <vt:lpstr>PowerPoint Presentation</vt:lpstr>
      <vt:lpstr>Mã hóa MD5 là gì?</vt:lpstr>
      <vt:lpstr>Tấn công brute force là gì?</vt:lpstr>
      <vt:lpstr>Mã hóa Bcrypt là gì?</vt:lpstr>
      <vt:lpstr>PowerPoint Presentation</vt:lpstr>
      <vt:lpstr>Middleware là gì?</vt:lpstr>
      <vt:lpstr>Những kiểu của middleware</vt:lpstr>
      <vt:lpstr>PowerPoint Presentation</vt:lpstr>
      <vt:lpstr>Cookie là gì?</vt:lpstr>
      <vt:lpstr>Sử dụng cookie như thế nào?</vt:lpstr>
      <vt:lpstr>SignedCookies là gì?</vt:lpstr>
      <vt:lpstr>PowerPoint Presentation</vt:lpstr>
      <vt:lpstr>Session là gì?</vt:lpstr>
      <vt:lpstr>PowerPoint Presentation</vt:lpstr>
      <vt:lpstr>Biến môi trường – Enviroment variables là gì?</vt:lpstr>
      <vt:lpstr>Sử dụng biến môi trường như thế nào?</vt:lpstr>
      <vt:lpstr>PowerPoint Presentation</vt:lpstr>
      <vt:lpstr>Giao diện</vt:lpstr>
      <vt:lpstr>Tạo model và kết nối database</vt:lpstr>
      <vt:lpstr>config app.js</vt:lpstr>
      <vt:lpstr>Setup route</vt:lpstr>
      <vt:lpstr>Setup controller</vt:lpstr>
      <vt:lpstr>Setup controller</vt:lpstr>
      <vt:lpstr>View</vt:lpstr>
      <vt:lpstr>View</vt:lpstr>
      <vt:lpstr>Trang chủ</vt:lpstr>
      <vt:lpstr>View</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ASUS</cp:lastModifiedBy>
  <cp:revision>390</cp:revision>
  <dcterms:created xsi:type="dcterms:W3CDTF">2021-12-20T01:48:15Z</dcterms:created>
  <dcterms:modified xsi:type="dcterms:W3CDTF">2022-01-02T15:51:46Z</dcterms:modified>
</cp:coreProperties>
</file>