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436" autoAdjust="0"/>
  </p:normalViewPr>
  <p:slideViewPr>
    <p:cSldViewPr snapToGrid="0">
      <p:cViewPr varScale="1">
        <p:scale>
          <a:sx n="60" d="100"/>
          <a:sy n="60" d="100"/>
        </p:scale>
        <p:origin x="96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40E36C-C28B-4DCF-99D0-54E28CD8B81D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87670-D7CE-4A50-A7C0-5A35563EC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052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인텔리제이에서 프로젝트 생성 시 설정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87670-D7CE-4A50-A7C0-5A35563EC7C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9993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87670-D7CE-4A50-A7C0-5A35563EC7C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018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https://velog.io/@code-10/%EB%A1%AC%EB%B3%B5-AllNoArgsConstructor-%EC%A0%9C%EB%8C%80%EB%A1%9C-%EC%95%8C%EA%B3%A0-%EC%82%AC%EC%9A%A9%ED%95%B4%EB%B3%B4%EC%9E%90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87670-D7CE-4A50-A7C0-5A35563EC7C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435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인텔리제이에서 프로젝트 생성 시 설정 </a:t>
            </a:r>
            <a:r>
              <a:rPr lang="en-US" altLang="ko-KR" dirty="0"/>
              <a:t>(2), spring boot – dependencies </a:t>
            </a:r>
            <a:r>
              <a:rPr lang="ko-KR" altLang="en-US" dirty="0"/>
              <a:t>추가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87670-D7CE-4A50-A7C0-5A35563EC7C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054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깃허브</a:t>
            </a:r>
            <a:r>
              <a:rPr lang="ko-KR" altLang="en-US" dirty="0"/>
              <a:t> 공유 설정 </a:t>
            </a:r>
            <a:r>
              <a:rPr lang="en-US" altLang="ko-KR" dirty="0"/>
              <a:t>(</a:t>
            </a:r>
            <a:r>
              <a:rPr lang="ko-KR" altLang="en-US" dirty="0" err="1"/>
              <a:t>리포지토리</a:t>
            </a:r>
            <a:r>
              <a:rPr lang="ko-KR" altLang="en-US" dirty="0"/>
              <a:t> 생성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87670-D7CE-4A50-A7C0-5A35563EC7C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5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한글 글자 깨짐 방지 </a:t>
            </a:r>
            <a:r>
              <a:rPr lang="en-US" altLang="ko-KR" dirty="0"/>
              <a:t>(UTF-8)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87670-D7CE-4A50-A7C0-5A35563EC7C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748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Lombok </a:t>
            </a:r>
            <a:r>
              <a:rPr lang="ko-KR" altLang="en-US" dirty="0"/>
              <a:t>사용을 위한 설정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87670-D7CE-4A50-A7C0-5A35563EC7C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61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Devtools</a:t>
            </a:r>
            <a:r>
              <a:rPr lang="en-US" altLang="ko-KR" dirty="0"/>
              <a:t> – </a:t>
            </a:r>
            <a:r>
              <a:rPr lang="ko-KR" altLang="en-US" dirty="0"/>
              <a:t>서버 변경 내용 </a:t>
            </a:r>
            <a:r>
              <a:rPr lang="ko-KR" altLang="en-US" dirty="0" err="1"/>
              <a:t>새로고침</a:t>
            </a:r>
            <a:r>
              <a:rPr lang="ko-KR" altLang="en-US" dirty="0"/>
              <a:t> 설정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87670-D7CE-4A50-A7C0-5A35563EC7C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213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Devtools</a:t>
            </a:r>
            <a:r>
              <a:rPr lang="en-US" altLang="ko-KR" dirty="0"/>
              <a:t> – </a:t>
            </a:r>
            <a:r>
              <a:rPr lang="ko-KR" altLang="en-US" dirty="0"/>
              <a:t>서버 변경 내용 </a:t>
            </a:r>
            <a:r>
              <a:rPr lang="ko-KR" altLang="en-US" dirty="0" err="1"/>
              <a:t>새로고침</a:t>
            </a:r>
            <a:r>
              <a:rPr lang="ko-KR" altLang="en-US" dirty="0"/>
              <a:t> 설정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87670-D7CE-4A50-A7C0-5A35563EC7C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566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Devtools</a:t>
            </a:r>
            <a:r>
              <a:rPr lang="en-US" altLang="ko-KR" dirty="0"/>
              <a:t> – </a:t>
            </a:r>
            <a:r>
              <a:rPr lang="ko-KR" altLang="en-US" dirty="0"/>
              <a:t>서버 변경 내용 </a:t>
            </a:r>
            <a:r>
              <a:rPr lang="ko-KR" altLang="en-US" dirty="0" err="1"/>
              <a:t>새로고침</a:t>
            </a:r>
            <a:r>
              <a:rPr lang="ko-KR" altLang="en-US" dirty="0"/>
              <a:t> 설정 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87670-D7CE-4A50-A7C0-5A35563EC7C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914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MainApplication</a:t>
            </a:r>
            <a:r>
              <a:rPr lang="ko-KR" altLang="en-US" dirty="0"/>
              <a:t>과 동등하거나 하위 경로에 등록해야 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87670-D7CE-4A50-A7C0-5A35563EC7C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083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8DCBAA-E4E3-59A6-3F31-9442C9BDC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8B44FE-D917-184B-46EE-FB73107DFE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7EF014-01AA-0E6E-40AB-0AF3651A3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BF13-CDCF-4887-9D05-C55347776885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4187A3-2BBD-AFA8-F76C-6E24EABA6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C78E4D-D1A6-C7D3-229D-9659508A3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1408-FF99-4B3B-9822-A93B7DFE43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680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1F7474-CC33-E4F8-7ABC-1AA7D3D59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569597-610C-A2BE-9FBC-D4C19C355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5008FC-3DA1-79DA-6F55-E412B0EE5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BF13-CDCF-4887-9D05-C55347776885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68785B-689B-80F7-5D52-CB8150138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24D103-A1E5-E585-1565-32A201432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1408-FF99-4B3B-9822-A93B7DFE43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118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08836A-751C-0E34-7EB4-A38D3D2409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8BBB4B-2765-5579-F0D3-E2C50E2579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2C8222-1BA6-B39D-BF06-B8B098332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BF13-CDCF-4887-9D05-C55347776885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72C7F6-5812-F50B-21CB-9963958D1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46951E-3443-3EF3-03EF-BF2C59CEB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1408-FF99-4B3B-9822-A93B7DFE43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178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36B3CE-E37D-62B7-6C39-7F6AAA32D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E04E66-4509-8C96-5DF0-01649ADB1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B769C4-23E0-4362-6AD0-7F70130B5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BF13-CDCF-4887-9D05-C55347776885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14DC58-F59F-52E8-3148-C512DD417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04E2B4-FCBA-BCF7-8CBA-424A5B126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1408-FF99-4B3B-9822-A93B7DFE43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300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B1510F-6EBE-5662-22BE-04215D0B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F846BE-FC02-506A-92BB-EC2551E03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7DE341-FB88-DC93-DB8C-4C9374D03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BF13-CDCF-4887-9D05-C55347776885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CE99FE-E278-D8AE-855B-1DBAF74A5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0312AE-55A1-301B-0391-DCD99D941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1408-FF99-4B3B-9822-A93B7DFE43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702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70CB0A-B1F9-6278-A3CA-C57E5DA05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C6C4E0-1A4A-20F0-B6E1-AA419FFDCC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9AFD71-0010-E1F2-9A7F-FF1F9CE71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0F81D8-84B6-17BC-4279-8499D02FE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BF13-CDCF-4887-9D05-C55347776885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84B589-A998-C8C1-B2FD-5B5FC5248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69FF1B-BFEF-9585-7EBA-02B77107B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1408-FF99-4B3B-9822-A93B7DFE43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297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11A6FD-46C3-96B0-45B6-F3D414965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46571C-307B-58ED-B102-1AA8969D2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E75BE-9F88-E416-BAC9-9A8C15CBD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A7786E4-0BC8-D4D8-E5A9-81B4273B1D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815012-A908-7D3D-370A-65612E79AB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3F3901F-84D1-CF6E-3840-10619F370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BF13-CDCF-4887-9D05-C55347776885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8A2D488-827E-F1D4-0F48-4CF3DDEA3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CF0C8D-D470-0A0B-A7A5-1BF610DC5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1408-FF99-4B3B-9822-A93B7DFE43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7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C88AA5-FB7F-ECB5-0E92-5A60AC910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4D6E6E-8914-5D78-8B40-D725F41B5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BF13-CDCF-4887-9D05-C55347776885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59DF34-767B-E77C-261D-39B8AA543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D5DDCA-C931-5D05-00B7-BBB856372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1408-FF99-4B3B-9822-A93B7DFE43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109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DDCBE8-4CBE-9A36-1A59-10AF9A11C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BF13-CDCF-4887-9D05-C55347776885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FDD7E62-61DD-3F88-A0C0-85BF6198D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B3C3DD-5E08-F8D2-47CA-0DFF3FD08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1408-FF99-4B3B-9822-A93B7DFE43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071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51217-5E27-D019-87BB-CE5A31797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E61D8F-D4A7-D12D-8CBE-2D7D51B8E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38D909-777F-35B0-D40A-7A47E2078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3F23AA-AB70-54D5-6EFE-3ABEF975F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BF13-CDCF-4887-9D05-C55347776885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91413A-CE43-1459-F1AD-75087D63D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FD1F0D-1C76-03E5-5252-FE8C71462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1408-FF99-4B3B-9822-A93B7DFE43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260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6CDC9E-7581-994F-FE84-6A89F4293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9DF3CA-98E9-711E-5014-4CF53937BC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344BD0-7D37-E547-4D9A-55265280F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30B98F-17BB-EE9B-7C53-BB64771F1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BF13-CDCF-4887-9D05-C55347776885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5DAD8E-CB3C-DC4A-3113-33FBEB4BE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6B3DC4-4C8A-D083-3261-31AD9FFFC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1408-FF99-4B3B-9822-A93B7DFE43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39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B369B8-F923-1A09-EFF7-B56CA8FBE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A10BFD-01D5-D84F-9A3A-55377EE6C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EE46C3-1D38-73E5-46E4-15DE1E66E0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8BF13-CDCF-4887-9D05-C55347776885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1B21F4-2E83-45B7-03A2-2D4FBDF57A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B53CFB-ACDB-59A6-2016-52D464DAB2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51408-FF99-4B3B-9822-A93B7DFE43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496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velog.io/@code-10/%EB%A1%AC%EB%B3%B5-AllNoArgsConstructor-%EC%A0%9C%EB%8C%80%EB%A1%9C-%EC%95%8C%EA%B3%A0-%EC%82%AC%EC%9A%A9%ED%95%B4%EB%B3%B4%EC%9E%90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microsoft.com/office/2007/relationships/hdphoto" Target="../media/hdphoto4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microsoft.com/office/2007/relationships/hdphoto" Target="../media/hdphoto5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microsoft.com/office/2007/relationships/hdphoto" Target="../media/hdphoto6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microsoft.com/office/2007/relationships/hdphoto" Target="../media/hdphoto7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1D5C0C2-5D62-9DC5-D191-C4CEEFB0BE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5000"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36272" y="0"/>
            <a:ext cx="6719455" cy="6858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CCD40A0-5325-D37A-3953-72BD5F2BF55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521" t="30301" r="15272" b="26274"/>
          <a:stretch/>
        </p:blipFill>
        <p:spPr>
          <a:xfrm>
            <a:off x="2838449" y="2085975"/>
            <a:ext cx="6097927" cy="324802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5BDF12E-3FFE-BC83-1428-42743551EE2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76123" t="94102" r="11747" b="126"/>
          <a:stretch/>
        </p:blipFill>
        <p:spPr>
          <a:xfrm>
            <a:off x="7683500" y="6370682"/>
            <a:ext cx="1003300" cy="48731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7371405-674D-99F2-5DA9-50972DF032E2}"/>
              </a:ext>
            </a:extLst>
          </p:cNvPr>
          <p:cNvSpPr/>
          <p:nvPr/>
        </p:nvSpPr>
        <p:spPr>
          <a:xfrm>
            <a:off x="6162675" y="4514850"/>
            <a:ext cx="2524125" cy="3714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330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FE763DB-D644-26DE-1515-733C5DE8F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943636" cy="187668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231F247-C1FB-1B64-8510-AFFC1EB1EE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8586" y="0"/>
            <a:ext cx="2791215" cy="2438740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EFFCB2C-D851-FD73-D678-733A72F6AEBB}"/>
              </a:ext>
            </a:extLst>
          </p:cNvPr>
          <p:cNvCxnSpPr>
            <a:cxnSpLocks/>
          </p:cNvCxnSpPr>
          <p:nvPr/>
        </p:nvCxnSpPr>
        <p:spPr>
          <a:xfrm flipV="1">
            <a:off x="1323975" y="0"/>
            <a:ext cx="0" cy="183832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AE2961B-9C45-700E-7DD3-3FE2632087FE}"/>
              </a:ext>
            </a:extLst>
          </p:cNvPr>
          <p:cNvCxnSpPr>
            <a:cxnSpLocks/>
          </p:cNvCxnSpPr>
          <p:nvPr/>
        </p:nvCxnSpPr>
        <p:spPr>
          <a:xfrm flipV="1">
            <a:off x="4610100" y="0"/>
            <a:ext cx="0" cy="243874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528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EBC904-1336-FE3F-356C-24C2F7D90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134225" cy="5262979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@RequestMapping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Arial Unicode MS"/>
                <a:ea typeface="JetBrains Mono"/>
              </a:rPr>
              <a:t>value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  <a:t>"/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  <a:t>java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Arial Unicode MS"/>
                <a:ea typeface="JetBrains Mono"/>
              </a:rPr>
              <a:t>params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1050" b="1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Arial Unicode MS"/>
                <a:ea typeface="JetBrains Mono"/>
              </a:rPr>
              <a:t>// /</a:t>
            </a:r>
            <a:r>
              <a:rPr kumimoji="0" lang="ko-KR" altLang="ko-KR" sz="1050" b="1" i="1" u="none" strike="noStrike" cap="none" normalizeH="0" baseline="0" dirty="0" err="1">
                <a:ln>
                  <a:noFill/>
                </a:ln>
                <a:solidFill>
                  <a:srgbClr val="546E7A"/>
                </a:solidFill>
                <a:effectLst/>
                <a:latin typeface="Arial Unicode MS"/>
                <a:ea typeface="JetBrains Mono"/>
              </a:rPr>
              <a:t>hello</a:t>
            </a:r>
            <a:r>
              <a:rPr kumimoji="0" lang="ko-KR" altLang="ko-KR" sz="1050" b="1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1050" b="1" i="1" u="none" strike="noStrike" cap="none" normalizeH="0" baseline="0" dirty="0" err="1">
                <a:ln>
                  <a:noFill/>
                </a:ln>
                <a:solidFill>
                  <a:srgbClr val="546E7A"/>
                </a:solidFill>
                <a:effectLst/>
                <a:latin typeface="Arial Unicode MS"/>
                <a:ea typeface="JetBrains Mono"/>
              </a:rPr>
              <a:t>java?id</a:t>
            </a:r>
            <a:r>
              <a:rPr kumimoji="0" lang="ko-KR" altLang="ko-KR" sz="1050" b="1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50" b="1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로 넘어오는 건 다 됨</a:t>
            </a:r>
            <a:br>
              <a:rPr kumimoji="0" lang="ko-KR" altLang="ko-KR" sz="1050" b="1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Arial Unicode MS"/>
                <a:ea typeface="JetBrains Mono"/>
              </a:rPr>
              <a:t>Java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()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{                           </a:t>
            </a:r>
            <a:r>
              <a:rPr kumimoji="0" lang="ko-KR" altLang="ko-KR" sz="1050" b="1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1050" b="1" i="1" u="none" strike="noStrike" cap="none" normalizeH="0" baseline="0" dirty="0" err="1">
                <a:ln>
                  <a:noFill/>
                </a:ln>
                <a:solidFill>
                  <a:srgbClr val="546E7A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1050" b="1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1050" b="1" i="1" u="none" strike="noStrike" cap="none" normalizeH="0" baseline="0" dirty="0" err="1">
                <a:ln>
                  <a:noFill/>
                </a:ln>
                <a:solidFill>
                  <a:srgbClr val="546E7A"/>
                </a:solidFill>
                <a:effectLst/>
                <a:latin typeface="Arial Unicode MS"/>
                <a:ea typeface="JetBrains Mono"/>
              </a:rPr>
              <a:t>asdf</a:t>
            </a:r>
            <a:r>
              <a:rPr kumimoji="0" lang="ko-KR" altLang="ko-KR" sz="1050" b="1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1050" b="1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이건</a:t>
            </a:r>
            <a:r>
              <a:rPr kumimoji="0" lang="ko-KR" altLang="ko-KR" sz="1050" b="1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Arial Unicode MS"/>
                <a:ea typeface="JetBrains Mono"/>
              </a:rPr>
              <a:t> ?</a:t>
            </a:r>
            <a:r>
              <a:rPr kumimoji="0" lang="ko-KR" altLang="ko-KR" sz="1050" b="1" i="1" u="none" strike="noStrike" cap="none" normalizeH="0" baseline="0" dirty="0" err="1">
                <a:ln>
                  <a:noFill/>
                </a:ln>
                <a:solidFill>
                  <a:srgbClr val="546E7A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1050" b="1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050" b="1" i="1" u="none" strike="noStrike" cap="none" normalizeH="0" baseline="0" dirty="0" err="1">
                <a:ln>
                  <a:noFill/>
                </a:ln>
                <a:solidFill>
                  <a:srgbClr val="546E7A"/>
                </a:solidFill>
                <a:effectLst/>
                <a:latin typeface="Arial Unicode MS"/>
                <a:ea typeface="JetBrains Mono"/>
              </a:rPr>
              <a:t>asdf</a:t>
            </a:r>
            <a:r>
              <a:rPr kumimoji="0" lang="ko-KR" altLang="ko-KR" sz="1050" b="1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50" b="1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만 가능</a:t>
            </a:r>
            <a:r>
              <a:rPr kumimoji="0" lang="ko-KR" altLang="ko-KR" sz="1050" b="1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Arial Unicode MS"/>
                <a:ea typeface="JetBrains Mono"/>
              </a:rPr>
              <a:t>... </a:t>
            </a:r>
            <a:r>
              <a:rPr kumimoji="0" lang="ko-KR" altLang="ko-KR" sz="1050" b="1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식</a:t>
            </a:r>
            <a:r>
              <a:rPr kumimoji="0" lang="ko-KR" altLang="ko-KR" sz="1050" b="1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Arial Unicode MS"/>
                <a:ea typeface="JetBrains Mono"/>
              </a:rPr>
              <a:t>.</a:t>
            </a:r>
            <a:br>
              <a:rPr kumimoji="0" lang="ko-KR" altLang="ko-KR" sz="1050" b="1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5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  <a:t>helloJava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50" b="1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Arial Unicode MS"/>
                <a:ea typeface="JetBrains Mono"/>
              </a:rPr>
              <a:t>// /</a:t>
            </a:r>
            <a:r>
              <a:rPr kumimoji="0" lang="ko-KR" altLang="ko-KR" sz="1050" b="1" i="1" u="none" strike="noStrike" cap="none" normalizeH="0" baseline="0" dirty="0" err="1">
                <a:ln>
                  <a:noFill/>
                </a:ln>
                <a:solidFill>
                  <a:srgbClr val="546E7A"/>
                </a:solidFill>
                <a:effectLst/>
                <a:latin typeface="Arial Unicode MS"/>
                <a:ea typeface="JetBrains Mono"/>
              </a:rPr>
              <a:t>hello</a:t>
            </a:r>
            <a:r>
              <a:rPr kumimoji="0" lang="ko-KR" altLang="ko-KR" sz="1050" b="1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1050" b="1" i="1" u="none" strike="noStrike" cap="none" normalizeH="0" baseline="0" dirty="0" err="1">
                <a:ln>
                  <a:noFill/>
                </a:ln>
                <a:solidFill>
                  <a:srgbClr val="546E7A"/>
                </a:solidFill>
                <a:effectLst/>
                <a:latin typeface="Arial Unicode MS"/>
                <a:ea typeface="JetBrains Mono"/>
              </a:rPr>
              <a:t>world?id</a:t>
            </a:r>
            <a:r>
              <a:rPr kumimoji="0" lang="ko-KR" altLang="ko-KR" sz="1050" b="1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050" b="1" i="1" u="none" strike="noStrike" cap="none" normalizeH="0" baseline="0" dirty="0" err="1">
                <a:ln>
                  <a:noFill/>
                </a:ln>
                <a:solidFill>
                  <a:srgbClr val="546E7A"/>
                </a:solidFill>
                <a:effectLst/>
                <a:latin typeface="Arial Unicode MS"/>
                <a:ea typeface="JetBrains Mono"/>
              </a:rPr>
              <a:t>java&amp;pw</a:t>
            </a:r>
            <a:r>
              <a:rPr kumimoji="0" lang="ko-KR" altLang="ko-KR" sz="1050" b="1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Arial Unicode MS"/>
                <a:ea typeface="JetBrains Mono"/>
              </a:rPr>
              <a:t>=1234&amp;abc=</a:t>
            </a:r>
            <a:r>
              <a:rPr kumimoji="0" lang="ko-KR" altLang="ko-KR" sz="1050" b="1" i="1" u="none" strike="noStrike" cap="none" normalizeH="0" baseline="0" dirty="0" err="1">
                <a:ln>
                  <a:noFill/>
                </a:ln>
                <a:solidFill>
                  <a:srgbClr val="546E7A"/>
                </a:solidFill>
                <a:effectLst/>
                <a:latin typeface="Arial Unicode MS"/>
                <a:ea typeface="JetBrains Mono"/>
              </a:rPr>
              <a:t>null</a:t>
            </a:r>
            <a:r>
              <a:rPr kumimoji="0" lang="ko-KR" altLang="ko-KR" sz="1050" b="1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Arial Unicode MS"/>
                <a:ea typeface="JetBrains Mono"/>
              </a:rPr>
              <a:t> ... </a:t>
            </a:r>
            <a:r>
              <a:rPr kumimoji="0" lang="ko-KR" altLang="ko-KR" sz="1050" b="1" i="1" u="none" strike="noStrike" cap="none" normalizeH="0" baseline="0" dirty="0" err="1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으로</a:t>
            </a:r>
            <a:r>
              <a:rPr kumimoji="0" lang="ko-KR" altLang="ko-KR" sz="1050" b="1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Arial Unicode MS"/>
                <a:ea typeface="JetBrains Mono"/>
              </a:rPr>
              <a:t> GET </a:t>
            </a:r>
            <a:r>
              <a:rPr kumimoji="0" lang="ko-KR" altLang="ko-KR" sz="1050" b="1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요청이 들어온다 쳤을 때</a:t>
            </a:r>
            <a:r>
              <a:rPr kumimoji="0" lang="ko-KR" altLang="ko-KR" sz="1050" b="1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05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@GetMapping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  <a:t>"/world"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Arial Unicode MS"/>
                <a:ea typeface="JetBrains Mono"/>
              </a:rPr>
              <a:t>helloWorld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5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Arial Unicode MS"/>
                <a:ea typeface="JetBrains Mono"/>
              </a:rPr>
              <a:t>/*</a:t>
            </a:r>
            <a:r>
              <a:rPr kumimoji="0" lang="ko-KR" altLang="ko-KR" sz="1050" b="1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Arial Unicode MS"/>
                <a:ea typeface="JetBrains Mono"/>
              </a:rPr>
              <a:t>@RequestParam(value = "</a:t>
            </a:r>
            <a:r>
              <a:rPr kumimoji="0" lang="ko-KR" altLang="ko-KR" sz="1050" b="1" i="1" u="none" strike="noStrike" cap="none" normalizeH="0" baseline="0" dirty="0" err="1">
                <a:ln>
                  <a:noFill/>
                </a:ln>
                <a:solidFill>
                  <a:srgbClr val="546E7A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1050" b="1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Arial Unicode MS"/>
                <a:ea typeface="JetBrains Mono"/>
              </a:rPr>
              <a:t>", </a:t>
            </a:r>
            <a:r>
              <a:rPr kumimoji="0" lang="ko-KR" altLang="ko-KR" sz="1050" b="1" i="1" u="none" strike="noStrike" cap="none" normalizeH="0" baseline="0" dirty="0" err="1">
                <a:ln>
                  <a:noFill/>
                </a:ln>
                <a:solidFill>
                  <a:srgbClr val="546E7A"/>
                </a:solidFill>
                <a:effectLst/>
                <a:latin typeface="Arial Unicode MS"/>
                <a:ea typeface="JetBrains Mono"/>
              </a:rPr>
              <a:t>required</a:t>
            </a:r>
            <a:r>
              <a:rPr kumimoji="0" lang="ko-KR" altLang="ko-KR" sz="1050" b="1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050" b="1" i="1" u="none" strike="noStrike" cap="none" normalizeH="0" baseline="0" dirty="0" err="1">
                <a:ln>
                  <a:noFill/>
                </a:ln>
                <a:solidFill>
                  <a:srgbClr val="546E7A"/>
                </a:solidFill>
                <a:effectLst/>
                <a:latin typeface="Arial Unicode MS"/>
                <a:ea typeface="JetBrains Mono"/>
              </a:rPr>
              <a:t>false</a:t>
            </a:r>
            <a:r>
              <a:rPr kumimoji="0" lang="ko-KR" altLang="ko-KR" sz="1050" b="1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1050" b="1" i="1" u="none" strike="noStrike" cap="none" normalizeH="0" baseline="0" dirty="0" err="1">
                <a:ln>
                  <a:noFill/>
                </a:ln>
                <a:solidFill>
                  <a:srgbClr val="546E7A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050" b="1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50" b="1" i="1" u="none" strike="noStrike" cap="none" normalizeH="0" baseline="0" dirty="0" err="1">
                <a:ln>
                  <a:noFill/>
                </a:ln>
                <a:solidFill>
                  <a:srgbClr val="546E7A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1050" b="1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050" b="1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50" b="1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Arial Unicode MS"/>
                <a:ea typeface="JetBrains Mono"/>
              </a:rPr>
              <a:t>        @RequestParam(value = "</a:t>
            </a:r>
            <a:r>
              <a:rPr kumimoji="0" lang="ko-KR" altLang="ko-KR" sz="1050" b="1" i="1" u="none" strike="noStrike" cap="none" normalizeH="0" baseline="0" dirty="0" err="1">
                <a:ln>
                  <a:noFill/>
                </a:ln>
                <a:solidFill>
                  <a:srgbClr val="546E7A"/>
                </a:solidFill>
                <a:effectLst/>
                <a:latin typeface="Arial Unicode MS"/>
                <a:ea typeface="JetBrains Mono"/>
              </a:rPr>
              <a:t>pw</a:t>
            </a:r>
            <a:r>
              <a:rPr kumimoji="0" lang="ko-KR" altLang="ko-KR" sz="1050" b="1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Arial Unicode MS"/>
                <a:ea typeface="JetBrains Mono"/>
              </a:rPr>
              <a:t>", </a:t>
            </a:r>
            <a:r>
              <a:rPr kumimoji="0" lang="ko-KR" altLang="ko-KR" sz="1050" b="1" i="1" u="none" strike="noStrike" cap="none" normalizeH="0" baseline="0" dirty="0" err="1">
                <a:ln>
                  <a:noFill/>
                </a:ln>
                <a:solidFill>
                  <a:srgbClr val="546E7A"/>
                </a:solidFill>
                <a:effectLst/>
                <a:latin typeface="Arial Unicode MS"/>
                <a:ea typeface="JetBrains Mono"/>
              </a:rPr>
              <a:t>required</a:t>
            </a:r>
            <a:r>
              <a:rPr kumimoji="0" lang="ko-KR" altLang="ko-KR" sz="1050" b="1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050" b="1" i="1" u="none" strike="noStrike" cap="none" normalizeH="0" baseline="0" dirty="0" err="1">
                <a:ln>
                  <a:noFill/>
                </a:ln>
                <a:solidFill>
                  <a:srgbClr val="546E7A"/>
                </a:solidFill>
                <a:effectLst/>
                <a:latin typeface="Arial Unicode MS"/>
                <a:ea typeface="JetBrains Mono"/>
              </a:rPr>
              <a:t>false</a:t>
            </a:r>
            <a:r>
              <a:rPr kumimoji="0" lang="ko-KR" altLang="ko-KR" sz="1050" b="1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1050" b="1" i="1" u="none" strike="noStrike" cap="none" normalizeH="0" baseline="0" dirty="0" err="1">
                <a:ln>
                  <a:noFill/>
                </a:ln>
                <a:solidFill>
                  <a:srgbClr val="546E7A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050" b="1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50" b="1" i="1" u="none" strike="noStrike" cap="none" normalizeH="0" baseline="0" dirty="0" err="1">
                <a:ln>
                  <a:noFill/>
                </a:ln>
                <a:solidFill>
                  <a:srgbClr val="546E7A"/>
                </a:solidFill>
                <a:effectLst/>
                <a:latin typeface="Arial Unicode MS"/>
                <a:ea typeface="JetBrains Mono"/>
              </a:rPr>
              <a:t>pw</a:t>
            </a:r>
            <a:r>
              <a:rPr kumimoji="0" lang="ko-KR" altLang="ko-KR" sz="1050" b="1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050" b="1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50" b="1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Arial Unicode MS"/>
                <a:ea typeface="JetBrains Mono"/>
              </a:rPr>
              <a:t>        @RequestParam(value = "</a:t>
            </a:r>
            <a:r>
              <a:rPr kumimoji="0" lang="ko-KR" altLang="ko-KR" sz="1050" b="1" i="1" u="none" strike="noStrike" cap="none" normalizeH="0" baseline="0" dirty="0" err="1">
                <a:ln>
                  <a:noFill/>
                </a:ln>
                <a:solidFill>
                  <a:srgbClr val="546E7A"/>
                </a:solidFill>
                <a:effectLst/>
                <a:latin typeface="Arial Unicode MS"/>
                <a:ea typeface="JetBrains Mono"/>
              </a:rPr>
              <a:t>abc</a:t>
            </a:r>
            <a:r>
              <a:rPr kumimoji="0" lang="ko-KR" altLang="ko-KR" sz="1050" b="1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Arial Unicode MS"/>
                <a:ea typeface="JetBrains Mono"/>
              </a:rPr>
              <a:t>", </a:t>
            </a:r>
            <a:r>
              <a:rPr kumimoji="0" lang="ko-KR" altLang="ko-KR" sz="1050" b="1" i="1" u="none" strike="noStrike" cap="none" normalizeH="0" baseline="0" dirty="0" err="1">
                <a:ln>
                  <a:noFill/>
                </a:ln>
                <a:solidFill>
                  <a:srgbClr val="546E7A"/>
                </a:solidFill>
                <a:effectLst/>
                <a:latin typeface="Arial Unicode MS"/>
                <a:ea typeface="JetBrains Mono"/>
              </a:rPr>
              <a:t>defaultValue</a:t>
            </a:r>
            <a:r>
              <a:rPr kumimoji="0" lang="ko-KR" altLang="ko-KR" sz="1050" b="1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Arial Unicode MS"/>
                <a:ea typeface="JetBrains Mono"/>
              </a:rPr>
              <a:t> = "0") </a:t>
            </a:r>
            <a:r>
              <a:rPr kumimoji="0" lang="ko-KR" altLang="ko-KR" sz="1050" b="1" i="1" u="none" strike="noStrike" cap="none" normalizeH="0" baseline="0" dirty="0" err="1">
                <a:ln>
                  <a:noFill/>
                </a:ln>
                <a:solidFill>
                  <a:srgbClr val="546E7A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1050" b="1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50" b="1" i="1" u="none" strike="noStrike" cap="none" normalizeH="0" baseline="0" dirty="0" err="1">
                <a:ln>
                  <a:noFill/>
                </a:ln>
                <a:solidFill>
                  <a:srgbClr val="546E7A"/>
                </a:solidFill>
                <a:effectLst/>
                <a:latin typeface="Arial Unicode MS"/>
                <a:ea typeface="JetBrains Mono"/>
              </a:rPr>
              <a:t>abc</a:t>
            </a:r>
            <a:r>
              <a:rPr kumimoji="0" lang="ko-KR" altLang="ko-KR" sz="105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Arial Unicode MS"/>
                <a:ea typeface="JetBrains Mono"/>
              </a:rPr>
              <a:t>*/</a:t>
            </a:r>
            <a:br>
              <a:rPr kumimoji="0" lang="ko-KR" altLang="ko-KR" sz="105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5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  <a:t>helloWorld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5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Arial Unicode MS"/>
                <a:ea typeface="JetBrains Mono"/>
              </a:rPr>
              <a:t>/*</a:t>
            </a:r>
            <a:r>
              <a:rPr kumimoji="0" lang="en-US" altLang="ko-KR" sz="105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lang="en-US" altLang="ko-KR" sz="1050" i="1" dirty="0">
                <a:solidFill>
                  <a:srgbClr val="546E7A"/>
                </a:solidFill>
                <a:latin typeface="Arial Unicode MS"/>
                <a:ea typeface="JetBrains Mono"/>
              </a:rPr>
              <a:t>html form (helloworld.html)</a:t>
            </a:r>
            <a:r>
              <a:rPr lang="ko-KR" altLang="en-US" sz="1050" i="1" dirty="0">
                <a:solidFill>
                  <a:srgbClr val="546E7A"/>
                </a:solidFill>
                <a:latin typeface="Arial Unicode MS"/>
                <a:ea typeface="JetBrains Mono"/>
              </a:rPr>
              <a:t>이 아래와 같은 형식일 </a:t>
            </a:r>
            <a:r>
              <a:rPr lang="ko-KR" altLang="en-US" sz="1050" i="1" dirty="0" err="1">
                <a:solidFill>
                  <a:srgbClr val="546E7A"/>
                </a:solidFill>
                <a:latin typeface="Arial Unicode MS"/>
                <a:ea typeface="JetBrains Mono"/>
              </a:rPr>
              <a:t>떄</a:t>
            </a:r>
            <a:r>
              <a:rPr lang="en-US" altLang="ko-KR" sz="1050" i="1" dirty="0">
                <a:solidFill>
                  <a:srgbClr val="546E7A"/>
                </a:solidFill>
                <a:latin typeface="Arial Unicode MS"/>
                <a:ea typeface="JetBrains Mono"/>
              </a:rPr>
              <a:t>…</a:t>
            </a:r>
            <a:endParaRPr kumimoji="0" lang="en-US" altLang="ko-KR" sz="1050" b="0" i="1" u="none" strike="noStrike" cap="none" normalizeH="0" baseline="0" dirty="0">
              <a:ln>
                <a:noFill/>
              </a:ln>
              <a:solidFill>
                <a:srgbClr val="546E7A"/>
              </a:solidFill>
              <a:effectLst/>
              <a:latin typeface="Arial Unicode MS"/>
              <a:ea typeface="JetBrains Mono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07178"/>
                </a:solidFill>
                <a:effectLst/>
                <a:latin typeface="Arial Unicode MS"/>
                <a:ea typeface="JetBrains Mono"/>
              </a:rPr>
              <a:t>form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Arial Unicode MS"/>
                <a:ea typeface="JetBrains Mono"/>
              </a:rPr>
              <a:t>action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  <a:t>="/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  <a:t>member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  <a:t>world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Arial Unicode MS"/>
                <a:ea typeface="JetBrains Mono"/>
              </a:rPr>
              <a:t>method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  <a:t>post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07178"/>
                </a:solidFill>
                <a:effectLst/>
                <a:latin typeface="Arial Unicode MS"/>
                <a:ea typeface="JetBrains Mono"/>
              </a:rPr>
              <a:t>input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Arial Unicode MS"/>
                <a:ea typeface="JetBrains Mono"/>
              </a:rPr>
              <a:t>type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  <a:t>text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07178"/>
                </a:solidFill>
                <a:effectLst/>
                <a:latin typeface="Arial Unicode MS"/>
                <a:ea typeface="JetBrains Mono"/>
              </a:rPr>
              <a:t>input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Arial Unicode MS"/>
                <a:ea typeface="JetBrains Mono"/>
              </a:rPr>
              <a:t>type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  <a:t>text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  <a:t>pw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07178"/>
                </a:solidFill>
                <a:effectLst/>
                <a:latin typeface="Arial Unicode MS"/>
                <a:ea typeface="JetBrains Mono"/>
              </a:rPr>
              <a:t>input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Arial Unicode MS"/>
                <a:ea typeface="JetBrains Mono"/>
              </a:rPr>
              <a:t>type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  <a:t>checkbox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  <a:t>hobby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Arial Unicode MS"/>
                <a:ea typeface="JetBrains Mono"/>
              </a:rPr>
              <a:t>value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  <a:t>sleep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07178"/>
                </a:solidFill>
                <a:effectLst/>
                <a:latin typeface="Arial Unicode MS"/>
                <a:ea typeface="JetBrains Mono"/>
              </a:rPr>
              <a:t>input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Arial Unicode MS"/>
                <a:ea typeface="JetBrains Mono"/>
              </a:rPr>
              <a:t>type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  <a:t>checkbox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  <a:t>hobby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Arial Unicode MS"/>
                <a:ea typeface="JetBrains Mono"/>
              </a:rPr>
              <a:t>value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  <a:t>netflix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07178"/>
                </a:solidFill>
                <a:effectLst/>
                <a:latin typeface="Arial Unicode MS"/>
                <a:ea typeface="JetBrains Mono"/>
              </a:rPr>
              <a:t>input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Arial Unicode MS"/>
                <a:ea typeface="JetBrains Mono"/>
              </a:rPr>
              <a:t>type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  <a:t>checkbox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  <a:t>hobby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Arial Unicode MS"/>
                <a:ea typeface="JetBrains Mono"/>
              </a:rPr>
              <a:t>value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  <a:t>running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07178"/>
                </a:solidFill>
                <a:effectLst/>
                <a:latin typeface="Arial Unicode MS"/>
                <a:ea typeface="JetBrains Mono"/>
              </a:rPr>
              <a:t>input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Arial Unicode MS"/>
                <a:ea typeface="JetBrains Mono"/>
              </a:rPr>
              <a:t>type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  <a:t>submit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Arial Unicode MS"/>
                <a:ea typeface="JetBrains Mono"/>
              </a:rPr>
              <a:t>value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전송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&lt;/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07178"/>
                </a:solidFill>
                <a:effectLst/>
                <a:latin typeface="Arial Unicode MS"/>
                <a:ea typeface="JetBrains Mono"/>
              </a:rPr>
              <a:t>form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&gt;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5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sz="1050" b="1" i="1" u="none" strike="noStrike" cap="none" normalizeH="0" baseline="0" dirty="0" err="1">
                <a:ln>
                  <a:noFill/>
                </a:ln>
                <a:solidFill>
                  <a:srgbClr val="546E7A"/>
                </a:solidFill>
                <a:effectLst/>
                <a:latin typeface="Arial Unicode MS"/>
                <a:ea typeface="JetBrains Mono"/>
              </a:rPr>
              <a:t>http</a:t>
            </a:r>
            <a:r>
              <a:rPr kumimoji="0" lang="ko-KR" altLang="ko-KR" sz="1050" b="1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50" b="1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메시지</a:t>
            </a:r>
            <a:r>
              <a:rPr kumimoji="0" lang="ko-KR" altLang="ko-KR" sz="1050" b="1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Arial Unicode MS"/>
                <a:ea typeface="JetBrains Mono"/>
              </a:rPr>
              <a:t>: [ ... </a:t>
            </a:r>
            <a:r>
              <a:rPr kumimoji="0" lang="ko-KR" altLang="ko-KR" sz="1050" b="1" i="1" u="none" strike="noStrike" cap="none" normalizeH="0" baseline="0" dirty="0" err="1">
                <a:ln>
                  <a:noFill/>
                </a:ln>
                <a:solidFill>
                  <a:srgbClr val="546E7A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1050" b="1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050" b="1" i="1" u="none" strike="noStrike" cap="none" normalizeH="0" baseline="0" dirty="0" err="1">
                <a:ln>
                  <a:noFill/>
                </a:ln>
                <a:solidFill>
                  <a:srgbClr val="546E7A"/>
                </a:solidFill>
                <a:effectLst/>
                <a:latin typeface="Arial Unicode MS"/>
                <a:ea typeface="JetBrains Mono"/>
              </a:rPr>
              <a:t>java&amp;pw</a:t>
            </a:r>
            <a:r>
              <a:rPr kumimoji="0" lang="ko-KR" altLang="ko-KR" sz="1050" b="1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Arial Unicode MS"/>
                <a:ea typeface="JetBrains Mono"/>
              </a:rPr>
              <a:t>=1234&amp;hobby=</a:t>
            </a:r>
            <a:r>
              <a:rPr kumimoji="0" lang="ko-KR" altLang="ko-KR" sz="1050" b="1" i="1" u="none" strike="noStrike" cap="none" normalizeH="0" baseline="0" dirty="0" err="1">
                <a:ln>
                  <a:noFill/>
                </a:ln>
                <a:solidFill>
                  <a:srgbClr val="546E7A"/>
                </a:solidFill>
                <a:effectLst/>
                <a:latin typeface="Arial Unicode MS"/>
                <a:ea typeface="JetBrains Mono"/>
              </a:rPr>
              <a:t>sleep&amp;hobby</a:t>
            </a:r>
            <a:r>
              <a:rPr kumimoji="0" lang="ko-KR" altLang="ko-KR" sz="1050" b="1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050" b="1" i="1" u="none" strike="noStrike" cap="none" normalizeH="0" baseline="0" dirty="0" err="1">
                <a:ln>
                  <a:noFill/>
                </a:ln>
                <a:solidFill>
                  <a:srgbClr val="546E7A"/>
                </a:solidFill>
                <a:effectLst/>
                <a:latin typeface="Arial Unicode MS"/>
                <a:ea typeface="JetBrains Mono"/>
              </a:rPr>
              <a:t>netflix</a:t>
            </a:r>
            <a:r>
              <a:rPr kumimoji="0" lang="ko-KR" altLang="ko-KR" sz="1050" b="1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Arial Unicode MS"/>
                <a:ea typeface="JetBrains Mono"/>
              </a:rPr>
              <a:t>] </a:t>
            </a:r>
            <a:r>
              <a:rPr kumimoji="0" lang="ko-KR" altLang="ko-KR" sz="1050" b="1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로 출력</a:t>
            </a:r>
            <a:r>
              <a:rPr kumimoji="0" lang="ko-KR" altLang="ko-KR" sz="105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Arial Unicode MS"/>
                <a:ea typeface="JetBrains Mono"/>
              </a:rPr>
              <a:t>.</a:t>
            </a:r>
            <a:endParaRPr lang="en-US" altLang="ko-KR" sz="1050" i="1" dirty="0">
              <a:solidFill>
                <a:srgbClr val="546E7A"/>
              </a:solidFill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5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Arial Unicode MS"/>
                <a:ea typeface="JetBrains Mono"/>
              </a:rPr>
              <a:t>*/</a:t>
            </a:r>
            <a:endParaRPr kumimoji="0" lang="en-US" altLang="ko-KR" sz="1050" b="0" i="1" u="none" strike="noStrike" cap="none" normalizeH="0" baseline="0" dirty="0">
              <a:ln>
                <a:noFill/>
              </a:ln>
              <a:solidFill>
                <a:srgbClr val="546E7A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05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@PostMapping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  <a:t>"/world"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Arial Unicode MS"/>
                <a:ea typeface="JetBrains Mono"/>
              </a:rPr>
              <a:t>helloWorldPost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(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@RequestParam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  <a:t>"id"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Arial Unicode MS"/>
                <a:ea typeface="JetBrains Mono"/>
              </a:rPr>
              <a:t>required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@RequestParam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  <a:t>"pw"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Arial Unicode MS"/>
                <a:ea typeface="JetBrains Mono"/>
              </a:rPr>
              <a:t>pw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  <a:t>helloWorld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B8D66B-399D-7F73-774A-3B2D30D0420D}"/>
              </a:ext>
            </a:extLst>
          </p:cNvPr>
          <p:cNvSpPr txBox="1"/>
          <p:nvPr/>
        </p:nvSpPr>
        <p:spPr>
          <a:xfrm>
            <a:off x="7981950" y="2819400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예시 </a:t>
            </a:r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708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1B432F-9FE6-AD95-F06A-DE7E8776A117}"/>
              </a:ext>
            </a:extLst>
          </p:cNvPr>
          <p:cNvSpPr txBox="1"/>
          <p:nvPr/>
        </p:nvSpPr>
        <p:spPr>
          <a:xfrm>
            <a:off x="95250" y="0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hlinkClick r:id="rId3"/>
              </a:rPr>
              <a:t>https://velog.io/@code-10/%EB%A1%AC%EB%B3%B5-AllNoArgsConstructor-%EC%A0%9C%EB%8C%80%EB%A1%9C-%EC%95%8C%EA%B3%A0-%EC%82%AC%EC%9A%A9%ED%95%B4%EB%B3%B4%EC%9E%90</a:t>
            </a:r>
            <a:endParaRPr lang="en-US" altLang="ko-KR" sz="1200" dirty="0"/>
          </a:p>
          <a:p>
            <a:r>
              <a:rPr lang="ko-KR" altLang="en-US" sz="1200" dirty="0"/>
              <a:t>참고 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ArgsConstructor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73347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AD18113-F630-53A8-DFDE-01775B2FDC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5000"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88458" y="0"/>
            <a:ext cx="6815084" cy="6858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7FCA76F-400F-3EE6-2047-A607583C370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50000" t="53333" r="24843" b="20278"/>
          <a:stretch/>
        </p:blipFill>
        <p:spPr>
          <a:xfrm>
            <a:off x="5879432" y="3429000"/>
            <a:ext cx="1931068" cy="20383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5C0CF7F-E5E9-8787-F84F-E2323B4F997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202" t="14027" r="51537" b="77779"/>
          <a:stretch/>
        </p:blipFill>
        <p:spPr>
          <a:xfrm>
            <a:off x="2838450" y="962025"/>
            <a:ext cx="4007765" cy="7143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115EAE6-9618-5522-AB62-E27D30ADFB9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72362" t="94167" r="15619"/>
          <a:stretch/>
        </p:blipFill>
        <p:spPr>
          <a:xfrm>
            <a:off x="7620000" y="6457950"/>
            <a:ext cx="819150" cy="4000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5574A879-87F7-2579-A973-44FEAC611FB8}"/>
              </a:ext>
            </a:extLst>
          </p:cNvPr>
          <p:cNvSpPr/>
          <p:nvPr/>
        </p:nvSpPr>
        <p:spPr>
          <a:xfrm>
            <a:off x="6096001" y="3848100"/>
            <a:ext cx="1524000" cy="15525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828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D755588-0065-D035-4DA2-455365AA0E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5000"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03592" y="0"/>
            <a:ext cx="8784815" cy="6858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161D5E0-3192-D2FE-D949-33832DE9DF9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35905" b="94722"/>
          <a:stretch/>
        </p:blipFill>
        <p:spPr>
          <a:xfrm>
            <a:off x="1703593" y="0"/>
            <a:ext cx="5927008" cy="381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7BD6530-1270-0333-8041-05C4FEF02FA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51023" t="71533" r="1362" b="13049"/>
          <a:stretch/>
        </p:blipFill>
        <p:spPr>
          <a:xfrm>
            <a:off x="5876925" y="4876801"/>
            <a:ext cx="4497181" cy="113672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5948C0EB-ED35-0DB2-DDA9-505E383585E3}"/>
              </a:ext>
            </a:extLst>
          </p:cNvPr>
          <p:cNvSpPr/>
          <p:nvPr/>
        </p:nvSpPr>
        <p:spPr>
          <a:xfrm>
            <a:off x="8429625" y="4895851"/>
            <a:ext cx="1809750" cy="2571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465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F9B428C-0844-0044-E0A7-A32EC78B7F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5000"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05107" y="0"/>
            <a:ext cx="9181785" cy="6858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47402AA-8A1D-A32F-B4C6-DB90C813D43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0278" r="73341" b="60139"/>
          <a:stretch/>
        </p:blipFill>
        <p:spPr>
          <a:xfrm>
            <a:off x="1505107" y="704850"/>
            <a:ext cx="2620146" cy="2171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972BD27-2730-AE00-46B1-F3745B03C34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7386" t="9724" r="44086" b="80554"/>
          <a:stretch/>
        </p:blipFill>
        <p:spPr>
          <a:xfrm>
            <a:off x="4248150" y="704850"/>
            <a:ext cx="3143250" cy="8001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28372DB-C34A-FF9E-8F54-A2E4543F8DA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7386" t="72917" r="42841" b="22638"/>
          <a:stretch/>
        </p:blipFill>
        <p:spPr>
          <a:xfrm>
            <a:off x="3990818" y="4991098"/>
            <a:ext cx="3676807" cy="40995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BC8D8B5-4F9E-4195-E9D8-544E06BFFA87}"/>
              </a:ext>
            </a:extLst>
          </p:cNvPr>
          <p:cNvSpPr/>
          <p:nvPr/>
        </p:nvSpPr>
        <p:spPr>
          <a:xfrm>
            <a:off x="5629276" y="800100"/>
            <a:ext cx="1695450" cy="6568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A0177B-E8AE-37B7-96D1-C9F71E5DD5D4}"/>
              </a:ext>
            </a:extLst>
          </p:cNvPr>
          <p:cNvSpPr/>
          <p:nvPr/>
        </p:nvSpPr>
        <p:spPr>
          <a:xfrm>
            <a:off x="6810375" y="5010339"/>
            <a:ext cx="762000" cy="3907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64CB122-FA8C-4C45-E7AC-54554904683A}"/>
              </a:ext>
            </a:extLst>
          </p:cNvPr>
          <p:cNvSpPr/>
          <p:nvPr/>
        </p:nvSpPr>
        <p:spPr>
          <a:xfrm>
            <a:off x="1876426" y="2209800"/>
            <a:ext cx="990600" cy="276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751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C8ED28A-9A00-6FF1-40D0-70F9BE75FB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5000"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12964" y="0"/>
            <a:ext cx="9166071" cy="6858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C4D29B4-8FDF-EEE1-D892-1DE950F2244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77500" r="71511" b="14028"/>
          <a:stretch/>
        </p:blipFill>
        <p:spPr>
          <a:xfrm>
            <a:off x="1512964" y="5314950"/>
            <a:ext cx="3210690" cy="7143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DC4F090-53E8-9C95-3C4C-0D4F4B92E91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40958" t="11947" r="38051" b="84164"/>
          <a:stretch/>
        </p:blipFill>
        <p:spPr>
          <a:xfrm>
            <a:off x="5267325" y="819150"/>
            <a:ext cx="2611204" cy="36194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177F3E5-7FF6-9868-2409-1B45E995F342}"/>
              </a:ext>
            </a:extLst>
          </p:cNvPr>
          <p:cNvSpPr/>
          <p:nvPr/>
        </p:nvSpPr>
        <p:spPr>
          <a:xfrm>
            <a:off x="5267325" y="819150"/>
            <a:ext cx="2611204" cy="3714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AD00066-EAC7-376B-EE9A-0A35239044D6}"/>
              </a:ext>
            </a:extLst>
          </p:cNvPr>
          <p:cNvSpPr/>
          <p:nvPr/>
        </p:nvSpPr>
        <p:spPr>
          <a:xfrm>
            <a:off x="2076450" y="5710237"/>
            <a:ext cx="1666875" cy="2714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897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91EFC7-E9A0-FE9A-A8C9-02B5B2C8C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92610"/>
            <a:ext cx="9829935" cy="1223412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5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lang="en-US" altLang="ko-KR" sz="1050" i="1" dirty="0" err="1">
                <a:solidFill>
                  <a:srgbClr val="546E7A"/>
                </a:solidFill>
                <a:latin typeface="Arial Unicode MS"/>
                <a:ea typeface="JetBrains Mono"/>
              </a:rPr>
              <a:t>yml</a:t>
            </a:r>
            <a:r>
              <a:rPr lang="ko-KR" altLang="en-US" sz="1050" i="1" dirty="0">
                <a:solidFill>
                  <a:srgbClr val="546E7A"/>
                </a:solidFill>
                <a:latin typeface="Arial Unicode MS"/>
                <a:ea typeface="JetBrains Mono"/>
              </a:rPr>
              <a:t>에서의 </a:t>
            </a:r>
            <a:r>
              <a:rPr lang="en-US" altLang="ko-KR" sz="1050" i="1" dirty="0">
                <a:solidFill>
                  <a:srgbClr val="546E7A"/>
                </a:solidFill>
                <a:latin typeface="Arial Unicode MS"/>
                <a:ea typeface="JetBrains Mono"/>
              </a:rPr>
              <a:t>DB </a:t>
            </a:r>
            <a:r>
              <a:rPr lang="ko-KR" altLang="en-US" sz="1050" i="1" dirty="0">
                <a:solidFill>
                  <a:srgbClr val="546E7A"/>
                </a:solidFill>
                <a:latin typeface="Arial Unicode MS"/>
                <a:ea typeface="JetBrains Mono"/>
              </a:rPr>
              <a:t>설정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rgbClr val="F07178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07178"/>
                </a:solidFill>
                <a:effectLst/>
                <a:latin typeface="Arial Unicode MS"/>
                <a:ea typeface="JetBrains Mono"/>
              </a:rPr>
              <a:t>spring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07178"/>
                </a:solidFill>
                <a:effectLst/>
                <a:latin typeface="Arial Unicode MS"/>
                <a:ea typeface="JetBrains Mono"/>
              </a:rPr>
              <a:t>datasource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Arial Unicode MS"/>
                <a:ea typeface="JetBrains Mono"/>
              </a:rPr>
              <a:t>url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Arial Unicode MS"/>
                <a:ea typeface="JetBrains Mono"/>
              </a:rPr>
              <a:t>jdbc:mysql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Arial Unicode MS"/>
                <a:ea typeface="JetBrains Mono"/>
              </a:rPr>
              <a:t>://localhost:3306/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Arial Unicode MS"/>
                <a:ea typeface="JetBrains Mono"/>
              </a:rPr>
              <a:t>scott?allowPublicKeyRetrieval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Arial Unicode MS"/>
                <a:ea typeface="JetBrains Mono"/>
              </a:rPr>
              <a:t>true&amp;useSSL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Arial Unicode MS"/>
                <a:ea typeface="JetBrains Mono"/>
              </a:rPr>
              <a:t>false&amp;serverTimezone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Arial Unicode MS"/>
                <a:ea typeface="JetBrains Mono"/>
              </a:rPr>
              <a:t>Asia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Arial Unicode MS"/>
                <a:ea typeface="JetBrains Mono"/>
              </a:rPr>
              <a:t>Seoul&amp;useUnicode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Arial Unicode MS"/>
                <a:ea typeface="JetBrains Mono"/>
              </a:rPr>
              <a:t>true&amp;characterEncoding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Arial Unicode MS"/>
                <a:ea typeface="JetBrains Mono"/>
              </a:rPr>
              <a:t>=UTF-8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07178"/>
                </a:solidFill>
                <a:effectLst/>
                <a:latin typeface="Arial Unicode MS"/>
                <a:ea typeface="JetBrains Mono"/>
              </a:rPr>
              <a:t>driver-class-name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  <a:t>com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  <a:t>mysql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  <a:t>cj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  <a:t>jdbc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  <a:t>Driver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07178"/>
                </a:solidFill>
                <a:effectLst/>
                <a:latin typeface="Arial Unicode MS"/>
                <a:ea typeface="JetBrains Mono"/>
              </a:rPr>
              <a:t>username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Arial Unicode MS"/>
                <a:ea typeface="JetBrains Mono"/>
              </a:rPr>
              <a:t>root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07178"/>
                </a:solidFill>
                <a:effectLst/>
                <a:latin typeface="Arial Unicode MS"/>
                <a:ea typeface="JetBrains Mono"/>
              </a:rPr>
              <a:t>password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Arial Unicode MS"/>
                <a:ea typeface="JetBrains Mono"/>
              </a:rPr>
              <a:t>1234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9739F0-5069-AE41-C34B-363A4C239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798149" cy="900246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5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546E7A"/>
                </a:solidFill>
                <a:effectLst/>
                <a:latin typeface="Arial Unicode MS"/>
                <a:ea typeface="JetBrains Mono"/>
              </a:rPr>
              <a:t>properites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에서의</a:t>
            </a:r>
            <a:r>
              <a:rPr kumimoji="0" lang="ko-KR" altLang="ko-KR" sz="105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Arial Unicode MS"/>
                <a:ea typeface="JetBrains Mono"/>
              </a:rPr>
              <a:t> DB </a:t>
            </a:r>
            <a:r>
              <a:rPr kumimoji="0" lang="ko-KR" altLang="ko-KR" sz="105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설정</a:t>
            </a:r>
            <a:br>
              <a:rPr kumimoji="0" lang="ko-KR" altLang="ko-KR" sz="105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spring.datasource.url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  <a:t>jdbc:mysql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  <a:t>://localhost:3306/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  <a:t>scott?allowPublicKeyRetrieval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  <a:t>true&amp;useSSL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  <a:t>false&amp;serverTimezone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  <a:t>Asia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  <a:t>Seoul&amp;useUnicode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  <a:t>true&amp;characterEncoding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  <a:t>=UTF-8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spring.datasource.driver-class-name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  <a:t>com.mysql.cj.jdbc.Driver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spring.datasource.username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  <a:t>root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spring.datasource.password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  <a:t>1234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929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DF3B7CA-45AD-2750-0767-422DD291E5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5000"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</a:extLst>
          </a:blip>
          <a:srcRect r="43403" b="34257"/>
          <a:stretch/>
        </p:blipFill>
        <p:spPr>
          <a:xfrm>
            <a:off x="0" y="0"/>
            <a:ext cx="5255760" cy="450862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FFDE710-D73A-6273-4F4E-73E6124BA79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833" t="38811" r="47143" b="48383"/>
          <a:stretch/>
        </p:blipFill>
        <p:spPr>
          <a:xfrm>
            <a:off x="77178" y="2661719"/>
            <a:ext cx="4897924" cy="89032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76EFBE4-4ED5-5231-1115-A2C9E884F1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5000"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</a:extLst>
          </a:blip>
          <a:srcRect l="26667" t="38811" r="46425" b="55886"/>
          <a:stretch/>
        </p:blipFill>
        <p:spPr>
          <a:xfrm>
            <a:off x="2476345" y="2661720"/>
            <a:ext cx="2498757" cy="36364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8B421A3-0410-0021-252B-1C3AC867BE7B}"/>
              </a:ext>
            </a:extLst>
          </p:cNvPr>
          <p:cNvSpPr/>
          <p:nvPr/>
        </p:nvSpPr>
        <p:spPr>
          <a:xfrm>
            <a:off x="2591306" y="3076576"/>
            <a:ext cx="1837819" cy="266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F430606-E3CE-CAE1-B833-BEB50DDE417E}"/>
              </a:ext>
            </a:extLst>
          </p:cNvPr>
          <p:cNvSpPr/>
          <p:nvPr/>
        </p:nvSpPr>
        <p:spPr>
          <a:xfrm>
            <a:off x="247651" y="2679497"/>
            <a:ext cx="781050" cy="2351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667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59D7993-8151-E2FF-1AA6-86C8152F70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5000"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</a:extLst>
          </a:blip>
          <a:srcRect t="38812" r="6434" b="8515"/>
          <a:stretch/>
        </p:blipFill>
        <p:spPr>
          <a:xfrm>
            <a:off x="0" y="0"/>
            <a:ext cx="8626663" cy="361233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D17489E-4217-47D1-5E01-97B62297D1B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33471" t="42904" r="13799" b="46271"/>
          <a:stretch/>
        </p:blipFill>
        <p:spPr>
          <a:xfrm>
            <a:off x="3085942" y="280657"/>
            <a:ext cx="5336026" cy="81481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25A8381-3424-3947-F647-0BBD5C568E8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" t="85147" r="70260" b="9705"/>
          <a:stretch/>
        </p:blipFill>
        <p:spPr>
          <a:xfrm>
            <a:off x="1" y="3141552"/>
            <a:ext cx="3023140" cy="38929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DB7BB7E-279B-F030-68AA-2755F2711957}"/>
              </a:ext>
            </a:extLst>
          </p:cNvPr>
          <p:cNvSpPr/>
          <p:nvPr/>
        </p:nvSpPr>
        <p:spPr>
          <a:xfrm>
            <a:off x="249508" y="3238217"/>
            <a:ext cx="1322117" cy="2288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B3CB71-2CEF-7206-DDCC-B124A5EC1892}"/>
              </a:ext>
            </a:extLst>
          </p:cNvPr>
          <p:cNvSpPr/>
          <p:nvPr/>
        </p:nvSpPr>
        <p:spPr>
          <a:xfrm>
            <a:off x="3114516" y="335639"/>
            <a:ext cx="5019834" cy="3120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326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25596D2A-9B0B-5D2B-4B55-224131316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411511" cy="1169551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07178"/>
                </a:solidFill>
                <a:effectLst/>
                <a:latin typeface="Arial Unicode MS"/>
                <a:ea typeface="JetBrains Mono"/>
              </a:rPr>
              <a:t>spring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lang="en-US" altLang="ko-KR" sz="1000" dirty="0">
                <a:solidFill>
                  <a:srgbClr val="C3CEE3"/>
                </a:solidFill>
                <a:latin typeface="Arial Unicode MS"/>
                <a:ea typeface="JetBrains Mono"/>
              </a:rPr>
              <a:t>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546E7A"/>
                </a:solidFill>
                <a:effectLst/>
                <a:latin typeface="Arial Unicode MS"/>
                <a:ea typeface="JetBrains Mono"/>
              </a:rPr>
              <a:t>html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등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리소스 경로의 파일을 즉시 변경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새로고침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07178"/>
                </a:solidFill>
                <a:effectLst/>
                <a:latin typeface="Arial Unicode MS"/>
                <a:ea typeface="JetBrains Mono"/>
              </a:rPr>
              <a:t>devtools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07178"/>
                </a:solidFill>
                <a:effectLst/>
                <a:latin typeface="Arial Unicode MS"/>
                <a:ea typeface="JetBrains Mono"/>
              </a:rPr>
              <a:t>livereload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07178"/>
                </a:solidFill>
                <a:effectLst/>
                <a:latin typeface="Arial Unicode MS"/>
                <a:ea typeface="JetBrains Mono"/>
              </a:rPr>
              <a:t>enabled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true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114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758</Words>
  <Application>Microsoft Office PowerPoint</Application>
  <PresentationFormat>와이드스크린</PresentationFormat>
  <Paragraphs>34</Paragraphs>
  <Slides>12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Arial Unicode MS</vt:lpstr>
      <vt:lpstr>맑은 고딕</vt:lpstr>
      <vt:lpstr>Arial</vt:lpstr>
      <vt:lpstr>Courier New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tjoeun</dc:creator>
  <cp:lastModifiedBy>tjoeun</cp:lastModifiedBy>
  <cp:revision>13</cp:revision>
  <dcterms:created xsi:type="dcterms:W3CDTF">2024-12-06T03:07:12Z</dcterms:created>
  <dcterms:modified xsi:type="dcterms:W3CDTF">2024-12-09T02:49:35Z</dcterms:modified>
</cp:coreProperties>
</file>