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-300"/>
          <a:stretch>
            <a:fillRect/>
          </a:stretch>
        </p:blipFill>
        <p:spPr>
          <a:xfrm>
            <a:off x="-1" y="0"/>
            <a:ext cx="12228263" cy="6857999"/>
          </a:xfrm>
          <a:custGeom>
            <a:avLst/>
            <a:gdLst>
              <a:gd name="connsiteX0" fmla="*/ 0 w 12228263"/>
              <a:gd name="connsiteY0" fmla="*/ 0 h 6858000"/>
              <a:gd name="connsiteX1" fmla="*/ 12192000 w 12228263"/>
              <a:gd name="connsiteY1" fmla="*/ 0 h 6858000"/>
              <a:gd name="connsiteX2" fmla="*/ 7951243 w 12228263"/>
              <a:gd name="connsiteY2" fmla="*/ 5860007 h 6858000"/>
              <a:gd name="connsiteX3" fmla="*/ 12192000 w 12228263"/>
              <a:gd name="connsiteY3" fmla="*/ 6858000 h 6858000"/>
              <a:gd name="connsiteX4" fmla="*/ 0 w 12228263"/>
              <a:gd name="connsiteY4" fmla="*/ 6858000 h 6858000"/>
              <a:gd name="connsiteX5" fmla="*/ 0 w 12228263"/>
              <a:gd name="connsiteY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8263" h="6858000">
                <a:moveTo>
                  <a:pt x="0" y="0"/>
                </a:moveTo>
                <a:lnTo>
                  <a:pt x="12192000" y="0"/>
                </a:lnTo>
                <a:lnTo>
                  <a:pt x="7951243" y="5860007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"/>
          <p:cNvSpPr txBox="1"/>
          <p:nvPr/>
        </p:nvSpPr>
        <p:spPr>
          <a:xfrm>
            <a:off x="2063496" y="1264920"/>
            <a:ext cx="8616316" cy="11559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0">
                <a:solidFill>
                  <a:schemeClr val="lt1"/>
                </a:solidFill>
              </a:rPr>
              <a:t>게임에 대한 고정관념</a:t>
            </a:r>
            <a:endParaRPr lang="ko-KR" altLang="en-US" sz="7000">
              <a:solidFill>
                <a:schemeClr val="lt1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 flipH="1">
            <a:off x="8760333" y="4941189"/>
            <a:ext cx="2766060" cy="5474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20625</a:t>
            </a:r>
            <a:r>
              <a:rPr lang="ko-KR" altLang="en-US" sz="3000"/>
              <a:t> 조태현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>
            <a:lum bright="41000" contrast="-80000"/>
          </a:blip>
          <a:stretch>
            <a:fillRect/>
          </a:stretch>
        </p:blipFill>
        <p:spPr>
          <a:xfrm>
            <a:off x="0" y="0"/>
            <a:ext cx="12192000" cy="6875466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983361" y="447675"/>
            <a:ext cx="5832729" cy="693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IT</a:t>
            </a:r>
            <a:r>
              <a:rPr lang="ko-KR" altLang="en-US" sz="4000"/>
              <a:t>의 변화와 발전</a:t>
            </a:r>
            <a:endParaRPr lang="ko-KR" altLang="en-US" sz="4000"/>
          </a:p>
        </p:txBody>
      </p:sp>
      <p:sp>
        <p:nvSpPr>
          <p:cNvPr id="3" name=""/>
          <p:cNvSpPr txBox="1"/>
          <p:nvPr/>
        </p:nvSpPr>
        <p:spPr>
          <a:xfrm>
            <a:off x="1811464" y="1618488"/>
            <a:ext cx="8569072" cy="5143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/>
              <a:t>window 98</a:t>
            </a:r>
            <a:r>
              <a:rPr lang="ko-KR" altLang="en-US" sz="2800"/>
              <a:t> </a:t>
            </a:r>
            <a:r>
              <a:rPr lang="en-US" altLang="ko-KR" sz="2800"/>
              <a:t>~ window 10</a:t>
            </a:r>
            <a:r>
              <a:rPr lang="ko-KR" altLang="en-US" sz="2800"/>
              <a:t>까지의 변화</a:t>
            </a:r>
            <a:endParaRPr lang="ko-KR" altLang="en-US" sz="2800"/>
          </a:p>
        </p:txBody>
      </p:sp>
      <p:sp>
        <p:nvSpPr>
          <p:cNvPr id="4" name=""/>
          <p:cNvSpPr txBox="1"/>
          <p:nvPr/>
        </p:nvSpPr>
        <p:spPr>
          <a:xfrm>
            <a:off x="2783584" y="2769108"/>
            <a:ext cx="6624830" cy="51587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800"/>
              <a:t>폴더</a:t>
            </a:r>
            <a:r>
              <a:rPr lang="en-US" altLang="ko-KR" sz="2800"/>
              <a:t>,</a:t>
            </a:r>
            <a:r>
              <a:rPr lang="ko-KR" altLang="en-US" sz="2800"/>
              <a:t> 슬라이드 폰 </a:t>
            </a:r>
            <a:r>
              <a:rPr lang="en-US" altLang="ko-KR" sz="2800"/>
              <a:t>~</a:t>
            </a:r>
            <a:r>
              <a:rPr lang="ko-KR" altLang="en-US" sz="2800"/>
              <a:t> 스마트 폰까지의 변화</a:t>
            </a:r>
            <a:endParaRPr lang="ko-KR" altLang="en-US" sz="2800"/>
          </a:p>
        </p:txBody>
      </p:sp>
      <p:sp>
        <p:nvSpPr>
          <p:cNvPr id="5" name=""/>
          <p:cNvSpPr/>
          <p:nvPr/>
        </p:nvSpPr>
        <p:spPr>
          <a:xfrm rot="5439886">
            <a:off x="5717953" y="4026391"/>
            <a:ext cx="756094" cy="576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927603" y="5093208"/>
            <a:ext cx="6336794" cy="49606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700"/>
              <a:t>우리가 모두 겪어봄</a:t>
            </a:r>
            <a:r>
              <a:rPr lang="en-US" altLang="ko-KR" sz="2700"/>
              <a:t>.</a:t>
            </a: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>
            <a:lum bright="50000" contrast="39000"/>
          </a:blip>
          <a:srcRect r="-210" b="-880"/>
          <a:stretch>
            <a:fillRect/>
          </a:stretch>
        </p:blipFill>
        <p:spPr>
          <a:xfrm>
            <a:off x="0" y="-3"/>
            <a:ext cx="12217701" cy="6917958"/>
          </a:xfrm>
          <a:custGeom>
            <a:avLst/>
            <a:gdLst>
              <a:gd name="connsiteX0" fmla="*/ 0 w 12217701"/>
              <a:gd name="connsiteY0" fmla="*/ 0 h 6917960"/>
              <a:gd name="connsiteX1" fmla="*/ 12192000 w 12217701"/>
              <a:gd name="connsiteY1" fmla="*/ 0 h 6917960"/>
              <a:gd name="connsiteX2" fmla="*/ 12217684 w 12217701"/>
              <a:gd name="connsiteY2" fmla="*/ 6917937 h 6917960"/>
              <a:gd name="connsiteX3" fmla="*/ 0 w 12217701"/>
              <a:gd name="connsiteY3" fmla="*/ 6858000 h 6917960"/>
              <a:gd name="connsiteX4" fmla="*/ 0 w 12217701"/>
              <a:gd name="connsiteY4" fmla="*/ 0 h 69179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701" h="6917960">
                <a:moveTo>
                  <a:pt x="0" y="0"/>
                </a:moveTo>
                <a:lnTo>
                  <a:pt x="12192000" y="0"/>
                </a:lnTo>
                <a:lnTo>
                  <a:pt x="12217684" y="691793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"/>
          <p:cNvSpPr txBox="1"/>
          <p:nvPr/>
        </p:nvSpPr>
        <p:spPr>
          <a:xfrm>
            <a:off x="1919478" y="683895"/>
            <a:ext cx="7992999" cy="4408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/>
              <a:t>이 과정에서 다양한 게임들이 형성됨</a:t>
            </a:r>
            <a:endParaRPr lang="en-US" altLang="ko-KR" sz="2300" b="1"/>
          </a:p>
        </p:txBody>
      </p:sp>
      <p:sp>
        <p:nvSpPr>
          <p:cNvPr id="4" name=""/>
          <p:cNvSpPr txBox="1"/>
          <p:nvPr/>
        </p:nvSpPr>
        <p:spPr>
          <a:xfrm>
            <a:off x="1757457" y="1772793"/>
            <a:ext cx="8677085" cy="4358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/>
              <a:t>그리고 세월에 따라 서버가 종료되거나 버려지는 게임들이 생겨남</a:t>
            </a:r>
            <a:endParaRPr lang="ko-KR" altLang="en-US" sz="2300" b="1"/>
          </a:p>
        </p:txBody>
      </p:sp>
      <p:sp>
        <p:nvSpPr>
          <p:cNvPr id="6" name=""/>
          <p:cNvSpPr txBox="1"/>
          <p:nvPr/>
        </p:nvSpPr>
        <p:spPr>
          <a:xfrm>
            <a:off x="1613440" y="2979420"/>
            <a:ext cx="8965120" cy="4495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/>
              <a:t>이런 게임을 선호하던 사람들이 생기고</a:t>
            </a:r>
            <a:r>
              <a:rPr lang="en-US" altLang="ko-KR" sz="2300" b="1"/>
              <a:t>,</a:t>
            </a:r>
            <a:r>
              <a:rPr lang="ko-KR" altLang="en-US" sz="2300" b="1"/>
              <a:t> 게임들을 리메이크 시킴</a:t>
            </a:r>
            <a:r>
              <a:rPr lang="ko-KR" altLang="en-US" sz="2400" b="1"/>
              <a:t> </a:t>
            </a:r>
            <a:endParaRPr lang="ko-KR" altLang="en-US" sz="2400" b="1"/>
          </a:p>
        </p:txBody>
      </p:sp>
      <p:sp>
        <p:nvSpPr>
          <p:cNvPr id="7" name=""/>
          <p:cNvSpPr txBox="1"/>
          <p:nvPr/>
        </p:nvSpPr>
        <p:spPr>
          <a:xfrm>
            <a:off x="2711577" y="4354449"/>
            <a:ext cx="6768846" cy="44272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/>
              <a:t>잊혀진 게임은 영원히 잊혀진다는 </a:t>
            </a:r>
            <a:r>
              <a:rPr lang="ko-KR" altLang="en-US" sz="2300" b="1">
                <a:solidFill>
                  <a:srgbClr val="ff0000"/>
                </a:solidFill>
              </a:rPr>
              <a:t>고정관념</a:t>
            </a:r>
            <a:r>
              <a:rPr lang="ko-KR" altLang="en-US" sz="2300" b="1"/>
              <a:t>을 깸</a:t>
            </a:r>
            <a:endParaRPr lang="ko-KR" altLang="en-US" sz="2300" b="1"/>
          </a:p>
        </p:txBody>
      </p:sp>
      <p:sp>
        <p:nvSpPr>
          <p:cNvPr id="8" name=""/>
          <p:cNvSpPr txBox="1"/>
          <p:nvPr/>
        </p:nvSpPr>
        <p:spPr>
          <a:xfrm>
            <a:off x="4079748" y="5445252"/>
            <a:ext cx="4032504" cy="36309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ex)</a:t>
            </a:r>
            <a:r>
              <a:rPr lang="ko-KR" altLang="en-US" b="1"/>
              <a:t> 블루마블               모두의 마블</a:t>
            </a:r>
            <a:endParaRPr lang="ko-KR" altLang="en-US" b="1"/>
          </a:p>
        </p:txBody>
      </p:sp>
      <p:cxnSp>
        <p:nvCxnSpPr>
          <p:cNvPr id="9" name=""/>
          <p:cNvCxnSpPr/>
          <p:nvPr/>
        </p:nvCxnSpPr>
        <p:spPr>
          <a:xfrm>
            <a:off x="5699950" y="5626798"/>
            <a:ext cx="792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>
            <a:lum bright="39000"/>
          </a:blip>
          <a:stretch>
            <a:fillRect/>
          </a:stretch>
        </p:blipFill>
        <p:spPr>
          <a:xfrm>
            <a:off x="6096000" y="1389507"/>
            <a:ext cx="4340607" cy="3553777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775460" y="943356"/>
            <a:ext cx="8641080" cy="44615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게임 엔진을 사고파는 현상이 많이 나타나게 됨</a:t>
            </a:r>
            <a:r>
              <a:rPr lang="en-US" altLang="ko-KR" sz="2400"/>
              <a:t>  (ex.</a:t>
            </a:r>
            <a:r>
              <a:rPr lang="ko-KR" altLang="en-US" sz="2400"/>
              <a:t> </a:t>
            </a:r>
            <a:r>
              <a:rPr lang="en-US" altLang="ko-KR" sz="2400"/>
              <a:t>unity)</a:t>
            </a:r>
            <a:endParaRPr lang="en-US" altLang="ko-KR" sz="2400"/>
          </a:p>
        </p:txBody>
      </p:sp>
      <p:sp>
        <p:nvSpPr>
          <p:cNvPr id="3" name=""/>
          <p:cNvSpPr txBox="1"/>
          <p:nvPr/>
        </p:nvSpPr>
        <p:spPr>
          <a:xfrm>
            <a:off x="2486548" y="1895855"/>
            <a:ext cx="7218904" cy="4530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사게 된 엔진에 게임을 맞추려는 경향이 나타남</a:t>
            </a:r>
            <a:endParaRPr lang="en-US" altLang="ko-KR" sz="2400"/>
          </a:p>
        </p:txBody>
      </p:sp>
      <p:sp>
        <p:nvSpPr>
          <p:cNvPr id="4" name=""/>
          <p:cNvSpPr txBox="1"/>
          <p:nvPr/>
        </p:nvSpPr>
        <p:spPr>
          <a:xfrm>
            <a:off x="1685448" y="2935605"/>
            <a:ext cx="8821104" cy="8248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인기있는 엔진을 주로 사용하다보면 게임이 획일화되고 엔진에 게임을 맞추려는 경향이 나타날 수 있음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5" name=""/>
          <p:cNvSpPr txBox="1"/>
          <p:nvPr/>
        </p:nvSpPr>
        <p:spPr>
          <a:xfrm>
            <a:off x="1295590" y="4221099"/>
            <a:ext cx="9600820" cy="4442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이러한 문제를 해결하기 위해서는 프로그래머의 역할을 높여야한다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6" name=""/>
          <p:cNvSpPr txBox="1"/>
          <p:nvPr/>
        </p:nvSpPr>
        <p:spPr>
          <a:xfrm>
            <a:off x="3557682" y="5286375"/>
            <a:ext cx="5076636" cy="44691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세계관 제작</a:t>
            </a:r>
            <a:r>
              <a:rPr lang="en-US" altLang="ko-KR" sz="2400"/>
              <a:t>,</a:t>
            </a:r>
            <a:r>
              <a:rPr lang="ko-KR" altLang="en-US" sz="2400"/>
              <a:t> 엔진 제작</a:t>
            </a:r>
            <a:r>
              <a:rPr lang="en-US" altLang="ko-KR" sz="2400"/>
              <a:t>,</a:t>
            </a:r>
            <a:r>
              <a:rPr lang="ko-KR" altLang="en-US" sz="2400"/>
              <a:t> 게임 기획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943856" y="840007"/>
            <a:ext cx="6552824" cy="79248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요즘 많이 대중화된 스마트폰으로 개발할 수 있는 게임이 증가</a:t>
            </a:r>
            <a:endParaRPr lang="ko-KR" altLang="en-US" sz="2300"/>
          </a:p>
        </p:txBody>
      </p:sp>
      <p:sp>
        <p:nvSpPr>
          <p:cNvPr id="3" name=""/>
          <p:cNvSpPr txBox="1"/>
          <p:nvPr/>
        </p:nvSpPr>
        <p:spPr>
          <a:xfrm>
            <a:off x="4475800" y="1988820"/>
            <a:ext cx="7488936" cy="43891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크기가 작은 만큼 게임의 플레이 방식도 제약이 많음</a:t>
            </a:r>
            <a:endParaRPr lang="en-US" altLang="ko-KR" sz="2300"/>
          </a:p>
        </p:txBody>
      </p:sp>
      <p:sp>
        <p:nvSpPr>
          <p:cNvPr id="4" name=""/>
          <p:cNvSpPr txBox="1"/>
          <p:nvPr/>
        </p:nvSpPr>
        <p:spPr>
          <a:xfrm>
            <a:off x="2207514" y="3282600"/>
            <a:ext cx="8461060" cy="79448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이렇게 한정된 플레이 방식에 갇혀있지 않고 다양한 플레이가 </a:t>
            </a:r>
            <a:endParaRPr lang="ko-KR" altLang="en-US" sz="2300"/>
          </a:p>
          <a:p>
            <a:pPr algn="ctr">
              <a:defRPr/>
            </a:pPr>
            <a:r>
              <a:rPr lang="ko-KR" altLang="en-US" sz="2300"/>
              <a:t>가능하도록 외형과 게임을 동시에 발전시켜야 한다</a:t>
            </a:r>
            <a:r>
              <a:rPr lang="en-US" altLang="ko-KR" sz="2300"/>
              <a:t>.</a:t>
            </a:r>
            <a:endParaRPr lang="en-US" altLang="ko-KR" sz="2300"/>
          </a:p>
        </p:txBody>
      </p:sp>
      <p:sp>
        <p:nvSpPr>
          <p:cNvPr id="5" name=""/>
          <p:cNvSpPr txBox="1"/>
          <p:nvPr/>
        </p:nvSpPr>
        <p:spPr>
          <a:xfrm>
            <a:off x="1289397" y="4796028"/>
            <a:ext cx="9613206" cy="79324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동시에 발전시킨다면 게임 개발자들의 머리속에 갇혀있던 창의적인 게임</a:t>
            </a:r>
            <a:endParaRPr lang="ko-KR" altLang="en-US" sz="2300"/>
          </a:p>
          <a:p>
            <a:pPr algn="ctr">
              <a:defRPr/>
            </a:pPr>
            <a:r>
              <a:rPr lang="ko-KR" altLang="en-US" sz="2300"/>
              <a:t>아이디어를 방출시킬수 있을 것이다</a:t>
            </a:r>
            <a:r>
              <a:rPr lang="en-US" altLang="ko-KR" sz="2300"/>
              <a:t>.</a:t>
            </a:r>
            <a:endParaRPr lang="en-US" altLang="ko-KR" sz="23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856" y="232314"/>
            <a:ext cx="457200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</ep:Words>
  <ep:PresentationFormat>화면 슬라이드 쇼(4:3)</ep:PresentationFormat>
  <ep:Paragraphs>22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2018-08-10T01:36:19.234</dcterms:created>
  <dc:creator>hadas</dc:creator>
  <cp:lastModifiedBy>hadas</cp:lastModifiedBy>
  <dcterms:modified xsi:type="dcterms:W3CDTF">2018-08-10T04:14:06.339</dcterms:modified>
  <cp:revision>28</cp:revision>
  <cp:version>1000.0000.01</cp:version>
</cp:coreProperties>
</file>