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1"/>
  </p:notesMasterIdLst>
  <p:sldIdLst>
    <p:sldId id="256" r:id="rId2"/>
    <p:sldId id="267" r:id="rId3"/>
    <p:sldId id="257" r:id="rId4"/>
    <p:sldId id="266" r:id="rId5"/>
    <p:sldId id="258" r:id="rId6"/>
    <p:sldId id="268" r:id="rId7"/>
    <p:sldId id="269" r:id="rId8"/>
    <p:sldId id="259" r:id="rId9"/>
    <p:sldId id="283" r:id="rId10"/>
    <p:sldId id="284" r:id="rId11"/>
    <p:sldId id="285" r:id="rId12"/>
    <p:sldId id="270" r:id="rId13"/>
    <p:sldId id="271" r:id="rId14"/>
    <p:sldId id="260" r:id="rId15"/>
    <p:sldId id="272" r:id="rId16"/>
    <p:sldId id="273" r:id="rId17"/>
    <p:sldId id="274" r:id="rId18"/>
    <p:sldId id="262" r:id="rId19"/>
    <p:sldId id="275" r:id="rId20"/>
    <p:sldId id="263" r:id="rId21"/>
    <p:sldId id="276" r:id="rId22"/>
    <p:sldId id="281" r:id="rId23"/>
    <p:sldId id="264" r:id="rId24"/>
    <p:sldId id="277" r:id="rId25"/>
    <p:sldId id="278" r:id="rId26"/>
    <p:sldId id="265" r:id="rId27"/>
    <p:sldId id="279" r:id="rId28"/>
    <p:sldId id="280" r:id="rId29"/>
    <p:sldId id="282" r:id="rId30"/>
  </p:sld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p:scale>
          <a:sx n="70" d="100"/>
          <a:sy n="70" d="100"/>
        </p:scale>
        <p:origin x="1138" y="3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Sheet1!$A$5</c:f>
              <c:strCache>
                <c:ptCount val="1"/>
                <c:pt idx="0">
                  <c:v>Tốc độ tăng trưởng</c:v>
                </c:pt>
              </c:strCache>
            </c:strRef>
          </c:tx>
          <c:spPr>
            <a:solidFill>
              <a:schemeClr val="accent6"/>
            </a:solidFill>
            <a:ln>
              <a:noFill/>
            </a:ln>
            <a:effectLst/>
          </c:spPr>
          <c:invertIfNegative val="0"/>
          <c:cat>
            <c:numRef>
              <c:f>Sheet1!$B$4:$C$4</c:f>
              <c:numCache>
                <c:formatCode>General</c:formatCode>
                <c:ptCount val="2"/>
                <c:pt idx="0">
                  <c:v>2024</c:v>
                </c:pt>
                <c:pt idx="1">
                  <c:v>2025</c:v>
                </c:pt>
              </c:numCache>
            </c:numRef>
          </c:cat>
          <c:val>
            <c:numRef>
              <c:f>Sheet1!$B$5:$C$5</c:f>
              <c:numCache>
                <c:formatCode>0.00%</c:formatCode>
                <c:ptCount val="2"/>
                <c:pt idx="0" formatCode="0%">
                  <c:v>0.25</c:v>
                </c:pt>
                <c:pt idx="1">
                  <c:v>0.216</c:v>
                </c:pt>
              </c:numCache>
            </c:numRef>
          </c:val>
          <c:extLst>
            <c:ext xmlns:c16="http://schemas.microsoft.com/office/drawing/2014/chart" uri="{C3380CC4-5D6E-409C-BE32-E72D297353CC}">
              <c16:uniqueId val="{00000000-737B-41A8-AD8F-3AC192551C2D}"/>
            </c:ext>
          </c:extLst>
        </c:ser>
        <c:dLbls>
          <c:showLegendKey val="0"/>
          <c:showVal val="0"/>
          <c:showCatName val="0"/>
          <c:showSerName val="0"/>
          <c:showPercent val="0"/>
          <c:showBubbleSize val="0"/>
        </c:dLbls>
        <c:gapWidth val="219"/>
        <c:overlap val="-27"/>
        <c:axId val="777386040"/>
        <c:axId val="777395760"/>
      </c:barChart>
      <c:catAx>
        <c:axId val="7773860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7395760"/>
        <c:crosses val="autoZero"/>
        <c:auto val="1"/>
        <c:lblAlgn val="ctr"/>
        <c:lblOffset val="100"/>
        <c:noMultiLvlLbl val="0"/>
      </c:catAx>
      <c:valAx>
        <c:axId val="777395760"/>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77386040"/>
        <c:crosses val="autoZero"/>
        <c:crossBetween val="between"/>
      </c:val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Sheet1!$A$2</c:f>
              <c:strCache>
                <c:ptCount val="1"/>
                <c:pt idx="0">
                  <c:v>Quy mô</c:v>
                </c:pt>
              </c:strCache>
            </c:strRef>
          </c:tx>
          <c:spPr>
            <a:solidFill>
              <a:schemeClr val="accent1"/>
            </a:solidFill>
            <a:ln>
              <a:noFill/>
            </a:ln>
            <a:effectLst/>
          </c:spPr>
          <c:invertIfNegative val="0"/>
          <c:cat>
            <c:numRef>
              <c:f>Sheet1!$B$1:$C$1</c:f>
              <c:numCache>
                <c:formatCode>General</c:formatCode>
                <c:ptCount val="2"/>
                <c:pt idx="0">
                  <c:v>2024</c:v>
                </c:pt>
                <c:pt idx="1">
                  <c:v>2025</c:v>
                </c:pt>
              </c:numCache>
            </c:numRef>
          </c:cat>
          <c:val>
            <c:numRef>
              <c:f>Sheet1!$B$2:$C$2</c:f>
              <c:numCache>
                <c:formatCode>General</c:formatCode>
                <c:ptCount val="2"/>
                <c:pt idx="0">
                  <c:v>25</c:v>
                </c:pt>
                <c:pt idx="1">
                  <c:v>15.8</c:v>
                </c:pt>
              </c:numCache>
            </c:numRef>
          </c:val>
          <c:extLst>
            <c:ext xmlns:c16="http://schemas.microsoft.com/office/drawing/2014/chart" uri="{C3380CC4-5D6E-409C-BE32-E72D297353CC}">
              <c16:uniqueId val="{00000000-F346-47D1-A7A6-757B08CB670C}"/>
            </c:ext>
          </c:extLst>
        </c:ser>
        <c:dLbls>
          <c:showLegendKey val="0"/>
          <c:showVal val="0"/>
          <c:showCatName val="0"/>
          <c:showSerName val="0"/>
          <c:showPercent val="0"/>
          <c:showBubbleSize val="0"/>
        </c:dLbls>
        <c:gapWidth val="219"/>
        <c:overlap val="-27"/>
        <c:axId val="435548800"/>
        <c:axId val="435553480"/>
      </c:barChart>
      <c:catAx>
        <c:axId val="43554880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5553480"/>
        <c:crosses val="autoZero"/>
        <c:auto val="1"/>
        <c:lblAlgn val="ctr"/>
        <c:lblOffset val="100"/>
        <c:noMultiLvlLbl val="0"/>
      </c:catAx>
      <c:valAx>
        <c:axId val="43555348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35548800"/>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89589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B1AE90-A14E-9951-5109-437221A1C2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D20BB1-2BFE-F844-5690-A8CF8D9375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9B8820-C631-028F-DAF3-02C0ACCCA2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A86AAF-21C9-F07B-138C-CFEA4E6C40A1}"/>
              </a:ext>
            </a:extLst>
          </p:cNvPr>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71870305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24AB50-4A9D-A2B7-BE74-BFD14C26F19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06171B-64E8-45E5-2132-B234119A8D1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9EB1CD-AE5F-503F-E00A-01F2A009B6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B90A09E-ED71-4D2C-8743-AF67D9AB0400}"/>
              </a:ext>
            </a:extLst>
          </p:cNvPr>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92242433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B7FA9-A276-4DEF-AA2C-AF4E7C267F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563DF4-48EB-7BC7-8D45-9830CA4C01E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5394E3-CF95-F823-D068-47508BA385C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DB068F-F47C-2468-E0D6-0624893E72F1}"/>
              </a:ext>
            </a:extLst>
          </p:cNvPr>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4169718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F1B08E-F206-8569-C040-E6E1CCEA3C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25F603-4821-A127-33BE-9369FAEB63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A0D883-5EBD-1FFD-EFDB-25C7437876A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11F7600-FEC7-E30A-1663-4FCCBDEFDAA0}"/>
              </a:ext>
            </a:extLst>
          </p:cNvPr>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361282080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EDAA3-DDF4-E892-86BA-389B3D2D34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24418DE-2AC6-FCFA-2EC4-AD9093CED8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9727F5-B61C-2188-D9A3-6F47B45E80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3CA2160-AEB1-9889-BBE4-6FA1824D13B8}"/>
              </a:ext>
            </a:extLst>
          </p:cNvPr>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43564906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C3A47-0909-F588-B093-B490DB4EA9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3DA7D1-554E-B3C9-7C5A-8F77F519193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A9CF90A-CCD1-E35C-CB9B-0E05C9CE41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BAF74BE-9C5D-75E4-B164-FF485D875935}"/>
              </a:ext>
            </a:extLst>
          </p:cNvPr>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80763553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08369F-BFED-547C-C9F5-5A7F955973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B2F125-F37A-7787-6BC7-93015C402EB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725E5B-3EF0-B91D-5BFF-924299B93B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C995418-ABB0-38A9-5511-C1ABCBA7097D}"/>
              </a:ext>
            </a:extLst>
          </p:cNvPr>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4380481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D9A73C-648C-B8E8-5F6D-122BB7A4D7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89DB89-7AD7-01F7-B6F4-A498F0D2FC1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DF8BB86-BFEA-E31C-0F07-3CE6C4C4AD1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624D6CE-97FA-AC50-AE22-661B9BA7EED2}"/>
              </a:ext>
            </a:extLst>
          </p:cNvPr>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39786329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BBC72-ADC0-022D-38E3-DE0449C2790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F28421-BE4C-C0BC-71BC-317FEF92F0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973EB1-218C-0C8B-CE3C-1251226FF4B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BE09B7-1BFF-623C-F2FE-AE798D9E5FC5}"/>
              </a:ext>
            </a:extLst>
          </p:cNvPr>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320697646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A95890-727B-3306-7125-52F25D13FE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C8C93A-DC20-E5C3-8463-D96CD8D764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229C6E-394F-4FC0-9F07-4D882CE924F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9056C51-AE74-9699-59D3-1CCBB555BE04}"/>
              </a:ext>
            </a:extLst>
          </p:cNvPr>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428253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170F9-3B19-AA88-6333-8456F8F359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1AA6A0-CED9-8411-0F05-CD73D6E710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39528FB-F7FD-92E7-6CD4-3CF2E6E752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7EC8764-8031-ED55-ACAF-FC108FB5792D}"/>
              </a:ext>
            </a:extLst>
          </p:cNvPr>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39280540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39B48E-E593-A82D-FB0F-8DF9E74B95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9B612C-B016-C715-139A-251DB9880A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B46C22-1C4E-486D-D3E6-6BDBD8D00F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3339E70-8CC2-7401-52E5-455BFDC1CFB8}"/>
              </a:ext>
            </a:extLst>
          </p:cNvPr>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221940607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9952EF-7539-490A-5775-50B3AD06B5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BB24E5-0E62-D81C-07D3-234C06F036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DC057E9-4445-0778-755E-CD1C19F4FA0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FBBDB77-D55E-D4E4-0023-A181C8806BA0}"/>
              </a:ext>
            </a:extLst>
          </p:cNvPr>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345890071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863A20-D9F6-E578-7A57-7CED2F1D09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C4D012-0153-B709-827C-0CD3050E4B5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BF0F54-FF7E-D84B-B542-F7906C81BF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4B76CC3-7D30-7627-10A5-F7BE6F3E0368}"/>
              </a:ext>
            </a:extLst>
          </p:cNvPr>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231926229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FCC462-07B8-3666-D984-13756D2B08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22B434-10D3-BAF3-CB03-33D3883D739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EF51C2-3788-0196-25FD-DF2A6095C8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364CD5-A828-77FB-C83D-CD8369648469}"/>
              </a:ext>
            </a:extLst>
          </p:cNvPr>
          <p:cNvSpPr>
            <a:spLocks noGrp="1"/>
          </p:cNvSpPr>
          <p:nvPr>
            <p:ph type="sldNum" sz="quarter" idx="10"/>
          </p:nvPr>
        </p:nvSpPr>
        <p:spPr/>
        <p:txBody>
          <a:bodyPr/>
          <a:lstStyle/>
          <a:p>
            <a:fld id="{F7021451-1387-4CA6-816F-3879F97B5CBC}" type="slidenum">
              <a:rPr lang="en-US"/>
              <a:t>29</a:t>
            </a:fld>
            <a:endParaRPr lang="en-US"/>
          </a:p>
        </p:txBody>
      </p:sp>
    </p:spTree>
    <p:extLst>
      <p:ext uri="{BB962C8B-B14F-4D97-AF65-F5344CB8AC3E}">
        <p14:creationId xmlns:p14="http://schemas.microsoft.com/office/powerpoint/2010/main" val="260815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F746F-960E-489C-AA96-E107E9B937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9DC9A2-56DC-A04B-9401-358BE459ED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76803E9-10C5-DCB8-D114-53C7DA76F2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605B1C1-5340-C63B-809E-30CBA65E657A}"/>
              </a:ext>
            </a:extLst>
          </p:cNvPr>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39558665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5048CD-75D4-72A1-88AF-AADC7A4A64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D728C6-2B1F-0E48-EEF6-C9B9D28019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B083D7-E407-BDC2-6889-14E37C8BA06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3E47D74-8A0F-0D6D-9312-2CD36C16CE31}"/>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9151122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53E3E1-46F4-B156-63FC-79DEBE70E6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08D14F-9E99-E80B-EB89-412A96DAE2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CBAD6C-B0AB-6ED7-A7F5-9FFE526A637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F53D22-8967-F097-D485-C5108E6054A8}"/>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23413432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63.png"/><Relationship Id="rId7" Type="http://schemas.openxmlformats.org/officeDocument/2006/relationships/image" Target="../media/image58.pn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6.png"/><Relationship Id="rId4" Type="http://schemas.openxmlformats.org/officeDocument/2006/relationships/image" Target="../media/image75.png"/></Relationships>
</file>

<file path=ppt/slides/_rels/slide11.xml.rels><?xml version="1.0" encoding="UTF-8" standalone="yes"?>
<Relationships xmlns="http://schemas.openxmlformats.org/package/2006/relationships"><Relationship Id="rId8" Type="http://schemas.openxmlformats.org/officeDocument/2006/relationships/image" Target="../media/image80.png"/><Relationship Id="rId13" Type="http://schemas.openxmlformats.org/officeDocument/2006/relationships/image" Target="../media/image59.png"/><Relationship Id="rId3" Type="http://schemas.openxmlformats.org/officeDocument/2006/relationships/image" Target="../media/image63.png"/><Relationship Id="rId7" Type="http://schemas.openxmlformats.org/officeDocument/2006/relationships/image" Target="../media/image79.png"/><Relationship Id="rId12" Type="http://schemas.openxmlformats.org/officeDocument/2006/relationships/image" Target="../media/image58.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78.png"/><Relationship Id="rId11" Type="http://schemas.openxmlformats.org/officeDocument/2006/relationships/image" Target="../media/image8.png"/><Relationship Id="rId5" Type="http://schemas.openxmlformats.org/officeDocument/2006/relationships/image" Target="../media/image77.png"/><Relationship Id="rId10" Type="http://schemas.openxmlformats.org/officeDocument/2006/relationships/image" Target="../media/image82.png"/><Relationship Id="rId4" Type="http://schemas.openxmlformats.org/officeDocument/2006/relationships/image" Target="../media/image75.png"/><Relationship Id="rId9" Type="http://schemas.openxmlformats.org/officeDocument/2006/relationships/image" Target="../media/image81.png"/></Relationships>
</file>

<file path=ppt/slides/_rels/slide12.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89.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84.png"/><Relationship Id="rId11" Type="http://schemas.openxmlformats.org/officeDocument/2006/relationships/image" Target="../media/image88.png"/><Relationship Id="rId5" Type="http://schemas.openxmlformats.org/officeDocument/2006/relationships/image" Target="../media/image83.png"/><Relationship Id="rId10" Type="http://schemas.openxmlformats.org/officeDocument/2006/relationships/image" Target="../media/image87.png"/><Relationship Id="rId4" Type="http://schemas.openxmlformats.org/officeDocument/2006/relationships/image" Target="../media/image8.png"/><Relationship Id="rId9" Type="http://schemas.openxmlformats.org/officeDocument/2006/relationships/image" Target="../media/image86.png"/></Relationships>
</file>

<file path=ppt/slides/_rels/slide13.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7.png"/><Relationship Id="rId7" Type="http://schemas.openxmlformats.org/officeDocument/2006/relationships/image" Target="../media/image92.pn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91.png"/><Relationship Id="rId11" Type="http://schemas.openxmlformats.org/officeDocument/2006/relationships/image" Target="../media/image96.png"/><Relationship Id="rId5" Type="http://schemas.openxmlformats.org/officeDocument/2006/relationships/image" Target="../media/image90.png"/><Relationship Id="rId10" Type="http://schemas.openxmlformats.org/officeDocument/2006/relationships/image" Target="../media/image95.png"/><Relationship Id="rId4" Type="http://schemas.openxmlformats.org/officeDocument/2006/relationships/image" Target="../media/image8.png"/><Relationship Id="rId9" Type="http://schemas.openxmlformats.org/officeDocument/2006/relationships/image" Target="../media/image94.png"/></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99.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98.png"/><Relationship Id="rId5" Type="http://schemas.openxmlformats.org/officeDocument/2006/relationships/image" Target="../media/image97.png"/><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7.png"/><Relationship Id="rId7" Type="http://schemas.openxmlformats.org/officeDocument/2006/relationships/image" Target="../media/image101.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05.png"/><Relationship Id="rId5" Type="http://schemas.openxmlformats.org/officeDocument/2006/relationships/image" Target="../media/image100.png"/><Relationship Id="rId10" Type="http://schemas.openxmlformats.org/officeDocument/2006/relationships/image" Target="../media/image104.png"/><Relationship Id="rId4" Type="http://schemas.openxmlformats.org/officeDocument/2006/relationships/image" Target="../media/image8.png"/><Relationship Id="rId9" Type="http://schemas.openxmlformats.org/officeDocument/2006/relationships/image" Target="../media/image103.png"/></Relationships>
</file>

<file path=ppt/slides/_rels/slide16.xml.rels><?xml version="1.0" encoding="UTF-8" standalone="yes"?>
<Relationships xmlns="http://schemas.openxmlformats.org/package/2006/relationships"><Relationship Id="rId8" Type="http://schemas.openxmlformats.org/officeDocument/2006/relationships/image" Target="../media/image109.png"/><Relationship Id="rId13" Type="http://schemas.openxmlformats.org/officeDocument/2006/relationships/image" Target="../media/image113.png"/><Relationship Id="rId3" Type="http://schemas.openxmlformats.org/officeDocument/2006/relationships/image" Target="../media/image7.png"/><Relationship Id="rId7" Type="http://schemas.openxmlformats.org/officeDocument/2006/relationships/image" Target="../media/image108.png"/><Relationship Id="rId12" Type="http://schemas.openxmlformats.org/officeDocument/2006/relationships/image" Target="../media/image112.png"/><Relationship Id="rId2" Type="http://schemas.openxmlformats.org/officeDocument/2006/relationships/notesSlide" Target="../notesSlides/notesSlide16.xml"/><Relationship Id="rId16" Type="http://schemas.openxmlformats.org/officeDocument/2006/relationships/image" Target="../media/image40.png"/><Relationship Id="rId1" Type="http://schemas.openxmlformats.org/officeDocument/2006/relationships/slideLayout" Target="../slideLayouts/slideLayout1.xml"/><Relationship Id="rId6" Type="http://schemas.openxmlformats.org/officeDocument/2006/relationships/image" Target="../media/image107.png"/><Relationship Id="rId11" Type="http://schemas.openxmlformats.org/officeDocument/2006/relationships/image" Target="../media/image10.png"/><Relationship Id="rId5" Type="http://schemas.openxmlformats.org/officeDocument/2006/relationships/image" Target="../media/image106.png"/><Relationship Id="rId15" Type="http://schemas.openxmlformats.org/officeDocument/2006/relationships/image" Target="../media/image115.png"/><Relationship Id="rId10" Type="http://schemas.openxmlformats.org/officeDocument/2006/relationships/image" Target="../media/image111.png"/><Relationship Id="rId4" Type="http://schemas.openxmlformats.org/officeDocument/2006/relationships/image" Target="../media/image8.png"/><Relationship Id="rId9" Type="http://schemas.openxmlformats.org/officeDocument/2006/relationships/image" Target="../media/image110.png"/><Relationship Id="rId14" Type="http://schemas.openxmlformats.org/officeDocument/2006/relationships/image" Target="../media/image114.png"/></Relationships>
</file>

<file path=ppt/slides/_rels/slide17.xml.rels><?xml version="1.0" encoding="UTF-8" standalone="yes"?>
<Relationships xmlns="http://schemas.openxmlformats.org/package/2006/relationships"><Relationship Id="rId8" Type="http://schemas.openxmlformats.org/officeDocument/2006/relationships/image" Target="../media/image119.png"/><Relationship Id="rId13" Type="http://schemas.openxmlformats.org/officeDocument/2006/relationships/image" Target="../media/image124.png"/><Relationship Id="rId3" Type="http://schemas.openxmlformats.org/officeDocument/2006/relationships/image" Target="../media/image7.png"/><Relationship Id="rId7" Type="http://schemas.openxmlformats.org/officeDocument/2006/relationships/image" Target="../media/image118.png"/><Relationship Id="rId12" Type="http://schemas.openxmlformats.org/officeDocument/2006/relationships/image" Target="../media/image123.png"/><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117.png"/><Relationship Id="rId11" Type="http://schemas.openxmlformats.org/officeDocument/2006/relationships/image" Target="../media/image122.png"/><Relationship Id="rId5" Type="http://schemas.openxmlformats.org/officeDocument/2006/relationships/image" Target="../media/image116.png"/><Relationship Id="rId15" Type="http://schemas.openxmlformats.org/officeDocument/2006/relationships/image" Target="../media/image40.png"/><Relationship Id="rId10" Type="http://schemas.openxmlformats.org/officeDocument/2006/relationships/image" Target="../media/image121.png"/><Relationship Id="rId4" Type="http://schemas.openxmlformats.org/officeDocument/2006/relationships/image" Target="../media/image8.png"/><Relationship Id="rId9" Type="http://schemas.openxmlformats.org/officeDocument/2006/relationships/image" Target="../media/image120.png"/><Relationship Id="rId14" Type="http://schemas.openxmlformats.org/officeDocument/2006/relationships/image" Target="../media/image125.png"/></Relationships>
</file>

<file path=ppt/slides/_rels/slide18.xml.rels><?xml version="1.0" encoding="UTF-8" standalone="yes"?>
<Relationships xmlns="http://schemas.openxmlformats.org/package/2006/relationships"><Relationship Id="rId8" Type="http://schemas.openxmlformats.org/officeDocument/2006/relationships/image" Target="../media/image129.png"/><Relationship Id="rId3" Type="http://schemas.openxmlformats.org/officeDocument/2006/relationships/image" Target="../media/image7.png"/><Relationship Id="rId7" Type="http://schemas.openxmlformats.org/officeDocument/2006/relationships/image" Target="../media/image128.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image" Target="../media/image127.png"/><Relationship Id="rId5" Type="http://schemas.openxmlformats.org/officeDocument/2006/relationships/image" Target="../media/image126.png"/><Relationship Id="rId4"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133.png"/><Relationship Id="rId13" Type="http://schemas.openxmlformats.org/officeDocument/2006/relationships/image" Target="../media/image138.png"/><Relationship Id="rId18" Type="http://schemas.openxmlformats.org/officeDocument/2006/relationships/image" Target="../media/image143.png"/><Relationship Id="rId3" Type="http://schemas.openxmlformats.org/officeDocument/2006/relationships/image" Target="../media/image7.png"/><Relationship Id="rId7" Type="http://schemas.openxmlformats.org/officeDocument/2006/relationships/image" Target="../media/image132.png"/><Relationship Id="rId12" Type="http://schemas.openxmlformats.org/officeDocument/2006/relationships/image" Target="../media/image137.png"/><Relationship Id="rId17" Type="http://schemas.openxmlformats.org/officeDocument/2006/relationships/image" Target="../media/image142.png"/><Relationship Id="rId2" Type="http://schemas.openxmlformats.org/officeDocument/2006/relationships/notesSlide" Target="../notesSlides/notesSlide19.xml"/><Relationship Id="rId16" Type="http://schemas.openxmlformats.org/officeDocument/2006/relationships/image" Target="../media/image141.png"/><Relationship Id="rId1" Type="http://schemas.openxmlformats.org/officeDocument/2006/relationships/slideLayout" Target="../slideLayouts/slideLayout1.xml"/><Relationship Id="rId6" Type="http://schemas.openxmlformats.org/officeDocument/2006/relationships/image" Target="../media/image131.png"/><Relationship Id="rId11" Type="http://schemas.openxmlformats.org/officeDocument/2006/relationships/image" Target="../media/image136.png"/><Relationship Id="rId5" Type="http://schemas.openxmlformats.org/officeDocument/2006/relationships/image" Target="../media/image130.png"/><Relationship Id="rId15" Type="http://schemas.openxmlformats.org/officeDocument/2006/relationships/image" Target="../media/image140.png"/><Relationship Id="rId10" Type="http://schemas.openxmlformats.org/officeDocument/2006/relationships/image" Target="../media/image135.png"/><Relationship Id="rId19" Type="http://schemas.openxmlformats.org/officeDocument/2006/relationships/image" Target="../media/image144.png"/><Relationship Id="rId4" Type="http://schemas.openxmlformats.org/officeDocument/2006/relationships/image" Target="../media/image8.png"/><Relationship Id="rId9" Type="http://schemas.openxmlformats.org/officeDocument/2006/relationships/image" Target="../media/image134.png"/><Relationship Id="rId14" Type="http://schemas.openxmlformats.org/officeDocument/2006/relationships/image" Target="../media/image139.png"/></Relationships>
</file>

<file path=ppt/slides/_rels/slide2.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20.xml.rels><?xml version="1.0" encoding="UTF-8" standalone="yes"?>
<Relationships xmlns="http://schemas.openxmlformats.org/package/2006/relationships"><Relationship Id="rId8" Type="http://schemas.openxmlformats.org/officeDocument/2006/relationships/image" Target="../media/image147.png"/><Relationship Id="rId13" Type="http://schemas.openxmlformats.org/officeDocument/2006/relationships/image" Target="../media/image152.png"/><Relationship Id="rId3" Type="http://schemas.openxmlformats.org/officeDocument/2006/relationships/image" Target="../media/image7.png"/><Relationship Id="rId7" Type="http://schemas.openxmlformats.org/officeDocument/2006/relationships/image" Target="../media/image146.png"/><Relationship Id="rId12" Type="http://schemas.openxmlformats.org/officeDocument/2006/relationships/image" Target="../media/image151.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150.png"/><Relationship Id="rId5" Type="http://schemas.openxmlformats.org/officeDocument/2006/relationships/image" Target="../media/image145.png"/><Relationship Id="rId10" Type="http://schemas.openxmlformats.org/officeDocument/2006/relationships/image" Target="../media/image149.png"/><Relationship Id="rId4" Type="http://schemas.openxmlformats.org/officeDocument/2006/relationships/image" Target="../media/image8.png"/><Relationship Id="rId9" Type="http://schemas.openxmlformats.org/officeDocument/2006/relationships/image" Target="../media/image148.png"/></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54.png"/><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153.png"/><Relationship Id="rId4" Type="http://schemas.openxmlformats.org/officeDocument/2006/relationships/image" Target="../media/image8.png"/></Relationships>
</file>

<file path=ppt/slides/_rels/slide22.xml.rels><?xml version="1.0" encoding="UTF-8" standalone="yes"?>
<Relationships xmlns="http://schemas.openxmlformats.org/package/2006/relationships"><Relationship Id="rId8" Type="http://schemas.openxmlformats.org/officeDocument/2006/relationships/image" Target="../media/image158.png"/><Relationship Id="rId3" Type="http://schemas.openxmlformats.org/officeDocument/2006/relationships/image" Target="../media/image7.png"/><Relationship Id="rId7" Type="http://schemas.openxmlformats.org/officeDocument/2006/relationships/image" Target="../media/image157.png"/><Relationship Id="rId2" Type="http://schemas.openxmlformats.org/officeDocument/2006/relationships/notesSlide" Target="../notesSlides/notesSlide22.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56.png"/><Relationship Id="rId10" Type="http://schemas.openxmlformats.org/officeDocument/2006/relationships/image" Target="../media/image40.png"/><Relationship Id="rId4" Type="http://schemas.openxmlformats.org/officeDocument/2006/relationships/image" Target="../media/image155.png"/><Relationship Id="rId9" Type="http://schemas.openxmlformats.org/officeDocument/2006/relationships/image" Target="../media/image159.png"/></Relationships>
</file>

<file path=ppt/slides/_rels/slide23.xml.rels><?xml version="1.0" encoding="UTF-8" standalone="yes"?>
<Relationships xmlns="http://schemas.openxmlformats.org/package/2006/relationships"><Relationship Id="rId8" Type="http://schemas.openxmlformats.org/officeDocument/2006/relationships/image" Target="../media/image163.png"/><Relationship Id="rId3" Type="http://schemas.openxmlformats.org/officeDocument/2006/relationships/image" Target="../media/image7.png"/><Relationship Id="rId7" Type="http://schemas.openxmlformats.org/officeDocument/2006/relationships/image" Target="../media/image162.png"/><Relationship Id="rId2" Type="http://schemas.openxmlformats.org/officeDocument/2006/relationships/notesSlide" Target="../notesSlides/notesSlide2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61.png"/><Relationship Id="rId10" Type="http://schemas.openxmlformats.org/officeDocument/2006/relationships/image" Target="../media/image40.png"/><Relationship Id="rId4" Type="http://schemas.openxmlformats.org/officeDocument/2006/relationships/image" Target="../media/image160.png"/><Relationship Id="rId9" Type="http://schemas.openxmlformats.org/officeDocument/2006/relationships/image" Target="../media/image164.png"/></Relationships>
</file>

<file path=ppt/slides/_rels/slide24.xml.rels><?xml version="1.0" encoding="UTF-8" standalone="yes"?>
<Relationships xmlns="http://schemas.openxmlformats.org/package/2006/relationships"><Relationship Id="rId8" Type="http://schemas.openxmlformats.org/officeDocument/2006/relationships/image" Target="../media/image158.png"/><Relationship Id="rId3" Type="http://schemas.openxmlformats.org/officeDocument/2006/relationships/image" Target="../media/image7.png"/><Relationship Id="rId7" Type="http://schemas.openxmlformats.org/officeDocument/2006/relationships/image" Target="../media/image157.png"/><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156.png"/><Relationship Id="rId10" Type="http://schemas.openxmlformats.org/officeDocument/2006/relationships/image" Target="../media/image40.png"/><Relationship Id="rId4" Type="http://schemas.openxmlformats.org/officeDocument/2006/relationships/image" Target="../media/image155.png"/><Relationship Id="rId9" Type="http://schemas.openxmlformats.org/officeDocument/2006/relationships/image" Target="../media/image159.png"/></Relationships>
</file>

<file path=ppt/slides/_rels/slide25.xml.rels><?xml version="1.0" encoding="UTF-8" standalone="yes"?>
<Relationships xmlns="http://schemas.openxmlformats.org/package/2006/relationships"><Relationship Id="rId8" Type="http://schemas.openxmlformats.org/officeDocument/2006/relationships/image" Target="../media/image168.png"/><Relationship Id="rId3" Type="http://schemas.openxmlformats.org/officeDocument/2006/relationships/image" Target="../media/image7.png"/><Relationship Id="rId7" Type="http://schemas.openxmlformats.org/officeDocument/2006/relationships/image" Target="../media/image167.png"/><Relationship Id="rId2" Type="http://schemas.openxmlformats.org/officeDocument/2006/relationships/notesSlide" Target="../notesSlides/notesSlide25.xml"/><Relationship Id="rId1" Type="http://schemas.openxmlformats.org/officeDocument/2006/relationships/slideLayout" Target="../slideLayouts/slideLayout1.xml"/><Relationship Id="rId6" Type="http://schemas.openxmlformats.org/officeDocument/2006/relationships/image" Target="../media/image166.png"/><Relationship Id="rId11" Type="http://schemas.openxmlformats.org/officeDocument/2006/relationships/image" Target="../media/image40.png"/><Relationship Id="rId5" Type="http://schemas.openxmlformats.org/officeDocument/2006/relationships/image" Target="../media/image165.png"/><Relationship Id="rId10" Type="http://schemas.openxmlformats.org/officeDocument/2006/relationships/image" Target="../media/image170.png"/><Relationship Id="rId4" Type="http://schemas.openxmlformats.org/officeDocument/2006/relationships/image" Target="../media/image8.png"/><Relationship Id="rId9" Type="http://schemas.openxmlformats.org/officeDocument/2006/relationships/image" Target="../media/image169.png"/></Relationships>
</file>

<file path=ppt/slides/_rels/slide26.xml.rels><?xml version="1.0" encoding="UTF-8" standalone="yes"?>
<Relationships xmlns="http://schemas.openxmlformats.org/package/2006/relationships"><Relationship Id="rId8" Type="http://schemas.openxmlformats.org/officeDocument/2006/relationships/image" Target="../media/image40.png"/><Relationship Id="rId13" Type="http://schemas.openxmlformats.org/officeDocument/2006/relationships/image" Target="../media/image175.png"/><Relationship Id="rId3" Type="http://schemas.openxmlformats.org/officeDocument/2006/relationships/image" Target="../media/image7.png"/><Relationship Id="rId7" Type="http://schemas.openxmlformats.org/officeDocument/2006/relationships/image" Target="../media/image99.png"/><Relationship Id="rId12" Type="http://schemas.openxmlformats.org/officeDocument/2006/relationships/image" Target="../media/image174.png"/><Relationship Id="rId2" Type="http://schemas.openxmlformats.org/officeDocument/2006/relationships/notesSlide" Target="../notesSlides/notesSlide26.xml"/><Relationship Id="rId16" Type="http://schemas.openxmlformats.org/officeDocument/2006/relationships/image" Target="../media/image178.png"/><Relationship Id="rId1" Type="http://schemas.openxmlformats.org/officeDocument/2006/relationships/slideLayout" Target="../slideLayouts/slideLayout1.xml"/><Relationship Id="rId6" Type="http://schemas.openxmlformats.org/officeDocument/2006/relationships/image" Target="../media/image58.png"/><Relationship Id="rId11" Type="http://schemas.openxmlformats.org/officeDocument/2006/relationships/image" Target="../media/image173.png"/><Relationship Id="rId5" Type="http://schemas.openxmlformats.org/officeDocument/2006/relationships/image" Target="../media/image171.png"/><Relationship Id="rId15" Type="http://schemas.openxmlformats.org/officeDocument/2006/relationships/image" Target="../media/image177.png"/><Relationship Id="rId10" Type="http://schemas.openxmlformats.org/officeDocument/2006/relationships/image" Target="../media/image60.png"/><Relationship Id="rId4" Type="http://schemas.openxmlformats.org/officeDocument/2006/relationships/image" Target="../media/image8.png"/><Relationship Id="rId9" Type="http://schemas.openxmlformats.org/officeDocument/2006/relationships/image" Target="../media/image172.png"/><Relationship Id="rId14" Type="http://schemas.openxmlformats.org/officeDocument/2006/relationships/image" Target="../media/image176.png"/></Relationships>
</file>

<file path=ppt/slides/_rels/slide27.xml.rels><?xml version="1.0" encoding="UTF-8" standalone="yes"?>
<Relationships xmlns="http://schemas.openxmlformats.org/package/2006/relationships"><Relationship Id="rId8" Type="http://schemas.openxmlformats.org/officeDocument/2006/relationships/image" Target="../media/image181.png"/><Relationship Id="rId13" Type="http://schemas.openxmlformats.org/officeDocument/2006/relationships/image" Target="../media/image185.png"/><Relationship Id="rId3" Type="http://schemas.openxmlformats.org/officeDocument/2006/relationships/image" Target="../media/image7.png"/><Relationship Id="rId7" Type="http://schemas.openxmlformats.org/officeDocument/2006/relationships/image" Target="../media/image180.png"/><Relationship Id="rId12" Type="http://schemas.openxmlformats.org/officeDocument/2006/relationships/image" Target="../media/image184.png"/><Relationship Id="rId2" Type="http://schemas.openxmlformats.org/officeDocument/2006/relationships/notesSlide" Target="../notesSlides/notesSlide27.xml"/><Relationship Id="rId16" Type="http://schemas.openxmlformats.org/officeDocument/2006/relationships/image" Target="../media/image187.png"/><Relationship Id="rId1" Type="http://schemas.openxmlformats.org/officeDocument/2006/relationships/slideLayout" Target="../slideLayouts/slideLayout1.xml"/><Relationship Id="rId6" Type="http://schemas.openxmlformats.org/officeDocument/2006/relationships/image" Target="../media/image84.png"/><Relationship Id="rId11" Type="http://schemas.openxmlformats.org/officeDocument/2006/relationships/image" Target="../media/image183.png"/><Relationship Id="rId5" Type="http://schemas.openxmlformats.org/officeDocument/2006/relationships/image" Target="../media/image179.png"/><Relationship Id="rId15" Type="http://schemas.openxmlformats.org/officeDocument/2006/relationships/image" Target="../media/image186.png"/><Relationship Id="rId10" Type="http://schemas.openxmlformats.org/officeDocument/2006/relationships/image" Target="../media/image182.png"/><Relationship Id="rId4" Type="http://schemas.openxmlformats.org/officeDocument/2006/relationships/image" Target="../media/image8.png"/><Relationship Id="rId9" Type="http://schemas.openxmlformats.org/officeDocument/2006/relationships/image" Target="../media/image178.png"/><Relationship Id="rId14" Type="http://schemas.openxmlformats.org/officeDocument/2006/relationships/image" Target="../media/image40.png"/></Relationships>
</file>

<file path=ppt/slides/_rels/slide28.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7.png"/><Relationship Id="rId7" Type="http://schemas.openxmlformats.org/officeDocument/2006/relationships/image" Target="../media/image189.png"/><Relationship Id="rId2" Type="http://schemas.openxmlformats.org/officeDocument/2006/relationships/notesSlide" Target="../notesSlides/notesSlide28.xml"/><Relationship Id="rId1" Type="http://schemas.openxmlformats.org/officeDocument/2006/relationships/slideLayout" Target="../slideLayouts/slideLayout1.xml"/><Relationship Id="rId6" Type="http://schemas.openxmlformats.org/officeDocument/2006/relationships/image" Target="../media/image91.png"/><Relationship Id="rId5" Type="http://schemas.openxmlformats.org/officeDocument/2006/relationships/image" Target="../media/image188.png"/><Relationship Id="rId4" Type="http://schemas.openxmlformats.org/officeDocument/2006/relationships/image" Target="../media/image8.png"/></Relationships>
</file>

<file path=ppt/slides/_rels/slide29.xml.rels><?xml version="1.0" encoding="UTF-8" standalone="yes"?>
<Relationships xmlns="http://schemas.openxmlformats.org/package/2006/relationships"><Relationship Id="rId3" Type="http://schemas.openxmlformats.org/officeDocument/2006/relationships/image" Target="../media/image190.jpe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21.png"/><Relationship Id="rId3" Type="http://schemas.openxmlformats.org/officeDocument/2006/relationships/image" Target="../media/image7.png"/><Relationship Id="rId7" Type="http://schemas.openxmlformats.org/officeDocument/2006/relationships/image" Target="../media/image8.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notesSlide" Target="../notesSlides/notesSlide3.xml"/><Relationship Id="rId16" Type="http://schemas.openxmlformats.org/officeDocument/2006/relationships/image" Target="../media/image24.png"/><Relationship Id="rId1" Type="http://schemas.openxmlformats.org/officeDocument/2006/relationships/slideLayout" Target="../slideLayouts/slideLayout1.xml"/><Relationship Id="rId6" Type="http://schemas.openxmlformats.org/officeDocument/2006/relationships/image" Target="../media/image17.png"/><Relationship Id="rId11" Type="http://schemas.openxmlformats.org/officeDocument/2006/relationships/image" Target="../media/image19.png"/><Relationship Id="rId5" Type="http://schemas.openxmlformats.org/officeDocument/2006/relationships/image" Target="../media/image16.png"/><Relationship Id="rId15" Type="http://schemas.openxmlformats.org/officeDocument/2006/relationships/image" Target="../media/image23.png"/><Relationship Id="rId10" Type="http://schemas.openxmlformats.org/officeDocument/2006/relationships/image" Target="../media/image14.png"/><Relationship Id="rId4" Type="http://schemas.openxmlformats.org/officeDocument/2006/relationships/image" Target="../media/image15.png"/><Relationship Id="rId9" Type="http://schemas.openxmlformats.org/officeDocument/2006/relationships/image" Target="../media/image18.png"/><Relationship Id="rId14" Type="http://schemas.openxmlformats.org/officeDocument/2006/relationships/image" Target="../media/image22.png"/></Relationships>
</file>

<file path=ppt/slides/_rels/slide4.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3" Type="http://schemas.openxmlformats.org/officeDocument/2006/relationships/image" Target="../media/image7.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4.xml"/><Relationship Id="rId16" Type="http://schemas.openxmlformats.org/officeDocument/2006/relationships/image" Target="../media/image14.png"/><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31.png"/><Relationship Id="rId5" Type="http://schemas.openxmlformats.org/officeDocument/2006/relationships/image" Target="../media/image26.png"/><Relationship Id="rId15" Type="http://schemas.openxmlformats.org/officeDocument/2006/relationships/image" Target="../media/image35.png"/><Relationship Id="rId10" Type="http://schemas.openxmlformats.org/officeDocument/2006/relationships/image" Target="../media/image30.png"/><Relationship Id="rId4" Type="http://schemas.openxmlformats.org/officeDocument/2006/relationships/image" Target="../media/image8.png"/><Relationship Id="rId9" Type="http://schemas.openxmlformats.org/officeDocument/2006/relationships/image" Target="../media/image29.png"/><Relationship Id="rId14" Type="http://schemas.openxmlformats.org/officeDocument/2006/relationships/image" Target="../media/image34.png"/></Relationships>
</file>

<file path=ppt/slides/_rels/slide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chart" Target="../charts/chart2.xml"/><Relationship Id="rId3" Type="http://schemas.openxmlformats.org/officeDocument/2006/relationships/image" Target="../media/image7.png"/><Relationship Id="rId7" Type="http://schemas.openxmlformats.org/officeDocument/2006/relationships/image" Target="../media/image13.png"/><Relationship Id="rId12"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40.png"/><Relationship Id="rId5" Type="http://schemas.openxmlformats.org/officeDocument/2006/relationships/image" Target="../media/image36.png"/><Relationship Id="rId10" Type="http://schemas.openxmlformats.org/officeDocument/2006/relationships/image" Target="../media/image39.png"/><Relationship Id="rId4" Type="http://schemas.openxmlformats.org/officeDocument/2006/relationships/image" Target="../media/image8.png"/><Relationship Id="rId9" Type="http://schemas.openxmlformats.org/officeDocument/2006/relationships/image" Target="../media/image38.png"/></Relationships>
</file>

<file path=ppt/slides/_rels/slide6.xml.rels><?xml version="1.0" encoding="UTF-8" standalone="yes"?>
<Relationships xmlns="http://schemas.openxmlformats.org/package/2006/relationships"><Relationship Id="rId8" Type="http://schemas.openxmlformats.org/officeDocument/2006/relationships/image" Target="../media/image43.png"/><Relationship Id="rId13" Type="http://schemas.openxmlformats.org/officeDocument/2006/relationships/image" Target="../media/image48.png"/><Relationship Id="rId3" Type="http://schemas.openxmlformats.org/officeDocument/2006/relationships/image" Target="../media/image7.png"/><Relationship Id="rId7" Type="http://schemas.openxmlformats.org/officeDocument/2006/relationships/image" Target="../media/image42.png"/><Relationship Id="rId12" Type="http://schemas.openxmlformats.org/officeDocument/2006/relationships/image" Target="../media/image4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0.png"/><Relationship Id="rId11" Type="http://schemas.openxmlformats.org/officeDocument/2006/relationships/image" Target="../media/image46.png"/><Relationship Id="rId5" Type="http://schemas.openxmlformats.org/officeDocument/2006/relationships/image" Target="../media/image41.png"/><Relationship Id="rId10" Type="http://schemas.openxmlformats.org/officeDocument/2006/relationships/image" Target="../media/image45.png"/><Relationship Id="rId4" Type="http://schemas.openxmlformats.org/officeDocument/2006/relationships/image" Target="../media/image8.png"/><Relationship Id="rId9" Type="http://schemas.openxmlformats.org/officeDocument/2006/relationships/image" Target="../media/image44.png"/><Relationship Id="rId14" Type="http://schemas.openxmlformats.org/officeDocument/2006/relationships/image" Target="../media/image40.png"/></Relationships>
</file>

<file path=ppt/slides/_rels/slide7.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10.png"/><Relationship Id="rId3" Type="http://schemas.openxmlformats.org/officeDocument/2006/relationships/image" Target="../media/image7.png"/><Relationship Id="rId7" Type="http://schemas.openxmlformats.org/officeDocument/2006/relationships/image" Target="../media/image51.png"/><Relationship Id="rId12" Type="http://schemas.openxmlformats.org/officeDocument/2006/relationships/image" Target="../media/image4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50.png"/><Relationship Id="rId11" Type="http://schemas.openxmlformats.org/officeDocument/2006/relationships/image" Target="../media/image55.png"/><Relationship Id="rId5" Type="http://schemas.openxmlformats.org/officeDocument/2006/relationships/image" Target="../media/image49.png"/><Relationship Id="rId10" Type="http://schemas.openxmlformats.org/officeDocument/2006/relationships/image" Target="../media/image54.png"/><Relationship Id="rId4" Type="http://schemas.openxmlformats.org/officeDocument/2006/relationships/image" Target="../media/image8.png"/><Relationship Id="rId9" Type="http://schemas.openxmlformats.org/officeDocument/2006/relationships/image" Target="../media/image53.png"/><Relationship Id="rId14" Type="http://schemas.openxmlformats.org/officeDocument/2006/relationships/image" Target="../media/image56.png"/></Relationships>
</file>

<file path=ppt/slides/_rels/slide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7.png"/><Relationship Id="rId7" Type="http://schemas.openxmlformats.org/officeDocument/2006/relationships/image" Target="../media/image5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58.png"/><Relationship Id="rId5" Type="http://schemas.openxmlformats.org/officeDocument/2006/relationships/image" Target="../media/image57.png"/><Relationship Id="rId10" Type="http://schemas.openxmlformats.org/officeDocument/2006/relationships/image" Target="../media/image62.png"/><Relationship Id="rId4" Type="http://schemas.openxmlformats.org/officeDocument/2006/relationships/image" Target="../media/image8.png"/><Relationship Id="rId9" Type="http://schemas.openxmlformats.org/officeDocument/2006/relationships/image" Target="../media/image61.png"/></Relationships>
</file>

<file path=ppt/slides/_rels/slide9.xml.rels><?xml version="1.0" encoding="UTF-8" standalone="yes"?>
<Relationships xmlns="http://schemas.openxmlformats.org/package/2006/relationships"><Relationship Id="rId8" Type="http://schemas.openxmlformats.org/officeDocument/2006/relationships/image" Target="../media/image68.png"/><Relationship Id="rId13" Type="http://schemas.openxmlformats.org/officeDocument/2006/relationships/image" Target="../media/image73.png"/><Relationship Id="rId3" Type="http://schemas.openxmlformats.org/officeDocument/2006/relationships/image" Target="../media/image63.png"/><Relationship Id="rId7" Type="http://schemas.openxmlformats.org/officeDocument/2006/relationships/image" Target="../media/image67.png"/><Relationship Id="rId12" Type="http://schemas.openxmlformats.org/officeDocument/2006/relationships/image" Target="../media/image72.png"/><Relationship Id="rId17" Type="http://schemas.openxmlformats.org/officeDocument/2006/relationships/image" Target="../media/image59.png"/><Relationship Id="rId2" Type="http://schemas.openxmlformats.org/officeDocument/2006/relationships/notesSlide" Target="../notesSlides/notesSlide9.xml"/><Relationship Id="rId16" Type="http://schemas.openxmlformats.org/officeDocument/2006/relationships/image" Target="../media/image58.png"/><Relationship Id="rId1" Type="http://schemas.openxmlformats.org/officeDocument/2006/relationships/slideLayout" Target="../slideLayouts/slideLayout1.xml"/><Relationship Id="rId6" Type="http://schemas.openxmlformats.org/officeDocument/2006/relationships/image" Target="../media/image66.png"/><Relationship Id="rId11" Type="http://schemas.openxmlformats.org/officeDocument/2006/relationships/image" Target="../media/image71.png"/><Relationship Id="rId5" Type="http://schemas.openxmlformats.org/officeDocument/2006/relationships/image" Target="../media/image65.png"/><Relationship Id="rId15" Type="http://schemas.openxmlformats.org/officeDocument/2006/relationships/image" Target="../media/image8.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 Id="rId14" Type="http://schemas.openxmlformats.org/officeDocument/2006/relationships/image" Target="../media/image7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9010650" y="0"/>
            <a:ext cx="3181350" cy="2705100"/>
          </a:xfrm>
          <a:prstGeom prst="rect">
            <a:avLst/>
          </a:prstGeom>
        </p:spPr>
      </p:pic>
      <p:pic>
        <p:nvPicPr>
          <p:cNvPr id="4" name="Image 2" descr="preencoded.png"/>
          <p:cNvPicPr>
            <a:picLocks noChangeAspect="1"/>
          </p:cNvPicPr>
          <p:nvPr/>
        </p:nvPicPr>
        <p:blipFill>
          <a:blip r:embed="rId5"/>
          <a:stretch>
            <a:fillRect/>
          </a:stretch>
        </p:blipFill>
        <p:spPr>
          <a:xfrm>
            <a:off x="952500" y="4610100"/>
            <a:ext cx="2438400" cy="2438400"/>
          </a:xfrm>
          <a:prstGeom prst="rect">
            <a:avLst/>
          </a:prstGeom>
        </p:spPr>
      </p:pic>
      <p:pic>
        <p:nvPicPr>
          <p:cNvPr id="5" name="Image 3" descr="preencoded.png"/>
          <p:cNvPicPr>
            <a:picLocks noChangeAspect="1"/>
          </p:cNvPicPr>
          <p:nvPr/>
        </p:nvPicPr>
        <p:blipFill>
          <a:blip r:embed="rId6"/>
          <a:stretch>
            <a:fillRect/>
          </a:stretch>
        </p:blipFill>
        <p:spPr>
          <a:xfrm>
            <a:off x="0" y="952500"/>
            <a:ext cx="2571750" cy="3048000"/>
          </a:xfrm>
          <a:prstGeom prst="rect">
            <a:avLst/>
          </a:prstGeom>
        </p:spPr>
      </p:pic>
      <p:pic>
        <p:nvPicPr>
          <p:cNvPr id="10" name="Image 8" descr="preencoded.png"/>
          <p:cNvPicPr>
            <a:picLocks noChangeAspect="1"/>
          </p:cNvPicPr>
          <p:nvPr/>
        </p:nvPicPr>
        <p:blipFill>
          <a:blip r:embed="rId7"/>
          <a:stretch>
            <a:fillRect/>
          </a:stretch>
        </p:blipFill>
        <p:spPr>
          <a:xfrm>
            <a:off x="0" y="6781800"/>
            <a:ext cx="12192000" cy="76200"/>
          </a:xfrm>
          <a:prstGeom prst="rect">
            <a:avLst/>
          </a:prstGeom>
        </p:spPr>
      </p:pic>
      <p:sp>
        <p:nvSpPr>
          <p:cNvPr id="11" name="Text 0"/>
          <p:cNvSpPr/>
          <p:nvPr/>
        </p:nvSpPr>
        <p:spPr>
          <a:xfrm>
            <a:off x="609600" y="2243435"/>
            <a:ext cx="10972800" cy="923330"/>
          </a:xfrm>
          <a:prstGeom prst="rect">
            <a:avLst/>
          </a:prstGeom>
          <a:noFill/>
          <a:ln/>
        </p:spPr>
        <p:txBody>
          <a:bodyPr wrap="square" lIns="0" tIns="0" rIns="0" bIns="0" rtlCol="0" anchor="t">
            <a:spAutoFit/>
          </a:bodyPr>
          <a:lstStyle/>
          <a:p>
            <a:pPr marL="0" indent="0" algn="ctr">
              <a:lnSpc>
                <a:spcPts val="3600"/>
              </a:lnSpc>
              <a:buNone/>
            </a:pPr>
            <a:r>
              <a:rPr lang="en-US" sz="3600" b="1" dirty="0">
                <a:solidFill>
                  <a:srgbClr val="14532D"/>
                </a:solidFill>
                <a:latin typeface="Times New Roman" panose="02020603050405020304" pitchFamily="18" charset="0"/>
                <a:ea typeface="ui-sans-serif" pitchFamily="34" charset="-122"/>
                <a:cs typeface="Times New Roman" panose="02020603050405020304" pitchFamily="18" charset="0"/>
              </a:rPr>
              <a:t>So sánh chỉ số Thương mại điện tử Việt Nam (EBI) </a:t>
            </a:r>
          </a:p>
          <a:p>
            <a:pPr marL="0" indent="0" algn="ctr">
              <a:lnSpc>
                <a:spcPts val="3600"/>
              </a:lnSpc>
              <a:buNone/>
            </a:pPr>
            <a:r>
              <a:rPr lang="en-US" sz="3600" b="1" dirty="0">
                <a:solidFill>
                  <a:srgbClr val="14532D"/>
                </a:solidFill>
                <a:latin typeface="Times New Roman" panose="02020603050405020304" pitchFamily="18" charset="0"/>
                <a:ea typeface="ui-sans-serif" pitchFamily="34" charset="-122"/>
                <a:cs typeface="Times New Roman" panose="02020603050405020304" pitchFamily="18" charset="0"/>
              </a:rPr>
              <a:t>2024 - 2025</a:t>
            </a:r>
            <a:endParaRPr lang="en-US" sz="3600" dirty="0">
              <a:latin typeface="Times New Roman" panose="02020603050405020304" pitchFamily="18" charset="0"/>
              <a:cs typeface="Times New Roman" panose="02020603050405020304" pitchFamily="18" charset="0"/>
            </a:endParaRPr>
          </a:p>
        </p:txBody>
      </p:sp>
      <p:sp>
        <p:nvSpPr>
          <p:cNvPr id="12" name="Text 1"/>
          <p:cNvSpPr/>
          <p:nvPr/>
        </p:nvSpPr>
        <p:spPr>
          <a:xfrm>
            <a:off x="1285875" y="4514850"/>
            <a:ext cx="10101943" cy="538609"/>
          </a:xfrm>
          <a:prstGeom prst="rect">
            <a:avLst/>
          </a:prstGeom>
          <a:noFill/>
          <a:ln/>
        </p:spPr>
        <p:txBody>
          <a:bodyPr wrap="square" lIns="0" tIns="0" rIns="0" bIns="0" rtlCol="0" anchor="t">
            <a:spAutoFit/>
          </a:bodyPr>
          <a:lstStyle/>
          <a:p>
            <a:pPr marL="0" indent="0" algn="ctr">
              <a:lnSpc>
                <a:spcPts val="2100"/>
              </a:lnSpc>
              <a:buNone/>
            </a:pPr>
            <a:r>
              <a:rPr lang="en-US" dirty="0">
                <a:solidFill>
                  <a:srgbClr val="374151"/>
                </a:solidFill>
                <a:latin typeface="Times New Roman" panose="02020603050405020304" pitchFamily="18" charset="0"/>
                <a:ea typeface="ui-sans-serif" pitchFamily="34" charset="-122"/>
                <a:cs typeface="Times New Roman" panose="02020603050405020304" pitchFamily="18" charset="0"/>
              </a:rPr>
              <a:t>Phân tích và đánh giá năng lực thương mại điện tử Việt Nam thông qua chỉ số EBI, từ Hiệp </a:t>
            </a:r>
            <a:r>
              <a:rPr lang="en-US" dirty="0" err="1">
                <a:solidFill>
                  <a:srgbClr val="374151"/>
                </a:solidFill>
                <a:latin typeface="Times New Roman" panose="02020603050405020304" pitchFamily="18" charset="0"/>
                <a:ea typeface="ui-sans-serif" pitchFamily="34" charset="-122"/>
                <a:cs typeface="Times New Roman" panose="02020603050405020304" pitchFamily="18" charset="0"/>
              </a:rPr>
              <a:t>hội</a:t>
            </a:r>
            <a:r>
              <a:rPr lang="en-US" dirty="0">
                <a:solidFill>
                  <a:srgbClr val="374151"/>
                </a:solidFill>
                <a:latin typeface="Times New Roman" panose="02020603050405020304" pitchFamily="18" charset="0"/>
                <a:ea typeface="ui-sans-serif" pitchFamily="34" charset="-122"/>
                <a:cs typeface="Times New Roman" panose="02020603050405020304" pitchFamily="18" charset="0"/>
              </a:rPr>
              <a:t> </a:t>
            </a:r>
          </a:p>
          <a:p>
            <a:pPr marL="0" indent="0" algn="ctr">
              <a:lnSpc>
                <a:spcPts val="2100"/>
              </a:lnSpc>
              <a:buNone/>
            </a:pPr>
            <a:r>
              <a:rPr lang="en-US" dirty="0">
                <a:solidFill>
                  <a:srgbClr val="374151"/>
                </a:solidFill>
                <a:latin typeface="Times New Roman" panose="02020603050405020304" pitchFamily="18" charset="0"/>
                <a:ea typeface="ui-sans-serif" pitchFamily="34" charset="-122"/>
                <a:cs typeface="Times New Roman" panose="02020603050405020304" pitchFamily="18" charset="0"/>
              </a:rPr>
              <a:t>Thương mại điện tử Việt Nam (VECOM)</a:t>
            </a:r>
            <a:endParaRPr lang="en-US" dirty="0">
              <a:latin typeface="Times New Roman" panose="02020603050405020304" pitchFamily="18" charset="0"/>
              <a:cs typeface="Times New Roman" panose="02020603050405020304" pitchFamily="18" charset="0"/>
            </a:endParaRPr>
          </a:p>
        </p:txBody>
      </p:sp>
      <p:pic>
        <p:nvPicPr>
          <p:cNvPr id="15" name="Picture 14" descr="A logo with a circle and blue text&#10;&#10;AI-generated content may be incorrect.">
            <a:extLst>
              <a:ext uri="{FF2B5EF4-FFF2-40B4-BE49-F238E27FC236}">
                <a16:creationId xmlns:a16="http://schemas.microsoft.com/office/drawing/2014/main" id="{0BF24040-8E54-83D9-E6C8-ADC94F3A3306}"/>
              </a:ext>
            </a:extLst>
          </p:cNvPr>
          <p:cNvPicPr>
            <a:picLocks noChangeAspect="1"/>
          </p:cNvPicPr>
          <p:nvPr/>
        </p:nvPicPr>
        <p:blipFill>
          <a:blip r:embed="rId8"/>
          <a:stretch>
            <a:fillRect/>
          </a:stretch>
        </p:blipFill>
        <p:spPr>
          <a:xfrm>
            <a:off x="4380953" y="3516620"/>
            <a:ext cx="3081751" cy="921264"/>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30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96100"/>
          </a:xfrm>
          <a:prstGeom prst="rect">
            <a:avLst/>
          </a:prstGeom>
        </p:spPr>
      </p:pic>
      <p:pic>
        <p:nvPicPr>
          <p:cNvPr id="5" name="Image 3" descr="preencoded.png"/>
          <p:cNvPicPr>
            <a:picLocks noChangeAspect="1"/>
          </p:cNvPicPr>
          <p:nvPr/>
        </p:nvPicPr>
        <p:blipFill>
          <a:blip r:embed="rId4"/>
          <a:stretch>
            <a:fillRect/>
          </a:stretch>
        </p:blipFill>
        <p:spPr>
          <a:xfrm>
            <a:off x="380999" y="2220686"/>
            <a:ext cx="10521851" cy="4294414"/>
          </a:xfrm>
          <a:prstGeom prst="rect">
            <a:avLst/>
          </a:prstGeom>
        </p:spPr>
      </p:pic>
      <p:pic>
        <p:nvPicPr>
          <p:cNvPr id="6" name="Image 4" descr="preencoded.png"/>
          <p:cNvPicPr>
            <a:picLocks noChangeAspect="1"/>
          </p:cNvPicPr>
          <p:nvPr/>
        </p:nvPicPr>
        <p:blipFill>
          <a:blip r:embed="rId5"/>
          <a:stretch>
            <a:fillRect/>
          </a:stretch>
        </p:blipFill>
        <p:spPr>
          <a:xfrm>
            <a:off x="2543175" y="1802946"/>
            <a:ext cx="7105650" cy="4263390"/>
          </a:xfrm>
          <a:prstGeom prst="rect">
            <a:avLst/>
          </a:prstGeom>
        </p:spPr>
      </p:pic>
      <p:sp>
        <p:nvSpPr>
          <p:cNvPr id="17" name="Text 1"/>
          <p:cNvSpPr/>
          <p:nvPr/>
        </p:nvSpPr>
        <p:spPr>
          <a:xfrm>
            <a:off x="283844" y="1387929"/>
            <a:ext cx="11908155" cy="533400"/>
          </a:xfrm>
          <a:prstGeom prst="rect">
            <a:avLst/>
          </a:prstGeom>
          <a:noFill/>
          <a:ln/>
        </p:spPr>
        <p:txBody>
          <a:bodyPr wrap="square" lIns="0" tIns="0" rIns="0" bIns="0" rtlCol="0" anchor="t">
            <a:spAutoFit/>
          </a:bodyPr>
          <a:lstStyle/>
          <a:p>
            <a:pPr marL="0" indent="0">
              <a:lnSpc>
                <a:spcPts val="2100"/>
              </a:lnSpc>
              <a:buNone/>
            </a:pPr>
            <a:r>
              <a:rPr lang="en-US" sz="2000" dirty="0">
                <a:solidFill>
                  <a:srgbClr val="000000"/>
                </a:solidFill>
                <a:latin typeface="Times New Roman" panose="02020603050405020304" pitchFamily="18" charset="0"/>
                <a:ea typeface="Arial" pitchFamily="34" charset="-122"/>
                <a:cs typeface="Times New Roman" panose="02020603050405020304" pitchFamily="18" charset="0"/>
              </a:rPr>
              <a:t>So sánh mức độ ưu tiên tuyển dụng nhân sự có kỹ năng/được đào tạo về CNTT và TMĐT giữa doanh nghiệp lớn và doanh nghiệp vừa và nhỏ</a:t>
            </a:r>
            <a:endParaRPr lang="en-US" sz="2000" dirty="0">
              <a:latin typeface="Times New Roman" panose="02020603050405020304" pitchFamily="18" charset="0"/>
              <a:cs typeface="Times New Roman" panose="02020603050405020304" pitchFamily="18" charset="0"/>
            </a:endParaRPr>
          </a:p>
        </p:txBody>
      </p:sp>
      <p:sp>
        <p:nvSpPr>
          <p:cNvPr id="18" name="Text 2"/>
          <p:cNvSpPr/>
          <p:nvPr/>
        </p:nvSpPr>
        <p:spPr>
          <a:xfrm>
            <a:off x="2316717" y="5915102"/>
            <a:ext cx="7558566" cy="307777"/>
          </a:xfrm>
          <a:prstGeom prst="rect">
            <a:avLst/>
          </a:prstGeom>
          <a:noFill/>
          <a:ln/>
        </p:spPr>
        <p:txBody>
          <a:bodyPr wrap="square" lIns="0" tIns="0" rIns="0" bIns="0" rtlCol="0" anchor="t">
            <a:spAutoFit/>
          </a:bodyPr>
          <a:lstStyle/>
          <a:p>
            <a:pPr marL="0" indent="0" algn="ctr">
              <a:lnSpc>
                <a:spcPts val="2400"/>
              </a:lnSpc>
              <a:buNone/>
            </a:pPr>
            <a:r>
              <a:rPr lang="en-US" sz="2200" b="1" dirty="0">
                <a:solidFill>
                  <a:srgbClr val="000000"/>
                </a:solidFill>
                <a:latin typeface="Times New Roman" panose="02020603050405020304" pitchFamily="18" charset="0"/>
                <a:ea typeface="Arial" pitchFamily="34" charset="-122"/>
                <a:cs typeface="Times New Roman" panose="02020603050405020304" pitchFamily="18" charset="0"/>
              </a:rPr>
              <a:t>Tỷ lệ ưu tiên tuyển dụng nhân sự CNTT </a:t>
            </a:r>
            <a:r>
              <a:rPr lang="en-US" sz="2200" b="1" dirty="0" err="1">
                <a:solidFill>
                  <a:srgbClr val="000000"/>
                </a:solidFill>
                <a:latin typeface="Times New Roman" panose="02020603050405020304" pitchFamily="18" charset="0"/>
                <a:ea typeface="Arial" pitchFamily="34" charset="-122"/>
                <a:cs typeface="Times New Roman" panose="02020603050405020304" pitchFamily="18" charset="0"/>
              </a:rPr>
              <a:t>và</a:t>
            </a:r>
            <a:r>
              <a:rPr lang="en-US" sz="2200" b="1" dirty="0">
                <a:solidFill>
                  <a:srgbClr val="000000"/>
                </a:solidFill>
                <a:latin typeface="Times New Roman" panose="02020603050405020304" pitchFamily="18" charset="0"/>
                <a:ea typeface="Arial" pitchFamily="34" charset="-122"/>
                <a:cs typeface="Times New Roman" panose="02020603050405020304" pitchFamily="18" charset="0"/>
              </a:rPr>
              <a:t> TMĐT </a:t>
            </a:r>
            <a:r>
              <a:rPr lang="en-US" sz="2200" b="1" dirty="0" err="1">
                <a:solidFill>
                  <a:srgbClr val="000000"/>
                </a:solidFill>
                <a:latin typeface="Times New Roman" panose="02020603050405020304" pitchFamily="18" charset="0"/>
                <a:ea typeface="Arial" pitchFamily="34" charset="-122"/>
                <a:cs typeface="Times New Roman" panose="02020603050405020304" pitchFamily="18" charset="0"/>
              </a:rPr>
              <a:t>năm</a:t>
            </a:r>
            <a:r>
              <a:rPr lang="en-US" sz="2200" b="1" dirty="0">
                <a:solidFill>
                  <a:srgbClr val="000000"/>
                </a:solidFill>
                <a:latin typeface="Times New Roman" panose="02020603050405020304" pitchFamily="18" charset="0"/>
                <a:ea typeface="Arial" pitchFamily="34" charset="-122"/>
                <a:cs typeface="Times New Roman" panose="02020603050405020304" pitchFamily="18" charset="0"/>
              </a:rPr>
              <a:t> 2024</a:t>
            </a:r>
            <a:endParaRPr lang="en-US" sz="2200" dirty="0">
              <a:latin typeface="Times New Roman" panose="02020603050405020304" pitchFamily="18" charset="0"/>
              <a:cs typeface="Times New Roman" panose="02020603050405020304" pitchFamily="18" charset="0"/>
            </a:endParaRPr>
          </a:p>
        </p:txBody>
      </p:sp>
      <p:pic>
        <p:nvPicPr>
          <p:cNvPr id="40" name="Image 1" descr="preencoded.png">
            <a:extLst>
              <a:ext uri="{FF2B5EF4-FFF2-40B4-BE49-F238E27FC236}">
                <a16:creationId xmlns:a16="http://schemas.microsoft.com/office/drawing/2014/main" id="{DC3C8474-C5DA-6E26-7CF3-1C12456BEDC2}"/>
              </a:ext>
            </a:extLst>
          </p:cNvPr>
          <p:cNvPicPr>
            <a:picLocks noChangeAspect="1"/>
          </p:cNvPicPr>
          <p:nvPr/>
        </p:nvPicPr>
        <p:blipFill>
          <a:blip r:embed="rId6"/>
          <a:stretch>
            <a:fillRect/>
          </a:stretch>
        </p:blipFill>
        <p:spPr>
          <a:xfrm>
            <a:off x="0" y="0"/>
            <a:ext cx="12192000" cy="723900"/>
          </a:xfrm>
          <a:prstGeom prst="rect">
            <a:avLst/>
          </a:prstGeom>
        </p:spPr>
      </p:pic>
      <p:pic>
        <p:nvPicPr>
          <p:cNvPr id="41" name="Image 3" descr="preencoded.png">
            <a:extLst>
              <a:ext uri="{FF2B5EF4-FFF2-40B4-BE49-F238E27FC236}">
                <a16:creationId xmlns:a16="http://schemas.microsoft.com/office/drawing/2014/main" id="{4E8FEF8E-C91E-5193-D5BF-FA60D93F9692}"/>
              </a:ext>
            </a:extLst>
          </p:cNvPr>
          <p:cNvPicPr>
            <a:picLocks noChangeAspect="1"/>
          </p:cNvPicPr>
          <p:nvPr/>
        </p:nvPicPr>
        <p:blipFill>
          <a:blip r:embed="rId7"/>
          <a:stretch>
            <a:fillRect/>
          </a:stretch>
        </p:blipFill>
        <p:spPr>
          <a:xfrm>
            <a:off x="142875" y="866775"/>
            <a:ext cx="11906250" cy="457200"/>
          </a:xfrm>
          <a:prstGeom prst="rect">
            <a:avLst/>
          </a:prstGeom>
        </p:spPr>
      </p:pic>
      <p:pic>
        <p:nvPicPr>
          <p:cNvPr id="42" name="Image 4" descr="preencoded.png">
            <a:extLst>
              <a:ext uri="{FF2B5EF4-FFF2-40B4-BE49-F238E27FC236}">
                <a16:creationId xmlns:a16="http://schemas.microsoft.com/office/drawing/2014/main" id="{AF6E1CC0-2DD5-A8FA-A36A-C9704039D4F8}"/>
              </a:ext>
            </a:extLst>
          </p:cNvPr>
          <p:cNvPicPr>
            <a:picLocks noChangeAspect="1"/>
          </p:cNvPicPr>
          <p:nvPr/>
        </p:nvPicPr>
        <p:blipFill>
          <a:blip r:embed="rId8"/>
          <a:stretch>
            <a:fillRect/>
          </a:stretch>
        </p:blipFill>
        <p:spPr>
          <a:xfrm>
            <a:off x="276225" y="914400"/>
            <a:ext cx="342900" cy="274320"/>
          </a:xfrm>
          <a:prstGeom prst="rect">
            <a:avLst/>
          </a:prstGeom>
        </p:spPr>
      </p:pic>
      <p:sp>
        <p:nvSpPr>
          <p:cNvPr id="43" name="Text 0">
            <a:extLst>
              <a:ext uri="{FF2B5EF4-FFF2-40B4-BE49-F238E27FC236}">
                <a16:creationId xmlns:a16="http://schemas.microsoft.com/office/drawing/2014/main" id="{0DA739C8-6E37-9F84-B63A-F7DC37737C63}"/>
              </a:ext>
            </a:extLst>
          </p:cNvPr>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Các chỉ số thành phần EBI 2024-2025</a:t>
            </a:r>
            <a:endParaRPr lang="en-US" sz="2600" dirty="0">
              <a:latin typeface="Times New Roman" panose="02020603050405020304" pitchFamily="18" charset="0"/>
              <a:cs typeface="Times New Roman" panose="02020603050405020304" pitchFamily="18" charset="0"/>
            </a:endParaRPr>
          </a:p>
        </p:txBody>
      </p:sp>
      <p:sp>
        <p:nvSpPr>
          <p:cNvPr id="44" name="Text 1">
            <a:extLst>
              <a:ext uri="{FF2B5EF4-FFF2-40B4-BE49-F238E27FC236}">
                <a16:creationId xmlns:a16="http://schemas.microsoft.com/office/drawing/2014/main" id="{576CA413-CFE6-98BB-0154-0ACB84C827AD}"/>
              </a:ext>
            </a:extLst>
          </p:cNvPr>
          <p:cNvSpPr/>
          <p:nvPr/>
        </p:nvSpPr>
        <p:spPr>
          <a:xfrm>
            <a:off x="771525" y="948341"/>
            <a:ext cx="3911545"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B5E20"/>
                </a:solidFill>
                <a:latin typeface="Times New Roman" panose="02020603050405020304" pitchFamily="18" charset="0"/>
                <a:ea typeface="Arial" pitchFamily="34" charset="-122"/>
                <a:cs typeface="Times New Roman" panose="02020603050405020304" pitchFamily="18" charset="0"/>
              </a:rPr>
              <a:t>Hạ tầng &amp; Nhân lực</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1BD00-4E3F-8370-C1E6-1A493B8B8F9F}"/>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24BD07C1-1D1D-906C-1C1B-7A821F44D92A}"/>
              </a:ext>
            </a:extLst>
          </p:cNvPr>
          <p:cNvPicPr>
            <a:picLocks noChangeAspect="1"/>
          </p:cNvPicPr>
          <p:nvPr/>
        </p:nvPicPr>
        <p:blipFill>
          <a:blip r:embed="rId3"/>
          <a:stretch>
            <a:fillRect/>
          </a:stretch>
        </p:blipFill>
        <p:spPr>
          <a:xfrm>
            <a:off x="0" y="0"/>
            <a:ext cx="12192000" cy="6896100"/>
          </a:xfrm>
          <a:prstGeom prst="rect">
            <a:avLst/>
          </a:prstGeom>
        </p:spPr>
      </p:pic>
      <p:pic>
        <p:nvPicPr>
          <p:cNvPr id="9" name="Image 7" descr="preencoded.png">
            <a:extLst>
              <a:ext uri="{FF2B5EF4-FFF2-40B4-BE49-F238E27FC236}">
                <a16:creationId xmlns:a16="http://schemas.microsoft.com/office/drawing/2014/main" id="{5897A2A2-61E2-7A3C-F7B1-325E1B2ECD6C}"/>
              </a:ext>
            </a:extLst>
          </p:cNvPr>
          <p:cNvPicPr>
            <a:picLocks noChangeAspect="1"/>
          </p:cNvPicPr>
          <p:nvPr/>
        </p:nvPicPr>
        <p:blipFill>
          <a:blip r:embed="rId4"/>
          <a:stretch>
            <a:fillRect/>
          </a:stretch>
        </p:blipFill>
        <p:spPr>
          <a:xfrm>
            <a:off x="276225" y="1545771"/>
            <a:ext cx="11534775" cy="4969329"/>
          </a:xfrm>
          <a:prstGeom prst="rect">
            <a:avLst/>
          </a:prstGeom>
        </p:spPr>
      </p:pic>
      <p:pic>
        <p:nvPicPr>
          <p:cNvPr id="10" name="Image 8" descr="preencoded.png">
            <a:extLst>
              <a:ext uri="{FF2B5EF4-FFF2-40B4-BE49-F238E27FC236}">
                <a16:creationId xmlns:a16="http://schemas.microsoft.com/office/drawing/2014/main" id="{6D9AB42A-096C-0496-DDE5-EDF9B5B58778}"/>
              </a:ext>
            </a:extLst>
          </p:cNvPr>
          <p:cNvPicPr>
            <a:picLocks noChangeAspect="1"/>
          </p:cNvPicPr>
          <p:nvPr/>
        </p:nvPicPr>
        <p:blipFill>
          <a:blip r:embed="rId5"/>
          <a:stretch>
            <a:fillRect/>
          </a:stretch>
        </p:blipFill>
        <p:spPr>
          <a:xfrm>
            <a:off x="861059" y="1828801"/>
            <a:ext cx="228599" cy="304799"/>
          </a:xfrm>
          <a:prstGeom prst="rect">
            <a:avLst/>
          </a:prstGeom>
        </p:spPr>
      </p:pic>
      <p:pic>
        <p:nvPicPr>
          <p:cNvPr id="11" name="Image 9" descr="preencoded.png">
            <a:extLst>
              <a:ext uri="{FF2B5EF4-FFF2-40B4-BE49-F238E27FC236}">
                <a16:creationId xmlns:a16="http://schemas.microsoft.com/office/drawing/2014/main" id="{DB0A4197-3047-390C-4ECA-4EABFC55CA1B}"/>
              </a:ext>
            </a:extLst>
          </p:cNvPr>
          <p:cNvPicPr>
            <a:picLocks noChangeAspect="1"/>
          </p:cNvPicPr>
          <p:nvPr/>
        </p:nvPicPr>
        <p:blipFill>
          <a:blip r:embed="rId6"/>
          <a:stretch>
            <a:fillRect/>
          </a:stretch>
        </p:blipFill>
        <p:spPr>
          <a:xfrm>
            <a:off x="818198" y="2352197"/>
            <a:ext cx="228600" cy="304800"/>
          </a:xfrm>
          <a:prstGeom prst="rect">
            <a:avLst/>
          </a:prstGeom>
        </p:spPr>
      </p:pic>
      <p:pic>
        <p:nvPicPr>
          <p:cNvPr id="12" name="Image 10" descr="preencoded.png">
            <a:extLst>
              <a:ext uri="{FF2B5EF4-FFF2-40B4-BE49-F238E27FC236}">
                <a16:creationId xmlns:a16="http://schemas.microsoft.com/office/drawing/2014/main" id="{D8A2DF7E-8C66-EED8-ED23-614AB8DF21A1}"/>
              </a:ext>
            </a:extLst>
          </p:cNvPr>
          <p:cNvPicPr>
            <a:picLocks noChangeAspect="1"/>
          </p:cNvPicPr>
          <p:nvPr/>
        </p:nvPicPr>
        <p:blipFill>
          <a:blip r:embed="rId7"/>
          <a:stretch>
            <a:fillRect/>
          </a:stretch>
        </p:blipFill>
        <p:spPr>
          <a:xfrm>
            <a:off x="818198" y="3481404"/>
            <a:ext cx="171450" cy="304800"/>
          </a:xfrm>
          <a:prstGeom prst="rect">
            <a:avLst/>
          </a:prstGeom>
        </p:spPr>
      </p:pic>
      <p:pic>
        <p:nvPicPr>
          <p:cNvPr id="13" name="Image 11" descr="preencoded.png">
            <a:extLst>
              <a:ext uri="{FF2B5EF4-FFF2-40B4-BE49-F238E27FC236}">
                <a16:creationId xmlns:a16="http://schemas.microsoft.com/office/drawing/2014/main" id="{28003931-1513-8F4A-2BBC-8456CEDD7419}"/>
              </a:ext>
            </a:extLst>
          </p:cNvPr>
          <p:cNvPicPr>
            <a:picLocks noChangeAspect="1"/>
          </p:cNvPicPr>
          <p:nvPr/>
        </p:nvPicPr>
        <p:blipFill>
          <a:blip r:embed="rId8"/>
          <a:stretch>
            <a:fillRect/>
          </a:stretch>
        </p:blipFill>
        <p:spPr>
          <a:xfrm>
            <a:off x="818198" y="4564822"/>
            <a:ext cx="171450" cy="304800"/>
          </a:xfrm>
          <a:prstGeom prst="rect">
            <a:avLst/>
          </a:prstGeom>
        </p:spPr>
      </p:pic>
      <p:pic>
        <p:nvPicPr>
          <p:cNvPr id="14" name="Image 12" descr="preencoded.png">
            <a:extLst>
              <a:ext uri="{FF2B5EF4-FFF2-40B4-BE49-F238E27FC236}">
                <a16:creationId xmlns:a16="http://schemas.microsoft.com/office/drawing/2014/main" id="{253B2B1E-01A9-7B7B-7061-C948C19641B2}"/>
              </a:ext>
            </a:extLst>
          </p:cNvPr>
          <p:cNvPicPr>
            <a:picLocks noChangeAspect="1"/>
          </p:cNvPicPr>
          <p:nvPr/>
        </p:nvPicPr>
        <p:blipFill>
          <a:blip r:embed="rId9"/>
          <a:stretch>
            <a:fillRect/>
          </a:stretch>
        </p:blipFill>
        <p:spPr>
          <a:xfrm>
            <a:off x="784860" y="5588300"/>
            <a:ext cx="10864214" cy="762000"/>
          </a:xfrm>
          <a:prstGeom prst="rect">
            <a:avLst/>
          </a:prstGeom>
        </p:spPr>
      </p:pic>
      <p:pic>
        <p:nvPicPr>
          <p:cNvPr id="15" name="Image 13" descr="preencoded.png">
            <a:extLst>
              <a:ext uri="{FF2B5EF4-FFF2-40B4-BE49-F238E27FC236}">
                <a16:creationId xmlns:a16="http://schemas.microsoft.com/office/drawing/2014/main" id="{85ADB752-468E-377F-AE4D-84AF2C3416A0}"/>
              </a:ext>
            </a:extLst>
          </p:cNvPr>
          <p:cNvPicPr>
            <a:picLocks noChangeAspect="1"/>
          </p:cNvPicPr>
          <p:nvPr/>
        </p:nvPicPr>
        <p:blipFill>
          <a:blip r:embed="rId10"/>
          <a:stretch>
            <a:fillRect/>
          </a:stretch>
        </p:blipFill>
        <p:spPr>
          <a:xfrm>
            <a:off x="1063534" y="5767084"/>
            <a:ext cx="152400" cy="152400"/>
          </a:xfrm>
          <a:prstGeom prst="rect">
            <a:avLst/>
          </a:prstGeom>
        </p:spPr>
      </p:pic>
      <p:sp>
        <p:nvSpPr>
          <p:cNvPr id="21" name="Text 5">
            <a:extLst>
              <a:ext uri="{FF2B5EF4-FFF2-40B4-BE49-F238E27FC236}">
                <a16:creationId xmlns:a16="http://schemas.microsoft.com/office/drawing/2014/main" id="{E0C41EDD-91FD-6DE1-8859-B5C24017ACD9}"/>
              </a:ext>
            </a:extLst>
          </p:cNvPr>
          <p:cNvSpPr/>
          <p:nvPr/>
        </p:nvSpPr>
        <p:spPr>
          <a:xfrm>
            <a:off x="1306830" y="1811519"/>
            <a:ext cx="1607276" cy="369332"/>
          </a:xfrm>
          <a:prstGeom prst="rect">
            <a:avLst/>
          </a:prstGeom>
          <a:noFill/>
          <a:ln/>
        </p:spPr>
        <p:txBody>
          <a:bodyPr wrap="square" lIns="0" tIns="0" rIns="0" bIns="0" rtlCol="0" anchor="t">
            <a:spAutoFit/>
          </a:bodyPr>
          <a:lstStyle/>
          <a:p>
            <a:pPr marL="0" indent="0">
              <a:buNone/>
            </a:pPr>
            <a:r>
              <a:rPr lang="en-US" sz="2400" b="1" dirty="0">
                <a:solidFill>
                  <a:srgbClr val="000000"/>
                </a:solidFill>
                <a:latin typeface="Times New Roman" panose="02020603050405020304" pitchFamily="18" charset="0"/>
                <a:ea typeface="Arial" pitchFamily="34" charset="-122"/>
                <a:cs typeface="Times New Roman" panose="02020603050405020304" pitchFamily="18" charset="0"/>
              </a:rPr>
              <a:t>Nhận định</a:t>
            </a:r>
            <a:endParaRPr lang="en-US" sz="2400" dirty="0">
              <a:latin typeface="Times New Roman" panose="02020603050405020304" pitchFamily="18" charset="0"/>
              <a:cs typeface="Times New Roman" panose="02020603050405020304" pitchFamily="18" charset="0"/>
            </a:endParaRPr>
          </a:p>
        </p:txBody>
      </p:sp>
      <p:sp>
        <p:nvSpPr>
          <p:cNvPr id="22" name="Text 6">
            <a:extLst>
              <a:ext uri="{FF2B5EF4-FFF2-40B4-BE49-F238E27FC236}">
                <a16:creationId xmlns:a16="http://schemas.microsoft.com/office/drawing/2014/main" id="{6C17365E-55EE-9E28-1ED4-86A14000BBE0}"/>
              </a:ext>
            </a:extLst>
          </p:cNvPr>
          <p:cNvSpPr/>
          <p:nvPr/>
        </p:nvSpPr>
        <p:spPr>
          <a:xfrm>
            <a:off x="1242060" y="2324100"/>
            <a:ext cx="5196840" cy="307777"/>
          </a:xfrm>
          <a:prstGeom prst="rect">
            <a:avLst/>
          </a:prstGeom>
          <a:noFill/>
          <a:ln/>
        </p:spPr>
        <p:txBody>
          <a:bodyPr wrap="square" lIns="0" tIns="0" rIns="0" bIns="0" rtlCol="0" anchor="t">
            <a:spAutoFit/>
          </a:bodyPr>
          <a:lstStyle/>
          <a:p>
            <a:pPr marL="0" indent="0">
              <a:buNone/>
            </a:pPr>
            <a:r>
              <a:rPr lang="en-US" sz="2000" b="1" dirty="0">
                <a:solidFill>
                  <a:srgbClr val="000000"/>
                </a:solidFill>
                <a:latin typeface="Times New Roman" panose="02020603050405020304" pitchFamily="18" charset="0"/>
                <a:ea typeface="Arial" pitchFamily="34" charset="-122"/>
                <a:cs typeface="Times New Roman" panose="02020603050405020304" pitchFamily="18" charset="0"/>
              </a:rPr>
              <a:t>Chênh lệch rõ rệt</a:t>
            </a:r>
            <a:endParaRPr lang="en-US" sz="2000" dirty="0">
              <a:latin typeface="Times New Roman" panose="02020603050405020304" pitchFamily="18" charset="0"/>
              <a:cs typeface="Times New Roman" panose="02020603050405020304" pitchFamily="18" charset="0"/>
            </a:endParaRPr>
          </a:p>
        </p:txBody>
      </p:sp>
      <p:sp>
        <p:nvSpPr>
          <p:cNvPr id="23" name="Text 7">
            <a:extLst>
              <a:ext uri="{FF2B5EF4-FFF2-40B4-BE49-F238E27FC236}">
                <a16:creationId xmlns:a16="http://schemas.microsoft.com/office/drawing/2014/main" id="{64865252-EADE-FB87-B199-7E603F28544E}"/>
              </a:ext>
            </a:extLst>
          </p:cNvPr>
          <p:cNvSpPr/>
          <p:nvPr/>
        </p:nvSpPr>
        <p:spPr>
          <a:xfrm>
            <a:off x="1184910" y="2662951"/>
            <a:ext cx="10264140" cy="615553"/>
          </a:xfrm>
          <a:prstGeom prst="rect">
            <a:avLst/>
          </a:prstGeom>
          <a:noFill/>
          <a:ln/>
        </p:spPr>
        <p:txBody>
          <a:bodyPr wrap="square" lIns="0" tIns="0" rIns="0" bIns="0" rtlCol="0" anchor="t">
            <a:spAutoFit/>
          </a:bodyPr>
          <a:lstStyle/>
          <a:p>
            <a:pPr marL="0" indent="0">
              <a:buNone/>
            </a:pPr>
            <a:r>
              <a:rPr lang="en-US" sz="2000" dirty="0">
                <a:solidFill>
                  <a:srgbClr val="000000"/>
                </a:solidFill>
                <a:latin typeface="Times New Roman" panose="02020603050405020304" pitchFamily="18" charset="0"/>
                <a:ea typeface="Arial" pitchFamily="34" charset="-122"/>
                <a:cs typeface="Times New Roman" panose="02020603050405020304" pitchFamily="18" charset="0"/>
              </a:rPr>
              <a:t>85% doanh nghiệp lớn quan tâm đến việc tuyển dụng nhân sự có kỹ năng/được đào tạo về CNTT và TMĐT, trong khi tỷ lệ này ở nhóm doanh nghiệp vừa và nhỏ chỉ là 62%.</a:t>
            </a:r>
            <a:endParaRPr lang="en-US" sz="2000" dirty="0">
              <a:latin typeface="Times New Roman" panose="02020603050405020304" pitchFamily="18" charset="0"/>
              <a:cs typeface="Times New Roman" panose="02020603050405020304" pitchFamily="18" charset="0"/>
            </a:endParaRPr>
          </a:p>
        </p:txBody>
      </p:sp>
      <p:sp>
        <p:nvSpPr>
          <p:cNvPr id="24" name="Text 8">
            <a:extLst>
              <a:ext uri="{FF2B5EF4-FFF2-40B4-BE49-F238E27FC236}">
                <a16:creationId xmlns:a16="http://schemas.microsoft.com/office/drawing/2014/main" id="{A2452637-C22C-0B62-ACBA-5B0FD7C03DDB}"/>
              </a:ext>
            </a:extLst>
          </p:cNvPr>
          <p:cNvSpPr/>
          <p:nvPr/>
        </p:nvSpPr>
        <p:spPr>
          <a:xfrm>
            <a:off x="1184910" y="3443304"/>
            <a:ext cx="5259705" cy="307777"/>
          </a:xfrm>
          <a:prstGeom prst="rect">
            <a:avLst/>
          </a:prstGeom>
          <a:noFill/>
          <a:ln/>
        </p:spPr>
        <p:txBody>
          <a:bodyPr wrap="square" lIns="0" tIns="0" rIns="0" bIns="0" rtlCol="0" anchor="t">
            <a:spAutoFit/>
          </a:bodyPr>
          <a:lstStyle/>
          <a:p>
            <a:pPr marL="0" indent="0">
              <a:buNone/>
            </a:pPr>
            <a:r>
              <a:rPr lang="en-US" sz="2000" b="1" dirty="0">
                <a:solidFill>
                  <a:srgbClr val="000000"/>
                </a:solidFill>
                <a:latin typeface="Times New Roman" panose="02020603050405020304" pitchFamily="18" charset="0"/>
                <a:ea typeface="Arial" pitchFamily="34" charset="-122"/>
                <a:cs typeface="Times New Roman" panose="02020603050405020304" pitchFamily="18" charset="0"/>
              </a:rPr>
              <a:t>Doanh nghiệp lớn đầu tư mạnh hơn</a:t>
            </a:r>
            <a:endParaRPr lang="en-US" sz="2000" dirty="0">
              <a:latin typeface="Times New Roman" panose="02020603050405020304" pitchFamily="18" charset="0"/>
              <a:cs typeface="Times New Roman" panose="02020603050405020304" pitchFamily="18" charset="0"/>
            </a:endParaRPr>
          </a:p>
        </p:txBody>
      </p:sp>
      <p:sp>
        <p:nvSpPr>
          <p:cNvPr id="25" name="Text 9">
            <a:extLst>
              <a:ext uri="{FF2B5EF4-FFF2-40B4-BE49-F238E27FC236}">
                <a16:creationId xmlns:a16="http://schemas.microsoft.com/office/drawing/2014/main" id="{B657109C-FD66-95B4-6798-E092991A9D41}"/>
              </a:ext>
            </a:extLst>
          </p:cNvPr>
          <p:cNvSpPr/>
          <p:nvPr/>
        </p:nvSpPr>
        <p:spPr>
          <a:xfrm>
            <a:off x="1184910" y="3848100"/>
            <a:ext cx="10397490" cy="615553"/>
          </a:xfrm>
          <a:prstGeom prst="rect">
            <a:avLst/>
          </a:prstGeom>
          <a:noFill/>
          <a:ln/>
        </p:spPr>
        <p:txBody>
          <a:bodyPr wrap="square" lIns="0" tIns="0" rIns="0" bIns="0" rtlCol="0" anchor="t">
            <a:spAutoFit/>
          </a:bodyPr>
          <a:lstStyle/>
          <a:p>
            <a:pPr marL="0" indent="0">
              <a:buNone/>
            </a:pPr>
            <a:r>
              <a:rPr lang="en-US" sz="2000" dirty="0">
                <a:solidFill>
                  <a:srgbClr val="000000"/>
                </a:solidFill>
                <a:latin typeface="Times New Roman" panose="02020603050405020304" pitchFamily="18" charset="0"/>
                <a:ea typeface="Arial" pitchFamily="34" charset="-122"/>
                <a:cs typeface="Times New Roman" panose="02020603050405020304" pitchFamily="18" charset="0"/>
              </a:rPr>
              <a:t>Doanh nghiệp lớn có xu hướng đầu tư mạnh mẽ hơn vào nguồn nhân lực chất lượng cao để thúc đẩy chuyển đổi số.</a:t>
            </a:r>
            <a:endParaRPr lang="en-US" sz="2000" dirty="0">
              <a:latin typeface="Times New Roman" panose="02020603050405020304" pitchFamily="18" charset="0"/>
              <a:cs typeface="Times New Roman" panose="02020603050405020304" pitchFamily="18" charset="0"/>
            </a:endParaRPr>
          </a:p>
        </p:txBody>
      </p:sp>
      <p:sp>
        <p:nvSpPr>
          <p:cNvPr id="26" name="Text 10">
            <a:extLst>
              <a:ext uri="{FF2B5EF4-FFF2-40B4-BE49-F238E27FC236}">
                <a16:creationId xmlns:a16="http://schemas.microsoft.com/office/drawing/2014/main" id="{1CDDDB55-B48C-E7FE-4EF3-68771CAA0BFD}"/>
              </a:ext>
            </a:extLst>
          </p:cNvPr>
          <p:cNvSpPr/>
          <p:nvPr/>
        </p:nvSpPr>
        <p:spPr>
          <a:xfrm>
            <a:off x="1184910" y="4533900"/>
            <a:ext cx="5259705" cy="307777"/>
          </a:xfrm>
          <a:prstGeom prst="rect">
            <a:avLst/>
          </a:prstGeom>
          <a:noFill/>
          <a:ln/>
        </p:spPr>
        <p:txBody>
          <a:bodyPr wrap="square" lIns="0" tIns="0" rIns="0" bIns="0" rtlCol="0" anchor="t">
            <a:spAutoFit/>
          </a:bodyPr>
          <a:lstStyle/>
          <a:p>
            <a:pPr marL="0" indent="0">
              <a:buNone/>
            </a:pPr>
            <a:r>
              <a:rPr lang="en-US" sz="2000" b="1" dirty="0">
                <a:solidFill>
                  <a:srgbClr val="000000"/>
                </a:solidFill>
                <a:latin typeface="Times New Roman" panose="02020603050405020304" pitchFamily="18" charset="0"/>
                <a:ea typeface="Arial" pitchFamily="34" charset="-122"/>
                <a:cs typeface="Times New Roman" panose="02020603050405020304" pitchFamily="18" charset="0"/>
              </a:rPr>
              <a:t>Strategic Implications</a:t>
            </a:r>
            <a:endParaRPr lang="en-US" sz="2000" dirty="0">
              <a:latin typeface="Times New Roman" panose="02020603050405020304" pitchFamily="18" charset="0"/>
              <a:cs typeface="Times New Roman" panose="02020603050405020304" pitchFamily="18" charset="0"/>
            </a:endParaRPr>
          </a:p>
        </p:txBody>
      </p:sp>
      <p:sp>
        <p:nvSpPr>
          <p:cNvPr id="27" name="Text 11">
            <a:extLst>
              <a:ext uri="{FF2B5EF4-FFF2-40B4-BE49-F238E27FC236}">
                <a16:creationId xmlns:a16="http://schemas.microsoft.com/office/drawing/2014/main" id="{4EBA6437-776A-99FE-AD69-04B0B1100D31}"/>
              </a:ext>
            </a:extLst>
          </p:cNvPr>
          <p:cNvSpPr/>
          <p:nvPr/>
        </p:nvSpPr>
        <p:spPr>
          <a:xfrm>
            <a:off x="1184909" y="4838700"/>
            <a:ext cx="10864215" cy="615553"/>
          </a:xfrm>
          <a:prstGeom prst="rect">
            <a:avLst/>
          </a:prstGeom>
          <a:noFill/>
          <a:ln/>
        </p:spPr>
        <p:txBody>
          <a:bodyPr wrap="square" lIns="0" tIns="0" rIns="0" bIns="0" rtlCol="0" anchor="t">
            <a:spAutoFit/>
          </a:bodyPr>
          <a:lstStyle/>
          <a:p>
            <a:pPr marL="0" indent="0">
              <a:buNone/>
            </a:pPr>
            <a:r>
              <a:rPr lang="en-US" sz="2000" dirty="0">
                <a:solidFill>
                  <a:srgbClr val="000000"/>
                </a:solidFill>
                <a:latin typeface="Times New Roman" panose="02020603050405020304" pitchFamily="18" charset="0"/>
                <a:ea typeface="Arial" pitchFamily="34" charset="-122"/>
                <a:cs typeface="Times New Roman" panose="02020603050405020304" pitchFamily="18" charset="0"/>
              </a:rPr>
              <a:t>Chênh lệch này phản ánh sự khác biệt trong chiến lược nhân sự giữa các doanh nghiệp có quy mô khác nhau trong ngành TMĐT.</a:t>
            </a:r>
            <a:endParaRPr lang="en-US" sz="2000" dirty="0">
              <a:latin typeface="Times New Roman" panose="02020603050405020304" pitchFamily="18" charset="0"/>
              <a:cs typeface="Times New Roman" panose="02020603050405020304" pitchFamily="18" charset="0"/>
            </a:endParaRPr>
          </a:p>
        </p:txBody>
      </p:sp>
      <p:sp>
        <p:nvSpPr>
          <p:cNvPr id="28" name="Text 12">
            <a:extLst>
              <a:ext uri="{FF2B5EF4-FFF2-40B4-BE49-F238E27FC236}">
                <a16:creationId xmlns:a16="http://schemas.microsoft.com/office/drawing/2014/main" id="{020867EB-70E9-9135-29F7-2F88B950FBC5}"/>
              </a:ext>
            </a:extLst>
          </p:cNvPr>
          <p:cNvSpPr/>
          <p:nvPr/>
        </p:nvSpPr>
        <p:spPr>
          <a:xfrm>
            <a:off x="1306830" y="5682712"/>
            <a:ext cx="10264140" cy="615553"/>
          </a:xfrm>
          <a:prstGeom prst="rect">
            <a:avLst/>
          </a:prstGeom>
          <a:noFill/>
          <a:ln/>
        </p:spPr>
        <p:txBody>
          <a:bodyPr wrap="square" lIns="0" tIns="0" rIns="0" bIns="0" rtlCol="0" anchor="t">
            <a:spAutoFit/>
          </a:bodyPr>
          <a:lstStyle/>
          <a:p>
            <a:pPr marL="0" indent="0">
              <a:buNone/>
            </a:pPr>
            <a:r>
              <a:rPr lang="en-US" sz="2000" b="1" dirty="0">
                <a:solidFill>
                  <a:srgbClr val="000000"/>
                </a:solidFill>
                <a:latin typeface="Times New Roman" panose="02020603050405020304" pitchFamily="18" charset="0"/>
                <a:ea typeface="Arial" pitchFamily="34" charset="-122"/>
                <a:cs typeface="Times New Roman" panose="02020603050405020304" pitchFamily="18" charset="0"/>
              </a:rPr>
              <a:t>Doanh nghiệp lớn có thể tận dụng quy mô và nguồn lực để xây dựng đội ngũ nhân sự chuyên môn hóa hơn cho TMĐT.</a:t>
            </a:r>
            <a:endParaRPr lang="en-US" sz="2000" dirty="0">
              <a:latin typeface="Times New Roman" panose="02020603050405020304" pitchFamily="18" charset="0"/>
              <a:cs typeface="Times New Roman" panose="02020603050405020304" pitchFamily="18" charset="0"/>
            </a:endParaRPr>
          </a:p>
        </p:txBody>
      </p:sp>
      <p:sp>
        <p:nvSpPr>
          <p:cNvPr id="29" name="Text 13">
            <a:extLst>
              <a:ext uri="{FF2B5EF4-FFF2-40B4-BE49-F238E27FC236}">
                <a16:creationId xmlns:a16="http://schemas.microsoft.com/office/drawing/2014/main" id="{22B1A1FD-542D-568B-2187-6E37F2C3C368}"/>
              </a:ext>
            </a:extLst>
          </p:cNvPr>
          <p:cNvSpPr/>
          <p:nvPr/>
        </p:nvSpPr>
        <p:spPr>
          <a:xfrm>
            <a:off x="11760994" y="6919609"/>
            <a:ext cx="285512"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666666"/>
                </a:solidFill>
                <a:latin typeface="Times New Roman" panose="02020603050405020304" pitchFamily="18" charset="0"/>
                <a:ea typeface="Arial" pitchFamily="34" charset="-122"/>
                <a:cs typeface="Times New Roman" panose="02020603050405020304" pitchFamily="18" charset="0"/>
              </a:rPr>
              <a:t>4 / 9</a:t>
            </a:r>
            <a:endParaRPr lang="en-US" sz="980" dirty="0">
              <a:latin typeface="Times New Roman" panose="02020603050405020304" pitchFamily="18" charset="0"/>
              <a:cs typeface="Times New Roman" panose="02020603050405020304" pitchFamily="18" charset="0"/>
            </a:endParaRPr>
          </a:p>
        </p:txBody>
      </p:sp>
      <p:pic>
        <p:nvPicPr>
          <p:cNvPr id="40" name="Image 1" descr="preencoded.png">
            <a:extLst>
              <a:ext uri="{FF2B5EF4-FFF2-40B4-BE49-F238E27FC236}">
                <a16:creationId xmlns:a16="http://schemas.microsoft.com/office/drawing/2014/main" id="{B8030455-8989-DE9A-03A3-89C2FD70212E}"/>
              </a:ext>
            </a:extLst>
          </p:cNvPr>
          <p:cNvPicPr>
            <a:picLocks noChangeAspect="1"/>
          </p:cNvPicPr>
          <p:nvPr/>
        </p:nvPicPr>
        <p:blipFill>
          <a:blip r:embed="rId11"/>
          <a:stretch>
            <a:fillRect/>
          </a:stretch>
        </p:blipFill>
        <p:spPr>
          <a:xfrm>
            <a:off x="0" y="0"/>
            <a:ext cx="12192000" cy="723900"/>
          </a:xfrm>
          <a:prstGeom prst="rect">
            <a:avLst/>
          </a:prstGeom>
        </p:spPr>
      </p:pic>
      <p:pic>
        <p:nvPicPr>
          <p:cNvPr id="41" name="Image 3" descr="preencoded.png">
            <a:extLst>
              <a:ext uri="{FF2B5EF4-FFF2-40B4-BE49-F238E27FC236}">
                <a16:creationId xmlns:a16="http://schemas.microsoft.com/office/drawing/2014/main" id="{38A62126-7966-A23C-64FB-CB150149F9A5}"/>
              </a:ext>
            </a:extLst>
          </p:cNvPr>
          <p:cNvPicPr>
            <a:picLocks noChangeAspect="1"/>
          </p:cNvPicPr>
          <p:nvPr/>
        </p:nvPicPr>
        <p:blipFill>
          <a:blip r:embed="rId12"/>
          <a:stretch>
            <a:fillRect/>
          </a:stretch>
        </p:blipFill>
        <p:spPr>
          <a:xfrm>
            <a:off x="142875" y="866775"/>
            <a:ext cx="11906250" cy="457200"/>
          </a:xfrm>
          <a:prstGeom prst="rect">
            <a:avLst/>
          </a:prstGeom>
        </p:spPr>
      </p:pic>
      <p:pic>
        <p:nvPicPr>
          <p:cNvPr id="42" name="Image 4" descr="preencoded.png">
            <a:extLst>
              <a:ext uri="{FF2B5EF4-FFF2-40B4-BE49-F238E27FC236}">
                <a16:creationId xmlns:a16="http://schemas.microsoft.com/office/drawing/2014/main" id="{C8AA874A-AAFC-D052-59A9-FC7E187E3EA3}"/>
              </a:ext>
            </a:extLst>
          </p:cNvPr>
          <p:cNvPicPr>
            <a:picLocks noChangeAspect="1"/>
          </p:cNvPicPr>
          <p:nvPr/>
        </p:nvPicPr>
        <p:blipFill>
          <a:blip r:embed="rId13"/>
          <a:stretch>
            <a:fillRect/>
          </a:stretch>
        </p:blipFill>
        <p:spPr>
          <a:xfrm>
            <a:off x="276225" y="914400"/>
            <a:ext cx="342900" cy="274320"/>
          </a:xfrm>
          <a:prstGeom prst="rect">
            <a:avLst/>
          </a:prstGeom>
        </p:spPr>
      </p:pic>
      <p:sp>
        <p:nvSpPr>
          <p:cNvPr id="43" name="Text 0">
            <a:extLst>
              <a:ext uri="{FF2B5EF4-FFF2-40B4-BE49-F238E27FC236}">
                <a16:creationId xmlns:a16="http://schemas.microsoft.com/office/drawing/2014/main" id="{AB015033-F1CB-89AD-07CA-05C47640A372}"/>
              </a:ext>
            </a:extLst>
          </p:cNvPr>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Các chỉ số thành phần EBI 2024-2025</a:t>
            </a:r>
            <a:endParaRPr lang="en-US" sz="2600" dirty="0">
              <a:latin typeface="Times New Roman" panose="02020603050405020304" pitchFamily="18" charset="0"/>
              <a:cs typeface="Times New Roman" panose="02020603050405020304" pitchFamily="18" charset="0"/>
            </a:endParaRPr>
          </a:p>
        </p:txBody>
      </p:sp>
      <p:sp>
        <p:nvSpPr>
          <p:cNvPr id="44" name="Text 1">
            <a:extLst>
              <a:ext uri="{FF2B5EF4-FFF2-40B4-BE49-F238E27FC236}">
                <a16:creationId xmlns:a16="http://schemas.microsoft.com/office/drawing/2014/main" id="{105FD5E6-7A67-4CC3-6429-16AE31353A64}"/>
              </a:ext>
            </a:extLst>
          </p:cNvPr>
          <p:cNvSpPr/>
          <p:nvPr/>
        </p:nvSpPr>
        <p:spPr>
          <a:xfrm>
            <a:off x="771525" y="948341"/>
            <a:ext cx="3911545"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B5E20"/>
                </a:solidFill>
                <a:latin typeface="Times New Roman" panose="02020603050405020304" pitchFamily="18" charset="0"/>
                <a:ea typeface="Arial" pitchFamily="34" charset="-122"/>
                <a:cs typeface="Times New Roman" panose="02020603050405020304" pitchFamily="18" charset="0"/>
              </a:rPr>
              <a:t>Hạ tầng &amp; Nhân lực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43090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left)">
                                      <p:cBhvr>
                                        <p:cTn id="7"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5C5491-EAFA-97BE-911F-1BD69FFAA26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AD8DF20C-F095-46F9-9C63-A0BAFA4B4F8E}"/>
              </a:ext>
            </a:extLst>
          </p:cNvPr>
          <p:cNvPicPr>
            <a:picLocks noChangeAspect="1"/>
          </p:cNvPicPr>
          <p:nvPr/>
        </p:nvPicPr>
        <p:blipFill>
          <a:blip r:embed="rId3"/>
          <a:stretch>
            <a:fillRect/>
          </a:stretch>
        </p:blipFill>
        <p:spPr>
          <a:xfrm>
            <a:off x="0" y="0"/>
            <a:ext cx="12192000" cy="7486650"/>
          </a:xfrm>
          <a:prstGeom prst="rect">
            <a:avLst/>
          </a:prstGeom>
        </p:spPr>
      </p:pic>
      <p:pic>
        <p:nvPicPr>
          <p:cNvPr id="3" name="Image 1" descr="preencoded.png">
            <a:extLst>
              <a:ext uri="{FF2B5EF4-FFF2-40B4-BE49-F238E27FC236}">
                <a16:creationId xmlns:a16="http://schemas.microsoft.com/office/drawing/2014/main" id="{6D310457-D44F-D22E-D4EC-551E9E918529}"/>
              </a:ext>
            </a:extLst>
          </p:cNvPr>
          <p:cNvPicPr>
            <a:picLocks noChangeAspect="1"/>
          </p:cNvPicPr>
          <p:nvPr/>
        </p:nvPicPr>
        <p:blipFill>
          <a:blip r:embed="rId4"/>
          <a:stretch>
            <a:fillRect/>
          </a:stretch>
        </p:blipFill>
        <p:spPr>
          <a:xfrm>
            <a:off x="0" y="0"/>
            <a:ext cx="12192000" cy="723900"/>
          </a:xfrm>
          <a:prstGeom prst="rect">
            <a:avLst/>
          </a:prstGeom>
        </p:spPr>
      </p:pic>
      <p:pic>
        <p:nvPicPr>
          <p:cNvPr id="10" name="Image 8" descr="preencoded.png">
            <a:extLst>
              <a:ext uri="{FF2B5EF4-FFF2-40B4-BE49-F238E27FC236}">
                <a16:creationId xmlns:a16="http://schemas.microsoft.com/office/drawing/2014/main" id="{76E04D0F-57B2-BA5D-7BD6-3A41E1658E8D}"/>
              </a:ext>
            </a:extLst>
          </p:cNvPr>
          <p:cNvPicPr>
            <a:picLocks noChangeAspect="1"/>
          </p:cNvPicPr>
          <p:nvPr/>
        </p:nvPicPr>
        <p:blipFill>
          <a:blip r:embed="rId5"/>
          <a:stretch>
            <a:fillRect/>
          </a:stretch>
        </p:blipFill>
        <p:spPr>
          <a:xfrm>
            <a:off x="0" y="866775"/>
            <a:ext cx="12192000" cy="6324600"/>
          </a:xfrm>
          <a:prstGeom prst="rect">
            <a:avLst/>
          </a:prstGeom>
        </p:spPr>
      </p:pic>
      <p:pic>
        <p:nvPicPr>
          <p:cNvPr id="11" name="Image 9" descr="preencoded.png">
            <a:extLst>
              <a:ext uri="{FF2B5EF4-FFF2-40B4-BE49-F238E27FC236}">
                <a16:creationId xmlns:a16="http://schemas.microsoft.com/office/drawing/2014/main" id="{9115F5CD-0854-030C-D8F9-9D0113200202}"/>
              </a:ext>
            </a:extLst>
          </p:cNvPr>
          <p:cNvPicPr>
            <a:picLocks noChangeAspect="1"/>
          </p:cNvPicPr>
          <p:nvPr/>
        </p:nvPicPr>
        <p:blipFill>
          <a:blip r:embed="rId6"/>
          <a:stretch>
            <a:fillRect/>
          </a:stretch>
        </p:blipFill>
        <p:spPr>
          <a:xfrm>
            <a:off x="-5138" y="866775"/>
            <a:ext cx="12192000" cy="457200"/>
          </a:xfrm>
          <a:prstGeom prst="rect">
            <a:avLst/>
          </a:prstGeom>
        </p:spPr>
      </p:pic>
      <p:pic>
        <p:nvPicPr>
          <p:cNvPr id="12" name="Image 10" descr="preencoded.png">
            <a:extLst>
              <a:ext uri="{FF2B5EF4-FFF2-40B4-BE49-F238E27FC236}">
                <a16:creationId xmlns:a16="http://schemas.microsoft.com/office/drawing/2014/main" id="{AB7D027C-6E5E-8A86-6039-84C0E5509B1A}"/>
              </a:ext>
            </a:extLst>
          </p:cNvPr>
          <p:cNvPicPr>
            <a:picLocks noChangeAspect="1"/>
          </p:cNvPicPr>
          <p:nvPr/>
        </p:nvPicPr>
        <p:blipFill>
          <a:blip r:embed="rId7"/>
          <a:stretch>
            <a:fillRect/>
          </a:stretch>
        </p:blipFill>
        <p:spPr>
          <a:xfrm>
            <a:off x="523240" y="962025"/>
            <a:ext cx="279985" cy="243465"/>
          </a:xfrm>
          <a:prstGeom prst="rect">
            <a:avLst/>
          </a:prstGeom>
        </p:spPr>
      </p:pic>
      <p:pic>
        <p:nvPicPr>
          <p:cNvPr id="13" name="Image 11" descr="preencoded.png">
            <a:extLst>
              <a:ext uri="{FF2B5EF4-FFF2-40B4-BE49-F238E27FC236}">
                <a16:creationId xmlns:a16="http://schemas.microsoft.com/office/drawing/2014/main" id="{34C1D063-F914-F75D-C1B5-9A53AD158680}"/>
              </a:ext>
            </a:extLst>
          </p:cNvPr>
          <p:cNvPicPr>
            <a:picLocks noChangeAspect="1"/>
          </p:cNvPicPr>
          <p:nvPr/>
        </p:nvPicPr>
        <p:blipFill>
          <a:blip r:embed="rId8"/>
          <a:stretch>
            <a:fillRect/>
          </a:stretch>
        </p:blipFill>
        <p:spPr>
          <a:xfrm>
            <a:off x="747874" y="2619907"/>
            <a:ext cx="3023443" cy="847194"/>
          </a:xfrm>
          <a:prstGeom prst="rect">
            <a:avLst/>
          </a:prstGeom>
        </p:spPr>
      </p:pic>
      <p:pic>
        <p:nvPicPr>
          <p:cNvPr id="14" name="Image 12" descr="preencoded.png">
            <a:extLst>
              <a:ext uri="{FF2B5EF4-FFF2-40B4-BE49-F238E27FC236}">
                <a16:creationId xmlns:a16="http://schemas.microsoft.com/office/drawing/2014/main" id="{2910F00A-189F-65AC-AD44-04E4DC0CDFE3}"/>
              </a:ext>
            </a:extLst>
          </p:cNvPr>
          <p:cNvPicPr>
            <a:picLocks noChangeAspect="1"/>
          </p:cNvPicPr>
          <p:nvPr/>
        </p:nvPicPr>
        <p:blipFill>
          <a:blip r:embed="rId9"/>
          <a:stretch>
            <a:fillRect/>
          </a:stretch>
        </p:blipFill>
        <p:spPr>
          <a:xfrm>
            <a:off x="3885617" y="2637104"/>
            <a:ext cx="3021510" cy="801421"/>
          </a:xfrm>
          <a:prstGeom prst="rect">
            <a:avLst/>
          </a:prstGeom>
        </p:spPr>
      </p:pic>
      <p:pic>
        <p:nvPicPr>
          <p:cNvPr id="15" name="Image 13" descr="preencoded.png">
            <a:extLst>
              <a:ext uri="{FF2B5EF4-FFF2-40B4-BE49-F238E27FC236}">
                <a16:creationId xmlns:a16="http://schemas.microsoft.com/office/drawing/2014/main" id="{4F026C27-2F50-99B1-C3F8-12F1AC49950E}"/>
              </a:ext>
            </a:extLst>
          </p:cNvPr>
          <p:cNvPicPr>
            <a:picLocks noChangeAspect="1"/>
          </p:cNvPicPr>
          <p:nvPr/>
        </p:nvPicPr>
        <p:blipFill>
          <a:blip r:embed="rId10"/>
          <a:stretch>
            <a:fillRect/>
          </a:stretch>
        </p:blipFill>
        <p:spPr>
          <a:xfrm>
            <a:off x="728084" y="3578154"/>
            <a:ext cx="3023442" cy="1004592"/>
          </a:xfrm>
          <a:prstGeom prst="rect">
            <a:avLst/>
          </a:prstGeom>
        </p:spPr>
      </p:pic>
      <p:pic>
        <p:nvPicPr>
          <p:cNvPr id="16" name="Image 14" descr="preencoded.png">
            <a:extLst>
              <a:ext uri="{FF2B5EF4-FFF2-40B4-BE49-F238E27FC236}">
                <a16:creationId xmlns:a16="http://schemas.microsoft.com/office/drawing/2014/main" id="{4E2BAA16-5D15-B9CE-6897-AE5586EEFCA4}"/>
              </a:ext>
            </a:extLst>
          </p:cNvPr>
          <p:cNvPicPr>
            <a:picLocks noChangeAspect="1"/>
          </p:cNvPicPr>
          <p:nvPr/>
        </p:nvPicPr>
        <p:blipFill>
          <a:blip r:embed="rId11"/>
          <a:stretch>
            <a:fillRect/>
          </a:stretch>
        </p:blipFill>
        <p:spPr>
          <a:xfrm>
            <a:off x="3885617" y="3590925"/>
            <a:ext cx="3003652" cy="1004592"/>
          </a:xfrm>
          <a:prstGeom prst="rect">
            <a:avLst/>
          </a:prstGeom>
        </p:spPr>
      </p:pic>
      <p:pic>
        <p:nvPicPr>
          <p:cNvPr id="17" name="Image 15" descr="preencoded.png">
            <a:extLst>
              <a:ext uri="{FF2B5EF4-FFF2-40B4-BE49-F238E27FC236}">
                <a16:creationId xmlns:a16="http://schemas.microsoft.com/office/drawing/2014/main" id="{C0A0869C-1D45-4D71-6C34-5F5B9ED1C5F0}"/>
              </a:ext>
            </a:extLst>
          </p:cNvPr>
          <p:cNvPicPr>
            <a:picLocks noChangeAspect="1"/>
          </p:cNvPicPr>
          <p:nvPr/>
        </p:nvPicPr>
        <p:blipFill>
          <a:blip r:embed="rId8"/>
          <a:stretch>
            <a:fillRect/>
          </a:stretch>
        </p:blipFill>
        <p:spPr>
          <a:xfrm>
            <a:off x="747874" y="4696680"/>
            <a:ext cx="3003652" cy="711836"/>
          </a:xfrm>
          <a:prstGeom prst="rect">
            <a:avLst/>
          </a:prstGeom>
        </p:spPr>
      </p:pic>
      <p:pic>
        <p:nvPicPr>
          <p:cNvPr id="18" name="Image 16" descr="preencoded.png">
            <a:extLst>
              <a:ext uri="{FF2B5EF4-FFF2-40B4-BE49-F238E27FC236}">
                <a16:creationId xmlns:a16="http://schemas.microsoft.com/office/drawing/2014/main" id="{CD41BDA3-2A73-B3B8-48DE-9A965DCAD159}"/>
              </a:ext>
            </a:extLst>
          </p:cNvPr>
          <p:cNvPicPr>
            <a:picLocks noChangeAspect="1"/>
          </p:cNvPicPr>
          <p:nvPr/>
        </p:nvPicPr>
        <p:blipFill>
          <a:blip r:embed="rId9"/>
          <a:stretch>
            <a:fillRect/>
          </a:stretch>
        </p:blipFill>
        <p:spPr>
          <a:xfrm>
            <a:off x="3869988" y="4715443"/>
            <a:ext cx="3003652" cy="682887"/>
          </a:xfrm>
          <a:prstGeom prst="rect">
            <a:avLst/>
          </a:prstGeom>
        </p:spPr>
      </p:pic>
      <p:pic>
        <p:nvPicPr>
          <p:cNvPr id="19" name="Image 17" descr="preencoded.png">
            <a:extLst>
              <a:ext uri="{FF2B5EF4-FFF2-40B4-BE49-F238E27FC236}">
                <a16:creationId xmlns:a16="http://schemas.microsoft.com/office/drawing/2014/main" id="{B54C0EB8-1ECB-1F83-34E4-F23DFFDBA911}"/>
              </a:ext>
            </a:extLst>
          </p:cNvPr>
          <p:cNvPicPr>
            <a:picLocks noChangeAspect="1"/>
          </p:cNvPicPr>
          <p:nvPr/>
        </p:nvPicPr>
        <p:blipFill>
          <a:blip r:embed="rId10"/>
          <a:stretch>
            <a:fillRect/>
          </a:stretch>
        </p:blipFill>
        <p:spPr>
          <a:xfrm>
            <a:off x="745352" y="5447080"/>
            <a:ext cx="3004085" cy="1004592"/>
          </a:xfrm>
          <a:prstGeom prst="rect">
            <a:avLst/>
          </a:prstGeom>
        </p:spPr>
      </p:pic>
      <p:pic>
        <p:nvPicPr>
          <p:cNvPr id="20" name="Image 18" descr="preencoded.png">
            <a:extLst>
              <a:ext uri="{FF2B5EF4-FFF2-40B4-BE49-F238E27FC236}">
                <a16:creationId xmlns:a16="http://schemas.microsoft.com/office/drawing/2014/main" id="{6EBEC265-3410-7F0C-2596-7489CA2EC25B}"/>
              </a:ext>
            </a:extLst>
          </p:cNvPr>
          <p:cNvPicPr>
            <a:picLocks noChangeAspect="1"/>
          </p:cNvPicPr>
          <p:nvPr/>
        </p:nvPicPr>
        <p:blipFill>
          <a:blip r:embed="rId11"/>
          <a:stretch>
            <a:fillRect/>
          </a:stretch>
        </p:blipFill>
        <p:spPr>
          <a:xfrm>
            <a:off x="3859021" y="5438775"/>
            <a:ext cx="3003652" cy="984424"/>
          </a:xfrm>
          <a:prstGeom prst="rect">
            <a:avLst/>
          </a:prstGeom>
        </p:spPr>
      </p:pic>
      <p:sp>
        <p:nvSpPr>
          <p:cNvPr id="30" name="Text 0">
            <a:extLst>
              <a:ext uri="{FF2B5EF4-FFF2-40B4-BE49-F238E27FC236}">
                <a16:creationId xmlns:a16="http://schemas.microsoft.com/office/drawing/2014/main" id="{6596060B-6F2F-85B0-EF96-32F7BEA65F21}"/>
              </a:ext>
            </a:extLst>
          </p:cNvPr>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Các chỉ số thành phần EBI 2024-2025</a:t>
            </a:r>
            <a:endParaRPr lang="en-US" sz="2600" dirty="0">
              <a:latin typeface="Times New Roman" panose="02020603050405020304" pitchFamily="18" charset="0"/>
              <a:cs typeface="Times New Roman" panose="02020603050405020304" pitchFamily="18" charset="0"/>
            </a:endParaRPr>
          </a:p>
        </p:txBody>
      </p:sp>
      <p:sp>
        <p:nvSpPr>
          <p:cNvPr id="36" name="Text 6">
            <a:extLst>
              <a:ext uri="{FF2B5EF4-FFF2-40B4-BE49-F238E27FC236}">
                <a16:creationId xmlns:a16="http://schemas.microsoft.com/office/drawing/2014/main" id="{AC1B807F-A612-3D30-111F-513698B98374}"/>
              </a:ext>
            </a:extLst>
          </p:cNvPr>
          <p:cNvSpPr/>
          <p:nvPr/>
        </p:nvSpPr>
        <p:spPr>
          <a:xfrm>
            <a:off x="1135965" y="999977"/>
            <a:ext cx="3911545"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B5E20"/>
                </a:solidFill>
                <a:latin typeface="Times New Roman" panose="02020603050405020304" pitchFamily="18" charset="0"/>
                <a:ea typeface="Arial" pitchFamily="34" charset="-122"/>
                <a:cs typeface="Times New Roman" panose="02020603050405020304" pitchFamily="18" charset="0"/>
              </a:rPr>
              <a:t>Giao dịch B2C</a:t>
            </a:r>
            <a:endParaRPr lang="en-US" sz="2400" dirty="0">
              <a:latin typeface="Times New Roman" panose="02020603050405020304" pitchFamily="18" charset="0"/>
              <a:cs typeface="Times New Roman" panose="02020603050405020304" pitchFamily="18" charset="0"/>
            </a:endParaRPr>
          </a:p>
        </p:txBody>
      </p:sp>
      <p:sp>
        <p:nvSpPr>
          <p:cNvPr id="37" name="Text 7">
            <a:extLst>
              <a:ext uri="{FF2B5EF4-FFF2-40B4-BE49-F238E27FC236}">
                <a16:creationId xmlns:a16="http://schemas.microsoft.com/office/drawing/2014/main" id="{99670CDD-D470-A067-C4B4-7D0B6BD2F547}"/>
              </a:ext>
            </a:extLst>
          </p:cNvPr>
          <p:cNvSpPr/>
          <p:nvPr/>
        </p:nvSpPr>
        <p:spPr>
          <a:xfrm>
            <a:off x="409574" y="1476375"/>
            <a:ext cx="11420475" cy="867995"/>
          </a:xfrm>
          <a:prstGeom prst="rect">
            <a:avLst/>
          </a:prstGeom>
          <a:noFill/>
          <a:ln/>
        </p:spPr>
        <p:txBody>
          <a:bodyPr wrap="square" lIns="0" tIns="0" rIns="0" bIns="0" rtlCol="0" anchor="t">
            <a:spAutoFit/>
          </a:bodyPr>
          <a:lstStyle/>
          <a:p>
            <a:pPr marL="0" indent="0">
              <a:lnSpc>
                <a:spcPct val="1500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Chỉ số này phản ánh mức độ tương tác và mua sắm trực tuyến của người tiêu dùng, bao gồm mức độ tham gia các sàn TMĐT, doanh số bán hàng, thu nhập bình quân đầu người.</a:t>
            </a:r>
            <a:endParaRPr lang="en-US" sz="2000" dirty="0">
              <a:latin typeface="Times New Roman" panose="02020603050405020304" pitchFamily="18" charset="0"/>
              <a:cs typeface="Times New Roman" panose="02020603050405020304" pitchFamily="18" charset="0"/>
            </a:endParaRPr>
          </a:p>
        </p:txBody>
      </p:sp>
      <p:sp>
        <p:nvSpPr>
          <p:cNvPr id="38" name="Text 8">
            <a:extLst>
              <a:ext uri="{FF2B5EF4-FFF2-40B4-BE49-F238E27FC236}">
                <a16:creationId xmlns:a16="http://schemas.microsoft.com/office/drawing/2014/main" id="{84C67729-89FC-33FB-9D0D-799AD9320AFB}"/>
              </a:ext>
            </a:extLst>
          </p:cNvPr>
          <p:cNvSpPr/>
          <p:nvPr/>
        </p:nvSpPr>
        <p:spPr>
          <a:xfrm>
            <a:off x="823622" y="2759444"/>
            <a:ext cx="1652007" cy="247650"/>
          </a:xfrm>
          <a:prstGeom prst="rect">
            <a:avLst/>
          </a:prstGeom>
          <a:noFill/>
          <a:ln/>
        </p:spPr>
        <p:txBody>
          <a:bodyPr wrap="square" lIns="0" tIns="0" rIns="0" bIns="0" rtlCol="0" anchor="t"/>
          <a:lstStyle/>
          <a:p>
            <a:pPr marL="0" indent="0">
              <a:lnSpc>
                <a:spcPts val="1500"/>
              </a:lnSpc>
              <a:buNone/>
            </a:pPr>
            <a:r>
              <a:rPr lang="en-US" sz="2000" dirty="0">
                <a:solidFill>
                  <a:srgbClr val="333333"/>
                </a:solidFill>
                <a:latin typeface="Times New Roman" panose="02020603050405020304" pitchFamily="18" charset="0"/>
                <a:ea typeface="Arial" pitchFamily="34" charset="-122"/>
                <a:cs typeface="Times New Roman" panose="02020603050405020304" pitchFamily="18" charset="0"/>
              </a:rPr>
              <a:t>2024: </a:t>
            </a:r>
            <a:r>
              <a:rPr lang="en-US" sz="2000" b="1" dirty="0">
                <a:solidFill>
                  <a:srgbClr val="333333"/>
                </a:solidFill>
                <a:latin typeface="Times New Roman" panose="02020603050405020304" pitchFamily="18" charset="0"/>
                <a:ea typeface="Arial" pitchFamily="34" charset="-122"/>
                <a:cs typeface="Times New Roman" panose="02020603050405020304" pitchFamily="18" charset="0"/>
              </a:rPr>
              <a:t>66%</a:t>
            </a:r>
            <a:endParaRPr lang="en-US" sz="2000" dirty="0">
              <a:latin typeface="Times New Roman" panose="02020603050405020304" pitchFamily="18" charset="0"/>
              <a:cs typeface="Times New Roman" panose="02020603050405020304" pitchFamily="18" charset="0"/>
            </a:endParaRPr>
          </a:p>
        </p:txBody>
      </p:sp>
      <p:sp>
        <p:nvSpPr>
          <p:cNvPr id="39" name="Text 9">
            <a:extLst>
              <a:ext uri="{FF2B5EF4-FFF2-40B4-BE49-F238E27FC236}">
                <a16:creationId xmlns:a16="http://schemas.microsoft.com/office/drawing/2014/main" id="{D74A1438-E35B-1588-60AA-26A66DD25D66}"/>
              </a:ext>
            </a:extLst>
          </p:cNvPr>
          <p:cNvSpPr/>
          <p:nvPr/>
        </p:nvSpPr>
        <p:spPr>
          <a:xfrm>
            <a:off x="823622" y="2869629"/>
            <a:ext cx="3023443" cy="406330"/>
          </a:xfrm>
          <a:prstGeom prst="rect">
            <a:avLst/>
          </a:prstGeom>
          <a:noFill/>
          <a:ln/>
        </p:spPr>
        <p:txBody>
          <a:bodyPr wrap="square" lIns="0" tIns="0" rIns="0" bIns="0" rtlCol="0" anchor="t">
            <a:spAutoFit/>
          </a:bodyPr>
          <a:lstStyle/>
          <a:p>
            <a:pPr marL="0" indent="0">
              <a:lnSpc>
                <a:spcPct val="150000"/>
              </a:lnSpc>
              <a:buNone/>
            </a:pPr>
            <a:r>
              <a:rPr lang="en-US" sz="2000" dirty="0">
                <a:solidFill>
                  <a:srgbClr val="333333"/>
                </a:solidFill>
                <a:latin typeface="Times New Roman" panose="02020603050405020304" pitchFamily="18" charset="0"/>
                <a:ea typeface="Arial" pitchFamily="34" charset="-122"/>
                <a:cs typeface="Times New Roman" panose="02020603050405020304" pitchFamily="18" charset="0"/>
              </a:rPr>
              <a:t>DN tích hợp Zalo, Facebook</a:t>
            </a:r>
            <a:endParaRPr lang="en-US" sz="2000" dirty="0">
              <a:latin typeface="Times New Roman" panose="02020603050405020304" pitchFamily="18" charset="0"/>
              <a:cs typeface="Times New Roman" panose="02020603050405020304" pitchFamily="18" charset="0"/>
            </a:endParaRPr>
          </a:p>
        </p:txBody>
      </p:sp>
      <p:sp>
        <p:nvSpPr>
          <p:cNvPr id="40" name="Text 10">
            <a:extLst>
              <a:ext uri="{FF2B5EF4-FFF2-40B4-BE49-F238E27FC236}">
                <a16:creationId xmlns:a16="http://schemas.microsoft.com/office/drawing/2014/main" id="{7992DC90-EFD4-F3B1-C2CF-44876D773D9A}"/>
              </a:ext>
            </a:extLst>
          </p:cNvPr>
          <p:cNvSpPr/>
          <p:nvPr/>
        </p:nvSpPr>
        <p:spPr>
          <a:xfrm>
            <a:off x="3885617" y="2770762"/>
            <a:ext cx="1652007" cy="190500"/>
          </a:xfrm>
          <a:prstGeom prst="rect">
            <a:avLst/>
          </a:prstGeom>
          <a:noFill/>
          <a:ln/>
        </p:spPr>
        <p:txBody>
          <a:bodyPr wrap="square" lIns="0" tIns="0" rIns="0" bIns="0" rtlCol="0" anchor="t"/>
          <a:lstStyle/>
          <a:p>
            <a:pPr marL="0" indent="0">
              <a:lnSpc>
                <a:spcPts val="1500"/>
              </a:lnSpc>
              <a:buNone/>
            </a:pPr>
            <a:r>
              <a:rPr lang="en-US" sz="2000" dirty="0">
                <a:solidFill>
                  <a:srgbClr val="1B5E20"/>
                </a:solidFill>
                <a:latin typeface="Times New Roman" panose="02020603050405020304" pitchFamily="18" charset="0"/>
                <a:ea typeface="Arial" pitchFamily="34" charset="-122"/>
                <a:cs typeface="Times New Roman" panose="02020603050405020304" pitchFamily="18" charset="0"/>
              </a:rPr>
              <a:t>2025: </a:t>
            </a:r>
            <a:r>
              <a:rPr lang="en-US" sz="2000" b="1" dirty="0">
                <a:solidFill>
                  <a:srgbClr val="1B5E20"/>
                </a:solidFill>
                <a:latin typeface="Times New Roman" panose="02020603050405020304" pitchFamily="18" charset="0"/>
                <a:ea typeface="Arial" pitchFamily="34" charset="-122"/>
                <a:cs typeface="Times New Roman" panose="02020603050405020304" pitchFamily="18" charset="0"/>
              </a:rPr>
              <a:t>75%</a:t>
            </a:r>
            <a:endParaRPr lang="en-US" sz="2000" dirty="0">
              <a:latin typeface="Times New Roman" panose="02020603050405020304" pitchFamily="18" charset="0"/>
              <a:cs typeface="Times New Roman" panose="02020603050405020304" pitchFamily="18" charset="0"/>
            </a:endParaRPr>
          </a:p>
        </p:txBody>
      </p:sp>
      <p:sp>
        <p:nvSpPr>
          <p:cNvPr id="41" name="Text 11">
            <a:extLst>
              <a:ext uri="{FF2B5EF4-FFF2-40B4-BE49-F238E27FC236}">
                <a16:creationId xmlns:a16="http://schemas.microsoft.com/office/drawing/2014/main" id="{5213835B-F3CF-9AF6-298D-50C73095B087}"/>
              </a:ext>
            </a:extLst>
          </p:cNvPr>
          <p:cNvSpPr/>
          <p:nvPr/>
        </p:nvSpPr>
        <p:spPr>
          <a:xfrm>
            <a:off x="3885617" y="3103365"/>
            <a:ext cx="3133803" cy="175497"/>
          </a:xfrm>
          <a:prstGeom prst="rect">
            <a:avLst/>
          </a:prstGeom>
          <a:noFill/>
          <a:ln/>
        </p:spPr>
        <p:txBody>
          <a:bodyPr wrap="square" lIns="0" tIns="0" rIns="0" bIns="0" rtlCol="0" anchor="t">
            <a:spAutoFit/>
          </a:bodyPr>
          <a:lstStyle/>
          <a:p>
            <a:pPr marL="0" indent="0">
              <a:lnSpc>
                <a:spcPts val="1200"/>
              </a:lnSpc>
              <a:buNone/>
            </a:pPr>
            <a:r>
              <a:rPr lang="en-US" sz="2000" dirty="0">
                <a:solidFill>
                  <a:srgbClr val="1B5E20"/>
                </a:solidFill>
                <a:latin typeface="Times New Roman" panose="02020603050405020304" pitchFamily="18" charset="0"/>
                <a:ea typeface="Arial" pitchFamily="34" charset="-122"/>
                <a:cs typeface="Times New Roman" panose="02020603050405020304" pitchFamily="18" charset="0"/>
              </a:rPr>
              <a:t>DN tích hợp Zalo, Facebook</a:t>
            </a:r>
            <a:endParaRPr lang="en-US" sz="2000" dirty="0">
              <a:latin typeface="Times New Roman" panose="02020603050405020304" pitchFamily="18" charset="0"/>
              <a:cs typeface="Times New Roman" panose="02020603050405020304" pitchFamily="18" charset="0"/>
            </a:endParaRPr>
          </a:p>
        </p:txBody>
      </p:sp>
      <p:sp>
        <p:nvSpPr>
          <p:cNvPr id="42" name="Text 12">
            <a:extLst>
              <a:ext uri="{FF2B5EF4-FFF2-40B4-BE49-F238E27FC236}">
                <a16:creationId xmlns:a16="http://schemas.microsoft.com/office/drawing/2014/main" id="{824B5343-2CDF-77EB-115E-9F67B8E8E6C0}"/>
              </a:ext>
            </a:extLst>
          </p:cNvPr>
          <p:cNvSpPr/>
          <p:nvPr/>
        </p:nvSpPr>
        <p:spPr>
          <a:xfrm>
            <a:off x="809405" y="3733800"/>
            <a:ext cx="1651843" cy="190500"/>
          </a:xfrm>
          <a:prstGeom prst="rect">
            <a:avLst/>
          </a:prstGeom>
          <a:noFill/>
          <a:ln/>
        </p:spPr>
        <p:txBody>
          <a:bodyPr wrap="square" lIns="0" tIns="0" rIns="0" bIns="0" rtlCol="0" anchor="t"/>
          <a:lstStyle/>
          <a:p>
            <a:pPr marL="0" indent="0">
              <a:lnSpc>
                <a:spcPts val="1500"/>
              </a:lnSpc>
              <a:buNone/>
            </a:pPr>
            <a:r>
              <a:rPr lang="en-US" sz="2000" dirty="0">
                <a:solidFill>
                  <a:srgbClr val="333333"/>
                </a:solidFill>
                <a:latin typeface="Times New Roman" panose="02020603050405020304" pitchFamily="18" charset="0"/>
                <a:ea typeface="Arial" pitchFamily="34" charset="-122"/>
                <a:cs typeface="Times New Roman" panose="02020603050405020304" pitchFamily="18" charset="0"/>
              </a:rPr>
              <a:t>2024: </a:t>
            </a:r>
            <a:r>
              <a:rPr lang="en-US" sz="2000" b="1" dirty="0">
                <a:solidFill>
                  <a:srgbClr val="333333"/>
                </a:solidFill>
                <a:latin typeface="Times New Roman" panose="02020603050405020304" pitchFamily="18" charset="0"/>
                <a:ea typeface="Arial" pitchFamily="34" charset="-122"/>
                <a:cs typeface="Times New Roman" panose="02020603050405020304" pitchFamily="18" charset="0"/>
              </a:rPr>
              <a:t>58%</a:t>
            </a:r>
            <a:endParaRPr lang="en-US" sz="2000" dirty="0">
              <a:latin typeface="Times New Roman" panose="02020603050405020304" pitchFamily="18" charset="0"/>
              <a:cs typeface="Times New Roman" panose="02020603050405020304" pitchFamily="18" charset="0"/>
            </a:endParaRPr>
          </a:p>
        </p:txBody>
      </p:sp>
      <p:sp>
        <p:nvSpPr>
          <p:cNvPr id="43" name="Text 13">
            <a:extLst>
              <a:ext uri="{FF2B5EF4-FFF2-40B4-BE49-F238E27FC236}">
                <a16:creationId xmlns:a16="http://schemas.microsoft.com/office/drawing/2014/main" id="{13D77E67-0328-5C27-AE3E-4CC47EA7AD8F}"/>
              </a:ext>
            </a:extLst>
          </p:cNvPr>
          <p:cNvSpPr/>
          <p:nvPr/>
        </p:nvSpPr>
        <p:spPr>
          <a:xfrm>
            <a:off x="796825" y="3888093"/>
            <a:ext cx="2654350" cy="615553"/>
          </a:xfrm>
          <a:prstGeom prst="rect">
            <a:avLst/>
          </a:prstGeom>
          <a:noFill/>
          <a:ln/>
        </p:spPr>
        <p:txBody>
          <a:bodyPr wrap="square" lIns="0" tIns="0" rIns="0" bIns="0" rtlCol="0" anchor="t">
            <a:spAutoFit/>
          </a:bodyPr>
          <a:lstStyle/>
          <a:p>
            <a:pPr marL="0" indent="0">
              <a:buNone/>
            </a:pPr>
            <a:r>
              <a:rPr lang="en-US" sz="2000" dirty="0">
                <a:solidFill>
                  <a:srgbClr val="333333"/>
                </a:solidFill>
                <a:latin typeface="Times New Roman" panose="02020603050405020304" pitchFamily="18" charset="0"/>
                <a:ea typeface="Arial" pitchFamily="34" charset="-122"/>
                <a:cs typeface="Times New Roman" panose="02020603050405020304" pitchFamily="18" charset="0"/>
              </a:rPr>
              <a:t>DN kinh doanh qua mạng xã hội</a:t>
            </a:r>
            <a:endParaRPr lang="en-US" sz="2000" dirty="0">
              <a:latin typeface="Times New Roman" panose="02020603050405020304" pitchFamily="18" charset="0"/>
              <a:cs typeface="Times New Roman" panose="02020603050405020304" pitchFamily="18" charset="0"/>
            </a:endParaRPr>
          </a:p>
        </p:txBody>
      </p:sp>
      <p:sp>
        <p:nvSpPr>
          <p:cNvPr id="44" name="Text 14">
            <a:extLst>
              <a:ext uri="{FF2B5EF4-FFF2-40B4-BE49-F238E27FC236}">
                <a16:creationId xmlns:a16="http://schemas.microsoft.com/office/drawing/2014/main" id="{77ACE4FC-1CEB-6C2B-1DD9-203340F35728}"/>
              </a:ext>
            </a:extLst>
          </p:cNvPr>
          <p:cNvSpPr/>
          <p:nvPr/>
        </p:nvSpPr>
        <p:spPr>
          <a:xfrm>
            <a:off x="3908539" y="3705225"/>
            <a:ext cx="1652007" cy="190500"/>
          </a:xfrm>
          <a:prstGeom prst="rect">
            <a:avLst/>
          </a:prstGeom>
          <a:noFill/>
          <a:ln/>
        </p:spPr>
        <p:txBody>
          <a:bodyPr wrap="square" lIns="0" tIns="0" rIns="0" bIns="0" rtlCol="0" anchor="t"/>
          <a:lstStyle/>
          <a:p>
            <a:pPr marL="0" indent="0">
              <a:lnSpc>
                <a:spcPts val="1500"/>
              </a:lnSpc>
              <a:buNone/>
            </a:pPr>
            <a:r>
              <a:rPr lang="en-US" sz="2000" dirty="0">
                <a:solidFill>
                  <a:srgbClr val="1B5E20"/>
                </a:solidFill>
                <a:latin typeface="Times New Roman" panose="02020603050405020304" pitchFamily="18" charset="0"/>
                <a:ea typeface="Arial" pitchFamily="34" charset="-122"/>
                <a:cs typeface="Times New Roman" panose="02020603050405020304" pitchFamily="18" charset="0"/>
              </a:rPr>
              <a:t>2025: </a:t>
            </a:r>
            <a:r>
              <a:rPr lang="en-US" sz="2000" b="1" dirty="0">
                <a:solidFill>
                  <a:srgbClr val="1B5E20"/>
                </a:solidFill>
                <a:latin typeface="Times New Roman" panose="02020603050405020304" pitchFamily="18" charset="0"/>
                <a:ea typeface="Arial" pitchFamily="34" charset="-122"/>
                <a:cs typeface="Times New Roman" panose="02020603050405020304" pitchFamily="18" charset="0"/>
              </a:rPr>
              <a:t>52%</a:t>
            </a:r>
            <a:endParaRPr lang="en-US" sz="2000" dirty="0">
              <a:latin typeface="Times New Roman" panose="02020603050405020304" pitchFamily="18" charset="0"/>
              <a:cs typeface="Times New Roman" panose="02020603050405020304" pitchFamily="18" charset="0"/>
            </a:endParaRPr>
          </a:p>
        </p:txBody>
      </p:sp>
      <p:sp>
        <p:nvSpPr>
          <p:cNvPr id="45" name="Text 15">
            <a:extLst>
              <a:ext uri="{FF2B5EF4-FFF2-40B4-BE49-F238E27FC236}">
                <a16:creationId xmlns:a16="http://schemas.microsoft.com/office/drawing/2014/main" id="{2330359B-8842-D96E-709A-B61B3B65A8A5}"/>
              </a:ext>
            </a:extLst>
          </p:cNvPr>
          <p:cNvSpPr/>
          <p:nvPr/>
        </p:nvSpPr>
        <p:spPr>
          <a:xfrm>
            <a:off x="3885617" y="3914775"/>
            <a:ext cx="3023442" cy="615553"/>
          </a:xfrm>
          <a:prstGeom prst="rect">
            <a:avLst/>
          </a:prstGeom>
          <a:noFill/>
          <a:ln/>
        </p:spPr>
        <p:txBody>
          <a:bodyPr wrap="square" lIns="0" tIns="0" rIns="0" bIns="0" rtlCol="0" anchor="t">
            <a:spAutoFit/>
          </a:bodyPr>
          <a:lstStyle/>
          <a:p>
            <a:pPr marL="0" indent="0">
              <a:buNone/>
            </a:pPr>
            <a:r>
              <a:rPr lang="en-US" sz="2000" dirty="0">
                <a:solidFill>
                  <a:srgbClr val="1B5E20"/>
                </a:solidFill>
                <a:latin typeface="Times New Roman" panose="02020603050405020304" pitchFamily="18" charset="0"/>
                <a:ea typeface="Arial" pitchFamily="34" charset="-122"/>
                <a:cs typeface="Times New Roman" panose="02020603050405020304" pitchFamily="18" charset="0"/>
              </a:rPr>
              <a:t>DN kinh doanh qua mạng xã hội</a:t>
            </a:r>
            <a:endParaRPr lang="en-US" sz="2000" dirty="0">
              <a:latin typeface="Times New Roman" panose="02020603050405020304" pitchFamily="18" charset="0"/>
              <a:cs typeface="Times New Roman" panose="02020603050405020304" pitchFamily="18" charset="0"/>
            </a:endParaRPr>
          </a:p>
        </p:txBody>
      </p:sp>
      <p:sp>
        <p:nvSpPr>
          <p:cNvPr id="46" name="Text 16">
            <a:extLst>
              <a:ext uri="{FF2B5EF4-FFF2-40B4-BE49-F238E27FC236}">
                <a16:creationId xmlns:a16="http://schemas.microsoft.com/office/drawing/2014/main" id="{C45C4410-2899-DA19-72E0-8CBAD79897C8}"/>
              </a:ext>
            </a:extLst>
          </p:cNvPr>
          <p:cNvSpPr/>
          <p:nvPr/>
        </p:nvSpPr>
        <p:spPr>
          <a:xfrm>
            <a:off x="791472" y="4781550"/>
            <a:ext cx="1651843" cy="190500"/>
          </a:xfrm>
          <a:prstGeom prst="rect">
            <a:avLst/>
          </a:prstGeom>
          <a:noFill/>
          <a:ln/>
        </p:spPr>
        <p:txBody>
          <a:bodyPr wrap="square" lIns="0" tIns="0" rIns="0" bIns="0" rtlCol="0" anchor="t"/>
          <a:lstStyle/>
          <a:p>
            <a:pPr marL="0" indent="0">
              <a:lnSpc>
                <a:spcPts val="1500"/>
              </a:lnSpc>
              <a:buNone/>
            </a:pPr>
            <a:r>
              <a:rPr lang="en-US" sz="2000" dirty="0">
                <a:solidFill>
                  <a:srgbClr val="333333"/>
                </a:solidFill>
                <a:latin typeface="Times New Roman" panose="02020603050405020304" pitchFamily="18" charset="0"/>
                <a:ea typeface="Arial" pitchFamily="34" charset="-122"/>
                <a:cs typeface="Times New Roman" panose="02020603050405020304" pitchFamily="18" charset="0"/>
              </a:rPr>
              <a:t>2024: </a:t>
            </a:r>
            <a:r>
              <a:rPr lang="en-US" sz="2000" b="1" dirty="0">
                <a:solidFill>
                  <a:srgbClr val="333333"/>
                </a:solidFill>
                <a:latin typeface="Times New Roman" panose="02020603050405020304" pitchFamily="18" charset="0"/>
                <a:ea typeface="Arial" pitchFamily="34" charset="-122"/>
                <a:cs typeface="Times New Roman" panose="02020603050405020304" pitchFamily="18" charset="0"/>
              </a:rPr>
              <a:t>24%</a:t>
            </a:r>
            <a:endParaRPr lang="en-US" sz="2000" dirty="0">
              <a:latin typeface="Times New Roman" panose="02020603050405020304" pitchFamily="18" charset="0"/>
              <a:cs typeface="Times New Roman" panose="02020603050405020304" pitchFamily="18" charset="0"/>
            </a:endParaRPr>
          </a:p>
        </p:txBody>
      </p:sp>
      <p:sp>
        <p:nvSpPr>
          <p:cNvPr id="47" name="Text 17">
            <a:extLst>
              <a:ext uri="{FF2B5EF4-FFF2-40B4-BE49-F238E27FC236}">
                <a16:creationId xmlns:a16="http://schemas.microsoft.com/office/drawing/2014/main" id="{907E8403-3963-F830-FF24-CB50F00EC63B}"/>
              </a:ext>
            </a:extLst>
          </p:cNvPr>
          <p:cNvSpPr/>
          <p:nvPr/>
        </p:nvSpPr>
        <p:spPr>
          <a:xfrm>
            <a:off x="791843" y="5135137"/>
            <a:ext cx="2627553" cy="175497"/>
          </a:xfrm>
          <a:prstGeom prst="rect">
            <a:avLst/>
          </a:prstGeom>
          <a:noFill/>
          <a:ln/>
        </p:spPr>
        <p:txBody>
          <a:bodyPr wrap="square" lIns="0" tIns="0" rIns="0" bIns="0" rtlCol="0" anchor="t">
            <a:spAutoFit/>
          </a:bodyPr>
          <a:lstStyle/>
          <a:p>
            <a:pPr marL="0" indent="0">
              <a:lnSpc>
                <a:spcPts val="1200"/>
              </a:lnSpc>
              <a:buNone/>
            </a:pPr>
            <a:r>
              <a:rPr lang="en-US" sz="2000" dirty="0">
                <a:solidFill>
                  <a:srgbClr val="333333"/>
                </a:solidFill>
                <a:latin typeface="Times New Roman" panose="02020603050405020304" pitchFamily="18" charset="0"/>
                <a:ea typeface="Arial" pitchFamily="34" charset="-122"/>
                <a:cs typeface="Times New Roman" panose="02020603050405020304" pitchFamily="18" charset="0"/>
              </a:rPr>
              <a:t>DN tham gia sàn TMĐT</a:t>
            </a:r>
            <a:endParaRPr lang="en-US" sz="2000" dirty="0">
              <a:latin typeface="Times New Roman" panose="02020603050405020304" pitchFamily="18" charset="0"/>
              <a:cs typeface="Times New Roman" panose="02020603050405020304" pitchFamily="18" charset="0"/>
            </a:endParaRPr>
          </a:p>
        </p:txBody>
      </p:sp>
      <p:sp>
        <p:nvSpPr>
          <p:cNvPr id="48" name="Text 18">
            <a:extLst>
              <a:ext uri="{FF2B5EF4-FFF2-40B4-BE49-F238E27FC236}">
                <a16:creationId xmlns:a16="http://schemas.microsoft.com/office/drawing/2014/main" id="{6221813D-887A-2017-7937-9B2F35237923}"/>
              </a:ext>
            </a:extLst>
          </p:cNvPr>
          <p:cNvSpPr/>
          <p:nvPr/>
        </p:nvSpPr>
        <p:spPr>
          <a:xfrm>
            <a:off x="3908539" y="4736543"/>
            <a:ext cx="1652007" cy="190500"/>
          </a:xfrm>
          <a:prstGeom prst="rect">
            <a:avLst/>
          </a:prstGeom>
          <a:noFill/>
          <a:ln/>
        </p:spPr>
        <p:txBody>
          <a:bodyPr wrap="square" lIns="0" tIns="0" rIns="0" bIns="0" rtlCol="0" anchor="t"/>
          <a:lstStyle/>
          <a:p>
            <a:pPr marL="0" indent="0">
              <a:lnSpc>
                <a:spcPts val="1500"/>
              </a:lnSpc>
              <a:buNone/>
            </a:pPr>
            <a:r>
              <a:rPr lang="en-US" sz="2000" dirty="0">
                <a:solidFill>
                  <a:srgbClr val="1B5E20"/>
                </a:solidFill>
                <a:latin typeface="Times New Roman" panose="02020603050405020304" pitchFamily="18" charset="0"/>
                <a:ea typeface="Arial" pitchFamily="34" charset="-122"/>
                <a:cs typeface="Times New Roman" panose="02020603050405020304" pitchFamily="18" charset="0"/>
              </a:rPr>
              <a:t>2025: </a:t>
            </a:r>
            <a:r>
              <a:rPr lang="en-US" sz="2000" b="1" dirty="0">
                <a:solidFill>
                  <a:srgbClr val="1B5E20"/>
                </a:solidFill>
                <a:latin typeface="Times New Roman" panose="02020603050405020304" pitchFamily="18" charset="0"/>
                <a:ea typeface="Arial" pitchFamily="34" charset="-122"/>
                <a:cs typeface="Times New Roman" panose="02020603050405020304" pitchFamily="18" charset="0"/>
              </a:rPr>
              <a:t>26%</a:t>
            </a:r>
            <a:endParaRPr lang="en-US" sz="2000" dirty="0">
              <a:latin typeface="Times New Roman" panose="02020603050405020304" pitchFamily="18" charset="0"/>
              <a:cs typeface="Times New Roman" panose="02020603050405020304" pitchFamily="18" charset="0"/>
            </a:endParaRPr>
          </a:p>
        </p:txBody>
      </p:sp>
      <p:sp>
        <p:nvSpPr>
          <p:cNvPr id="49" name="Text 19">
            <a:extLst>
              <a:ext uri="{FF2B5EF4-FFF2-40B4-BE49-F238E27FC236}">
                <a16:creationId xmlns:a16="http://schemas.microsoft.com/office/drawing/2014/main" id="{BDAA04D2-C1D9-4F44-F648-B6C5F816CD3D}"/>
              </a:ext>
            </a:extLst>
          </p:cNvPr>
          <p:cNvSpPr/>
          <p:nvPr/>
        </p:nvSpPr>
        <p:spPr>
          <a:xfrm>
            <a:off x="3903475" y="4986784"/>
            <a:ext cx="3003652" cy="307777"/>
          </a:xfrm>
          <a:prstGeom prst="rect">
            <a:avLst/>
          </a:prstGeom>
          <a:noFill/>
          <a:ln/>
        </p:spPr>
        <p:txBody>
          <a:bodyPr wrap="square" lIns="0" tIns="0" rIns="0" bIns="0" rtlCol="0" anchor="t">
            <a:spAutoFit/>
          </a:bodyPr>
          <a:lstStyle/>
          <a:p>
            <a:pPr marL="0" indent="0">
              <a:buNone/>
            </a:pPr>
            <a:r>
              <a:rPr lang="en-US" sz="2000" dirty="0">
                <a:solidFill>
                  <a:srgbClr val="1B5E20"/>
                </a:solidFill>
                <a:latin typeface="Times New Roman" panose="02020603050405020304" pitchFamily="18" charset="0"/>
                <a:ea typeface="Arial" pitchFamily="34" charset="-122"/>
                <a:cs typeface="Times New Roman" panose="02020603050405020304" pitchFamily="18" charset="0"/>
              </a:rPr>
              <a:t>DN tham gia sàn TMĐT</a:t>
            </a:r>
            <a:endParaRPr lang="en-US" sz="2000" dirty="0">
              <a:latin typeface="Times New Roman" panose="02020603050405020304" pitchFamily="18" charset="0"/>
              <a:cs typeface="Times New Roman" panose="02020603050405020304" pitchFamily="18" charset="0"/>
            </a:endParaRPr>
          </a:p>
        </p:txBody>
      </p:sp>
      <p:sp>
        <p:nvSpPr>
          <p:cNvPr id="50" name="Text 20">
            <a:extLst>
              <a:ext uri="{FF2B5EF4-FFF2-40B4-BE49-F238E27FC236}">
                <a16:creationId xmlns:a16="http://schemas.microsoft.com/office/drawing/2014/main" id="{561412C7-3B12-2790-9A12-5CF5C52295E4}"/>
              </a:ext>
            </a:extLst>
          </p:cNvPr>
          <p:cNvSpPr/>
          <p:nvPr/>
        </p:nvSpPr>
        <p:spPr>
          <a:xfrm>
            <a:off x="823786" y="5572125"/>
            <a:ext cx="1651843" cy="190500"/>
          </a:xfrm>
          <a:prstGeom prst="rect">
            <a:avLst/>
          </a:prstGeom>
          <a:noFill/>
          <a:ln/>
        </p:spPr>
        <p:txBody>
          <a:bodyPr wrap="square" lIns="0" tIns="0" rIns="0" bIns="0" rtlCol="0" anchor="t"/>
          <a:lstStyle/>
          <a:p>
            <a:pPr marL="0" indent="0">
              <a:lnSpc>
                <a:spcPts val="1500"/>
              </a:lnSpc>
              <a:buNone/>
            </a:pPr>
            <a:r>
              <a:rPr lang="en-US" sz="2000" dirty="0">
                <a:solidFill>
                  <a:srgbClr val="333333"/>
                </a:solidFill>
                <a:latin typeface="Times New Roman" panose="02020603050405020304" pitchFamily="18" charset="0"/>
                <a:ea typeface="Arial" pitchFamily="34" charset="-122"/>
                <a:cs typeface="Times New Roman" panose="02020603050405020304" pitchFamily="18" charset="0"/>
              </a:rPr>
              <a:t>2024: </a:t>
            </a:r>
            <a:r>
              <a:rPr lang="en-US" sz="2000" b="1" dirty="0">
                <a:solidFill>
                  <a:srgbClr val="333333"/>
                </a:solidFill>
                <a:latin typeface="Times New Roman" panose="02020603050405020304" pitchFamily="18" charset="0"/>
                <a:ea typeface="Arial" pitchFamily="34" charset="-122"/>
                <a:cs typeface="Times New Roman" panose="02020603050405020304" pitchFamily="18" charset="0"/>
              </a:rPr>
              <a:t>19%</a:t>
            </a:r>
            <a:endParaRPr lang="en-US" sz="2000" dirty="0">
              <a:latin typeface="Times New Roman" panose="02020603050405020304" pitchFamily="18" charset="0"/>
              <a:cs typeface="Times New Roman" panose="02020603050405020304" pitchFamily="18" charset="0"/>
            </a:endParaRPr>
          </a:p>
        </p:txBody>
      </p:sp>
      <p:sp>
        <p:nvSpPr>
          <p:cNvPr id="51" name="Text 21">
            <a:extLst>
              <a:ext uri="{FF2B5EF4-FFF2-40B4-BE49-F238E27FC236}">
                <a16:creationId xmlns:a16="http://schemas.microsoft.com/office/drawing/2014/main" id="{D832AFBA-E88A-7F6E-63E9-31CA45E616A6}"/>
              </a:ext>
            </a:extLst>
          </p:cNvPr>
          <p:cNvSpPr/>
          <p:nvPr/>
        </p:nvSpPr>
        <p:spPr>
          <a:xfrm>
            <a:off x="822882" y="5786316"/>
            <a:ext cx="2453718" cy="615553"/>
          </a:xfrm>
          <a:prstGeom prst="rect">
            <a:avLst/>
          </a:prstGeom>
          <a:noFill/>
          <a:ln/>
        </p:spPr>
        <p:txBody>
          <a:bodyPr wrap="square" lIns="0" tIns="0" rIns="0" bIns="0" rtlCol="0" anchor="t">
            <a:spAutoFit/>
          </a:bodyPr>
          <a:lstStyle/>
          <a:p>
            <a:pPr marL="0" indent="0">
              <a:buNone/>
            </a:pPr>
            <a:r>
              <a:rPr lang="en-US" sz="2000" dirty="0">
                <a:solidFill>
                  <a:srgbClr val="333333"/>
                </a:solidFill>
                <a:latin typeface="Times New Roman" panose="02020603050405020304" pitchFamily="18" charset="0"/>
                <a:ea typeface="Arial" pitchFamily="34" charset="-122"/>
                <a:cs typeface="Times New Roman" panose="02020603050405020304" pitchFamily="18" charset="0"/>
              </a:rPr>
              <a:t>DN xây dựng ứng dụng di động</a:t>
            </a:r>
            <a:endParaRPr lang="en-US" sz="2000" dirty="0">
              <a:latin typeface="Times New Roman" panose="02020603050405020304" pitchFamily="18" charset="0"/>
              <a:cs typeface="Times New Roman" panose="02020603050405020304" pitchFamily="18" charset="0"/>
            </a:endParaRPr>
          </a:p>
        </p:txBody>
      </p:sp>
      <p:sp>
        <p:nvSpPr>
          <p:cNvPr id="52" name="Text 22">
            <a:extLst>
              <a:ext uri="{FF2B5EF4-FFF2-40B4-BE49-F238E27FC236}">
                <a16:creationId xmlns:a16="http://schemas.microsoft.com/office/drawing/2014/main" id="{76300FC9-91D0-4F83-1D8E-014E1BA38260}"/>
              </a:ext>
            </a:extLst>
          </p:cNvPr>
          <p:cNvSpPr/>
          <p:nvPr/>
        </p:nvSpPr>
        <p:spPr>
          <a:xfrm>
            <a:off x="3885616" y="5572125"/>
            <a:ext cx="1652007" cy="190500"/>
          </a:xfrm>
          <a:prstGeom prst="rect">
            <a:avLst/>
          </a:prstGeom>
          <a:noFill/>
          <a:ln/>
        </p:spPr>
        <p:txBody>
          <a:bodyPr wrap="square" lIns="0" tIns="0" rIns="0" bIns="0" rtlCol="0" anchor="t"/>
          <a:lstStyle/>
          <a:p>
            <a:pPr marL="0" indent="0">
              <a:lnSpc>
                <a:spcPts val="1500"/>
              </a:lnSpc>
              <a:buNone/>
            </a:pPr>
            <a:r>
              <a:rPr lang="en-US" sz="2000" dirty="0">
                <a:solidFill>
                  <a:srgbClr val="1B5E20"/>
                </a:solidFill>
                <a:latin typeface="Times New Roman" panose="02020603050405020304" pitchFamily="18" charset="0"/>
                <a:ea typeface="Arial" pitchFamily="34" charset="-122"/>
                <a:cs typeface="Times New Roman" panose="02020603050405020304" pitchFamily="18" charset="0"/>
              </a:rPr>
              <a:t>2025: </a:t>
            </a:r>
            <a:r>
              <a:rPr lang="en-US" sz="2000" b="1" dirty="0">
                <a:solidFill>
                  <a:srgbClr val="1B5E20"/>
                </a:solidFill>
                <a:latin typeface="Times New Roman" panose="02020603050405020304" pitchFamily="18" charset="0"/>
                <a:ea typeface="Arial" pitchFamily="34" charset="-122"/>
                <a:cs typeface="Times New Roman" panose="02020603050405020304" pitchFamily="18" charset="0"/>
              </a:rPr>
              <a:t>15%</a:t>
            </a:r>
            <a:endParaRPr lang="en-US" sz="2000" dirty="0">
              <a:latin typeface="Times New Roman" panose="02020603050405020304" pitchFamily="18" charset="0"/>
              <a:cs typeface="Times New Roman" panose="02020603050405020304" pitchFamily="18" charset="0"/>
            </a:endParaRPr>
          </a:p>
        </p:txBody>
      </p:sp>
      <p:sp>
        <p:nvSpPr>
          <p:cNvPr id="53" name="Text 23">
            <a:extLst>
              <a:ext uri="{FF2B5EF4-FFF2-40B4-BE49-F238E27FC236}">
                <a16:creationId xmlns:a16="http://schemas.microsoft.com/office/drawing/2014/main" id="{57AF1351-B77C-5104-7F5D-A0CE28CE032A}"/>
              </a:ext>
            </a:extLst>
          </p:cNvPr>
          <p:cNvSpPr/>
          <p:nvPr/>
        </p:nvSpPr>
        <p:spPr>
          <a:xfrm>
            <a:off x="3903475" y="5786316"/>
            <a:ext cx="2613579" cy="615553"/>
          </a:xfrm>
          <a:prstGeom prst="rect">
            <a:avLst/>
          </a:prstGeom>
          <a:noFill/>
          <a:ln/>
        </p:spPr>
        <p:txBody>
          <a:bodyPr wrap="square" lIns="0" tIns="0" rIns="0" bIns="0" rtlCol="0" anchor="t">
            <a:spAutoFit/>
          </a:bodyPr>
          <a:lstStyle/>
          <a:p>
            <a:pPr marL="0" indent="0">
              <a:buNone/>
            </a:pPr>
            <a:r>
              <a:rPr lang="en-US" sz="2000" dirty="0">
                <a:solidFill>
                  <a:srgbClr val="1B5E20"/>
                </a:solidFill>
                <a:latin typeface="Times New Roman" panose="02020603050405020304" pitchFamily="18" charset="0"/>
                <a:ea typeface="Arial" pitchFamily="34" charset="-122"/>
                <a:cs typeface="Times New Roman" panose="02020603050405020304" pitchFamily="18" charset="0"/>
              </a:rPr>
              <a:t>DN xây dựng ứng dụng di động</a:t>
            </a:r>
            <a:endParaRPr lang="en-US" sz="2000" dirty="0">
              <a:latin typeface="Times New Roman" panose="02020603050405020304" pitchFamily="18" charset="0"/>
              <a:cs typeface="Times New Roman" panose="02020603050405020304" pitchFamily="18" charset="0"/>
            </a:endParaRPr>
          </a:p>
        </p:txBody>
      </p:sp>
      <p:sp>
        <p:nvSpPr>
          <p:cNvPr id="61" name="Text 31">
            <a:extLst>
              <a:ext uri="{FF2B5EF4-FFF2-40B4-BE49-F238E27FC236}">
                <a16:creationId xmlns:a16="http://schemas.microsoft.com/office/drawing/2014/main" id="{2173F09D-1265-026F-BB09-D216BC08877C}"/>
              </a:ext>
            </a:extLst>
          </p:cNvPr>
          <p:cNvSpPr/>
          <p:nvPr/>
        </p:nvSpPr>
        <p:spPr>
          <a:xfrm>
            <a:off x="190500" y="7210425"/>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4</a:t>
            </a:r>
            <a:endParaRPr lang="en-US" sz="980" dirty="0">
              <a:latin typeface="Times New Roman" panose="02020603050405020304" pitchFamily="18" charset="0"/>
              <a:cs typeface="Times New Roman" panose="02020603050405020304" pitchFamily="18" charset="0"/>
            </a:endParaRPr>
          </a:p>
        </p:txBody>
      </p:sp>
      <p:pic>
        <p:nvPicPr>
          <p:cNvPr id="63" name="Picture 62">
            <a:extLst>
              <a:ext uri="{FF2B5EF4-FFF2-40B4-BE49-F238E27FC236}">
                <a16:creationId xmlns:a16="http://schemas.microsoft.com/office/drawing/2014/main" id="{8564D4FF-9CCC-797B-37B0-1E2C30ECC018}"/>
              </a:ext>
            </a:extLst>
          </p:cNvPr>
          <p:cNvPicPr>
            <a:picLocks noChangeAspect="1"/>
          </p:cNvPicPr>
          <p:nvPr/>
        </p:nvPicPr>
        <p:blipFill>
          <a:blip r:embed="rId12"/>
          <a:stretch>
            <a:fillRect/>
          </a:stretch>
        </p:blipFill>
        <p:spPr>
          <a:xfrm>
            <a:off x="6917302" y="2898287"/>
            <a:ext cx="5269559" cy="3167917"/>
          </a:xfrm>
          <a:prstGeom prst="rect">
            <a:avLst/>
          </a:prstGeom>
        </p:spPr>
      </p:pic>
    </p:spTree>
    <p:extLst>
      <p:ext uri="{BB962C8B-B14F-4D97-AF65-F5344CB8AC3E}">
        <p14:creationId xmlns:p14="http://schemas.microsoft.com/office/powerpoint/2010/main" val="40625577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6"/>
                                        </p:tgtEl>
                                        <p:attrNameLst>
                                          <p:attrName>style.visibility</p:attrName>
                                        </p:attrNameLst>
                                      </p:cBhvr>
                                      <p:to>
                                        <p:strVal val="visible"/>
                                      </p:to>
                                    </p:set>
                                    <p:animEffect transition="in" filter="wipe(left)">
                                      <p:cBhvr>
                                        <p:cTn id="10" dur="500"/>
                                        <p:tgtEl>
                                          <p:spTgt spid="36"/>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37"/>
                                        </p:tgtEl>
                                        <p:attrNameLst>
                                          <p:attrName>style.visibility</p:attrName>
                                        </p:attrNameLst>
                                      </p:cBhvr>
                                      <p:to>
                                        <p:strVal val="visible"/>
                                      </p:to>
                                    </p:set>
                                    <p:animEffect transition="in" filter="wipe(left)">
                                      <p:cBhvr>
                                        <p:cTn id="13" dur="500"/>
                                        <p:tgtEl>
                                          <p:spTgt spid="37"/>
                                        </p:tgtEl>
                                      </p:cBhvr>
                                    </p:animEffect>
                                  </p:childTnLst>
                                </p:cTn>
                              </p:par>
                              <p:par>
                                <p:cTn id="14" presetID="22" presetClass="entr" presetSubtype="8"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left)">
                                      <p:cBhvr>
                                        <p:cTn id="16" dur="500"/>
                                        <p:tgtEl>
                                          <p:spTgt spid="13"/>
                                        </p:tgtEl>
                                      </p:cBhvr>
                                    </p:animEffect>
                                  </p:childTnLst>
                                </p:cTn>
                              </p:par>
                              <p:par>
                                <p:cTn id="17" presetID="22" presetClass="entr" presetSubtype="8"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500"/>
                                        <p:tgtEl>
                                          <p:spTgt spid="14"/>
                                        </p:tgtEl>
                                      </p:cBhvr>
                                    </p:animEffect>
                                  </p:childTnLst>
                                </p:cTn>
                              </p:par>
                              <p:par>
                                <p:cTn id="20" presetID="22" presetClass="entr" presetSubtype="8" fill="hold" nodeType="with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wipe(left)">
                                      <p:cBhvr>
                                        <p:cTn id="22" dur="500"/>
                                        <p:tgtEl>
                                          <p:spTgt spid="15"/>
                                        </p:tgtEl>
                                      </p:cBhvr>
                                    </p:animEffect>
                                  </p:childTnLst>
                                </p:cTn>
                              </p:par>
                              <p:par>
                                <p:cTn id="23" presetID="22" presetClass="entr" presetSubtype="8" fill="hold"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ipe(left)">
                                      <p:cBhvr>
                                        <p:cTn id="25" dur="500"/>
                                        <p:tgtEl>
                                          <p:spTgt spid="16"/>
                                        </p:tgtEl>
                                      </p:cBhvr>
                                    </p:animEffect>
                                  </p:childTnLst>
                                </p:cTn>
                              </p:par>
                              <p:par>
                                <p:cTn id="26" presetID="22" presetClass="entr" presetSubtype="8" fill="hold" nodeType="with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par>
                                <p:cTn id="29" presetID="22" presetClass="entr" presetSubtype="8"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500"/>
                                        <p:tgtEl>
                                          <p:spTgt spid="18"/>
                                        </p:tgtEl>
                                      </p:cBhvr>
                                    </p:animEffect>
                                  </p:childTnLst>
                                </p:cTn>
                              </p:par>
                              <p:par>
                                <p:cTn id="32" presetID="22" presetClass="entr" presetSubtype="8" fill="hold" nodeType="withEffect">
                                  <p:stCondLst>
                                    <p:cond delay="0"/>
                                  </p:stCondLst>
                                  <p:childTnLst>
                                    <p:set>
                                      <p:cBhvr>
                                        <p:cTn id="33" dur="1" fill="hold">
                                          <p:stCondLst>
                                            <p:cond delay="0"/>
                                          </p:stCondLst>
                                        </p:cTn>
                                        <p:tgtEl>
                                          <p:spTgt spid="19"/>
                                        </p:tgtEl>
                                        <p:attrNameLst>
                                          <p:attrName>style.visibility</p:attrName>
                                        </p:attrNameLst>
                                      </p:cBhvr>
                                      <p:to>
                                        <p:strVal val="visible"/>
                                      </p:to>
                                    </p:set>
                                    <p:animEffect transition="in" filter="wipe(left)">
                                      <p:cBhvr>
                                        <p:cTn id="34" dur="500"/>
                                        <p:tgtEl>
                                          <p:spTgt spid="19"/>
                                        </p:tgtEl>
                                      </p:cBhvr>
                                    </p:animEffect>
                                  </p:childTnLst>
                                </p:cTn>
                              </p:par>
                              <p:par>
                                <p:cTn id="35" presetID="22" presetClass="entr" presetSubtype="8" fill="hold" nodeType="with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38"/>
                                        </p:tgtEl>
                                        <p:attrNameLst>
                                          <p:attrName>style.visibility</p:attrName>
                                        </p:attrNameLst>
                                      </p:cBhvr>
                                      <p:to>
                                        <p:strVal val="visible"/>
                                      </p:to>
                                    </p:set>
                                    <p:animEffect transition="in" filter="wipe(left)">
                                      <p:cBhvr>
                                        <p:cTn id="40" dur="500"/>
                                        <p:tgtEl>
                                          <p:spTgt spid="38"/>
                                        </p:tgtEl>
                                      </p:cBhvr>
                                    </p:animEffect>
                                  </p:childTnLst>
                                </p:cTn>
                              </p:par>
                              <p:par>
                                <p:cTn id="41" presetID="22" presetClass="entr" presetSubtype="8" fill="hold" grpId="0" nodeType="withEffect">
                                  <p:stCondLst>
                                    <p:cond delay="0"/>
                                  </p:stCondLst>
                                  <p:childTnLst>
                                    <p:set>
                                      <p:cBhvr>
                                        <p:cTn id="42" dur="1" fill="hold">
                                          <p:stCondLst>
                                            <p:cond delay="0"/>
                                          </p:stCondLst>
                                        </p:cTn>
                                        <p:tgtEl>
                                          <p:spTgt spid="39"/>
                                        </p:tgtEl>
                                        <p:attrNameLst>
                                          <p:attrName>style.visibility</p:attrName>
                                        </p:attrNameLst>
                                      </p:cBhvr>
                                      <p:to>
                                        <p:strVal val="visible"/>
                                      </p:to>
                                    </p:set>
                                    <p:animEffect transition="in" filter="wipe(left)">
                                      <p:cBhvr>
                                        <p:cTn id="43" dur="500"/>
                                        <p:tgtEl>
                                          <p:spTgt spid="39"/>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wipe(left)">
                                      <p:cBhvr>
                                        <p:cTn id="46" dur="500"/>
                                        <p:tgtEl>
                                          <p:spTgt spid="40"/>
                                        </p:tgtEl>
                                      </p:cBhvr>
                                    </p:animEffect>
                                  </p:childTnLst>
                                </p:cTn>
                              </p:par>
                              <p:par>
                                <p:cTn id="47" presetID="22" presetClass="entr" presetSubtype="8"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animEffect transition="in" filter="wipe(left)">
                                      <p:cBhvr>
                                        <p:cTn id="49" dur="500"/>
                                        <p:tgtEl>
                                          <p:spTgt spid="41"/>
                                        </p:tgtEl>
                                      </p:cBhvr>
                                    </p:animEffect>
                                  </p:childTnLst>
                                </p:cTn>
                              </p:par>
                              <p:par>
                                <p:cTn id="50" presetID="22" presetClass="entr" presetSubtype="8" fill="hold" grpId="0" nodeType="withEffect">
                                  <p:stCondLst>
                                    <p:cond delay="0"/>
                                  </p:stCondLst>
                                  <p:childTnLst>
                                    <p:set>
                                      <p:cBhvr>
                                        <p:cTn id="51" dur="1" fill="hold">
                                          <p:stCondLst>
                                            <p:cond delay="0"/>
                                          </p:stCondLst>
                                        </p:cTn>
                                        <p:tgtEl>
                                          <p:spTgt spid="42"/>
                                        </p:tgtEl>
                                        <p:attrNameLst>
                                          <p:attrName>style.visibility</p:attrName>
                                        </p:attrNameLst>
                                      </p:cBhvr>
                                      <p:to>
                                        <p:strVal val="visible"/>
                                      </p:to>
                                    </p:set>
                                    <p:animEffect transition="in" filter="wipe(left)">
                                      <p:cBhvr>
                                        <p:cTn id="52" dur="500"/>
                                        <p:tgtEl>
                                          <p:spTgt spid="42"/>
                                        </p:tgtEl>
                                      </p:cBhvr>
                                    </p:animEffect>
                                  </p:childTnLst>
                                </p:cTn>
                              </p:par>
                              <p:par>
                                <p:cTn id="53" presetID="22" presetClass="entr" presetSubtype="8" fill="hold" grpId="0" nodeType="withEffect">
                                  <p:stCondLst>
                                    <p:cond delay="0"/>
                                  </p:stCondLst>
                                  <p:childTnLst>
                                    <p:set>
                                      <p:cBhvr>
                                        <p:cTn id="54" dur="1" fill="hold">
                                          <p:stCondLst>
                                            <p:cond delay="0"/>
                                          </p:stCondLst>
                                        </p:cTn>
                                        <p:tgtEl>
                                          <p:spTgt spid="43"/>
                                        </p:tgtEl>
                                        <p:attrNameLst>
                                          <p:attrName>style.visibility</p:attrName>
                                        </p:attrNameLst>
                                      </p:cBhvr>
                                      <p:to>
                                        <p:strVal val="visible"/>
                                      </p:to>
                                    </p:set>
                                    <p:animEffect transition="in" filter="wipe(left)">
                                      <p:cBhvr>
                                        <p:cTn id="55" dur="500"/>
                                        <p:tgtEl>
                                          <p:spTgt spid="43"/>
                                        </p:tgtEl>
                                      </p:cBhvr>
                                    </p:animEffect>
                                  </p:childTnLst>
                                </p:cTn>
                              </p:par>
                              <p:par>
                                <p:cTn id="56" presetID="22" presetClass="entr" presetSubtype="8"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wipe(left)">
                                      <p:cBhvr>
                                        <p:cTn id="58" dur="500"/>
                                        <p:tgtEl>
                                          <p:spTgt spid="44"/>
                                        </p:tgtEl>
                                      </p:cBhvr>
                                    </p:animEffect>
                                  </p:childTnLst>
                                </p:cTn>
                              </p:par>
                              <p:par>
                                <p:cTn id="59" presetID="22" presetClass="entr" presetSubtype="8" fill="hold" grpId="0" nodeType="withEffect">
                                  <p:stCondLst>
                                    <p:cond delay="0"/>
                                  </p:stCondLst>
                                  <p:childTnLst>
                                    <p:set>
                                      <p:cBhvr>
                                        <p:cTn id="60" dur="1" fill="hold">
                                          <p:stCondLst>
                                            <p:cond delay="0"/>
                                          </p:stCondLst>
                                        </p:cTn>
                                        <p:tgtEl>
                                          <p:spTgt spid="45"/>
                                        </p:tgtEl>
                                        <p:attrNameLst>
                                          <p:attrName>style.visibility</p:attrName>
                                        </p:attrNameLst>
                                      </p:cBhvr>
                                      <p:to>
                                        <p:strVal val="visible"/>
                                      </p:to>
                                    </p:set>
                                    <p:animEffect transition="in" filter="wipe(left)">
                                      <p:cBhvr>
                                        <p:cTn id="61" dur="500"/>
                                        <p:tgtEl>
                                          <p:spTgt spid="45"/>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6"/>
                                        </p:tgtEl>
                                        <p:attrNameLst>
                                          <p:attrName>style.visibility</p:attrName>
                                        </p:attrNameLst>
                                      </p:cBhvr>
                                      <p:to>
                                        <p:strVal val="visible"/>
                                      </p:to>
                                    </p:set>
                                    <p:animEffect transition="in" filter="wipe(left)">
                                      <p:cBhvr>
                                        <p:cTn id="64" dur="500"/>
                                        <p:tgtEl>
                                          <p:spTgt spid="46"/>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47"/>
                                        </p:tgtEl>
                                        <p:attrNameLst>
                                          <p:attrName>style.visibility</p:attrName>
                                        </p:attrNameLst>
                                      </p:cBhvr>
                                      <p:to>
                                        <p:strVal val="visible"/>
                                      </p:to>
                                    </p:set>
                                    <p:animEffect transition="in" filter="wipe(left)">
                                      <p:cBhvr>
                                        <p:cTn id="67" dur="500"/>
                                        <p:tgtEl>
                                          <p:spTgt spid="47"/>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48"/>
                                        </p:tgtEl>
                                        <p:attrNameLst>
                                          <p:attrName>style.visibility</p:attrName>
                                        </p:attrNameLst>
                                      </p:cBhvr>
                                      <p:to>
                                        <p:strVal val="visible"/>
                                      </p:to>
                                    </p:set>
                                    <p:animEffect transition="in" filter="wipe(left)">
                                      <p:cBhvr>
                                        <p:cTn id="70" dur="500"/>
                                        <p:tgtEl>
                                          <p:spTgt spid="48"/>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49"/>
                                        </p:tgtEl>
                                        <p:attrNameLst>
                                          <p:attrName>style.visibility</p:attrName>
                                        </p:attrNameLst>
                                      </p:cBhvr>
                                      <p:to>
                                        <p:strVal val="visible"/>
                                      </p:to>
                                    </p:set>
                                    <p:animEffect transition="in" filter="wipe(left)">
                                      <p:cBhvr>
                                        <p:cTn id="73" dur="500"/>
                                        <p:tgtEl>
                                          <p:spTgt spid="49"/>
                                        </p:tgtEl>
                                      </p:cBhvr>
                                    </p:animEffect>
                                  </p:childTnLst>
                                </p:cTn>
                              </p:par>
                              <p:par>
                                <p:cTn id="74" presetID="22" presetClass="entr" presetSubtype="8" fill="hold" grpId="0" nodeType="withEffect">
                                  <p:stCondLst>
                                    <p:cond delay="0"/>
                                  </p:stCondLst>
                                  <p:childTnLst>
                                    <p:set>
                                      <p:cBhvr>
                                        <p:cTn id="75" dur="1" fill="hold">
                                          <p:stCondLst>
                                            <p:cond delay="0"/>
                                          </p:stCondLst>
                                        </p:cTn>
                                        <p:tgtEl>
                                          <p:spTgt spid="50"/>
                                        </p:tgtEl>
                                        <p:attrNameLst>
                                          <p:attrName>style.visibility</p:attrName>
                                        </p:attrNameLst>
                                      </p:cBhvr>
                                      <p:to>
                                        <p:strVal val="visible"/>
                                      </p:to>
                                    </p:set>
                                    <p:animEffect transition="in" filter="wipe(left)">
                                      <p:cBhvr>
                                        <p:cTn id="76" dur="500"/>
                                        <p:tgtEl>
                                          <p:spTgt spid="50"/>
                                        </p:tgtEl>
                                      </p:cBhvr>
                                    </p:animEffect>
                                  </p:childTnLst>
                                </p:cTn>
                              </p:par>
                              <p:par>
                                <p:cTn id="77" presetID="22" presetClass="entr" presetSubtype="8" fill="hold" grpId="0" nodeType="withEffect">
                                  <p:stCondLst>
                                    <p:cond delay="0"/>
                                  </p:stCondLst>
                                  <p:childTnLst>
                                    <p:set>
                                      <p:cBhvr>
                                        <p:cTn id="78" dur="1" fill="hold">
                                          <p:stCondLst>
                                            <p:cond delay="0"/>
                                          </p:stCondLst>
                                        </p:cTn>
                                        <p:tgtEl>
                                          <p:spTgt spid="51"/>
                                        </p:tgtEl>
                                        <p:attrNameLst>
                                          <p:attrName>style.visibility</p:attrName>
                                        </p:attrNameLst>
                                      </p:cBhvr>
                                      <p:to>
                                        <p:strVal val="visible"/>
                                      </p:to>
                                    </p:set>
                                    <p:animEffect transition="in" filter="wipe(left)">
                                      <p:cBhvr>
                                        <p:cTn id="79" dur="500"/>
                                        <p:tgtEl>
                                          <p:spTgt spid="51"/>
                                        </p:tgtEl>
                                      </p:cBhvr>
                                    </p:animEffect>
                                  </p:childTnLst>
                                </p:cTn>
                              </p:par>
                              <p:par>
                                <p:cTn id="80" presetID="22" presetClass="entr" presetSubtype="8" fill="hold" grpId="0" nodeType="withEffect">
                                  <p:stCondLst>
                                    <p:cond delay="0"/>
                                  </p:stCondLst>
                                  <p:childTnLst>
                                    <p:set>
                                      <p:cBhvr>
                                        <p:cTn id="81" dur="1" fill="hold">
                                          <p:stCondLst>
                                            <p:cond delay="0"/>
                                          </p:stCondLst>
                                        </p:cTn>
                                        <p:tgtEl>
                                          <p:spTgt spid="52"/>
                                        </p:tgtEl>
                                        <p:attrNameLst>
                                          <p:attrName>style.visibility</p:attrName>
                                        </p:attrNameLst>
                                      </p:cBhvr>
                                      <p:to>
                                        <p:strVal val="visible"/>
                                      </p:to>
                                    </p:set>
                                    <p:animEffect transition="in" filter="wipe(left)">
                                      <p:cBhvr>
                                        <p:cTn id="82" dur="500"/>
                                        <p:tgtEl>
                                          <p:spTgt spid="52"/>
                                        </p:tgtEl>
                                      </p:cBhvr>
                                    </p:animEffect>
                                  </p:childTnLst>
                                </p:cTn>
                              </p:par>
                              <p:par>
                                <p:cTn id="83" presetID="22" presetClass="entr" presetSubtype="8" fill="hold" grpId="0" nodeType="withEffect">
                                  <p:stCondLst>
                                    <p:cond delay="0"/>
                                  </p:stCondLst>
                                  <p:childTnLst>
                                    <p:set>
                                      <p:cBhvr>
                                        <p:cTn id="84" dur="1" fill="hold">
                                          <p:stCondLst>
                                            <p:cond delay="0"/>
                                          </p:stCondLst>
                                        </p:cTn>
                                        <p:tgtEl>
                                          <p:spTgt spid="53"/>
                                        </p:tgtEl>
                                        <p:attrNameLst>
                                          <p:attrName>style.visibility</p:attrName>
                                        </p:attrNameLst>
                                      </p:cBhvr>
                                      <p:to>
                                        <p:strVal val="visible"/>
                                      </p:to>
                                    </p:set>
                                    <p:animEffect transition="in" filter="wipe(left)">
                                      <p:cBhvr>
                                        <p:cTn id="85" dur="500"/>
                                        <p:tgtEl>
                                          <p:spTgt spid="53"/>
                                        </p:tgtEl>
                                      </p:cBhvr>
                                    </p:animEffect>
                                  </p:childTnLst>
                                </p:cTn>
                              </p:par>
                            </p:childTnLst>
                          </p:cTn>
                        </p:par>
                        <p:par>
                          <p:cTn id="86" fill="hold">
                            <p:stCondLst>
                              <p:cond delay="500"/>
                            </p:stCondLst>
                            <p:childTnLst>
                              <p:par>
                                <p:cTn id="87" presetID="21" presetClass="entr" presetSubtype="1" fill="hold" nodeType="afterEffect">
                                  <p:stCondLst>
                                    <p:cond delay="0"/>
                                  </p:stCondLst>
                                  <p:childTnLst>
                                    <p:set>
                                      <p:cBhvr>
                                        <p:cTn id="88" dur="1" fill="hold">
                                          <p:stCondLst>
                                            <p:cond delay="0"/>
                                          </p:stCondLst>
                                        </p:cTn>
                                        <p:tgtEl>
                                          <p:spTgt spid="63"/>
                                        </p:tgtEl>
                                        <p:attrNameLst>
                                          <p:attrName>style.visibility</p:attrName>
                                        </p:attrNameLst>
                                      </p:cBhvr>
                                      <p:to>
                                        <p:strVal val="visible"/>
                                      </p:to>
                                    </p:set>
                                    <p:animEffect transition="in" filter="wheel(1)">
                                      <p:cBhvr>
                                        <p:cTn id="89" dur="10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D241B3-6611-2599-B4DB-9119BDF87E1C}"/>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AFA8E6C-E959-57CB-7BE7-6CFF2973CB14}"/>
              </a:ext>
            </a:extLst>
          </p:cNvPr>
          <p:cNvPicPr>
            <a:picLocks noChangeAspect="1"/>
          </p:cNvPicPr>
          <p:nvPr/>
        </p:nvPicPr>
        <p:blipFill>
          <a:blip r:embed="rId3"/>
          <a:stretch>
            <a:fillRect/>
          </a:stretch>
        </p:blipFill>
        <p:spPr>
          <a:xfrm>
            <a:off x="0" y="0"/>
            <a:ext cx="12192000" cy="7486650"/>
          </a:xfrm>
          <a:prstGeom prst="rect">
            <a:avLst/>
          </a:prstGeom>
        </p:spPr>
      </p:pic>
      <p:pic>
        <p:nvPicPr>
          <p:cNvPr id="3" name="Image 1" descr="preencoded.png">
            <a:extLst>
              <a:ext uri="{FF2B5EF4-FFF2-40B4-BE49-F238E27FC236}">
                <a16:creationId xmlns:a16="http://schemas.microsoft.com/office/drawing/2014/main" id="{C64DE53B-1A60-9DE6-4374-3060D4DCD8BD}"/>
              </a:ext>
            </a:extLst>
          </p:cNvPr>
          <p:cNvPicPr>
            <a:picLocks noChangeAspect="1"/>
          </p:cNvPicPr>
          <p:nvPr/>
        </p:nvPicPr>
        <p:blipFill>
          <a:blip r:embed="rId4"/>
          <a:stretch>
            <a:fillRect/>
          </a:stretch>
        </p:blipFill>
        <p:spPr>
          <a:xfrm>
            <a:off x="0" y="0"/>
            <a:ext cx="12192000" cy="723900"/>
          </a:xfrm>
          <a:prstGeom prst="rect">
            <a:avLst/>
          </a:prstGeom>
        </p:spPr>
      </p:pic>
      <p:pic>
        <p:nvPicPr>
          <p:cNvPr id="22" name="Image 20" descr="preencoded.png">
            <a:extLst>
              <a:ext uri="{FF2B5EF4-FFF2-40B4-BE49-F238E27FC236}">
                <a16:creationId xmlns:a16="http://schemas.microsoft.com/office/drawing/2014/main" id="{B951EE36-E283-6C3F-956F-B8543D77688A}"/>
              </a:ext>
            </a:extLst>
          </p:cNvPr>
          <p:cNvPicPr>
            <a:picLocks noChangeAspect="1"/>
          </p:cNvPicPr>
          <p:nvPr/>
        </p:nvPicPr>
        <p:blipFill>
          <a:blip r:embed="rId5"/>
          <a:stretch>
            <a:fillRect/>
          </a:stretch>
        </p:blipFill>
        <p:spPr>
          <a:xfrm>
            <a:off x="152400" y="866775"/>
            <a:ext cx="11896725" cy="6324600"/>
          </a:xfrm>
          <a:prstGeom prst="rect">
            <a:avLst/>
          </a:prstGeom>
        </p:spPr>
      </p:pic>
      <p:pic>
        <p:nvPicPr>
          <p:cNvPr id="23" name="Image 21" descr="preencoded.png">
            <a:extLst>
              <a:ext uri="{FF2B5EF4-FFF2-40B4-BE49-F238E27FC236}">
                <a16:creationId xmlns:a16="http://schemas.microsoft.com/office/drawing/2014/main" id="{CD9D7CEF-8B72-F8A6-B996-5BCA69AE407D}"/>
              </a:ext>
            </a:extLst>
          </p:cNvPr>
          <p:cNvPicPr>
            <a:picLocks noChangeAspect="1"/>
          </p:cNvPicPr>
          <p:nvPr/>
        </p:nvPicPr>
        <p:blipFill>
          <a:blip r:embed="rId6"/>
          <a:stretch>
            <a:fillRect/>
          </a:stretch>
        </p:blipFill>
        <p:spPr>
          <a:xfrm>
            <a:off x="142876" y="866775"/>
            <a:ext cx="11906250" cy="457200"/>
          </a:xfrm>
          <a:prstGeom prst="rect">
            <a:avLst/>
          </a:prstGeom>
        </p:spPr>
      </p:pic>
      <p:pic>
        <p:nvPicPr>
          <p:cNvPr id="24" name="Image 22" descr="preencoded.png">
            <a:extLst>
              <a:ext uri="{FF2B5EF4-FFF2-40B4-BE49-F238E27FC236}">
                <a16:creationId xmlns:a16="http://schemas.microsoft.com/office/drawing/2014/main" id="{D43FDF97-6099-E7B8-5495-378F7DAD6C68}"/>
              </a:ext>
            </a:extLst>
          </p:cNvPr>
          <p:cNvPicPr>
            <a:picLocks noChangeAspect="1"/>
          </p:cNvPicPr>
          <p:nvPr/>
        </p:nvPicPr>
        <p:blipFill>
          <a:blip r:embed="rId7"/>
          <a:stretch>
            <a:fillRect/>
          </a:stretch>
        </p:blipFill>
        <p:spPr>
          <a:xfrm>
            <a:off x="400050" y="962025"/>
            <a:ext cx="387251" cy="309801"/>
          </a:xfrm>
          <a:prstGeom prst="rect">
            <a:avLst/>
          </a:prstGeom>
        </p:spPr>
      </p:pic>
      <p:grpSp>
        <p:nvGrpSpPr>
          <p:cNvPr id="62" name="Group 61">
            <a:extLst>
              <a:ext uri="{FF2B5EF4-FFF2-40B4-BE49-F238E27FC236}">
                <a16:creationId xmlns:a16="http://schemas.microsoft.com/office/drawing/2014/main" id="{0A2A7021-0B9D-21A2-D1FC-3B8A50060F58}"/>
              </a:ext>
            </a:extLst>
          </p:cNvPr>
          <p:cNvGrpSpPr/>
          <p:nvPr/>
        </p:nvGrpSpPr>
        <p:grpSpPr>
          <a:xfrm>
            <a:off x="412700" y="2270224"/>
            <a:ext cx="463451" cy="463451"/>
            <a:chOff x="400050" y="2317560"/>
            <a:chExt cx="463451" cy="463451"/>
          </a:xfrm>
        </p:grpSpPr>
        <p:pic>
          <p:nvPicPr>
            <p:cNvPr id="25" name="Image 23" descr="preencoded.png">
              <a:extLst>
                <a:ext uri="{FF2B5EF4-FFF2-40B4-BE49-F238E27FC236}">
                  <a16:creationId xmlns:a16="http://schemas.microsoft.com/office/drawing/2014/main" id="{1469E799-B8E7-AC49-EC89-53357E5033FA}"/>
                </a:ext>
              </a:extLst>
            </p:cNvPr>
            <p:cNvPicPr>
              <a:picLocks noChangeAspect="1"/>
            </p:cNvPicPr>
            <p:nvPr/>
          </p:nvPicPr>
          <p:blipFill>
            <a:blip r:embed="rId8"/>
            <a:stretch>
              <a:fillRect/>
            </a:stretch>
          </p:blipFill>
          <p:spPr>
            <a:xfrm>
              <a:off x="400050" y="2317560"/>
              <a:ext cx="463451" cy="463451"/>
            </a:xfrm>
            <a:prstGeom prst="rect">
              <a:avLst/>
            </a:prstGeom>
          </p:spPr>
        </p:pic>
        <p:pic>
          <p:nvPicPr>
            <p:cNvPr id="26" name="Image 24" descr="preencoded.png">
              <a:extLst>
                <a:ext uri="{FF2B5EF4-FFF2-40B4-BE49-F238E27FC236}">
                  <a16:creationId xmlns:a16="http://schemas.microsoft.com/office/drawing/2014/main" id="{EC39FE70-1201-16D2-A24C-33898BFE79D3}"/>
                </a:ext>
              </a:extLst>
            </p:cNvPr>
            <p:cNvPicPr>
              <a:picLocks noChangeAspect="1"/>
            </p:cNvPicPr>
            <p:nvPr/>
          </p:nvPicPr>
          <p:blipFill>
            <a:blip r:embed="rId9"/>
            <a:stretch>
              <a:fillRect/>
            </a:stretch>
          </p:blipFill>
          <p:spPr>
            <a:xfrm>
              <a:off x="546668" y="2412889"/>
              <a:ext cx="269208" cy="239296"/>
            </a:xfrm>
            <a:prstGeom prst="rect">
              <a:avLst/>
            </a:prstGeom>
          </p:spPr>
        </p:pic>
      </p:grpSp>
      <p:pic>
        <p:nvPicPr>
          <p:cNvPr id="28" name="Image 26" descr="preencoded.png">
            <a:extLst>
              <a:ext uri="{FF2B5EF4-FFF2-40B4-BE49-F238E27FC236}">
                <a16:creationId xmlns:a16="http://schemas.microsoft.com/office/drawing/2014/main" id="{C73EFDD2-4DD2-645E-9D04-D7663F65E2B8}"/>
              </a:ext>
            </a:extLst>
          </p:cNvPr>
          <p:cNvPicPr>
            <a:picLocks noChangeAspect="1"/>
          </p:cNvPicPr>
          <p:nvPr/>
        </p:nvPicPr>
        <p:blipFill>
          <a:blip r:embed="rId10"/>
          <a:stretch>
            <a:fillRect/>
          </a:stretch>
        </p:blipFill>
        <p:spPr>
          <a:xfrm>
            <a:off x="142875" y="2873810"/>
            <a:ext cx="7068685" cy="3429550"/>
          </a:xfrm>
          <a:prstGeom prst="rect">
            <a:avLst/>
          </a:prstGeom>
        </p:spPr>
      </p:pic>
      <p:pic>
        <p:nvPicPr>
          <p:cNvPr id="29" name="Image 27" descr="preencoded.png">
            <a:extLst>
              <a:ext uri="{FF2B5EF4-FFF2-40B4-BE49-F238E27FC236}">
                <a16:creationId xmlns:a16="http://schemas.microsoft.com/office/drawing/2014/main" id="{8EFEFD8D-99BC-53D1-CB13-EB679A1953ED}"/>
              </a:ext>
            </a:extLst>
          </p:cNvPr>
          <p:cNvPicPr>
            <a:picLocks noChangeAspect="1"/>
          </p:cNvPicPr>
          <p:nvPr/>
        </p:nvPicPr>
        <p:blipFill>
          <a:blip r:embed="rId11"/>
          <a:stretch>
            <a:fillRect/>
          </a:stretch>
        </p:blipFill>
        <p:spPr>
          <a:xfrm>
            <a:off x="6923314" y="3363100"/>
            <a:ext cx="221570" cy="221570"/>
          </a:xfrm>
          <a:prstGeom prst="rect">
            <a:avLst/>
          </a:prstGeom>
        </p:spPr>
      </p:pic>
      <p:sp>
        <p:nvSpPr>
          <p:cNvPr id="30" name="Text 0">
            <a:extLst>
              <a:ext uri="{FF2B5EF4-FFF2-40B4-BE49-F238E27FC236}">
                <a16:creationId xmlns:a16="http://schemas.microsoft.com/office/drawing/2014/main" id="{E9A7D250-9D01-CC6E-490C-833388C04F24}"/>
              </a:ext>
            </a:extLst>
          </p:cNvPr>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Các chỉ số thành phần EBI 2024-2025</a:t>
            </a:r>
            <a:endParaRPr lang="en-US" sz="2600" dirty="0">
              <a:latin typeface="Times New Roman" panose="02020603050405020304" pitchFamily="18" charset="0"/>
              <a:cs typeface="Times New Roman" panose="02020603050405020304" pitchFamily="18" charset="0"/>
            </a:endParaRPr>
          </a:p>
        </p:txBody>
      </p:sp>
      <p:sp>
        <p:nvSpPr>
          <p:cNvPr id="54" name="Text 24">
            <a:extLst>
              <a:ext uri="{FF2B5EF4-FFF2-40B4-BE49-F238E27FC236}">
                <a16:creationId xmlns:a16="http://schemas.microsoft.com/office/drawing/2014/main" id="{D58302F2-CD83-06A0-B59D-0ACA4C3CF492}"/>
              </a:ext>
            </a:extLst>
          </p:cNvPr>
          <p:cNvSpPr/>
          <p:nvPr/>
        </p:nvSpPr>
        <p:spPr>
          <a:xfrm>
            <a:off x="1034951" y="999805"/>
            <a:ext cx="3911709"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B5E20"/>
                </a:solidFill>
                <a:latin typeface="Times New Roman" panose="02020603050405020304" pitchFamily="18" charset="0"/>
                <a:ea typeface="Arial" pitchFamily="34" charset="-122"/>
                <a:cs typeface="Times New Roman" panose="02020603050405020304" pitchFamily="18" charset="0"/>
              </a:rPr>
              <a:t>Giao dịch B2B</a:t>
            </a:r>
            <a:endParaRPr lang="en-US" sz="2400" dirty="0">
              <a:latin typeface="Times New Roman" panose="02020603050405020304" pitchFamily="18" charset="0"/>
              <a:cs typeface="Times New Roman" panose="02020603050405020304" pitchFamily="18" charset="0"/>
            </a:endParaRPr>
          </a:p>
        </p:txBody>
      </p:sp>
      <p:sp>
        <p:nvSpPr>
          <p:cNvPr id="55" name="Text 25">
            <a:extLst>
              <a:ext uri="{FF2B5EF4-FFF2-40B4-BE49-F238E27FC236}">
                <a16:creationId xmlns:a16="http://schemas.microsoft.com/office/drawing/2014/main" id="{64071A29-BEE3-4F04-35D9-6197E1D62B88}"/>
              </a:ext>
            </a:extLst>
          </p:cNvPr>
          <p:cNvSpPr/>
          <p:nvPr/>
        </p:nvSpPr>
        <p:spPr>
          <a:xfrm>
            <a:off x="593675" y="1495445"/>
            <a:ext cx="11109424" cy="615553"/>
          </a:xfrm>
          <a:prstGeom prst="rect">
            <a:avLst/>
          </a:prstGeom>
          <a:noFill/>
          <a:ln/>
        </p:spPr>
        <p:txBody>
          <a:bodyPr wrap="square" lIns="0" tIns="0" rIns="0" bIns="0" rtlCol="0" anchor="t">
            <a:spAutoFit/>
          </a:bodyPr>
          <a:lstStyle/>
          <a:p>
            <a:pPr marL="0" indent="0">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Chỉ số này đánh giá mức độ ứng dụng TMĐT trong các hoạt động giao thương giữa các doanh nghiệp, đặc biệt là trong xuất khẩu trực tuyến.</a:t>
            </a:r>
            <a:endParaRPr lang="en-US" sz="2000" dirty="0">
              <a:latin typeface="Times New Roman" panose="02020603050405020304" pitchFamily="18" charset="0"/>
              <a:cs typeface="Times New Roman" panose="02020603050405020304" pitchFamily="18" charset="0"/>
            </a:endParaRPr>
          </a:p>
        </p:txBody>
      </p:sp>
      <p:sp>
        <p:nvSpPr>
          <p:cNvPr id="56" name="Text 26">
            <a:extLst>
              <a:ext uri="{FF2B5EF4-FFF2-40B4-BE49-F238E27FC236}">
                <a16:creationId xmlns:a16="http://schemas.microsoft.com/office/drawing/2014/main" id="{892ED87B-5F2C-07B4-7C9C-5C9F9A794A03}"/>
              </a:ext>
            </a:extLst>
          </p:cNvPr>
          <p:cNvSpPr/>
          <p:nvPr/>
        </p:nvSpPr>
        <p:spPr>
          <a:xfrm>
            <a:off x="958751" y="2393761"/>
            <a:ext cx="4699099" cy="239296"/>
          </a:xfrm>
          <a:prstGeom prst="rect">
            <a:avLst/>
          </a:prstGeom>
          <a:noFill/>
          <a:ln/>
        </p:spPr>
        <p:txBody>
          <a:bodyPr wrap="square" lIns="0" tIns="0" rIns="0" bIns="0" rtlCol="0" anchor="t">
            <a:spAutoFit/>
          </a:bodyPr>
          <a:lstStyle/>
          <a:p>
            <a:pPr marL="0" indent="0">
              <a:lnSpc>
                <a:spcPts val="1800"/>
              </a:lnSpc>
              <a:buNone/>
            </a:pPr>
            <a:r>
              <a:rPr lang="en-US" sz="2200" b="1" dirty="0">
                <a:solidFill>
                  <a:srgbClr val="000000"/>
                </a:solidFill>
                <a:latin typeface="Times New Roman" panose="02020603050405020304" pitchFamily="18" charset="0"/>
                <a:ea typeface="Arial" pitchFamily="34" charset="-122"/>
                <a:cs typeface="Times New Roman" panose="02020603050405020304" pitchFamily="18" charset="0"/>
              </a:rPr>
              <a:t>Xuất khẩu qua sàn giao dịch TMĐT</a:t>
            </a:r>
            <a:endParaRPr lang="en-US" sz="2200" dirty="0">
              <a:latin typeface="Times New Roman" panose="02020603050405020304" pitchFamily="18" charset="0"/>
              <a:cs typeface="Times New Roman" panose="02020603050405020304" pitchFamily="18" charset="0"/>
            </a:endParaRPr>
          </a:p>
        </p:txBody>
      </p:sp>
      <p:sp>
        <p:nvSpPr>
          <p:cNvPr id="60" name="Text 30">
            <a:extLst>
              <a:ext uri="{FF2B5EF4-FFF2-40B4-BE49-F238E27FC236}">
                <a16:creationId xmlns:a16="http://schemas.microsoft.com/office/drawing/2014/main" id="{16669AC8-5A2C-F7E7-8C4A-05895A78CD3E}"/>
              </a:ext>
            </a:extLst>
          </p:cNvPr>
          <p:cNvSpPr/>
          <p:nvPr/>
        </p:nvSpPr>
        <p:spPr>
          <a:xfrm>
            <a:off x="7221084" y="3315163"/>
            <a:ext cx="4285116" cy="1538883"/>
          </a:xfrm>
          <a:prstGeom prst="rect">
            <a:avLst/>
          </a:prstGeom>
          <a:noFill/>
          <a:ln/>
        </p:spPr>
        <p:txBody>
          <a:bodyPr wrap="square" lIns="0" tIns="0" rIns="0" bIns="0" rtlCol="0" anchor="t">
            <a:spAutoFit/>
          </a:bodyPr>
          <a:lstStyle/>
          <a:p>
            <a:pPr marL="0" indent="0">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Sự sụt giảm này có thể cho thấy những thay đổi trong chiến lược xuất khẩu của doanh nghiệp, hoặc phản ánh sự cần thiết phải có các chính sách hỗ trợ mạnh mẽ hơn để thúc đẩy xuất khẩu trực tuyến.</a:t>
            </a:r>
            <a:endParaRPr lang="en-US" sz="2000" dirty="0">
              <a:latin typeface="Times New Roman" panose="02020603050405020304" pitchFamily="18" charset="0"/>
              <a:cs typeface="Times New Roman" panose="02020603050405020304" pitchFamily="18" charset="0"/>
            </a:endParaRPr>
          </a:p>
        </p:txBody>
      </p:sp>
      <p:sp>
        <p:nvSpPr>
          <p:cNvPr id="61" name="Text 31">
            <a:extLst>
              <a:ext uri="{FF2B5EF4-FFF2-40B4-BE49-F238E27FC236}">
                <a16:creationId xmlns:a16="http://schemas.microsoft.com/office/drawing/2014/main" id="{725D30DC-AF84-F4C2-F3D0-AAAE8430D69E}"/>
              </a:ext>
            </a:extLst>
          </p:cNvPr>
          <p:cNvSpPr/>
          <p:nvPr/>
        </p:nvSpPr>
        <p:spPr>
          <a:xfrm>
            <a:off x="190500" y="7210425"/>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4</a:t>
            </a:r>
            <a:endParaRPr lang="en-US" sz="98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09482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54"/>
                                        </p:tgtEl>
                                        <p:attrNameLst>
                                          <p:attrName>style.visibility</p:attrName>
                                        </p:attrNameLst>
                                      </p:cBhvr>
                                      <p:to>
                                        <p:strVal val="visible"/>
                                      </p:to>
                                    </p:set>
                                    <p:animEffect transition="in" filter="wipe(left)">
                                      <p:cBhvr>
                                        <p:cTn id="10" dur="500"/>
                                        <p:tgtEl>
                                          <p:spTgt spid="54"/>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grpId="0" nodeType="clickEffect">
                                  <p:stCondLst>
                                    <p:cond delay="0"/>
                                  </p:stCondLst>
                                  <p:childTnLst>
                                    <p:set>
                                      <p:cBhvr>
                                        <p:cTn id="14" dur="1" fill="hold">
                                          <p:stCondLst>
                                            <p:cond delay="0"/>
                                          </p:stCondLst>
                                        </p:cTn>
                                        <p:tgtEl>
                                          <p:spTgt spid="55"/>
                                        </p:tgtEl>
                                        <p:attrNameLst>
                                          <p:attrName>style.visibility</p:attrName>
                                        </p:attrNameLst>
                                      </p:cBhvr>
                                      <p:to>
                                        <p:strVal val="visible"/>
                                      </p:to>
                                    </p:set>
                                    <p:animEffect transition="in" filter="circle(in)">
                                      <p:cBhvr>
                                        <p:cTn id="15" dur="1000"/>
                                        <p:tgtEl>
                                          <p:spTgt spid="55"/>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62"/>
                                        </p:tgtEl>
                                        <p:attrNameLst>
                                          <p:attrName>style.visibility</p:attrName>
                                        </p:attrNameLst>
                                      </p:cBhvr>
                                      <p:to>
                                        <p:strVal val="visible"/>
                                      </p:to>
                                    </p:set>
                                    <p:animEffect transition="in" filter="barn(inVertical)">
                                      <p:cBhvr>
                                        <p:cTn id="20" dur="500"/>
                                        <p:tgtEl>
                                          <p:spTgt spid="62"/>
                                        </p:tgtEl>
                                      </p:cBhvr>
                                    </p:animEffect>
                                  </p:childTnLst>
                                </p:cTn>
                              </p:par>
                              <p:par>
                                <p:cTn id="21" presetID="16" presetClass="entr" presetSubtype="21"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barn(inVertical)">
                                      <p:cBhvr>
                                        <p:cTn id="23" dur="500"/>
                                        <p:tgtEl>
                                          <p:spTgt spid="28"/>
                                        </p:tgtEl>
                                      </p:cBhvr>
                                    </p:animEffect>
                                  </p:childTnLst>
                                </p:cTn>
                              </p:par>
                              <p:par>
                                <p:cTn id="24" presetID="16" presetClass="entr" presetSubtype="21" fill="hold" grpId="0" nodeType="withEffect">
                                  <p:stCondLst>
                                    <p:cond delay="0"/>
                                  </p:stCondLst>
                                  <p:childTnLst>
                                    <p:set>
                                      <p:cBhvr>
                                        <p:cTn id="25" dur="1" fill="hold">
                                          <p:stCondLst>
                                            <p:cond delay="0"/>
                                          </p:stCondLst>
                                        </p:cTn>
                                        <p:tgtEl>
                                          <p:spTgt spid="56"/>
                                        </p:tgtEl>
                                        <p:attrNameLst>
                                          <p:attrName>style.visibility</p:attrName>
                                        </p:attrNameLst>
                                      </p:cBhvr>
                                      <p:to>
                                        <p:strVal val="visible"/>
                                      </p:to>
                                    </p:set>
                                    <p:animEffect transition="in" filter="barn(inVertical)">
                                      <p:cBhvr>
                                        <p:cTn id="26" dur="500"/>
                                        <p:tgtEl>
                                          <p:spTgt spid="56"/>
                                        </p:tgtEl>
                                      </p:cBhvr>
                                    </p:animEffect>
                                  </p:childTnLst>
                                </p:cTn>
                              </p:par>
                            </p:childTnLst>
                          </p:cTn>
                        </p:par>
                      </p:childTnLst>
                    </p:cTn>
                  </p:par>
                  <p:par>
                    <p:cTn id="27" fill="hold">
                      <p:stCondLst>
                        <p:cond delay="indefinite"/>
                      </p:stCondLst>
                      <p:childTnLst>
                        <p:par>
                          <p:cTn id="28" fill="hold">
                            <p:stCondLst>
                              <p:cond delay="0"/>
                            </p:stCondLst>
                            <p:childTnLst>
                              <p:par>
                                <p:cTn id="29" presetID="6" presetClass="entr" presetSubtype="16"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circle(in)">
                                      <p:cBhvr>
                                        <p:cTn id="31" dur="2000"/>
                                        <p:tgtEl>
                                          <p:spTgt spid="29"/>
                                        </p:tgtEl>
                                      </p:cBhvr>
                                    </p:animEffect>
                                  </p:childTnLst>
                                </p:cTn>
                              </p:par>
                              <p:par>
                                <p:cTn id="32" presetID="6" presetClass="entr" presetSubtype="16" fill="hold" grpId="0" nodeType="withEffect">
                                  <p:stCondLst>
                                    <p:cond delay="0"/>
                                  </p:stCondLst>
                                  <p:childTnLst>
                                    <p:set>
                                      <p:cBhvr>
                                        <p:cTn id="33" dur="1" fill="hold">
                                          <p:stCondLst>
                                            <p:cond delay="0"/>
                                          </p:stCondLst>
                                        </p:cTn>
                                        <p:tgtEl>
                                          <p:spTgt spid="60"/>
                                        </p:tgtEl>
                                        <p:attrNameLst>
                                          <p:attrName>style.visibility</p:attrName>
                                        </p:attrNameLst>
                                      </p:cBhvr>
                                      <p:to>
                                        <p:strVal val="visible"/>
                                      </p:to>
                                    </p:set>
                                    <p:animEffect transition="in" filter="circle(in)">
                                      <p:cBhvr>
                                        <p:cTn id="34" dur="20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5" grpId="0" animBg="1"/>
      <p:bldP spid="56" grpId="0" animBg="1"/>
      <p:bldP spid="60"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7258050"/>
          </a:xfrm>
          <a:prstGeom prst="rect">
            <a:avLst/>
          </a:prstGeom>
        </p:spPr>
      </p:pic>
      <p:pic>
        <p:nvPicPr>
          <p:cNvPr id="3" name="Image 1" descr="preencoded.png"/>
          <p:cNvPicPr>
            <a:picLocks noChangeAspect="1"/>
          </p:cNvPicPr>
          <p:nvPr/>
        </p:nvPicPr>
        <p:blipFill>
          <a:blip r:embed="rId4"/>
          <a:stretch>
            <a:fillRect/>
          </a:stretch>
        </p:blipFill>
        <p:spPr>
          <a:xfrm>
            <a:off x="0" y="0"/>
            <a:ext cx="12192000" cy="723900"/>
          </a:xfrm>
          <a:prstGeom prst="rect">
            <a:avLst/>
          </a:prstGeom>
        </p:spPr>
      </p:pic>
      <p:pic>
        <p:nvPicPr>
          <p:cNvPr id="4" name="Image 2" descr="preencoded.png"/>
          <p:cNvPicPr>
            <a:picLocks noChangeAspect="1"/>
          </p:cNvPicPr>
          <p:nvPr/>
        </p:nvPicPr>
        <p:blipFill>
          <a:blip r:embed="rId5"/>
          <a:stretch>
            <a:fillRect/>
          </a:stretch>
        </p:blipFill>
        <p:spPr>
          <a:xfrm>
            <a:off x="190500" y="914400"/>
            <a:ext cx="11811000" cy="5974520"/>
          </a:xfrm>
          <a:prstGeom prst="rect">
            <a:avLst/>
          </a:prstGeom>
        </p:spPr>
      </p:pic>
      <p:pic>
        <p:nvPicPr>
          <p:cNvPr id="5" name="Image 3" descr="preencoded.png"/>
          <p:cNvPicPr>
            <a:picLocks noChangeAspect="1"/>
          </p:cNvPicPr>
          <p:nvPr/>
        </p:nvPicPr>
        <p:blipFill>
          <a:blip r:embed="rId6"/>
          <a:stretch>
            <a:fillRect/>
          </a:stretch>
        </p:blipFill>
        <p:spPr>
          <a:xfrm>
            <a:off x="190500" y="914400"/>
            <a:ext cx="11811000" cy="457200"/>
          </a:xfrm>
          <a:prstGeom prst="rect">
            <a:avLst/>
          </a:prstGeom>
        </p:spPr>
      </p:pic>
      <p:pic>
        <p:nvPicPr>
          <p:cNvPr id="6" name="Image 4" descr="preencoded.png"/>
          <p:cNvPicPr>
            <a:picLocks noChangeAspect="1"/>
          </p:cNvPicPr>
          <p:nvPr/>
        </p:nvPicPr>
        <p:blipFill>
          <a:blip r:embed="rId7"/>
          <a:stretch>
            <a:fillRect/>
          </a:stretch>
        </p:blipFill>
        <p:spPr>
          <a:xfrm>
            <a:off x="493259" y="963996"/>
            <a:ext cx="319768" cy="319768"/>
          </a:xfrm>
          <a:prstGeom prst="rect">
            <a:avLst/>
          </a:prstGeom>
        </p:spPr>
      </p:pic>
      <p:sp>
        <p:nvSpPr>
          <p:cNvPr id="20" name="Text 0"/>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Phân bố địa phương và thay đổi thứ hạng</a:t>
            </a:r>
            <a:endParaRPr lang="en-US" sz="2600" dirty="0">
              <a:latin typeface="Times New Roman" panose="02020603050405020304" pitchFamily="18" charset="0"/>
              <a:cs typeface="Times New Roman" panose="02020603050405020304" pitchFamily="18" charset="0"/>
            </a:endParaRPr>
          </a:p>
        </p:txBody>
      </p:sp>
      <p:sp>
        <p:nvSpPr>
          <p:cNvPr id="21" name="Text 1"/>
          <p:cNvSpPr/>
          <p:nvPr/>
        </p:nvSpPr>
        <p:spPr>
          <a:xfrm>
            <a:off x="1035504" y="1009650"/>
            <a:ext cx="6453868"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B5E20"/>
                </a:solidFill>
                <a:latin typeface="Times New Roman" panose="02020603050405020304" pitchFamily="18" charset="0"/>
                <a:ea typeface="Arial" pitchFamily="34" charset="-122"/>
                <a:cs typeface="Times New Roman" panose="02020603050405020304" pitchFamily="18" charset="0"/>
              </a:rPr>
              <a:t>Xếp hạng chỉ số thương mại điện tử 2024-2025</a:t>
            </a:r>
            <a:endParaRPr lang="en-US" sz="2400" dirty="0">
              <a:latin typeface="Times New Roman" panose="02020603050405020304" pitchFamily="18" charset="0"/>
              <a:cs typeface="Times New Roman" panose="02020603050405020304" pitchFamily="18" charset="0"/>
            </a:endParaRPr>
          </a:p>
        </p:txBody>
      </p:sp>
      <p:sp>
        <p:nvSpPr>
          <p:cNvPr id="32" name="Text 12"/>
          <p:cNvSpPr/>
          <p:nvPr/>
        </p:nvSpPr>
        <p:spPr>
          <a:xfrm>
            <a:off x="190500" y="6981825"/>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5</a:t>
            </a:r>
            <a:endParaRPr lang="en-US" sz="980" dirty="0">
              <a:latin typeface="Times New Roman" panose="02020603050405020304" pitchFamily="18" charset="0"/>
              <a:cs typeface="Times New Roman" panose="02020603050405020304" pitchFamily="18" charset="0"/>
            </a:endParaRPr>
          </a:p>
        </p:txBody>
      </p:sp>
      <p:graphicFrame>
        <p:nvGraphicFramePr>
          <p:cNvPr id="33" name="Table 32">
            <a:extLst>
              <a:ext uri="{FF2B5EF4-FFF2-40B4-BE49-F238E27FC236}">
                <a16:creationId xmlns:a16="http://schemas.microsoft.com/office/drawing/2014/main" id="{4EAFAC4E-191D-B549-739D-4D4B437E039E}"/>
              </a:ext>
            </a:extLst>
          </p:cNvPr>
          <p:cNvGraphicFramePr>
            <a:graphicFrameLocks noGrp="1"/>
          </p:cNvGraphicFramePr>
          <p:nvPr>
            <p:extLst>
              <p:ext uri="{D42A27DB-BD31-4B8C-83A1-F6EECF244321}">
                <p14:modId xmlns:p14="http://schemas.microsoft.com/office/powerpoint/2010/main" val="3546796314"/>
              </p:ext>
            </p:extLst>
          </p:nvPr>
        </p:nvGraphicFramePr>
        <p:xfrm>
          <a:off x="1161142" y="1692667"/>
          <a:ext cx="10660744" cy="4900295"/>
        </p:xfrm>
        <a:graphic>
          <a:graphicData uri="http://schemas.openxmlformats.org/drawingml/2006/table">
            <a:tbl>
              <a:tblPr firstRow="1" bandRow="1">
                <a:tableStyleId>{2A488322-F2BA-4B5B-9748-0D474271808F}</a:tableStyleId>
              </a:tblPr>
              <a:tblGrid>
                <a:gridCol w="5330372">
                  <a:extLst>
                    <a:ext uri="{9D8B030D-6E8A-4147-A177-3AD203B41FA5}">
                      <a16:colId xmlns:a16="http://schemas.microsoft.com/office/drawing/2014/main" val="1399783475"/>
                    </a:ext>
                  </a:extLst>
                </a:gridCol>
                <a:gridCol w="5330372">
                  <a:extLst>
                    <a:ext uri="{9D8B030D-6E8A-4147-A177-3AD203B41FA5}">
                      <a16:colId xmlns:a16="http://schemas.microsoft.com/office/drawing/2014/main" val="1254283225"/>
                    </a:ext>
                  </a:extLst>
                </a:gridCol>
              </a:tblGrid>
              <a:tr h="317776">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200" b="1" kern="1200" dirty="0" err="1">
                          <a:solidFill>
                            <a:schemeClr val="lt1"/>
                          </a:solidFill>
                          <a:effectLst/>
                          <a:latin typeface="Times New Roman" panose="02020603050405020304" pitchFamily="18" charset="0"/>
                          <a:cs typeface="Times New Roman" panose="02020603050405020304" pitchFamily="18" charset="0"/>
                        </a:rPr>
                        <a:t>Năm</a:t>
                      </a:r>
                      <a:r>
                        <a:rPr lang="en-US" sz="2200" b="1" kern="1200" dirty="0">
                          <a:solidFill>
                            <a:schemeClr val="lt1"/>
                          </a:solidFill>
                          <a:effectLst/>
                          <a:latin typeface="Times New Roman" panose="02020603050405020304" pitchFamily="18" charset="0"/>
                          <a:cs typeface="Times New Roman" panose="02020603050405020304" pitchFamily="18" charset="0"/>
                        </a:rPr>
                        <a:t> 2024</a:t>
                      </a:r>
                    </a:p>
                    <a:p>
                      <a:endParaRPr lang="en-US" sz="22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2200" dirty="0" err="1">
                          <a:latin typeface="Times New Roman" panose="02020603050405020304" pitchFamily="18" charset="0"/>
                          <a:cs typeface="Times New Roman" panose="02020603050405020304" pitchFamily="18" charset="0"/>
                        </a:rPr>
                        <a:t>Năm</a:t>
                      </a:r>
                      <a:r>
                        <a:rPr lang="en-US" sz="2200" dirty="0">
                          <a:latin typeface="Times New Roman" panose="02020603050405020304" pitchFamily="18" charset="0"/>
                          <a:cs typeface="Times New Roman" panose="02020603050405020304" pitchFamily="18" charset="0"/>
                        </a:rPr>
                        <a:t> 2025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0591600"/>
                  </a:ext>
                </a:extLst>
              </a:tr>
              <a:tr h="3830704">
                <a:tc>
                  <a:txBody>
                    <a:bodyPr/>
                    <a:lstStyle/>
                    <a:p>
                      <a:r>
                        <a:rPr lang="en-US" sz="2000" kern="1200" dirty="0">
                          <a:solidFill>
                            <a:schemeClr val="dk1"/>
                          </a:solidFill>
                          <a:effectLst/>
                          <a:latin typeface="Times New Roman" panose="02020603050405020304" pitchFamily="18" charset="0"/>
                          <a:cs typeface="Times New Roman" panose="02020603050405020304" pitchFamily="18" charset="0"/>
                        </a:rPr>
                        <a:t>-TP.HCM </a:t>
                      </a:r>
                      <a:r>
                        <a:rPr lang="en-US" sz="2000" kern="1200" dirty="0" err="1">
                          <a:solidFill>
                            <a:schemeClr val="dk1"/>
                          </a:solidFill>
                          <a:effectLst/>
                          <a:latin typeface="Times New Roman" panose="02020603050405020304" pitchFamily="18" charset="0"/>
                          <a:cs typeface="Times New Roman" panose="02020603050405020304" pitchFamily="18" charset="0"/>
                        </a:rPr>
                        <a:t>tiếp</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tục</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giữ</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vị</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trí</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dẫn</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đầu</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cả</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nước</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với</a:t>
                      </a:r>
                      <a:r>
                        <a:rPr lang="en-US" sz="2000" kern="1200" dirty="0">
                          <a:solidFill>
                            <a:schemeClr val="dk1"/>
                          </a:solidFill>
                          <a:effectLst/>
                          <a:latin typeface="Times New Roman" panose="02020603050405020304" pitchFamily="18" charset="0"/>
                          <a:cs typeface="Times New Roman" panose="02020603050405020304" pitchFamily="18" charset="0"/>
                        </a:rPr>
                        <a:t> 87 </a:t>
                      </a:r>
                      <a:r>
                        <a:rPr lang="en-US" sz="2000" kern="1200" dirty="0" err="1">
                          <a:solidFill>
                            <a:schemeClr val="dk1"/>
                          </a:solidFill>
                          <a:effectLst/>
                          <a:latin typeface="Times New Roman" panose="02020603050405020304" pitchFamily="18" charset="0"/>
                          <a:cs typeface="Times New Roman" panose="02020603050405020304" pitchFamily="18" charset="0"/>
                        </a:rPr>
                        <a:t>điểm</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khẳng</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định</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vai</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trò</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trung</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tâm</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kinh</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tế</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và</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thương</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mại</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lớn</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nhất</a:t>
                      </a:r>
                      <a:r>
                        <a:rPr lang="en-US" sz="2000" kern="1200" dirty="0">
                          <a:solidFill>
                            <a:schemeClr val="dk1"/>
                          </a:solidFill>
                          <a:effectLst/>
                          <a:latin typeface="Times New Roman" panose="02020603050405020304" pitchFamily="18" charset="0"/>
                          <a:cs typeface="Times New Roman" panose="02020603050405020304" pitchFamily="18" charset="0"/>
                        </a:rPr>
                        <a:t> Việt Nam.</a:t>
                      </a:r>
                    </a:p>
                    <a:p>
                      <a:r>
                        <a:rPr lang="en-US" sz="2000" kern="1200" dirty="0">
                          <a:solidFill>
                            <a:schemeClr val="dk1"/>
                          </a:solidFill>
                          <a:effectLst/>
                          <a:latin typeface="Times New Roman" panose="02020603050405020304" pitchFamily="18" charset="0"/>
                          <a:cs typeface="Times New Roman" panose="02020603050405020304" pitchFamily="18" charset="0"/>
                        </a:rPr>
                        <a:t> </a:t>
                      </a:r>
                    </a:p>
                    <a:p>
                      <a:r>
                        <a:rPr lang="en-US" sz="2000" kern="1200" dirty="0">
                          <a:solidFill>
                            <a:schemeClr val="dk1"/>
                          </a:solidFill>
                          <a:effectLst/>
                          <a:latin typeface="Times New Roman" panose="02020603050405020304" pitchFamily="18" charset="0"/>
                          <a:cs typeface="Times New Roman" panose="02020603050405020304" pitchFamily="18" charset="0"/>
                        </a:rPr>
                        <a:t>-Hà </a:t>
                      </a:r>
                      <a:r>
                        <a:rPr lang="en-US" sz="2000" kern="1200" dirty="0" err="1">
                          <a:solidFill>
                            <a:schemeClr val="dk1"/>
                          </a:solidFill>
                          <a:effectLst/>
                          <a:latin typeface="Times New Roman" panose="02020603050405020304" pitchFamily="18" charset="0"/>
                          <a:cs typeface="Times New Roman" panose="02020603050405020304" pitchFamily="18" charset="0"/>
                        </a:rPr>
                        <a:t>Nội</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xếp</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thứ</a:t>
                      </a:r>
                      <a:r>
                        <a:rPr lang="en-US" sz="2000" kern="1200" dirty="0">
                          <a:solidFill>
                            <a:schemeClr val="dk1"/>
                          </a:solidFill>
                          <a:effectLst/>
                          <a:latin typeface="Times New Roman" panose="02020603050405020304" pitchFamily="18" charset="0"/>
                          <a:cs typeface="Times New Roman" panose="02020603050405020304" pitchFamily="18" charset="0"/>
                        </a:rPr>
                        <a:t> 2 </a:t>
                      </a:r>
                      <a:r>
                        <a:rPr lang="en-US" sz="2000" kern="1200" dirty="0" err="1">
                          <a:solidFill>
                            <a:schemeClr val="dk1"/>
                          </a:solidFill>
                          <a:effectLst/>
                          <a:latin typeface="Times New Roman" panose="02020603050405020304" pitchFamily="18" charset="0"/>
                          <a:cs typeface="Times New Roman" panose="02020603050405020304" pitchFamily="18" charset="0"/>
                        </a:rPr>
                        <a:t>với</a:t>
                      </a:r>
                      <a:r>
                        <a:rPr lang="en-US" sz="2000" kern="1200" dirty="0">
                          <a:solidFill>
                            <a:schemeClr val="dk1"/>
                          </a:solidFill>
                          <a:effectLst/>
                          <a:latin typeface="Times New Roman" panose="02020603050405020304" pitchFamily="18" charset="0"/>
                          <a:cs typeface="Times New Roman" panose="02020603050405020304" pitchFamily="18" charset="0"/>
                        </a:rPr>
                        <a:t> 84,3 </a:t>
                      </a:r>
                      <a:r>
                        <a:rPr lang="en-US" sz="2000" kern="1200" dirty="0" err="1">
                          <a:solidFill>
                            <a:schemeClr val="dk1"/>
                          </a:solidFill>
                          <a:effectLst/>
                          <a:latin typeface="Times New Roman" panose="02020603050405020304" pitchFamily="18" charset="0"/>
                          <a:cs typeface="Times New Roman" panose="02020603050405020304" pitchFamily="18" charset="0"/>
                        </a:rPr>
                        <a:t>điểm</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cho</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thấy</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khoảng</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cách</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vẫn</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còn</a:t>
                      </a:r>
                      <a:r>
                        <a:rPr lang="en-US" sz="2000" kern="1200" dirty="0">
                          <a:solidFill>
                            <a:schemeClr val="dk1"/>
                          </a:solidFill>
                          <a:effectLst/>
                          <a:latin typeface="Times New Roman" panose="02020603050405020304" pitchFamily="18" charset="0"/>
                          <a:cs typeface="Times New Roman" panose="02020603050405020304" pitchFamily="18" charset="0"/>
                        </a:rPr>
                        <a:t> so </a:t>
                      </a:r>
                      <a:r>
                        <a:rPr lang="en-US" sz="2000" kern="1200" dirty="0" err="1">
                          <a:solidFill>
                            <a:schemeClr val="dk1"/>
                          </a:solidFill>
                          <a:effectLst/>
                          <a:latin typeface="Times New Roman" panose="02020603050405020304" pitchFamily="18" charset="0"/>
                          <a:cs typeface="Times New Roman" panose="02020603050405020304" pitchFamily="18" charset="0"/>
                        </a:rPr>
                        <a:t>với</a:t>
                      </a:r>
                      <a:r>
                        <a:rPr lang="en-US" sz="2000" kern="1200" dirty="0">
                          <a:solidFill>
                            <a:schemeClr val="dk1"/>
                          </a:solidFill>
                          <a:effectLst/>
                          <a:latin typeface="Times New Roman" panose="02020603050405020304" pitchFamily="18" charset="0"/>
                          <a:cs typeface="Times New Roman" panose="02020603050405020304" pitchFamily="18" charset="0"/>
                        </a:rPr>
                        <a:t> TP.HCM </a:t>
                      </a:r>
                      <a:r>
                        <a:rPr lang="en-US" sz="2000" kern="1200" dirty="0" err="1">
                          <a:solidFill>
                            <a:schemeClr val="dk1"/>
                          </a:solidFill>
                          <a:effectLst/>
                          <a:latin typeface="Times New Roman" panose="02020603050405020304" pitchFamily="18" charset="0"/>
                          <a:cs typeface="Times New Roman" panose="02020603050405020304" pitchFamily="18" charset="0"/>
                        </a:rPr>
                        <a:t>nhưng</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tốc</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độ</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phát</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triển</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mạnh</a:t>
                      </a:r>
                      <a:r>
                        <a:rPr lang="en-US" sz="2000" kern="1200" dirty="0">
                          <a:solidFill>
                            <a:schemeClr val="dk1"/>
                          </a:solidFill>
                          <a:effectLst/>
                          <a:latin typeface="Times New Roman" panose="02020603050405020304" pitchFamily="18" charset="0"/>
                          <a:cs typeface="Times New Roman" panose="02020603050405020304" pitchFamily="18" charset="0"/>
                        </a:rPr>
                        <a:t>.</a:t>
                      </a:r>
                    </a:p>
                    <a:p>
                      <a:r>
                        <a:rPr lang="en-US" sz="2000" kern="1200" dirty="0">
                          <a:solidFill>
                            <a:schemeClr val="dk1"/>
                          </a:solidFill>
                          <a:effectLst/>
                          <a:latin typeface="Times New Roman" panose="02020603050405020304" pitchFamily="18" charset="0"/>
                          <a:cs typeface="Times New Roman" panose="02020603050405020304" pitchFamily="18" charset="0"/>
                        </a:rPr>
                        <a:t> </a:t>
                      </a:r>
                    </a:p>
                    <a:p>
                      <a:r>
                        <a:rPr lang="en-US" sz="2000" kern="1200" dirty="0">
                          <a:solidFill>
                            <a:schemeClr val="dk1"/>
                          </a:solidFill>
                          <a:effectLst/>
                          <a:latin typeface="Times New Roman" panose="02020603050405020304" pitchFamily="18" charset="0"/>
                          <a:cs typeface="Times New Roman" panose="02020603050405020304" pitchFamily="18" charset="0"/>
                        </a:rPr>
                        <a:t>-</a:t>
                      </a:r>
                      <a:r>
                        <a:rPr lang="en-US" sz="2000" kern="1200" dirty="0" err="1">
                          <a:solidFill>
                            <a:schemeClr val="dk1"/>
                          </a:solidFill>
                          <a:effectLst/>
                          <a:latin typeface="Times New Roman" panose="02020603050405020304" pitchFamily="18" charset="0"/>
                          <a:cs typeface="Times New Roman" panose="02020603050405020304" pitchFamily="18" charset="0"/>
                        </a:rPr>
                        <a:t>Nhóm</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địa</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phương</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tiếp</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theo</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trong</a:t>
                      </a:r>
                      <a:r>
                        <a:rPr lang="en-US" sz="2000" kern="1200" dirty="0">
                          <a:solidFill>
                            <a:schemeClr val="dk1"/>
                          </a:solidFill>
                          <a:effectLst/>
                          <a:latin typeface="Times New Roman" panose="02020603050405020304" pitchFamily="18" charset="0"/>
                          <a:cs typeface="Times New Roman" panose="02020603050405020304" pitchFamily="18" charset="0"/>
                        </a:rPr>
                        <a:t> Top 5 </a:t>
                      </a:r>
                      <a:r>
                        <a:rPr lang="en-US" sz="2000" kern="1200" dirty="0" err="1">
                          <a:solidFill>
                            <a:schemeClr val="dk1"/>
                          </a:solidFill>
                          <a:effectLst/>
                          <a:latin typeface="Times New Roman" panose="02020603050405020304" pitchFamily="18" charset="0"/>
                          <a:cs typeface="Times New Roman" panose="02020603050405020304" pitchFamily="18" charset="0"/>
                        </a:rPr>
                        <a:t>là</a:t>
                      </a:r>
                      <a:r>
                        <a:rPr lang="en-US" sz="2000" kern="1200" dirty="0">
                          <a:solidFill>
                            <a:schemeClr val="dk1"/>
                          </a:solidFill>
                          <a:effectLst/>
                          <a:latin typeface="Times New Roman" panose="02020603050405020304" pitchFamily="18" charset="0"/>
                          <a:cs typeface="Times New Roman" panose="02020603050405020304" pitchFamily="18" charset="0"/>
                        </a:rPr>
                        <a:t> Bình Dương, </a:t>
                      </a:r>
                      <a:r>
                        <a:rPr lang="en-US" sz="2000" kern="1200" dirty="0" err="1">
                          <a:solidFill>
                            <a:schemeClr val="dk1"/>
                          </a:solidFill>
                          <a:effectLst/>
                          <a:latin typeface="Times New Roman" panose="02020603050405020304" pitchFamily="18" charset="0"/>
                          <a:cs typeface="Times New Roman" panose="02020603050405020304" pitchFamily="18" charset="0"/>
                        </a:rPr>
                        <a:t>Đà</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Nẵng</a:t>
                      </a:r>
                      <a:r>
                        <a:rPr lang="en-US" sz="2000" kern="1200" dirty="0">
                          <a:solidFill>
                            <a:schemeClr val="dk1"/>
                          </a:solidFill>
                          <a:effectLst/>
                          <a:latin typeface="Times New Roman" panose="02020603050405020304" pitchFamily="18" charset="0"/>
                          <a:cs typeface="Times New Roman" panose="02020603050405020304" pitchFamily="18" charset="0"/>
                        </a:rPr>
                        <a:t>, Hải </a:t>
                      </a:r>
                      <a:r>
                        <a:rPr lang="en-US" sz="2000" kern="1200" dirty="0" err="1">
                          <a:solidFill>
                            <a:schemeClr val="dk1"/>
                          </a:solidFill>
                          <a:effectLst/>
                          <a:latin typeface="Times New Roman" panose="02020603050405020304" pitchFamily="18" charset="0"/>
                          <a:cs typeface="Times New Roman" panose="02020603050405020304" pitchFamily="18" charset="0"/>
                        </a:rPr>
                        <a:t>Phòng</a:t>
                      </a:r>
                      <a:r>
                        <a:rPr lang="en-US" sz="2000" kern="1200" dirty="0">
                          <a:solidFill>
                            <a:schemeClr val="dk1"/>
                          </a:solidFill>
                          <a:effectLst/>
                          <a:latin typeface="Times New Roman" panose="02020603050405020304" pitchFamily="18" charset="0"/>
                          <a:cs typeface="Times New Roman" panose="02020603050405020304" pitchFamily="18" charset="0"/>
                        </a:rPr>
                        <a:t>. Các </a:t>
                      </a:r>
                      <a:r>
                        <a:rPr lang="en-US" sz="2000" kern="1200" dirty="0" err="1">
                          <a:solidFill>
                            <a:schemeClr val="dk1"/>
                          </a:solidFill>
                          <a:effectLst/>
                          <a:latin typeface="Times New Roman" panose="02020603050405020304" pitchFamily="18" charset="0"/>
                          <a:cs typeface="Times New Roman" panose="02020603050405020304" pitchFamily="18" charset="0"/>
                        </a:rPr>
                        <a:t>tỉnh</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này</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được</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đánh</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giá</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cao</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nhờ</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hạ</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tầng</a:t>
                      </a:r>
                      <a:r>
                        <a:rPr lang="en-US" sz="2000" kern="1200" dirty="0">
                          <a:solidFill>
                            <a:schemeClr val="dk1"/>
                          </a:solidFill>
                          <a:effectLst/>
                          <a:latin typeface="Times New Roman" panose="02020603050405020304" pitchFamily="18" charset="0"/>
                          <a:cs typeface="Times New Roman" panose="02020603050405020304" pitchFamily="18" charset="0"/>
                        </a:rPr>
                        <a:t> logistics, </a:t>
                      </a:r>
                      <a:r>
                        <a:rPr lang="en-US" sz="2000" kern="1200" dirty="0" err="1">
                          <a:solidFill>
                            <a:schemeClr val="dk1"/>
                          </a:solidFill>
                          <a:effectLst/>
                          <a:latin typeface="Times New Roman" panose="02020603050405020304" pitchFamily="18" charset="0"/>
                          <a:cs typeface="Times New Roman" panose="02020603050405020304" pitchFamily="18" charset="0"/>
                        </a:rPr>
                        <a:t>sự</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năng</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động</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của</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doanh</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nghiệp</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và</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chính</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sách</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hỗ</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trợ</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từ</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chính</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quyền</a:t>
                      </a:r>
                      <a:endParaRPr lang="en-US" sz="2000"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marL="0" marR="0">
                        <a:lnSpc>
                          <a:spcPct val="115000"/>
                        </a:lnSpc>
                        <a:spcAft>
                          <a:spcPts val="800"/>
                        </a:spcAft>
                        <a:buNone/>
                      </a:pPr>
                      <a:r>
                        <a:rPr lang="en-US" sz="2000" kern="100" dirty="0">
                          <a:effectLst/>
                          <a:latin typeface="Times New Roman" panose="02020603050405020304" pitchFamily="18" charset="0"/>
                          <a:cs typeface="Times New Roman" panose="02020603050405020304" pitchFamily="18" charset="0"/>
                        </a:rPr>
                        <a:t>- TP.HCM </a:t>
                      </a:r>
                      <a:r>
                        <a:rPr lang="en-US" sz="2000" kern="100" dirty="0" err="1">
                          <a:effectLst/>
                          <a:latin typeface="Times New Roman" panose="02020603050405020304" pitchFamily="18" charset="0"/>
                          <a:cs typeface="Times New Roman" panose="02020603050405020304" pitchFamily="18" charset="0"/>
                        </a:rPr>
                        <a:t>tụt</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xuống</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vị</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trí</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thứ</a:t>
                      </a:r>
                      <a:r>
                        <a:rPr lang="en-US" sz="2000" kern="100" dirty="0">
                          <a:effectLst/>
                          <a:latin typeface="Times New Roman" panose="02020603050405020304" pitchFamily="18" charset="0"/>
                          <a:cs typeface="Times New Roman" panose="02020603050405020304" pitchFamily="18" charset="0"/>
                        </a:rPr>
                        <a:t> 2, </a:t>
                      </a:r>
                      <a:r>
                        <a:rPr lang="en-US" sz="2000" kern="100" dirty="0" err="1">
                          <a:effectLst/>
                          <a:latin typeface="Times New Roman" panose="02020603050405020304" pitchFamily="18" charset="0"/>
                          <a:cs typeface="Times New Roman" panose="02020603050405020304" pitchFamily="18" charset="0"/>
                        </a:rPr>
                        <a:t>vẫn</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duy</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trì</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vai</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trò</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đầu</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tàu</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phía</a:t>
                      </a:r>
                      <a:r>
                        <a:rPr lang="en-US" sz="2000" kern="100" dirty="0">
                          <a:effectLst/>
                          <a:latin typeface="Times New Roman" panose="02020603050405020304" pitchFamily="18" charset="0"/>
                          <a:cs typeface="Times New Roman" panose="02020603050405020304" pitchFamily="18" charset="0"/>
                        </a:rPr>
                        <a:t> Nam </a:t>
                      </a:r>
                      <a:r>
                        <a:rPr lang="en-US" sz="2000" kern="100" dirty="0" err="1">
                          <a:effectLst/>
                          <a:latin typeface="Times New Roman" panose="02020603050405020304" pitchFamily="18" charset="0"/>
                          <a:cs typeface="Times New Roman" panose="02020603050405020304" pitchFamily="18" charset="0"/>
                        </a:rPr>
                        <a:t>nhưng</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cho</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thấy</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sự</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cạnh</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tranh</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ngày</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càng</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mạnh</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từ</a:t>
                      </a:r>
                      <a:r>
                        <a:rPr lang="en-US" sz="2000" kern="100" dirty="0">
                          <a:effectLst/>
                          <a:latin typeface="Times New Roman" panose="02020603050405020304" pitchFamily="18" charset="0"/>
                          <a:cs typeface="Times New Roman" panose="02020603050405020304" pitchFamily="18" charset="0"/>
                        </a:rPr>
                        <a:t> Hà </a:t>
                      </a:r>
                      <a:r>
                        <a:rPr lang="en-US" sz="2000" kern="100" dirty="0" err="1">
                          <a:effectLst/>
                          <a:latin typeface="Times New Roman" panose="02020603050405020304" pitchFamily="18" charset="0"/>
                          <a:cs typeface="Times New Roman" panose="02020603050405020304" pitchFamily="18" charset="0"/>
                        </a:rPr>
                        <a:t>Nội</a:t>
                      </a:r>
                      <a:r>
                        <a:rPr lang="en-US" sz="2000" kern="100" dirty="0">
                          <a:effectLst/>
                          <a:latin typeface="Times New Roman" panose="02020603050405020304" pitchFamily="18" charset="0"/>
                          <a:cs typeface="Times New Roman" panose="02020603050405020304" pitchFamily="18" charset="0"/>
                        </a:rPr>
                        <a:t>.</a:t>
                      </a:r>
                    </a:p>
                    <a:p>
                      <a:pPr marL="0" marR="0">
                        <a:lnSpc>
                          <a:spcPct val="115000"/>
                        </a:lnSpc>
                        <a:spcAft>
                          <a:spcPts val="800"/>
                        </a:spcAft>
                        <a:buNone/>
                      </a:pPr>
                      <a:r>
                        <a:rPr lang="en-US" sz="2000" kern="100" dirty="0">
                          <a:effectLst/>
                          <a:latin typeface="Times New Roman" panose="02020603050405020304" pitchFamily="18" charset="0"/>
                          <a:cs typeface="Times New Roman" panose="02020603050405020304" pitchFamily="18" charset="0"/>
                        </a:rPr>
                        <a:t>- Hà </a:t>
                      </a:r>
                      <a:r>
                        <a:rPr lang="en-US" sz="2000" kern="100" dirty="0" err="1">
                          <a:effectLst/>
                          <a:latin typeface="Times New Roman" panose="02020603050405020304" pitchFamily="18" charset="0"/>
                          <a:cs typeface="Times New Roman" panose="02020603050405020304" pitchFamily="18" charset="0"/>
                        </a:rPr>
                        <a:t>Nội</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vươn</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lên</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dẫn</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đầu</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vượt</a:t>
                      </a:r>
                      <a:r>
                        <a:rPr lang="en-US" sz="2000" kern="100" dirty="0">
                          <a:effectLst/>
                          <a:latin typeface="Times New Roman" panose="02020603050405020304" pitchFamily="18" charset="0"/>
                          <a:cs typeface="Times New Roman" panose="02020603050405020304" pitchFamily="18" charset="0"/>
                        </a:rPr>
                        <a:t> TP.HCM, </a:t>
                      </a:r>
                      <a:r>
                        <a:rPr lang="en-US" sz="2000" kern="100" dirty="0" err="1">
                          <a:effectLst/>
                          <a:latin typeface="Times New Roman" panose="02020603050405020304" pitchFamily="18" charset="0"/>
                          <a:cs typeface="Times New Roman" panose="02020603050405020304" pitchFamily="18" charset="0"/>
                        </a:rPr>
                        <a:t>trở</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thành</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địa</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phương</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có</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chỉ</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số</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thương</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mại</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điện</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tử</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cao</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nhất</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cả</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nước</a:t>
                      </a:r>
                      <a:r>
                        <a:rPr lang="en-US" sz="2000" kern="100" dirty="0">
                          <a:effectLst/>
                          <a:latin typeface="Times New Roman" panose="02020603050405020304" pitchFamily="18" charset="0"/>
                          <a:cs typeface="Times New Roman" panose="02020603050405020304" pitchFamily="18" charset="0"/>
                        </a:rPr>
                        <a:t>.</a:t>
                      </a:r>
                    </a:p>
                    <a:p>
                      <a:pPr marL="0" marR="0">
                        <a:lnSpc>
                          <a:spcPct val="115000"/>
                        </a:lnSpc>
                        <a:spcAft>
                          <a:spcPts val="800"/>
                        </a:spcAft>
                        <a:buNone/>
                      </a:pPr>
                      <a:r>
                        <a:rPr lang="en-US" sz="2000" kern="100" dirty="0">
                          <a:effectLst/>
                          <a:latin typeface="Times New Roman" panose="02020603050405020304" pitchFamily="18" charset="0"/>
                          <a:cs typeface="Times New Roman" panose="02020603050405020304" pitchFamily="18" charset="0"/>
                        </a:rPr>
                        <a:t>- Bình Dương, </a:t>
                      </a:r>
                      <a:r>
                        <a:rPr lang="en-US" sz="2000" kern="100" dirty="0" err="1">
                          <a:effectLst/>
                          <a:latin typeface="Times New Roman" panose="02020603050405020304" pitchFamily="18" charset="0"/>
                          <a:cs typeface="Times New Roman" panose="02020603050405020304" pitchFamily="18" charset="0"/>
                        </a:rPr>
                        <a:t>Đà</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Nẵng</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và</a:t>
                      </a:r>
                      <a:r>
                        <a:rPr lang="en-US" sz="2000" kern="100" dirty="0">
                          <a:effectLst/>
                          <a:latin typeface="Times New Roman" panose="02020603050405020304" pitchFamily="18" charset="0"/>
                          <a:cs typeface="Times New Roman" panose="02020603050405020304" pitchFamily="18" charset="0"/>
                        </a:rPr>
                        <a:t> Hải </a:t>
                      </a:r>
                      <a:r>
                        <a:rPr lang="en-US" sz="2000" kern="100" dirty="0" err="1">
                          <a:effectLst/>
                          <a:latin typeface="Times New Roman" panose="02020603050405020304" pitchFamily="18" charset="0"/>
                          <a:cs typeface="Times New Roman" panose="02020603050405020304" pitchFamily="18" charset="0"/>
                        </a:rPr>
                        <a:t>Phòng</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tiếp</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tục</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duy</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trì</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trong</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nhóm</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dẫn</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đầu</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phản</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ánh</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sự</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đa</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cực</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hóa</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phát</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triển</a:t>
                      </a:r>
                      <a:r>
                        <a:rPr lang="en-US" sz="2000" kern="100" dirty="0">
                          <a:effectLst/>
                          <a:latin typeface="Times New Roman" panose="02020603050405020304" pitchFamily="18" charset="0"/>
                          <a:cs typeface="Times New Roman" panose="02020603050405020304" pitchFamily="18" charset="0"/>
                        </a:rPr>
                        <a:t> TMĐT </a:t>
                      </a:r>
                      <a:r>
                        <a:rPr lang="en-US" sz="2000" kern="100" dirty="0" err="1">
                          <a:effectLst/>
                          <a:latin typeface="Times New Roman" panose="02020603050405020304" pitchFamily="18" charset="0"/>
                          <a:cs typeface="Times New Roman" panose="02020603050405020304" pitchFamily="18" charset="0"/>
                        </a:rPr>
                        <a:t>thay</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vì</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tập</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trung</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quá</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nhiều</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vào</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hai</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thành</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phố</a:t>
                      </a:r>
                      <a:r>
                        <a:rPr lang="en-US" sz="2000" kern="100" dirty="0">
                          <a:effectLst/>
                          <a:latin typeface="Times New Roman" panose="02020603050405020304" pitchFamily="18" charset="0"/>
                          <a:cs typeface="Times New Roman" panose="02020603050405020304" pitchFamily="18" charset="0"/>
                        </a:rPr>
                        <a:t> </a:t>
                      </a:r>
                      <a:r>
                        <a:rPr lang="en-US" sz="2000" kern="100" dirty="0" err="1">
                          <a:effectLst/>
                          <a:latin typeface="Times New Roman" panose="02020603050405020304" pitchFamily="18" charset="0"/>
                          <a:cs typeface="Times New Roman" panose="02020603050405020304" pitchFamily="18" charset="0"/>
                        </a:rPr>
                        <a:t>lớn</a:t>
                      </a:r>
                      <a:r>
                        <a:rPr lang="en-US" sz="2000" kern="100" dirty="0">
                          <a:effectLst/>
                          <a:latin typeface="Times New Roman" panose="02020603050405020304" pitchFamily="18" charset="0"/>
                          <a:cs typeface="Times New Roman" panose="02020603050405020304" pitchFamily="18" charset="0"/>
                        </a:rPr>
                        <a:t>.</a:t>
                      </a:r>
                    </a:p>
                    <a:p>
                      <a:pPr marL="0" marR="0">
                        <a:lnSpc>
                          <a:spcPct val="115000"/>
                        </a:lnSpc>
                        <a:spcAft>
                          <a:spcPts val="800"/>
                        </a:spcAft>
                        <a:buNone/>
                      </a:pPr>
                      <a:r>
                        <a:rPr lang="en-US" sz="2000" kern="100" dirty="0">
                          <a:effectLst/>
                        </a:rPr>
                        <a:t> </a:t>
                      </a:r>
                      <a:endParaRPr lang="en-US" sz="20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416938649"/>
                  </a:ext>
                </a:extLst>
              </a:tr>
            </a:tbl>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wipe(left)">
                                      <p:cBhvr>
                                        <p:cTn id="10" dur="500"/>
                                        <p:tgtEl>
                                          <p:spTgt spid="21"/>
                                        </p:tgtEl>
                                      </p:cBhvr>
                                    </p:animEffect>
                                  </p:childTnLst>
                                </p:cTn>
                              </p:par>
                            </p:childTnLst>
                          </p:cTn>
                        </p:par>
                      </p:childTnLst>
                    </p:cTn>
                  </p:par>
                  <p:par>
                    <p:cTn id="11" fill="hold">
                      <p:stCondLst>
                        <p:cond delay="indefinite"/>
                      </p:stCondLst>
                      <p:childTnLst>
                        <p:par>
                          <p:cTn id="12" fill="hold">
                            <p:stCondLst>
                              <p:cond delay="0"/>
                            </p:stCondLst>
                            <p:childTnLst>
                              <p:par>
                                <p:cTn id="13" presetID="21" presetClass="entr" presetSubtype="2" fill="hold" nodeType="clickEffect">
                                  <p:stCondLst>
                                    <p:cond delay="0"/>
                                  </p:stCondLst>
                                  <p:childTnLst>
                                    <p:set>
                                      <p:cBhvr>
                                        <p:cTn id="14" dur="1" fill="hold">
                                          <p:stCondLst>
                                            <p:cond delay="0"/>
                                          </p:stCondLst>
                                        </p:cTn>
                                        <p:tgtEl>
                                          <p:spTgt spid="33"/>
                                        </p:tgtEl>
                                        <p:attrNameLst>
                                          <p:attrName>style.visibility</p:attrName>
                                        </p:attrNameLst>
                                      </p:cBhvr>
                                      <p:to>
                                        <p:strVal val="visible"/>
                                      </p:to>
                                    </p:set>
                                    <p:animEffect transition="in" filter="wheel(2)">
                                      <p:cBhvr>
                                        <p:cTn id="15" dur="1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42EC1-9D6E-579C-7100-CA98F11F29C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4B85636-CE3A-2F6B-7876-1BB3DB56FE28}"/>
              </a:ext>
            </a:extLst>
          </p:cNvPr>
          <p:cNvPicPr>
            <a:picLocks noChangeAspect="1"/>
          </p:cNvPicPr>
          <p:nvPr/>
        </p:nvPicPr>
        <p:blipFill>
          <a:blip r:embed="rId3"/>
          <a:stretch>
            <a:fillRect/>
          </a:stretch>
        </p:blipFill>
        <p:spPr>
          <a:xfrm>
            <a:off x="0" y="0"/>
            <a:ext cx="12192000" cy="7258050"/>
          </a:xfrm>
          <a:prstGeom prst="rect">
            <a:avLst/>
          </a:prstGeom>
        </p:spPr>
      </p:pic>
      <p:pic>
        <p:nvPicPr>
          <p:cNvPr id="3" name="Image 1" descr="preencoded.png">
            <a:extLst>
              <a:ext uri="{FF2B5EF4-FFF2-40B4-BE49-F238E27FC236}">
                <a16:creationId xmlns:a16="http://schemas.microsoft.com/office/drawing/2014/main" id="{14E726CA-43F4-EDF7-7C27-C85D4E57688F}"/>
              </a:ext>
            </a:extLst>
          </p:cNvPr>
          <p:cNvPicPr>
            <a:picLocks noChangeAspect="1"/>
          </p:cNvPicPr>
          <p:nvPr/>
        </p:nvPicPr>
        <p:blipFill>
          <a:blip r:embed="rId4"/>
          <a:stretch>
            <a:fillRect/>
          </a:stretch>
        </p:blipFill>
        <p:spPr>
          <a:xfrm>
            <a:off x="0" y="0"/>
            <a:ext cx="12192000" cy="723900"/>
          </a:xfrm>
          <a:prstGeom prst="rect">
            <a:avLst/>
          </a:prstGeom>
        </p:spPr>
      </p:pic>
      <p:pic>
        <p:nvPicPr>
          <p:cNvPr id="10" name="Image 8" descr="preencoded.png">
            <a:extLst>
              <a:ext uri="{FF2B5EF4-FFF2-40B4-BE49-F238E27FC236}">
                <a16:creationId xmlns:a16="http://schemas.microsoft.com/office/drawing/2014/main" id="{1CDD4391-2FA8-D8A0-D5B9-2283CD8B2159}"/>
              </a:ext>
            </a:extLst>
          </p:cNvPr>
          <p:cNvPicPr>
            <a:picLocks noChangeAspect="1"/>
          </p:cNvPicPr>
          <p:nvPr/>
        </p:nvPicPr>
        <p:blipFill>
          <a:blip r:embed="rId5"/>
          <a:stretch>
            <a:fillRect/>
          </a:stretch>
        </p:blipFill>
        <p:spPr>
          <a:xfrm>
            <a:off x="628650" y="1190289"/>
            <a:ext cx="11372850" cy="2438400"/>
          </a:xfrm>
          <a:prstGeom prst="rect">
            <a:avLst/>
          </a:prstGeom>
        </p:spPr>
      </p:pic>
      <p:pic>
        <p:nvPicPr>
          <p:cNvPr id="11" name="Image 9" descr="preencoded.png">
            <a:extLst>
              <a:ext uri="{FF2B5EF4-FFF2-40B4-BE49-F238E27FC236}">
                <a16:creationId xmlns:a16="http://schemas.microsoft.com/office/drawing/2014/main" id="{38B9D0B8-9FAE-E2D2-C351-F030899F6DC2}"/>
              </a:ext>
            </a:extLst>
          </p:cNvPr>
          <p:cNvPicPr>
            <a:picLocks noChangeAspect="1"/>
          </p:cNvPicPr>
          <p:nvPr/>
        </p:nvPicPr>
        <p:blipFill>
          <a:blip r:embed="rId6"/>
          <a:stretch>
            <a:fillRect/>
          </a:stretch>
        </p:blipFill>
        <p:spPr>
          <a:xfrm>
            <a:off x="628650" y="1202455"/>
            <a:ext cx="11372848" cy="457200"/>
          </a:xfrm>
          <a:prstGeom prst="rect">
            <a:avLst/>
          </a:prstGeom>
        </p:spPr>
      </p:pic>
      <p:pic>
        <p:nvPicPr>
          <p:cNvPr id="12" name="Image 10" descr="preencoded.png">
            <a:extLst>
              <a:ext uri="{FF2B5EF4-FFF2-40B4-BE49-F238E27FC236}">
                <a16:creationId xmlns:a16="http://schemas.microsoft.com/office/drawing/2014/main" id="{E3420C04-EBEC-0D1D-2F60-2F56328CFAA1}"/>
              </a:ext>
            </a:extLst>
          </p:cNvPr>
          <p:cNvPicPr>
            <a:picLocks noChangeAspect="1"/>
          </p:cNvPicPr>
          <p:nvPr/>
        </p:nvPicPr>
        <p:blipFill>
          <a:blip r:embed="rId7"/>
          <a:stretch>
            <a:fillRect/>
          </a:stretch>
        </p:blipFill>
        <p:spPr>
          <a:xfrm>
            <a:off x="735498" y="1346397"/>
            <a:ext cx="255103" cy="255103"/>
          </a:xfrm>
          <a:prstGeom prst="rect">
            <a:avLst/>
          </a:prstGeom>
        </p:spPr>
      </p:pic>
      <p:pic>
        <p:nvPicPr>
          <p:cNvPr id="13" name="Image 11" descr="preencoded.png">
            <a:extLst>
              <a:ext uri="{FF2B5EF4-FFF2-40B4-BE49-F238E27FC236}">
                <a16:creationId xmlns:a16="http://schemas.microsoft.com/office/drawing/2014/main" id="{B7486276-EF61-61A2-03B4-F308640A714F}"/>
              </a:ext>
            </a:extLst>
          </p:cNvPr>
          <p:cNvPicPr>
            <a:picLocks noChangeAspect="1"/>
          </p:cNvPicPr>
          <p:nvPr/>
        </p:nvPicPr>
        <p:blipFill>
          <a:blip r:embed="rId8"/>
          <a:stretch>
            <a:fillRect/>
          </a:stretch>
        </p:blipFill>
        <p:spPr>
          <a:xfrm>
            <a:off x="628650" y="3059239"/>
            <a:ext cx="11372850" cy="571500"/>
          </a:xfrm>
          <a:prstGeom prst="rect">
            <a:avLst/>
          </a:prstGeom>
        </p:spPr>
      </p:pic>
      <p:pic>
        <p:nvPicPr>
          <p:cNvPr id="14" name="Image 12" descr="preencoded.png">
            <a:extLst>
              <a:ext uri="{FF2B5EF4-FFF2-40B4-BE49-F238E27FC236}">
                <a16:creationId xmlns:a16="http://schemas.microsoft.com/office/drawing/2014/main" id="{8A4C5903-3F57-F0BA-403B-0376BFD109DD}"/>
              </a:ext>
            </a:extLst>
          </p:cNvPr>
          <p:cNvPicPr>
            <a:picLocks noChangeAspect="1"/>
          </p:cNvPicPr>
          <p:nvPr/>
        </p:nvPicPr>
        <p:blipFill>
          <a:blip r:embed="rId9"/>
          <a:stretch>
            <a:fillRect/>
          </a:stretch>
        </p:blipFill>
        <p:spPr>
          <a:xfrm>
            <a:off x="782890" y="3208859"/>
            <a:ext cx="215392" cy="274135"/>
          </a:xfrm>
          <a:prstGeom prst="rect">
            <a:avLst/>
          </a:prstGeom>
        </p:spPr>
      </p:pic>
      <p:pic>
        <p:nvPicPr>
          <p:cNvPr id="15" name="Image 13" descr="preencoded.png">
            <a:extLst>
              <a:ext uri="{FF2B5EF4-FFF2-40B4-BE49-F238E27FC236}">
                <a16:creationId xmlns:a16="http://schemas.microsoft.com/office/drawing/2014/main" id="{82B3D5AC-E78E-3256-51A3-0CCD72B6CE5C}"/>
              </a:ext>
            </a:extLst>
          </p:cNvPr>
          <p:cNvPicPr>
            <a:picLocks noChangeAspect="1"/>
          </p:cNvPicPr>
          <p:nvPr/>
        </p:nvPicPr>
        <p:blipFill>
          <a:blip r:embed="rId5"/>
          <a:stretch>
            <a:fillRect/>
          </a:stretch>
        </p:blipFill>
        <p:spPr>
          <a:xfrm>
            <a:off x="628649" y="4230481"/>
            <a:ext cx="11372849" cy="2438400"/>
          </a:xfrm>
          <a:prstGeom prst="rect">
            <a:avLst/>
          </a:prstGeom>
        </p:spPr>
      </p:pic>
      <p:pic>
        <p:nvPicPr>
          <p:cNvPr id="16" name="Image 14" descr="preencoded.png">
            <a:extLst>
              <a:ext uri="{FF2B5EF4-FFF2-40B4-BE49-F238E27FC236}">
                <a16:creationId xmlns:a16="http://schemas.microsoft.com/office/drawing/2014/main" id="{BE7985FA-E404-6EC8-8F7C-F96A5CF27BD7}"/>
              </a:ext>
            </a:extLst>
          </p:cNvPr>
          <p:cNvPicPr>
            <a:picLocks noChangeAspect="1"/>
          </p:cNvPicPr>
          <p:nvPr/>
        </p:nvPicPr>
        <p:blipFill>
          <a:blip r:embed="rId6"/>
          <a:stretch>
            <a:fillRect/>
          </a:stretch>
        </p:blipFill>
        <p:spPr>
          <a:xfrm>
            <a:off x="628650" y="4230481"/>
            <a:ext cx="11372848" cy="457200"/>
          </a:xfrm>
          <a:prstGeom prst="rect">
            <a:avLst/>
          </a:prstGeom>
        </p:spPr>
      </p:pic>
      <p:pic>
        <p:nvPicPr>
          <p:cNvPr id="17" name="Image 15" descr="preencoded.png">
            <a:extLst>
              <a:ext uri="{FF2B5EF4-FFF2-40B4-BE49-F238E27FC236}">
                <a16:creationId xmlns:a16="http://schemas.microsoft.com/office/drawing/2014/main" id="{A1EB335F-A706-E1EC-15D4-9BA7C4333679}"/>
              </a:ext>
            </a:extLst>
          </p:cNvPr>
          <p:cNvPicPr>
            <a:picLocks noChangeAspect="1"/>
          </p:cNvPicPr>
          <p:nvPr/>
        </p:nvPicPr>
        <p:blipFill>
          <a:blip r:embed="rId10"/>
          <a:stretch>
            <a:fillRect/>
          </a:stretch>
        </p:blipFill>
        <p:spPr>
          <a:xfrm>
            <a:off x="724889" y="4398614"/>
            <a:ext cx="265712" cy="231054"/>
          </a:xfrm>
          <a:prstGeom prst="rect">
            <a:avLst/>
          </a:prstGeom>
        </p:spPr>
      </p:pic>
      <p:pic>
        <p:nvPicPr>
          <p:cNvPr id="18" name="Image 16" descr="preencoded.png">
            <a:extLst>
              <a:ext uri="{FF2B5EF4-FFF2-40B4-BE49-F238E27FC236}">
                <a16:creationId xmlns:a16="http://schemas.microsoft.com/office/drawing/2014/main" id="{C97B3D40-D7D1-4759-69D9-7E77D920FC78}"/>
              </a:ext>
            </a:extLst>
          </p:cNvPr>
          <p:cNvPicPr>
            <a:picLocks noChangeAspect="1"/>
          </p:cNvPicPr>
          <p:nvPr/>
        </p:nvPicPr>
        <p:blipFill>
          <a:blip r:embed="rId11"/>
          <a:stretch>
            <a:fillRect/>
          </a:stretch>
        </p:blipFill>
        <p:spPr>
          <a:xfrm>
            <a:off x="614360" y="6019091"/>
            <a:ext cx="11387140" cy="654698"/>
          </a:xfrm>
          <a:prstGeom prst="rect">
            <a:avLst/>
          </a:prstGeom>
        </p:spPr>
      </p:pic>
      <p:pic>
        <p:nvPicPr>
          <p:cNvPr id="19" name="Image 17" descr="preencoded.png">
            <a:extLst>
              <a:ext uri="{FF2B5EF4-FFF2-40B4-BE49-F238E27FC236}">
                <a16:creationId xmlns:a16="http://schemas.microsoft.com/office/drawing/2014/main" id="{8F67724E-5B2F-F22B-6CC1-76CA30E23E9B}"/>
              </a:ext>
            </a:extLst>
          </p:cNvPr>
          <p:cNvPicPr>
            <a:picLocks noChangeAspect="1"/>
          </p:cNvPicPr>
          <p:nvPr/>
        </p:nvPicPr>
        <p:blipFill>
          <a:blip r:embed="rId9"/>
          <a:stretch>
            <a:fillRect/>
          </a:stretch>
        </p:blipFill>
        <p:spPr>
          <a:xfrm>
            <a:off x="738327" y="6124911"/>
            <a:ext cx="171309" cy="218030"/>
          </a:xfrm>
          <a:prstGeom prst="rect">
            <a:avLst/>
          </a:prstGeom>
        </p:spPr>
      </p:pic>
      <p:sp>
        <p:nvSpPr>
          <p:cNvPr id="20" name="Text 0">
            <a:extLst>
              <a:ext uri="{FF2B5EF4-FFF2-40B4-BE49-F238E27FC236}">
                <a16:creationId xmlns:a16="http://schemas.microsoft.com/office/drawing/2014/main" id="{D56B447C-2EAA-8DBE-62C8-5015B9E7F1A9}"/>
              </a:ext>
            </a:extLst>
          </p:cNvPr>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Phân bố địa phương và thay đổi thứ hạng</a:t>
            </a:r>
            <a:endParaRPr lang="en-US" sz="2600" dirty="0">
              <a:latin typeface="Times New Roman" panose="02020603050405020304" pitchFamily="18" charset="0"/>
              <a:cs typeface="Times New Roman" panose="02020603050405020304" pitchFamily="18" charset="0"/>
            </a:endParaRPr>
          </a:p>
        </p:txBody>
      </p:sp>
      <p:sp>
        <p:nvSpPr>
          <p:cNvPr id="24" name="Text 4">
            <a:extLst>
              <a:ext uri="{FF2B5EF4-FFF2-40B4-BE49-F238E27FC236}">
                <a16:creationId xmlns:a16="http://schemas.microsoft.com/office/drawing/2014/main" id="{5CB707F2-497D-D125-C553-AC00738813A6}"/>
              </a:ext>
            </a:extLst>
          </p:cNvPr>
          <p:cNvSpPr/>
          <p:nvPr/>
        </p:nvSpPr>
        <p:spPr>
          <a:xfrm>
            <a:off x="1038225" y="1285539"/>
            <a:ext cx="6076950" cy="338554"/>
          </a:xfrm>
          <a:prstGeom prst="rect">
            <a:avLst/>
          </a:prstGeom>
          <a:noFill/>
          <a:ln/>
        </p:spPr>
        <p:txBody>
          <a:bodyPr wrap="square" lIns="0" tIns="0" rIns="0" bIns="0" rtlCol="0" anchor="t">
            <a:spAutoFit/>
          </a:bodyPr>
          <a:lstStyle/>
          <a:p>
            <a:pPr marL="0" indent="0">
              <a:buNone/>
            </a:pPr>
            <a:r>
              <a:rPr lang="en-US" sz="2200" b="1" dirty="0">
                <a:solidFill>
                  <a:srgbClr val="1B5E20"/>
                </a:solidFill>
                <a:latin typeface="Times New Roman" panose="02020603050405020304" pitchFamily="18" charset="0"/>
                <a:ea typeface="Arial" pitchFamily="34" charset="-122"/>
                <a:cs typeface="Times New Roman" panose="02020603050405020304" pitchFamily="18" charset="0"/>
              </a:rPr>
              <a:t>Thay đổi vị trí dẫn đầu</a:t>
            </a:r>
            <a:endParaRPr lang="en-US" sz="2200" dirty="0">
              <a:latin typeface="Times New Roman" panose="02020603050405020304" pitchFamily="18" charset="0"/>
              <a:cs typeface="Times New Roman" panose="02020603050405020304" pitchFamily="18" charset="0"/>
            </a:endParaRPr>
          </a:p>
        </p:txBody>
      </p:sp>
      <p:sp>
        <p:nvSpPr>
          <p:cNvPr id="25" name="Text 5">
            <a:extLst>
              <a:ext uri="{FF2B5EF4-FFF2-40B4-BE49-F238E27FC236}">
                <a16:creationId xmlns:a16="http://schemas.microsoft.com/office/drawing/2014/main" id="{5D828AD8-464A-E920-7D81-895167F0DF0D}"/>
              </a:ext>
            </a:extLst>
          </p:cNvPr>
          <p:cNvSpPr/>
          <p:nvPr/>
        </p:nvSpPr>
        <p:spPr>
          <a:xfrm>
            <a:off x="781050" y="1799889"/>
            <a:ext cx="10915650" cy="457200"/>
          </a:xfrm>
          <a:prstGeom prst="rect">
            <a:avLst/>
          </a:prstGeom>
          <a:noFill/>
          <a:ln/>
        </p:spPr>
        <p:txBody>
          <a:bodyPr wrap="square" lIns="0" tIns="0" rIns="0" bIns="0" rtlCol="0" anchor="t"/>
          <a:lstStyle/>
          <a:p>
            <a:pPr marL="0" indent="0">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Hà Nội vươn lên dẫn đầu cả nước với</a:t>
            </a:r>
            <a:r>
              <a:rPr lang="en-US" sz="2000" b="1" dirty="0">
                <a:solidFill>
                  <a:srgbClr val="15803D"/>
                </a:solidFill>
                <a:latin typeface="Times New Roman" panose="02020603050405020304" pitchFamily="18" charset="0"/>
                <a:ea typeface="Arial" pitchFamily="34" charset="-122"/>
                <a:cs typeface="Times New Roman" panose="02020603050405020304" pitchFamily="18" charset="0"/>
              </a:rPr>
              <a:t>74,7 điểm</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vượt qua TP.HCM (</a:t>
            </a:r>
            <a:r>
              <a:rPr lang="en-US" sz="2000" b="1" dirty="0">
                <a:solidFill>
                  <a:srgbClr val="EAB308"/>
                </a:solidFill>
                <a:latin typeface="Times New Roman" panose="02020603050405020304" pitchFamily="18" charset="0"/>
                <a:ea typeface="Arial" pitchFamily="34" charset="-122"/>
                <a:cs typeface="Times New Roman" panose="02020603050405020304" pitchFamily="18" charset="0"/>
              </a:rPr>
              <a:t>73,5 điểm</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26" name="Text 6">
            <a:extLst>
              <a:ext uri="{FF2B5EF4-FFF2-40B4-BE49-F238E27FC236}">
                <a16:creationId xmlns:a16="http://schemas.microsoft.com/office/drawing/2014/main" id="{C8C50F7A-0142-2E0D-3A27-4674F45F6452}"/>
              </a:ext>
            </a:extLst>
          </p:cNvPr>
          <p:cNvSpPr/>
          <p:nvPr/>
        </p:nvSpPr>
        <p:spPr>
          <a:xfrm>
            <a:off x="781050" y="2333289"/>
            <a:ext cx="11125200" cy="615553"/>
          </a:xfrm>
          <a:prstGeom prst="rect">
            <a:avLst/>
          </a:prstGeom>
          <a:noFill/>
          <a:ln/>
        </p:spPr>
        <p:txBody>
          <a:bodyPr wrap="square" lIns="0" tIns="0" rIns="0" bIns="0" rtlCol="0" anchor="t">
            <a:spAutoFit/>
          </a:bodyPr>
          <a:lstStyle/>
          <a:p>
            <a:pPr marL="0" indent="0">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Đây là lần đầu tiên Hà Nội vượt TP.HCM dẫn đầu EBI, cho thấy sự dịch chuyển trọng tâm TMĐT từ Nam ra Bắc.</a:t>
            </a:r>
            <a:endParaRPr lang="en-US" sz="2000" dirty="0">
              <a:latin typeface="Times New Roman" panose="02020603050405020304" pitchFamily="18" charset="0"/>
              <a:cs typeface="Times New Roman" panose="02020603050405020304" pitchFamily="18" charset="0"/>
            </a:endParaRPr>
          </a:p>
        </p:txBody>
      </p:sp>
      <p:sp>
        <p:nvSpPr>
          <p:cNvPr id="27" name="Text 7">
            <a:extLst>
              <a:ext uri="{FF2B5EF4-FFF2-40B4-BE49-F238E27FC236}">
                <a16:creationId xmlns:a16="http://schemas.microsoft.com/office/drawing/2014/main" id="{1F4E9CF2-C803-3F65-A475-46321F62C3FD}"/>
              </a:ext>
            </a:extLst>
          </p:cNvPr>
          <p:cNvSpPr/>
          <p:nvPr/>
        </p:nvSpPr>
        <p:spPr>
          <a:xfrm>
            <a:off x="1162050" y="3191100"/>
            <a:ext cx="10839450" cy="307777"/>
          </a:xfrm>
          <a:prstGeom prst="rect">
            <a:avLst/>
          </a:prstGeom>
          <a:noFill/>
          <a:ln/>
        </p:spPr>
        <p:txBody>
          <a:bodyPr wrap="square" lIns="0" tIns="0" rIns="0" bIns="0" rtlCol="0" anchor="t">
            <a:spAutoFit/>
          </a:bodyPr>
          <a:lstStyle/>
          <a:p>
            <a:pPr marL="0" indent="0">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Sự chuyển dịch này phản ánh sự phát triển mạnh mẽ của TMĐT tại Hà Nội trong năm 2025.</a:t>
            </a:r>
            <a:endParaRPr lang="en-US" sz="2000" dirty="0">
              <a:latin typeface="Times New Roman" panose="02020603050405020304" pitchFamily="18" charset="0"/>
              <a:cs typeface="Times New Roman" panose="02020603050405020304" pitchFamily="18" charset="0"/>
            </a:endParaRPr>
          </a:p>
        </p:txBody>
      </p:sp>
      <p:sp>
        <p:nvSpPr>
          <p:cNvPr id="28" name="Text 8">
            <a:extLst>
              <a:ext uri="{FF2B5EF4-FFF2-40B4-BE49-F238E27FC236}">
                <a16:creationId xmlns:a16="http://schemas.microsoft.com/office/drawing/2014/main" id="{A958F88D-AB14-AA04-037C-765C6113B3BF}"/>
              </a:ext>
            </a:extLst>
          </p:cNvPr>
          <p:cNvSpPr/>
          <p:nvPr/>
        </p:nvSpPr>
        <p:spPr>
          <a:xfrm>
            <a:off x="1133475" y="4315034"/>
            <a:ext cx="6076950" cy="338554"/>
          </a:xfrm>
          <a:prstGeom prst="rect">
            <a:avLst/>
          </a:prstGeom>
          <a:noFill/>
          <a:ln/>
        </p:spPr>
        <p:txBody>
          <a:bodyPr wrap="square" lIns="0" tIns="0" rIns="0" bIns="0" rtlCol="0" anchor="t">
            <a:spAutoFit/>
          </a:bodyPr>
          <a:lstStyle/>
          <a:p>
            <a:pPr marL="0" indent="0">
              <a:buNone/>
            </a:pPr>
            <a:r>
              <a:rPr lang="en-US" sz="2200" b="1" dirty="0">
                <a:solidFill>
                  <a:srgbClr val="1B5E20"/>
                </a:solidFill>
                <a:latin typeface="Times New Roman" panose="02020603050405020304" pitchFamily="18" charset="0"/>
                <a:ea typeface="Arial" pitchFamily="34" charset="-122"/>
                <a:cs typeface="Times New Roman" panose="02020603050405020304" pitchFamily="18" charset="0"/>
              </a:rPr>
              <a:t>Xu hướng phát triển đa cực</a:t>
            </a:r>
            <a:endParaRPr lang="en-US" sz="2200" dirty="0">
              <a:latin typeface="Times New Roman" panose="02020603050405020304" pitchFamily="18" charset="0"/>
              <a:cs typeface="Times New Roman" panose="02020603050405020304" pitchFamily="18" charset="0"/>
            </a:endParaRPr>
          </a:p>
        </p:txBody>
      </p:sp>
      <p:sp>
        <p:nvSpPr>
          <p:cNvPr id="29" name="Text 9">
            <a:extLst>
              <a:ext uri="{FF2B5EF4-FFF2-40B4-BE49-F238E27FC236}">
                <a16:creationId xmlns:a16="http://schemas.microsoft.com/office/drawing/2014/main" id="{588667FB-184A-390B-A272-04AE4700883F}"/>
              </a:ext>
            </a:extLst>
          </p:cNvPr>
          <p:cNvSpPr/>
          <p:nvPr/>
        </p:nvSpPr>
        <p:spPr>
          <a:xfrm>
            <a:off x="781050" y="4840081"/>
            <a:ext cx="11125200" cy="307777"/>
          </a:xfrm>
          <a:prstGeom prst="rect">
            <a:avLst/>
          </a:prstGeom>
          <a:noFill/>
          <a:ln/>
        </p:spPr>
        <p:txBody>
          <a:bodyPr wrap="square" lIns="0" tIns="0" rIns="0" bIns="0" rtlCol="0" anchor="t">
            <a:spAutoFit/>
          </a:bodyPr>
          <a:lstStyle/>
          <a:p>
            <a:pPr marL="0" indent="0">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Bình Dương, Đà Nẵng và Hải Phòng tiếp tục duy trì trong nhóm dẫn đầu.</a:t>
            </a:r>
            <a:endParaRPr lang="en-US" sz="2000" dirty="0">
              <a:latin typeface="Times New Roman" panose="02020603050405020304" pitchFamily="18" charset="0"/>
              <a:cs typeface="Times New Roman" panose="02020603050405020304" pitchFamily="18" charset="0"/>
            </a:endParaRPr>
          </a:p>
        </p:txBody>
      </p:sp>
      <p:sp>
        <p:nvSpPr>
          <p:cNvPr id="30" name="Text 10">
            <a:extLst>
              <a:ext uri="{FF2B5EF4-FFF2-40B4-BE49-F238E27FC236}">
                <a16:creationId xmlns:a16="http://schemas.microsoft.com/office/drawing/2014/main" id="{82366446-77CA-5BD5-0083-0DC061DB3A99}"/>
              </a:ext>
            </a:extLst>
          </p:cNvPr>
          <p:cNvSpPr/>
          <p:nvPr/>
        </p:nvSpPr>
        <p:spPr>
          <a:xfrm>
            <a:off x="745330" y="5297281"/>
            <a:ext cx="11125200" cy="615553"/>
          </a:xfrm>
          <a:prstGeom prst="rect">
            <a:avLst/>
          </a:prstGeom>
          <a:noFill/>
          <a:ln/>
        </p:spPr>
        <p:txBody>
          <a:bodyPr wrap="square" lIns="0" tIns="0" rIns="0" bIns="0" rtlCol="0" anchor="t">
            <a:spAutoFit/>
          </a:bodyPr>
          <a:lstStyle/>
          <a:p>
            <a:pPr marL="0" indent="0">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Sự nổi lên của các địa phương này khẳng định rằng TMĐT đang được mở rộng ra nhiều trung tâm mới, không chỉ tập trung ở hai đô thị lớn.</a:t>
            </a:r>
            <a:endParaRPr lang="en-US" sz="2000" dirty="0">
              <a:latin typeface="Times New Roman" panose="02020603050405020304" pitchFamily="18" charset="0"/>
              <a:cs typeface="Times New Roman" panose="02020603050405020304" pitchFamily="18" charset="0"/>
            </a:endParaRPr>
          </a:p>
        </p:txBody>
      </p:sp>
      <p:sp>
        <p:nvSpPr>
          <p:cNvPr id="31" name="Text 11">
            <a:extLst>
              <a:ext uri="{FF2B5EF4-FFF2-40B4-BE49-F238E27FC236}">
                <a16:creationId xmlns:a16="http://schemas.microsoft.com/office/drawing/2014/main" id="{2F708E7B-3904-4D80-21A9-C97E6DD17644}"/>
              </a:ext>
            </a:extLst>
          </p:cNvPr>
          <p:cNvSpPr/>
          <p:nvPr/>
        </p:nvSpPr>
        <p:spPr>
          <a:xfrm>
            <a:off x="947736" y="6058236"/>
            <a:ext cx="10839450" cy="615553"/>
          </a:xfrm>
          <a:prstGeom prst="rect">
            <a:avLst/>
          </a:prstGeom>
          <a:noFill/>
          <a:ln/>
        </p:spPr>
        <p:txBody>
          <a:bodyPr wrap="square" lIns="0" tIns="0" rIns="0" bIns="0" rtlCol="0" anchor="t">
            <a:spAutoFit/>
          </a:bodyPr>
          <a:lstStyle/>
          <a:p>
            <a:pPr marL="0" indent="0">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Đây là tín hiệu tích cực cho thấy thương mại điện tử Việt Nam có sự phát triển cân bằng hơn giữa các vùng.</a:t>
            </a:r>
            <a:endParaRPr lang="en-US" sz="2000" dirty="0">
              <a:latin typeface="Times New Roman" panose="02020603050405020304" pitchFamily="18" charset="0"/>
              <a:cs typeface="Times New Roman" panose="02020603050405020304" pitchFamily="18" charset="0"/>
            </a:endParaRPr>
          </a:p>
        </p:txBody>
      </p:sp>
      <p:sp>
        <p:nvSpPr>
          <p:cNvPr id="32" name="Text 12">
            <a:extLst>
              <a:ext uri="{FF2B5EF4-FFF2-40B4-BE49-F238E27FC236}">
                <a16:creationId xmlns:a16="http://schemas.microsoft.com/office/drawing/2014/main" id="{1266CA6B-CBFB-5D3E-5881-ADF0C40FB55C}"/>
              </a:ext>
            </a:extLst>
          </p:cNvPr>
          <p:cNvSpPr/>
          <p:nvPr/>
        </p:nvSpPr>
        <p:spPr>
          <a:xfrm>
            <a:off x="190500" y="6981825"/>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5</a:t>
            </a:r>
            <a:endParaRPr lang="en-US" sz="98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314542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up)">
                                      <p:cBhvr>
                                        <p:cTn id="7" dur="500"/>
                                        <p:tgtEl>
                                          <p:spTgt spid="10"/>
                                        </p:tgtEl>
                                      </p:cBhvr>
                                    </p:animEffect>
                                  </p:childTnLst>
                                </p:cTn>
                              </p:par>
                              <p:par>
                                <p:cTn id="8" presetID="22" presetClass="entr" presetSubtype="1" fill="hold"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wipe(up)">
                                      <p:cBhvr>
                                        <p:cTn id="10" dur="500"/>
                                        <p:tgtEl>
                                          <p:spTgt spid="11"/>
                                        </p:tgtEl>
                                      </p:cBhvr>
                                    </p:animEffect>
                                  </p:childTnLst>
                                </p:cTn>
                              </p:par>
                              <p:par>
                                <p:cTn id="11" presetID="22" presetClass="entr" presetSubtype="1"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wipe(up)">
                                      <p:cBhvr>
                                        <p:cTn id="13" dur="500"/>
                                        <p:tgtEl>
                                          <p:spTgt spid="12"/>
                                        </p:tgtEl>
                                      </p:cBhvr>
                                    </p:animEffect>
                                  </p:childTnLst>
                                </p:cTn>
                              </p:par>
                              <p:par>
                                <p:cTn id="14" presetID="22" presetClass="entr" presetSubtype="1" fill="hold" nodeType="withEffect">
                                  <p:stCondLst>
                                    <p:cond delay="0"/>
                                  </p:stCondLst>
                                  <p:childTnLst>
                                    <p:set>
                                      <p:cBhvr>
                                        <p:cTn id="15" dur="1" fill="hold">
                                          <p:stCondLst>
                                            <p:cond delay="0"/>
                                          </p:stCondLst>
                                        </p:cTn>
                                        <p:tgtEl>
                                          <p:spTgt spid="13"/>
                                        </p:tgtEl>
                                        <p:attrNameLst>
                                          <p:attrName>style.visibility</p:attrName>
                                        </p:attrNameLst>
                                      </p:cBhvr>
                                      <p:to>
                                        <p:strVal val="visible"/>
                                      </p:to>
                                    </p:set>
                                    <p:animEffect transition="in" filter="wipe(up)">
                                      <p:cBhvr>
                                        <p:cTn id="16" dur="500"/>
                                        <p:tgtEl>
                                          <p:spTgt spid="13"/>
                                        </p:tgtEl>
                                      </p:cBhvr>
                                    </p:animEffect>
                                  </p:childTnLst>
                                </p:cTn>
                              </p:par>
                              <p:par>
                                <p:cTn id="17" presetID="22" presetClass="entr" presetSubtype="1"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Effect transition="in" filter="wipe(up)">
                                      <p:cBhvr>
                                        <p:cTn id="19" dur="500"/>
                                        <p:tgtEl>
                                          <p:spTgt spid="14"/>
                                        </p:tgtEl>
                                      </p:cBhvr>
                                    </p:animEffect>
                                  </p:childTnLst>
                                </p:cTn>
                              </p:par>
                              <p:par>
                                <p:cTn id="20" presetID="22" presetClass="entr" presetSubtype="1"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Effect transition="in" filter="wipe(up)">
                                      <p:cBhvr>
                                        <p:cTn id="22" dur="500"/>
                                        <p:tgtEl>
                                          <p:spTgt spid="24"/>
                                        </p:tgtEl>
                                      </p:cBhvr>
                                    </p:animEffect>
                                  </p:childTnLst>
                                </p:cTn>
                              </p:par>
                              <p:par>
                                <p:cTn id="23" presetID="22" presetClass="entr" presetSubtype="1" fill="hold" grpId="0" nodeType="withEffect">
                                  <p:stCondLst>
                                    <p:cond delay="0"/>
                                  </p:stCondLst>
                                  <p:childTnLst>
                                    <p:set>
                                      <p:cBhvr>
                                        <p:cTn id="24" dur="1" fill="hold">
                                          <p:stCondLst>
                                            <p:cond delay="0"/>
                                          </p:stCondLst>
                                        </p:cTn>
                                        <p:tgtEl>
                                          <p:spTgt spid="25"/>
                                        </p:tgtEl>
                                        <p:attrNameLst>
                                          <p:attrName>style.visibility</p:attrName>
                                        </p:attrNameLst>
                                      </p:cBhvr>
                                      <p:to>
                                        <p:strVal val="visible"/>
                                      </p:to>
                                    </p:set>
                                    <p:animEffect transition="in" filter="wipe(up)">
                                      <p:cBhvr>
                                        <p:cTn id="25" dur="500"/>
                                        <p:tgtEl>
                                          <p:spTgt spid="25"/>
                                        </p:tgtEl>
                                      </p:cBhvr>
                                    </p:animEffect>
                                  </p:childTnLst>
                                </p:cTn>
                              </p:par>
                              <p:par>
                                <p:cTn id="26" presetID="22" presetClass="entr" presetSubtype="1"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wipe(up)">
                                      <p:cBhvr>
                                        <p:cTn id="28" dur="500"/>
                                        <p:tgtEl>
                                          <p:spTgt spid="26"/>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animEffect transition="in" filter="wipe(up)">
                                      <p:cBhvr>
                                        <p:cTn id="31" dur="500"/>
                                        <p:tgtEl>
                                          <p:spTgt spid="27"/>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1" fill="hold" nodeType="click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wipe(up)">
                                      <p:cBhvr>
                                        <p:cTn id="36" dur="500"/>
                                        <p:tgtEl>
                                          <p:spTgt spid="15"/>
                                        </p:tgtEl>
                                      </p:cBhvr>
                                    </p:animEffect>
                                  </p:childTnLst>
                                </p:cTn>
                              </p:par>
                              <p:par>
                                <p:cTn id="37" presetID="22" presetClass="entr" presetSubtype="1" fill="hold" nodeType="with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wipe(up)">
                                      <p:cBhvr>
                                        <p:cTn id="39" dur="500"/>
                                        <p:tgtEl>
                                          <p:spTgt spid="16"/>
                                        </p:tgtEl>
                                      </p:cBhvr>
                                    </p:animEffect>
                                  </p:childTnLst>
                                </p:cTn>
                              </p:par>
                              <p:par>
                                <p:cTn id="40" presetID="22" presetClass="entr" presetSubtype="1"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up)">
                                      <p:cBhvr>
                                        <p:cTn id="42" dur="500"/>
                                        <p:tgtEl>
                                          <p:spTgt spid="17"/>
                                        </p:tgtEl>
                                      </p:cBhvr>
                                    </p:animEffect>
                                  </p:childTnLst>
                                </p:cTn>
                              </p:par>
                              <p:par>
                                <p:cTn id="43" presetID="22" presetClass="entr" presetSubtype="1" fill="hold" nodeType="withEffect">
                                  <p:stCondLst>
                                    <p:cond delay="0"/>
                                  </p:stCondLst>
                                  <p:childTnLst>
                                    <p:set>
                                      <p:cBhvr>
                                        <p:cTn id="44" dur="1" fill="hold">
                                          <p:stCondLst>
                                            <p:cond delay="0"/>
                                          </p:stCondLst>
                                        </p:cTn>
                                        <p:tgtEl>
                                          <p:spTgt spid="18"/>
                                        </p:tgtEl>
                                        <p:attrNameLst>
                                          <p:attrName>style.visibility</p:attrName>
                                        </p:attrNameLst>
                                      </p:cBhvr>
                                      <p:to>
                                        <p:strVal val="visible"/>
                                      </p:to>
                                    </p:set>
                                    <p:animEffect transition="in" filter="wipe(up)">
                                      <p:cBhvr>
                                        <p:cTn id="45" dur="500"/>
                                        <p:tgtEl>
                                          <p:spTgt spid="18"/>
                                        </p:tgtEl>
                                      </p:cBhvr>
                                    </p:animEffect>
                                  </p:childTnLst>
                                </p:cTn>
                              </p:par>
                              <p:par>
                                <p:cTn id="46" presetID="22" presetClass="entr" presetSubtype="1" fill="hold" nodeType="with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wipe(up)">
                                      <p:cBhvr>
                                        <p:cTn id="48" dur="500"/>
                                        <p:tgtEl>
                                          <p:spTgt spid="19"/>
                                        </p:tgtEl>
                                      </p:cBhvr>
                                    </p:animEffect>
                                  </p:childTnLst>
                                </p:cTn>
                              </p:par>
                              <p:par>
                                <p:cTn id="49" presetID="22" presetClass="entr" presetSubtype="1" fill="hold" grpId="0" nodeType="withEffect">
                                  <p:stCondLst>
                                    <p:cond delay="0"/>
                                  </p:stCondLst>
                                  <p:childTnLst>
                                    <p:set>
                                      <p:cBhvr>
                                        <p:cTn id="50" dur="1" fill="hold">
                                          <p:stCondLst>
                                            <p:cond delay="0"/>
                                          </p:stCondLst>
                                        </p:cTn>
                                        <p:tgtEl>
                                          <p:spTgt spid="28"/>
                                        </p:tgtEl>
                                        <p:attrNameLst>
                                          <p:attrName>style.visibility</p:attrName>
                                        </p:attrNameLst>
                                      </p:cBhvr>
                                      <p:to>
                                        <p:strVal val="visible"/>
                                      </p:to>
                                    </p:set>
                                    <p:animEffect transition="in" filter="wipe(up)">
                                      <p:cBhvr>
                                        <p:cTn id="51" dur="500"/>
                                        <p:tgtEl>
                                          <p:spTgt spid="28"/>
                                        </p:tgtEl>
                                      </p:cBhvr>
                                    </p:animEffect>
                                  </p:childTnLst>
                                </p:cTn>
                              </p:par>
                              <p:par>
                                <p:cTn id="52" presetID="22" presetClass="entr" presetSubtype="1" fill="hold" grpId="0" nodeType="withEffect">
                                  <p:stCondLst>
                                    <p:cond delay="0"/>
                                  </p:stCondLst>
                                  <p:childTnLst>
                                    <p:set>
                                      <p:cBhvr>
                                        <p:cTn id="53" dur="1" fill="hold">
                                          <p:stCondLst>
                                            <p:cond delay="0"/>
                                          </p:stCondLst>
                                        </p:cTn>
                                        <p:tgtEl>
                                          <p:spTgt spid="29"/>
                                        </p:tgtEl>
                                        <p:attrNameLst>
                                          <p:attrName>style.visibility</p:attrName>
                                        </p:attrNameLst>
                                      </p:cBhvr>
                                      <p:to>
                                        <p:strVal val="visible"/>
                                      </p:to>
                                    </p:set>
                                    <p:animEffect transition="in" filter="wipe(up)">
                                      <p:cBhvr>
                                        <p:cTn id="54" dur="500"/>
                                        <p:tgtEl>
                                          <p:spTgt spid="29"/>
                                        </p:tgtEl>
                                      </p:cBhvr>
                                    </p:animEffect>
                                  </p:childTnLst>
                                </p:cTn>
                              </p:par>
                              <p:par>
                                <p:cTn id="55" presetID="22" presetClass="entr" presetSubtype="1" fill="hold" grpId="0" nodeType="withEffect">
                                  <p:stCondLst>
                                    <p:cond delay="0"/>
                                  </p:stCondLst>
                                  <p:childTnLst>
                                    <p:set>
                                      <p:cBhvr>
                                        <p:cTn id="56" dur="1" fill="hold">
                                          <p:stCondLst>
                                            <p:cond delay="0"/>
                                          </p:stCondLst>
                                        </p:cTn>
                                        <p:tgtEl>
                                          <p:spTgt spid="30"/>
                                        </p:tgtEl>
                                        <p:attrNameLst>
                                          <p:attrName>style.visibility</p:attrName>
                                        </p:attrNameLst>
                                      </p:cBhvr>
                                      <p:to>
                                        <p:strVal val="visible"/>
                                      </p:to>
                                    </p:set>
                                    <p:animEffect transition="in" filter="wipe(up)">
                                      <p:cBhvr>
                                        <p:cTn id="57" dur="500"/>
                                        <p:tgtEl>
                                          <p:spTgt spid="30"/>
                                        </p:tgtEl>
                                      </p:cBhvr>
                                    </p:animEffect>
                                  </p:childTnLst>
                                </p:cTn>
                              </p:par>
                              <p:par>
                                <p:cTn id="58" presetID="22" presetClass="entr" presetSubtype="1" fill="hold" grpId="0" nodeType="withEffect">
                                  <p:stCondLst>
                                    <p:cond delay="0"/>
                                  </p:stCondLst>
                                  <p:childTnLst>
                                    <p:set>
                                      <p:cBhvr>
                                        <p:cTn id="59" dur="1" fill="hold">
                                          <p:stCondLst>
                                            <p:cond delay="0"/>
                                          </p:stCondLst>
                                        </p:cTn>
                                        <p:tgtEl>
                                          <p:spTgt spid="31"/>
                                        </p:tgtEl>
                                        <p:attrNameLst>
                                          <p:attrName>style.visibility</p:attrName>
                                        </p:attrNameLst>
                                      </p:cBhvr>
                                      <p:to>
                                        <p:strVal val="visible"/>
                                      </p:to>
                                    </p:set>
                                    <p:animEffect transition="in" filter="wipe(up)">
                                      <p:cBhvr>
                                        <p:cTn id="60"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P spid="28" grpId="0" animBg="1"/>
      <p:bldP spid="29" grpId="0" animBg="1"/>
      <p:bldP spid="30" grpId="0" animBg="1"/>
      <p:bldP spid="3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0ECC3-4A68-F7C1-3183-3AD789ADF334}"/>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D1EAE506-E0CE-A4BA-E153-CBE0B87CA380}"/>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CC2FDD72-C4B7-86D5-BA42-B9E8353F0737}"/>
              </a:ext>
            </a:extLst>
          </p:cNvPr>
          <p:cNvPicPr>
            <a:picLocks noChangeAspect="1"/>
          </p:cNvPicPr>
          <p:nvPr/>
        </p:nvPicPr>
        <p:blipFill>
          <a:blip r:embed="rId4"/>
          <a:stretch>
            <a:fillRect/>
          </a:stretch>
        </p:blipFill>
        <p:spPr>
          <a:xfrm>
            <a:off x="0" y="0"/>
            <a:ext cx="12192000" cy="723900"/>
          </a:xfrm>
          <a:prstGeom prst="rect">
            <a:avLst/>
          </a:prstGeom>
        </p:spPr>
      </p:pic>
      <p:pic>
        <p:nvPicPr>
          <p:cNvPr id="4" name="Image 2" descr="preencoded.png">
            <a:extLst>
              <a:ext uri="{FF2B5EF4-FFF2-40B4-BE49-F238E27FC236}">
                <a16:creationId xmlns:a16="http://schemas.microsoft.com/office/drawing/2014/main" id="{4D8909F9-DA23-CF3C-7611-D2B810145440}"/>
              </a:ext>
            </a:extLst>
          </p:cNvPr>
          <p:cNvPicPr>
            <a:picLocks noChangeAspect="1"/>
          </p:cNvPicPr>
          <p:nvPr/>
        </p:nvPicPr>
        <p:blipFill>
          <a:blip r:embed="rId5"/>
          <a:stretch>
            <a:fillRect/>
          </a:stretch>
        </p:blipFill>
        <p:spPr>
          <a:xfrm>
            <a:off x="190500" y="914400"/>
            <a:ext cx="5810250" cy="5404024"/>
          </a:xfrm>
          <a:prstGeom prst="rect">
            <a:avLst/>
          </a:prstGeom>
        </p:spPr>
      </p:pic>
      <p:pic>
        <p:nvPicPr>
          <p:cNvPr id="5" name="Image 3" descr="preencoded.png">
            <a:extLst>
              <a:ext uri="{FF2B5EF4-FFF2-40B4-BE49-F238E27FC236}">
                <a16:creationId xmlns:a16="http://schemas.microsoft.com/office/drawing/2014/main" id="{9CBCCE84-20C4-7F68-1CC1-969AA1CA69E0}"/>
              </a:ext>
            </a:extLst>
          </p:cNvPr>
          <p:cNvPicPr>
            <a:picLocks noChangeAspect="1"/>
          </p:cNvPicPr>
          <p:nvPr/>
        </p:nvPicPr>
        <p:blipFill>
          <a:blip r:embed="rId6"/>
          <a:stretch>
            <a:fillRect/>
          </a:stretch>
        </p:blipFill>
        <p:spPr>
          <a:xfrm>
            <a:off x="190500" y="914400"/>
            <a:ext cx="5810250" cy="457200"/>
          </a:xfrm>
          <a:prstGeom prst="rect">
            <a:avLst/>
          </a:prstGeom>
        </p:spPr>
      </p:pic>
      <p:pic>
        <p:nvPicPr>
          <p:cNvPr id="6" name="Image 4" descr="preencoded.png">
            <a:extLst>
              <a:ext uri="{FF2B5EF4-FFF2-40B4-BE49-F238E27FC236}">
                <a16:creationId xmlns:a16="http://schemas.microsoft.com/office/drawing/2014/main" id="{5538276A-3C1D-9141-14B0-4650AD61A918}"/>
              </a:ext>
            </a:extLst>
          </p:cNvPr>
          <p:cNvPicPr>
            <a:picLocks noChangeAspect="1"/>
          </p:cNvPicPr>
          <p:nvPr/>
        </p:nvPicPr>
        <p:blipFill>
          <a:blip r:embed="rId7">
            <a:duotone>
              <a:prstClr val="black"/>
              <a:schemeClr val="accent1">
                <a:tint val="45000"/>
                <a:satMod val="400000"/>
              </a:schemeClr>
            </a:duotone>
          </a:blip>
          <a:stretch>
            <a:fillRect/>
          </a:stretch>
        </p:blipFill>
        <p:spPr>
          <a:xfrm>
            <a:off x="335328" y="967851"/>
            <a:ext cx="272215" cy="311103"/>
          </a:xfrm>
          <a:prstGeom prst="rect">
            <a:avLst/>
          </a:prstGeom>
        </p:spPr>
      </p:pic>
      <p:pic>
        <p:nvPicPr>
          <p:cNvPr id="7" name="Image 5" descr="preencoded.png">
            <a:extLst>
              <a:ext uri="{FF2B5EF4-FFF2-40B4-BE49-F238E27FC236}">
                <a16:creationId xmlns:a16="http://schemas.microsoft.com/office/drawing/2014/main" id="{1CE146F3-C84F-9404-6ECB-A83AE791E166}"/>
              </a:ext>
            </a:extLst>
          </p:cNvPr>
          <p:cNvPicPr>
            <a:picLocks noChangeAspect="1"/>
          </p:cNvPicPr>
          <p:nvPr/>
        </p:nvPicPr>
        <p:blipFill>
          <a:blip r:embed="rId8"/>
          <a:stretch>
            <a:fillRect/>
          </a:stretch>
        </p:blipFill>
        <p:spPr>
          <a:xfrm>
            <a:off x="342900" y="1562100"/>
            <a:ext cx="152400" cy="152400"/>
          </a:xfrm>
          <a:prstGeom prst="rect">
            <a:avLst/>
          </a:prstGeom>
        </p:spPr>
      </p:pic>
      <p:pic>
        <p:nvPicPr>
          <p:cNvPr id="8" name="Image 6" descr="preencoded.png">
            <a:extLst>
              <a:ext uri="{FF2B5EF4-FFF2-40B4-BE49-F238E27FC236}">
                <a16:creationId xmlns:a16="http://schemas.microsoft.com/office/drawing/2014/main" id="{B330DF62-8F05-790E-7831-3D03C7F490AC}"/>
              </a:ext>
            </a:extLst>
          </p:cNvPr>
          <p:cNvPicPr>
            <a:picLocks noChangeAspect="1"/>
          </p:cNvPicPr>
          <p:nvPr/>
        </p:nvPicPr>
        <p:blipFill>
          <a:blip r:embed="rId9"/>
          <a:stretch>
            <a:fillRect/>
          </a:stretch>
        </p:blipFill>
        <p:spPr>
          <a:xfrm>
            <a:off x="342900" y="2864173"/>
            <a:ext cx="152400" cy="152400"/>
          </a:xfrm>
          <a:prstGeom prst="rect">
            <a:avLst/>
          </a:prstGeom>
        </p:spPr>
      </p:pic>
      <p:pic>
        <p:nvPicPr>
          <p:cNvPr id="9" name="Image 7" descr="preencoded.png">
            <a:extLst>
              <a:ext uri="{FF2B5EF4-FFF2-40B4-BE49-F238E27FC236}">
                <a16:creationId xmlns:a16="http://schemas.microsoft.com/office/drawing/2014/main" id="{083F6033-4D03-8BA5-8177-ADCC6DE26B94}"/>
              </a:ext>
            </a:extLst>
          </p:cNvPr>
          <p:cNvPicPr>
            <a:picLocks noChangeAspect="1"/>
          </p:cNvPicPr>
          <p:nvPr/>
        </p:nvPicPr>
        <p:blipFill>
          <a:blip r:embed="rId10"/>
          <a:stretch>
            <a:fillRect/>
          </a:stretch>
        </p:blipFill>
        <p:spPr>
          <a:xfrm>
            <a:off x="335328" y="4362839"/>
            <a:ext cx="152400" cy="152400"/>
          </a:xfrm>
          <a:prstGeom prst="rect">
            <a:avLst/>
          </a:prstGeom>
        </p:spPr>
      </p:pic>
      <p:pic>
        <p:nvPicPr>
          <p:cNvPr id="10" name="Image 8" descr="preencoded.png">
            <a:extLst>
              <a:ext uri="{FF2B5EF4-FFF2-40B4-BE49-F238E27FC236}">
                <a16:creationId xmlns:a16="http://schemas.microsoft.com/office/drawing/2014/main" id="{7860E031-B762-B695-3F39-2BC81A1199E1}"/>
              </a:ext>
            </a:extLst>
          </p:cNvPr>
          <p:cNvPicPr>
            <a:picLocks noChangeAspect="1"/>
          </p:cNvPicPr>
          <p:nvPr/>
        </p:nvPicPr>
        <p:blipFill>
          <a:blip r:embed="rId5"/>
          <a:stretch>
            <a:fillRect/>
          </a:stretch>
        </p:blipFill>
        <p:spPr>
          <a:xfrm>
            <a:off x="6191250" y="914400"/>
            <a:ext cx="5810250" cy="5404024"/>
          </a:xfrm>
          <a:prstGeom prst="rect">
            <a:avLst/>
          </a:prstGeom>
        </p:spPr>
      </p:pic>
      <p:pic>
        <p:nvPicPr>
          <p:cNvPr id="11" name="Image 9" descr="preencoded.png">
            <a:extLst>
              <a:ext uri="{FF2B5EF4-FFF2-40B4-BE49-F238E27FC236}">
                <a16:creationId xmlns:a16="http://schemas.microsoft.com/office/drawing/2014/main" id="{6C79DA1E-9A5E-5BA1-6F32-94E42CDE9E9C}"/>
              </a:ext>
            </a:extLst>
          </p:cNvPr>
          <p:cNvPicPr>
            <a:picLocks noChangeAspect="1"/>
          </p:cNvPicPr>
          <p:nvPr/>
        </p:nvPicPr>
        <p:blipFill>
          <a:blip r:embed="rId11"/>
          <a:stretch>
            <a:fillRect/>
          </a:stretch>
        </p:blipFill>
        <p:spPr>
          <a:xfrm>
            <a:off x="6191250" y="914400"/>
            <a:ext cx="5810250" cy="457200"/>
          </a:xfrm>
          <a:prstGeom prst="rect">
            <a:avLst/>
          </a:prstGeom>
        </p:spPr>
      </p:pic>
      <p:pic>
        <p:nvPicPr>
          <p:cNvPr id="12" name="Image 10" descr="preencoded.png">
            <a:extLst>
              <a:ext uri="{FF2B5EF4-FFF2-40B4-BE49-F238E27FC236}">
                <a16:creationId xmlns:a16="http://schemas.microsoft.com/office/drawing/2014/main" id="{1A7C6058-0F13-1FE9-2FA1-22AD61AE6280}"/>
              </a:ext>
            </a:extLst>
          </p:cNvPr>
          <p:cNvPicPr>
            <a:picLocks noChangeAspect="1"/>
          </p:cNvPicPr>
          <p:nvPr/>
        </p:nvPicPr>
        <p:blipFill>
          <a:blip r:embed="rId7">
            <a:duotone>
              <a:prstClr val="black"/>
              <a:schemeClr val="accent1">
                <a:tint val="45000"/>
                <a:satMod val="400000"/>
              </a:schemeClr>
            </a:duotone>
          </a:blip>
          <a:stretch>
            <a:fillRect/>
          </a:stretch>
        </p:blipFill>
        <p:spPr>
          <a:xfrm>
            <a:off x="6329362" y="955221"/>
            <a:ext cx="276225" cy="315686"/>
          </a:xfrm>
          <a:prstGeom prst="rect">
            <a:avLst/>
          </a:prstGeom>
        </p:spPr>
      </p:pic>
      <p:pic>
        <p:nvPicPr>
          <p:cNvPr id="13" name="Image 11" descr="preencoded.png">
            <a:extLst>
              <a:ext uri="{FF2B5EF4-FFF2-40B4-BE49-F238E27FC236}">
                <a16:creationId xmlns:a16="http://schemas.microsoft.com/office/drawing/2014/main" id="{C06407B3-F5D5-62C8-444B-45E8BF2F163A}"/>
              </a:ext>
            </a:extLst>
          </p:cNvPr>
          <p:cNvPicPr>
            <a:picLocks noChangeAspect="1"/>
          </p:cNvPicPr>
          <p:nvPr/>
        </p:nvPicPr>
        <p:blipFill>
          <a:blip r:embed="rId12"/>
          <a:stretch>
            <a:fillRect/>
          </a:stretch>
        </p:blipFill>
        <p:spPr>
          <a:xfrm>
            <a:off x="6305550" y="1611378"/>
            <a:ext cx="114300" cy="152400"/>
          </a:xfrm>
          <a:prstGeom prst="rect">
            <a:avLst/>
          </a:prstGeom>
        </p:spPr>
      </p:pic>
      <p:pic>
        <p:nvPicPr>
          <p:cNvPr id="14" name="Image 12" descr="preencoded.png">
            <a:extLst>
              <a:ext uri="{FF2B5EF4-FFF2-40B4-BE49-F238E27FC236}">
                <a16:creationId xmlns:a16="http://schemas.microsoft.com/office/drawing/2014/main" id="{E41F72D0-AB50-F062-80BA-24040225F804}"/>
              </a:ext>
            </a:extLst>
          </p:cNvPr>
          <p:cNvPicPr>
            <a:picLocks noChangeAspect="1"/>
          </p:cNvPicPr>
          <p:nvPr/>
        </p:nvPicPr>
        <p:blipFill>
          <a:blip r:embed="rId13"/>
          <a:stretch>
            <a:fillRect/>
          </a:stretch>
        </p:blipFill>
        <p:spPr>
          <a:xfrm>
            <a:off x="6267450" y="2620607"/>
            <a:ext cx="190500" cy="152400"/>
          </a:xfrm>
          <a:prstGeom prst="rect">
            <a:avLst/>
          </a:prstGeom>
        </p:spPr>
      </p:pic>
      <p:pic>
        <p:nvPicPr>
          <p:cNvPr id="15" name="Image 13" descr="preencoded.png">
            <a:extLst>
              <a:ext uri="{FF2B5EF4-FFF2-40B4-BE49-F238E27FC236}">
                <a16:creationId xmlns:a16="http://schemas.microsoft.com/office/drawing/2014/main" id="{BDDE241C-88CE-2A2A-ABB0-A26F229E4022}"/>
              </a:ext>
            </a:extLst>
          </p:cNvPr>
          <p:cNvPicPr>
            <a:picLocks noChangeAspect="1"/>
          </p:cNvPicPr>
          <p:nvPr/>
        </p:nvPicPr>
        <p:blipFill>
          <a:blip r:embed="rId14"/>
          <a:stretch>
            <a:fillRect/>
          </a:stretch>
        </p:blipFill>
        <p:spPr>
          <a:xfrm>
            <a:off x="6329362" y="3712873"/>
            <a:ext cx="114300" cy="152400"/>
          </a:xfrm>
          <a:prstGeom prst="rect">
            <a:avLst/>
          </a:prstGeom>
        </p:spPr>
      </p:pic>
      <p:pic>
        <p:nvPicPr>
          <p:cNvPr id="16" name="Image 14" descr="preencoded.png">
            <a:extLst>
              <a:ext uri="{FF2B5EF4-FFF2-40B4-BE49-F238E27FC236}">
                <a16:creationId xmlns:a16="http://schemas.microsoft.com/office/drawing/2014/main" id="{3D55A360-EDEA-65AD-07A2-6E4887B2D285}"/>
              </a:ext>
            </a:extLst>
          </p:cNvPr>
          <p:cNvPicPr>
            <a:picLocks noChangeAspect="1"/>
          </p:cNvPicPr>
          <p:nvPr/>
        </p:nvPicPr>
        <p:blipFill>
          <a:blip r:embed="rId15"/>
          <a:stretch>
            <a:fillRect/>
          </a:stretch>
        </p:blipFill>
        <p:spPr>
          <a:xfrm>
            <a:off x="6329362" y="4834366"/>
            <a:ext cx="152400" cy="152400"/>
          </a:xfrm>
          <a:prstGeom prst="rect">
            <a:avLst/>
          </a:prstGeom>
        </p:spPr>
      </p:pic>
      <p:pic>
        <p:nvPicPr>
          <p:cNvPr id="28" name="Image 26" descr="preencoded.png">
            <a:extLst>
              <a:ext uri="{FF2B5EF4-FFF2-40B4-BE49-F238E27FC236}">
                <a16:creationId xmlns:a16="http://schemas.microsoft.com/office/drawing/2014/main" id="{5C8FD4D7-1177-0BB5-F1C6-ACD7A42B39D2}"/>
              </a:ext>
            </a:extLst>
          </p:cNvPr>
          <p:cNvPicPr>
            <a:picLocks noChangeAspect="1"/>
          </p:cNvPicPr>
          <p:nvPr/>
        </p:nvPicPr>
        <p:blipFill>
          <a:blip r:embed="rId16"/>
          <a:stretch>
            <a:fillRect/>
          </a:stretch>
        </p:blipFill>
        <p:spPr>
          <a:xfrm>
            <a:off x="0" y="6505575"/>
            <a:ext cx="12192000" cy="352425"/>
          </a:xfrm>
          <a:prstGeom prst="rect">
            <a:avLst/>
          </a:prstGeom>
        </p:spPr>
      </p:pic>
      <p:sp>
        <p:nvSpPr>
          <p:cNvPr id="29" name="Text 0">
            <a:extLst>
              <a:ext uri="{FF2B5EF4-FFF2-40B4-BE49-F238E27FC236}">
                <a16:creationId xmlns:a16="http://schemas.microsoft.com/office/drawing/2014/main" id="{17535FF0-E72B-A0C9-E989-3C7B6F139691}"/>
              </a:ext>
            </a:extLst>
          </p:cNvPr>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Chính sách pháp luật và quản lý nhà nước về TMĐT</a:t>
            </a:r>
            <a:endParaRPr lang="en-US" sz="2600" dirty="0">
              <a:latin typeface="Times New Roman" panose="02020603050405020304" pitchFamily="18" charset="0"/>
              <a:cs typeface="Times New Roman" panose="02020603050405020304" pitchFamily="18" charset="0"/>
            </a:endParaRPr>
          </a:p>
        </p:txBody>
      </p:sp>
      <p:sp>
        <p:nvSpPr>
          <p:cNvPr id="30" name="Text 1">
            <a:extLst>
              <a:ext uri="{FF2B5EF4-FFF2-40B4-BE49-F238E27FC236}">
                <a16:creationId xmlns:a16="http://schemas.microsoft.com/office/drawing/2014/main" id="{2E398D1E-340E-5B41-F34D-F12D445D1CDE}"/>
              </a:ext>
            </a:extLst>
          </p:cNvPr>
          <p:cNvSpPr/>
          <p:nvPr/>
        </p:nvSpPr>
        <p:spPr>
          <a:xfrm>
            <a:off x="733425" y="1009650"/>
            <a:ext cx="1409700" cy="269304"/>
          </a:xfrm>
          <a:prstGeom prst="rect">
            <a:avLst/>
          </a:prstGeom>
          <a:noFill/>
          <a:ln/>
        </p:spPr>
        <p:txBody>
          <a:bodyPr wrap="square" lIns="0" tIns="0" rIns="0" bIns="0" rtlCol="0" anchor="t">
            <a:spAutoFit/>
          </a:bodyPr>
          <a:lstStyle/>
          <a:p>
            <a:pPr marL="0" indent="0">
              <a:lnSpc>
                <a:spcPts val="2100"/>
              </a:lnSpc>
              <a:buNone/>
            </a:pPr>
            <a:r>
              <a:rPr lang="en-US" sz="2200" b="1" dirty="0">
                <a:solidFill>
                  <a:schemeClr val="accent6">
                    <a:lumMod val="75000"/>
                  </a:schemeClr>
                </a:solidFill>
                <a:latin typeface="Times New Roman" panose="02020603050405020304" pitchFamily="18" charset="0"/>
                <a:ea typeface="Arial" pitchFamily="34" charset="-122"/>
                <a:cs typeface="Times New Roman" panose="02020603050405020304" pitchFamily="18" charset="0"/>
              </a:rPr>
              <a:t>Năm 2024</a:t>
            </a:r>
            <a:endParaRPr lang="en-US" sz="22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1" name="Text 2">
            <a:extLst>
              <a:ext uri="{FF2B5EF4-FFF2-40B4-BE49-F238E27FC236}">
                <a16:creationId xmlns:a16="http://schemas.microsoft.com/office/drawing/2014/main" id="{146052EF-ACC9-59BC-C758-1BF271058155}"/>
              </a:ext>
            </a:extLst>
          </p:cNvPr>
          <p:cNvSpPr/>
          <p:nvPr/>
        </p:nvSpPr>
        <p:spPr>
          <a:xfrm>
            <a:off x="571500" y="1524000"/>
            <a:ext cx="5276850" cy="1231106"/>
          </a:xfrm>
          <a:prstGeom prst="rect">
            <a:avLst/>
          </a:prstGeom>
          <a:noFill/>
          <a:ln/>
        </p:spPr>
        <p:txBody>
          <a:bodyPr wrap="square" lIns="0" tIns="0" rIns="0" bIns="0" rtlCol="0" anchor="t">
            <a:spAutoFit/>
          </a:bodyPr>
          <a:lstStyle/>
          <a:p>
            <a:pPr marL="0" indent="0" algn="l">
              <a:buNone/>
            </a:pPr>
            <a:r>
              <a:rPr lang="en-US" sz="2000" dirty="0">
                <a:solidFill>
                  <a:srgbClr val="000000"/>
                </a:solidFill>
                <a:latin typeface="Times New Roman" panose="02020603050405020304" pitchFamily="18" charset="0"/>
                <a:ea typeface="Arial" pitchFamily="34" charset="-122"/>
                <a:cs typeface="Times New Roman" panose="02020603050405020304" pitchFamily="18" charset="0"/>
              </a:rPr>
              <a:t>Triển khai Kế hoạch tổng thể phát triển TMĐT quốc gia giai đoạn 2021–2025, tập trung vào thanh toán số, hạ tầng logistics, chuẩn hóa giao dịch điện tử</a:t>
            </a:r>
            <a:endParaRPr lang="en-US" sz="2000" dirty="0">
              <a:latin typeface="Times New Roman" panose="02020603050405020304" pitchFamily="18" charset="0"/>
              <a:cs typeface="Times New Roman" panose="02020603050405020304" pitchFamily="18" charset="0"/>
            </a:endParaRPr>
          </a:p>
        </p:txBody>
      </p:sp>
      <p:sp>
        <p:nvSpPr>
          <p:cNvPr id="32" name="Text 3">
            <a:extLst>
              <a:ext uri="{FF2B5EF4-FFF2-40B4-BE49-F238E27FC236}">
                <a16:creationId xmlns:a16="http://schemas.microsoft.com/office/drawing/2014/main" id="{FC8DA591-998A-716D-22F3-885F0BC15AF1}"/>
              </a:ext>
            </a:extLst>
          </p:cNvPr>
          <p:cNvSpPr/>
          <p:nvPr/>
        </p:nvSpPr>
        <p:spPr>
          <a:xfrm>
            <a:off x="571500" y="2826073"/>
            <a:ext cx="5276850" cy="923330"/>
          </a:xfrm>
          <a:prstGeom prst="rect">
            <a:avLst/>
          </a:prstGeom>
          <a:noFill/>
          <a:ln/>
        </p:spPr>
        <p:txBody>
          <a:bodyPr wrap="square" lIns="0" tIns="0" rIns="0" bIns="0" rtlCol="0" anchor="t">
            <a:spAutoFit/>
          </a:bodyPr>
          <a:lstStyle/>
          <a:p>
            <a:pPr marL="0" indent="0" algn="l">
              <a:buNone/>
            </a:pPr>
            <a:r>
              <a:rPr lang="en-US" sz="2000" dirty="0">
                <a:solidFill>
                  <a:srgbClr val="000000"/>
                </a:solidFill>
                <a:latin typeface="Times New Roman" panose="02020603050405020304" pitchFamily="18" charset="0"/>
                <a:ea typeface="Arial" pitchFamily="34" charset="-122"/>
                <a:cs typeface="Times New Roman" panose="02020603050405020304" pitchFamily="18" charset="0"/>
              </a:rPr>
              <a:t>Nhiều doanh nghiệp, đặc biệt là SME, phản ánh rằng quy định về thuế, an ninh mạng và quản lý dữ liệu cá nhân còn phức tạp, gây khó khăn</a:t>
            </a:r>
            <a:endParaRPr lang="en-US" sz="2000" dirty="0">
              <a:latin typeface="Times New Roman" panose="02020603050405020304" pitchFamily="18" charset="0"/>
              <a:cs typeface="Times New Roman" panose="02020603050405020304" pitchFamily="18" charset="0"/>
            </a:endParaRPr>
          </a:p>
        </p:txBody>
      </p:sp>
      <p:sp>
        <p:nvSpPr>
          <p:cNvPr id="33" name="Text 4">
            <a:extLst>
              <a:ext uri="{FF2B5EF4-FFF2-40B4-BE49-F238E27FC236}">
                <a16:creationId xmlns:a16="http://schemas.microsoft.com/office/drawing/2014/main" id="{4C19FE26-7ED9-EDCD-0E48-DB2EDC9E4D6F}"/>
              </a:ext>
            </a:extLst>
          </p:cNvPr>
          <p:cNvSpPr/>
          <p:nvPr/>
        </p:nvSpPr>
        <p:spPr>
          <a:xfrm>
            <a:off x="563928" y="4324739"/>
            <a:ext cx="5086350" cy="615553"/>
          </a:xfrm>
          <a:prstGeom prst="rect">
            <a:avLst/>
          </a:prstGeom>
          <a:noFill/>
          <a:ln/>
        </p:spPr>
        <p:txBody>
          <a:bodyPr wrap="square" lIns="0" tIns="0" rIns="0" bIns="0" rtlCol="0" anchor="t">
            <a:spAutoFit/>
          </a:bodyPr>
          <a:lstStyle/>
          <a:p>
            <a:pPr marL="0" indent="0" algn="l">
              <a:buNone/>
            </a:pPr>
            <a:r>
              <a:rPr lang="en-US" sz="2000" dirty="0">
                <a:solidFill>
                  <a:srgbClr val="000000"/>
                </a:solidFill>
                <a:latin typeface="Times New Roman" panose="02020603050405020304" pitchFamily="18" charset="0"/>
                <a:ea typeface="Arial" pitchFamily="34" charset="-122"/>
                <a:cs typeface="Times New Roman" panose="02020603050405020304" pitchFamily="18" charset="0"/>
              </a:rPr>
              <a:t>Chính sách hỗ trợ TMĐT xanh và chuyển đổi số mới chỉ ở giai đoạn khởi đầu</a:t>
            </a:r>
            <a:endParaRPr lang="en-US" sz="2000" dirty="0">
              <a:latin typeface="Times New Roman" panose="02020603050405020304" pitchFamily="18" charset="0"/>
              <a:cs typeface="Times New Roman" panose="02020603050405020304" pitchFamily="18" charset="0"/>
            </a:endParaRPr>
          </a:p>
        </p:txBody>
      </p:sp>
      <p:sp>
        <p:nvSpPr>
          <p:cNvPr id="34" name="Text 5">
            <a:extLst>
              <a:ext uri="{FF2B5EF4-FFF2-40B4-BE49-F238E27FC236}">
                <a16:creationId xmlns:a16="http://schemas.microsoft.com/office/drawing/2014/main" id="{AE458A79-7D08-ED83-B334-98278B12B6F5}"/>
              </a:ext>
            </a:extLst>
          </p:cNvPr>
          <p:cNvSpPr/>
          <p:nvPr/>
        </p:nvSpPr>
        <p:spPr>
          <a:xfrm>
            <a:off x="6686550" y="1009650"/>
            <a:ext cx="1409700" cy="269304"/>
          </a:xfrm>
          <a:prstGeom prst="rect">
            <a:avLst/>
          </a:prstGeom>
          <a:noFill/>
          <a:ln/>
        </p:spPr>
        <p:txBody>
          <a:bodyPr wrap="square" lIns="0" tIns="0" rIns="0" bIns="0" rtlCol="0" anchor="t">
            <a:spAutoFit/>
          </a:bodyPr>
          <a:lstStyle/>
          <a:p>
            <a:pPr marL="0" indent="0">
              <a:lnSpc>
                <a:spcPts val="2100"/>
              </a:lnSpc>
              <a:buNone/>
            </a:pPr>
            <a:r>
              <a:rPr lang="en-US" sz="2200" b="1" dirty="0">
                <a:solidFill>
                  <a:schemeClr val="accent2">
                    <a:lumMod val="75000"/>
                  </a:schemeClr>
                </a:solidFill>
                <a:latin typeface="Times New Roman" panose="02020603050405020304" pitchFamily="18" charset="0"/>
                <a:ea typeface="Arial" pitchFamily="34" charset="-122"/>
                <a:cs typeface="Times New Roman" panose="02020603050405020304" pitchFamily="18" charset="0"/>
              </a:rPr>
              <a:t>Năm 2025</a:t>
            </a:r>
            <a:endParaRPr lang="en-US" sz="2200" dirty="0">
              <a:solidFill>
                <a:schemeClr val="accent2">
                  <a:lumMod val="75000"/>
                </a:schemeClr>
              </a:solidFill>
              <a:latin typeface="Times New Roman" panose="02020603050405020304" pitchFamily="18" charset="0"/>
              <a:cs typeface="Times New Roman" panose="02020603050405020304" pitchFamily="18" charset="0"/>
            </a:endParaRPr>
          </a:p>
        </p:txBody>
      </p:sp>
      <p:sp>
        <p:nvSpPr>
          <p:cNvPr id="35" name="Text 6">
            <a:extLst>
              <a:ext uri="{FF2B5EF4-FFF2-40B4-BE49-F238E27FC236}">
                <a16:creationId xmlns:a16="http://schemas.microsoft.com/office/drawing/2014/main" id="{4B65CA62-D6A6-86B6-2669-A85C6033EEEA}"/>
              </a:ext>
            </a:extLst>
          </p:cNvPr>
          <p:cNvSpPr/>
          <p:nvPr/>
        </p:nvSpPr>
        <p:spPr>
          <a:xfrm>
            <a:off x="6534150" y="1524000"/>
            <a:ext cx="5314950" cy="923330"/>
          </a:xfrm>
          <a:prstGeom prst="rect">
            <a:avLst/>
          </a:prstGeom>
          <a:noFill/>
          <a:ln/>
        </p:spPr>
        <p:txBody>
          <a:bodyPr wrap="square" lIns="0" tIns="0" rIns="0" bIns="0" rtlCol="0" anchor="t">
            <a:spAutoFit/>
          </a:bodyPr>
          <a:lstStyle/>
          <a:p>
            <a:pPr marL="0" indent="0" algn="l">
              <a:buNone/>
            </a:pPr>
            <a:r>
              <a:rPr lang="en-US" sz="2000" dirty="0">
                <a:solidFill>
                  <a:srgbClr val="000000"/>
                </a:solidFill>
                <a:latin typeface="Times New Roman" panose="02020603050405020304" pitchFamily="18" charset="0"/>
                <a:ea typeface="Arial" pitchFamily="34" charset="-122"/>
                <a:cs typeface="Times New Roman" panose="02020603050405020304" pitchFamily="18" charset="0"/>
              </a:rPr>
              <a:t>Chính phủ ban hành nhiều văn bản bổ sung liên quan đến quản lý giao dịch TMĐT xuyên biên giới, thuế đối với nền tảng số, bảo vệ dữ liệu cá nhân</a:t>
            </a:r>
            <a:endParaRPr lang="en-US" sz="2000" dirty="0">
              <a:latin typeface="Times New Roman" panose="02020603050405020304" pitchFamily="18" charset="0"/>
              <a:cs typeface="Times New Roman" panose="02020603050405020304" pitchFamily="18" charset="0"/>
            </a:endParaRPr>
          </a:p>
        </p:txBody>
      </p:sp>
      <p:sp>
        <p:nvSpPr>
          <p:cNvPr id="36" name="Text 7">
            <a:extLst>
              <a:ext uri="{FF2B5EF4-FFF2-40B4-BE49-F238E27FC236}">
                <a16:creationId xmlns:a16="http://schemas.microsoft.com/office/drawing/2014/main" id="{745C770A-C461-0B6E-2AF9-1F180E06736D}"/>
              </a:ext>
            </a:extLst>
          </p:cNvPr>
          <p:cNvSpPr/>
          <p:nvPr/>
        </p:nvSpPr>
        <p:spPr>
          <a:xfrm>
            <a:off x="6534150" y="2582507"/>
            <a:ext cx="5238750" cy="923330"/>
          </a:xfrm>
          <a:prstGeom prst="rect">
            <a:avLst/>
          </a:prstGeom>
          <a:noFill/>
          <a:ln/>
        </p:spPr>
        <p:txBody>
          <a:bodyPr wrap="square" lIns="0" tIns="0" rIns="0" bIns="0" rtlCol="0" anchor="t">
            <a:spAutoFit/>
          </a:bodyPr>
          <a:lstStyle/>
          <a:p>
            <a:pPr marL="0" indent="0" algn="l">
              <a:buNone/>
            </a:pPr>
            <a:r>
              <a:rPr lang="en-US" sz="2000" dirty="0">
                <a:solidFill>
                  <a:srgbClr val="000000"/>
                </a:solidFill>
                <a:latin typeface="Times New Roman" panose="02020603050405020304" pitchFamily="18" charset="0"/>
                <a:ea typeface="Arial" pitchFamily="34" charset="-122"/>
                <a:cs typeface="Times New Roman" panose="02020603050405020304" pitchFamily="18" charset="0"/>
              </a:rPr>
              <a:t>Hà Nội và TP.HCM đi đầu trong việc ứng dụng cổng dịch vụ công điện tử và hỗ trợ doanh nghiệp số hóa quy trình kinh doanh</a:t>
            </a:r>
            <a:endParaRPr lang="en-US" sz="2000" dirty="0">
              <a:latin typeface="Times New Roman" panose="02020603050405020304" pitchFamily="18" charset="0"/>
              <a:cs typeface="Times New Roman" panose="02020603050405020304" pitchFamily="18" charset="0"/>
            </a:endParaRPr>
          </a:p>
        </p:txBody>
      </p:sp>
      <p:sp>
        <p:nvSpPr>
          <p:cNvPr id="37" name="Text 8">
            <a:extLst>
              <a:ext uri="{FF2B5EF4-FFF2-40B4-BE49-F238E27FC236}">
                <a16:creationId xmlns:a16="http://schemas.microsoft.com/office/drawing/2014/main" id="{6285F5F2-67A0-B5B8-E7C5-6339A312A119}"/>
              </a:ext>
            </a:extLst>
          </p:cNvPr>
          <p:cNvSpPr/>
          <p:nvPr/>
        </p:nvSpPr>
        <p:spPr>
          <a:xfrm>
            <a:off x="6519862" y="3622385"/>
            <a:ext cx="5314950" cy="923330"/>
          </a:xfrm>
          <a:prstGeom prst="rect">
            <a:avLst/>
          </a:prstGeom>
          <a:noFill/>
          <a:ln/>
        </p:spPr>
        <p:txBody>
          <a:bodyPr wrap="square" lIns="0" tIns="0" rIns="0" bIns="0" rtlCol="0" anchor="t">
            <a:spAutoFit/>
          </a:bodyPr>
          <a:lstStyle/>
          <a:p>
            <a:pPr marL="0" indent="0" algn="l">
              <a:buNone/>
            </a:pPr>
            <a:r>
              <a:rPr lang="en-US" sz="2000" dirty="0">
                <a:solidFill>
                  <a:srgbClr val="000000"/>
                </a:solidFill>
                <a:latin typeface="Times New Roman" panose="02020603050405020304" pitchFamily="18" charset="0"/>
                <a:ea typeface="Arial" pitchFamily="34" charset="-122"/>
                <a:cs typeface="Times New Roman" panose="02020603050405020304" pitchFamily="18" charset="0"/>
              </a:rPr>
              <a:t>Các chính sách khuyến khích thanh toán không tiền mặt, logistics thông minh, phát triển nguồn nhân lực số được triển khai rộng rãi</a:t>
            </a:r>
            <a:endParaRPr lang="en-US" sz="2000" dirty="0">
              <a:latin typeface="Times New Roman" panose="02020603050405020304" pitchFamily="18" charset="0"/>
              <a:cs typeface="Times New Roman" panose="02020603050405020304" pitchFamily="18" charset="0"/>
            </a:endParaRPr>
          </a:p>
        </p:txBody>
      </p:sp>
      <p:sp>
        <p:nvSpPr>
          <p:cNvPr id="38" name="Text 9">
            <a:extLst>
              <a:ext uri="{FF2B5EF4-FFF2-40B4-BE49-F238E27FC236}">
                <a16:creationId xmlns:a16="http://schemas.microsoft.com/office/drawing/2014/main" id="{4C3534E8-30CA-6D87-E379-7D2D118760A9}"/>
              </a:ext>
            </a:extLst>
          </p:cNvPr>
          <p:cNvSpPr/>
          <p:nvPr/>
        </p:nvSpPr>
        <p:spPr>
          <a:xfrm>
            <a:off x="6519862" y="4752668"/>
            <a:ext cx="5276850" cy="923330"/>
          </a:xfrm>
          <a:prstGeom prst="rect">
            <a:avLst/>
          </a:prstGeom>
          <a:noFill/>
          <a:ln/>
        </p:spPr>
        <p:txBody>
          <a:bodyPr wrap="square" lIns="0" tIns="0" rIns="0" bIns="0" rtlCol="0" anchor="t">
            <a:spAutoFit/>
          </a:bodyPr>
          <a:lstStyle/>
          <a:p>
            <a:pPr marL="0" indent="0" algn="l">
              <a:buNone/>
            </a:pPr>
            <a:r>
              <a:rPr lang="en-US" sz="2000" dirty="0">
                <a:solidFill>
                  <a:srgbClr val="000000"/>
                </a:solidFill>
                <a:latin typeface="Times New Roman" panose="02020603050405020304" pitchFamily="18" charset="0"/>
                <a:ea typeface="Arial" pitchFamily="34" charset="-122"/>
                <a:cs typeface="Times New Roman" panose="02020603050405020304" pitchFamily="18" charset="0"/>
              </a:rPr>
              <a:t>Tỷ lệ doanh nghiệp đánh giá chính sách TMĐT của Nhà nước là tích cực hơn so với năm 2024, phản ánh sự cải thiện rõ rệt</a:t>
            </a:r>
            <a:endParaRPr lang="en-US" sz="2000" dirty="0">
              <a:latin typeface="Times New Roman" panose="02020603050405020304" pitchFamily="18" charset="0"/>
              <a:cs typeface="Times New Roman" panose="02020603050405020304" pitchFamily="18" charset="0"/>
            </a:endParaRPr>
          </a:p>
        </p:txBody>
      </p:sp>
      <p:sp>
        <p:nvSpPr>
          <p:cNvPr id="46" name="Text 17">
            <a:extLst>
              <a:ext uri="{FF2B5EF4-FFF2-40B4-BE49-F238E27FC236}">
                <a16:creationId xmlns:a16="http://schemas.microsoft.com/office/drawing/2014/main" id="{8C08511A-FE5B-8BD9-8147-B27403F25B85}"/>
              </a:ext>
            </a:extLst>
          </p:cNvPr>
          <p:cNvSpPr/>
          <p:nvPr/>
        </p:nvSpPr>
        <p:spPr>
          <a:xfrm>
            <a:off x="190500" y="6581775"/>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13</a:t>
            </a:r>
            <a:endParaRPr lang="en-US" sz="98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110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2)">
                                      <p:cBhvr>
                                        <p:cTn id="7" dur="2000"/>
                                        <p:tgtEl>
                                          <p:spTgt spid="4"/>
                                        </p:tgtEl>
                                      </p:cBhvr>
                                    </p:animEffect>
                                  </p:childTnLst>
                                </p:cTn>
                              </p:par>
                              <p:par>
                                <p:cTn id="8" presetID="21" presetClass="entr" presetSubtype="2"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heel(2)">
                                      <p:cBhvr>
                                        <p:cTn id="10" dur="2000"/>
                                        <p:tgtEl>
                                          <p:spTgt spid="5"/>
                                        </p:tgtEl>
                                      </p:cBhvr>
                                    </p:animEffect>
                                  </p:childTnLst>
                                </p:cTn>
                              </p:par>
                              <p:par>
                                <p:cTn id="11" presetID="21" presetClass="entr" presetSubtype="2"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heel(2)">
                                      <p:cBhvr>
                                        <p:cTn id="13" dur="2000"/>
                                        <p:tgtEl>
                                          <p:spTgt spid="6"/>
                                        </p:tgtEl>
                                      </p:cBhvr>
                                    </p:animEffect>
                                  </p:childTnLst>
                                </p:cTn>
                              </p:par>
                              <p:par>
                                <p:cTn id="14" presetID="21" presetClass="entr" presetSubtype="2"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heel(2)">
                                      <p:cBhvr>
                                        <p:cTn id="16" dur="2000"/>
                                        <p:tgtEl>
                                          <p:spTgt spid="7"/>
                                        </p:tgtEl>
                                      </p:cBhvr>
                                    </p:animEffect>
                                  </p:childTnLst>
                                </p:cTn>
                              </p:par>
                              <p:par>
                                <p:cTn id="17" presetID="21" presetClass="entr" presetSubtype="2"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2)">
                                      <p:cBhvr>
                                        <p:cTn id="19" dur="2000"/>
                                        <p:tgtEl>
                                          <p:spTgt spid="8"/>
                                        </p:tgtEl>
                                      </p:cBhvr>
                                    </p:animEffect>
                                  </p:childTnLst>
                                </p:cTn>
                              </p:par>
                              <p:par>
                                <p:cTn id="20" presetID="21" presetClass="entr" presetSubtype="2" fill="hold"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heel(2)">
                                      <p:cBhvr>
                                        <p:cTn id="22" dur="2000"/>
                                        <p:tgtEl>
                                          <p:spTgt spid="9"/>
                                        </p:tgtEl>
                                      </p:cBhvr>
                                    </p:animEffect>
                                  </p:childTnLst>
                                </p:cTn>
                              </p:par>
                              <p:par>
                                <p:cTn id="23" presetID="21" presetClass="entr" presetSubtype="2" fill="hold" grpId="0" nodeType="withEffect">
                                  <p:stCondLst>
                                    <p:cond delay="0"/>
                                  </p:stCondLst>
                                  <p:childTnLst>
                                    <p:set>
                                      <p:cBhvr>
                                        <p:cTn id="24" dur="1" fill="hold">
                                          <p:stCondLst>
                                            <p:cond delay="0"/>
                                          </p:stCondLst>
                                        </p:cTn>
                                        <p:tgtEl>
                                          <p:spTgt spid="30"/>
                                        </p:tgtEl>
                                        <p:attrNameLst>
                                          <p:attrName>style.visibility</p:attrName>
                                        </p:attrNameLst>
                                      </p:cBhvr>
                                      <p:to>
                                        <p:strVal val="visible"/>
                                      </p:to>
                                    </p:set>
                                    <p:animEffect transition="in" filter="wheel(2)">
                                      <p:cBhvr>
                                        <p:cTn id="25" dur="2000"/>
                                        <p:tgtEl>
                                          <p:spTgt spid="30"/>
                                        </p:tgtEl>
                                      </p:cBhvr>
                                    </p:animEffect>
                                  </p:childTnLst>
                                </p:cTn>
                              </p:par>
                              <p:par>
                                <p:cTn id="26" presetID="21" presetClass="entr" presetSubtype="2" fill="hold" grpId="0" nodeType="with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wheel(2)">
                                      <p:cBhvr>
                                        <p:cTn id="28" dur="2000"/>
                                        <p:tgtEl>
                                          <p:spTgt spid="31"/>
                                        </p:tgtEl>
                                      </p:cBhvr>
                                    </p:animEffect>
                                  </p:childTnLst>
                                </p:cTn>
                              </p:par>
                              <p:par>
                                <p:cTn id="29" presetID="21" presetClass="entr" presetSubtype="2"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Effect transition="in" filter="wheel(2)">
                                      <p:cBhvr>
                                        <p:cTn id="31" dur="2000"/>
                                        <p:tgtEl>
                                          <p:spTgt spid="32"/>
                                        </p:tgtEl>
                                      </p:cBhvr>
                                    </p:animEffect>
                                  </p:childTnLst>
                                </p:cTn>
                              </p:par>
                              <p:par>
                                <p:cTn id="32" presetID="21" presetClass="entr" presetSubtype="2" fill="hold" grpId="0" nodeType="withEffect">
                                  <p:stCondLst>
                                    <p:cond delay="0"/>
                                  </p:stCondLst>
                                  <p:childTnLst>
                                    <p:set>
                                      <p:cBhvr>
                                        <p:cTn id="33" dur="1" fill="hold">
                                          <p:stCondLst>
                                            <p:cond delay="0"/>
                                          </p:stCondLst>
                                        </p:cTn>
                                        <p:tgtEl>
                                          <p:spTgt spid="33"/>
                                        </p:tgtEl>
                                        <p:attrNameLst>
                                          <p:attrName>style.visibility</p:attrName>
                                        </p:attrNameLst>
                                      </p:cBhvr>
                                      <p:to>
                                        <p:strVal val="visible"/>
                                      </p:to>
                                    </p:set>
                                    <p:animEffect transition="in" filter="wheel(2)">
                                      <p:cBhvr>
                                        <p:cTn id="34" dur="2000"/>
                                        <p:tgtEl>
                                          <p:spTgt spid="33"/>
                                        </p:tgtEl>
                                      </p:cBhvr>
                                    </p:animEffect>
                                  </p:childTnLst>
                                </p:cTn>
                              </p:par>
                              <p:par>
                                <p:cTn id="35" presetID="21" presetClass="entr" presetSubtype="2"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wheel(2)">
                                      <p:cBhvr>
                                        <p:cTn id="37" dur="2000"/>
                                        <p:tgtEl>
                                          <p:spTgt spid="10"/>
                                        </p:tgtEl>
                                      </p:cBhvr>
                                    </p:animEffect>
                                  </p:childTnLst>
                                </p:cTn>
                              </p:par>
                              <p:par>
                                <p:cTn id="38" presetID="21" presetClass="entr" presetSubtype="2"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wheel(2)">
                                      <p:cBhvr>
                                        <p:cTn id="40" dur="2000"/>
                                        <p:tgtEl>
                                          <p:spTgt spid="11"/>
                                        </p:tgtEl>
                                      </p:cBhvr>
                                    </p:animEffect>
                                  </p:childTnLst>
                                </p:cTn>
                              </p:par>
                              <p:par>
                                <p:cTn id="41" presetID="21" presetClass="entr" presetSubtype="2"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wheel(2)">
                                      <p:cBhvr>
                                        <p:cTn id="43" dur="2000"/>
                                        <p:tgtEl>
                                          <p:spTgt spid="12"/>
                                        </p:tgtEl>
                                      </p:cBhvr>
                                    </p:animEffect>
                                  </p:childTnLst>
                                </p:cTn>
                              </p:par>
                              <p:par>
                                <p:cTn id="44" presetID="21" presetClass="entr" presetSubtype="2"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wheel(2)">
                                      <p:cBhvr>
                                        <p:cTn id="46" dur="2000"/>
                                        <p:tgtEl>
                                          <p:spTgt spid="13"/>
                                        </p:tgtEl>
                                      </p:cBhvr>
                                    </p:animEffect>
                                  </p:childTnLst>
                                </p:cTn>
                              </p:par>
                              <p:par>
                                <p:cTn id="47" presetID="21" presetClass="entr" presetSubtype="2"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wheel(2)">
                                      <p:cBhvr>
                                        <p:cTn id="49" dur="2000"/>
                                        <p:tgtEl>
                                          <p:spTgt spid="14"/>
                                        </p:tgtEl>
                                      </p:cBhvr>
                                    </p:animEffect>
                                  </p:childTnLst>
                                </p:cTn>
                              </p:par>
                              <p:par>
                                <p:cTn id="50" presetID="21" presetClass="entr" presetSubtype="2" fill="hold"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wheel(2)">
                                      <p:cBhvr>
                                        <p:cTn id="52" dur="2000"/>
                                        <p:tgtEl>
                                          <p:spTgt spid="15"/>
                                        </p:tgtEl>
                                      </p:cBhvr>
                                    </p:animEffect>
                                  </p:childTnLst>
                                </p:cTn>
                              </p:par>
                              <p:par>
                                <p:cTn id="53" presetID="21" presetClass="entr" presetSubtype="2" fill="hold"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wheel(2)">
                                      <p:cBhvr>
                                        <p:cTn id="55" dur="2000"/>
                                        <p:tgtEl>
                                          <p:spTgt spid="16"/>
                                        </p:tgtEl>
                                      </p:cBhvr>
                                    </p:animEffect>
                                  </p:childTnLst>
                                </p:cTn>
                              </p:par>
                              <p:par>
                                <p:cTn id="56" presetID="21" presetClass="entr" presetSubtype="2" fill="hold" grpId="0" nodeType="withEffect">
                                  <p:stCondLst>
                                    <p:cond delay="0"/>
                                  </p:stCondLst>
                                  <p:childTnLst>
                                    <p:set>
                                      <p:cBhvr>
                                        <p:cTn id="57" dur="1" fill="hold">
                                          <p:stCondLst>
                                            <p:cond delay="0"/>
                                          </p:stCondLst>
                                        </p:cTn>
                                        <p:tgtEl>
                                          <p:spTgt spid="34"/>
                                        </p:tgtEl>
                                        <p:attrNameLst>
                                          <p:attrName>style.visibility</p:attrName>
                                        </p:attrNameLst>
                                      </p:cBhvr>
                                      <p:to>
                                        <p:strVal val="visible"/>
                                      </p:to>
                                    </p:set>
                                    <p:animEffect transition="in" filter="wheel(2)">
                                      <p:cBhvr>
                                        <p:cTn id="58" dur="2000"/>
                                        <p:tgtEl>
                                          <p:spTgt spid="34"/>
                                        </p:tgtEl>
                                      </p:cBhvr>
                                    </p:animEffect>
                                  </p:childTnLst>
                                </p:cTn>
                              </p:par>
                              <p:par>
                                <p:cTn id="59" presetID="21" presetClass="entr" presetSubtype="2" fill="hold" grpId="0" nodeType="withEffect">
                                  <p:stCondLst>
                                    <p:cond delay="0"/>
                                  </p:stCondLst>
                                  <p:childTnLst>
                                    <p:set>
                                      <p:cBhvr>
                                        <p:cTn id="60" dur="1" fill="hold">
                                          <p:stCondLst>
                                            <p:cond delay="0"/>
                                          </p:stCondLst>
                                        </p:cTn>
                                        <p:tgtEl>
                                          <p:spTgt spid="35"/>
                                        </p:tgtEl>
                                        <p:attrNameLst>
                                          <p:attrName>style.visibility</p:attrName>
                                        </p:attrNameLst>
                                      </p:cBhvr>
                                      <p:to>
                                        <p:strVal val="visible"/>
                                      </p:to>
                                    </p:set>
                                    <p:animEffect transition="in" filter="wheel(2)">
                                      <p:cBhvr>
                                        <p:cTn id="61" dur="2000"/>
                                        <p:tgtEl>
                                          <p:spTgt spid="35"/>
                                        </p:tgtEl>
                                      </p:cBhvr>
                                    </p:animEffect>
                                  </p:childTnLst>
                                </p:cTn>
                              </p:par>
                              <p:par>
                                <p:cTn id="62" presetID="21" presetClass="entr" presetSubtype="2" fill="hold" grpId="0" nodeType="withEffect">
                                  <p:stCondLst>
                                    <p:cond delay="0"/>
                                  </p:stCondLst>
                                  <p:childTnLst>
                                    <p:set>
                                      <p:cBhvr>
                                        <p:cTn id="63" dur="1" fill="hold">
                                          <p:stCondLst>
                                            <p:cond delay="0"/>
                                          </p:stCondLst>
                                        </p:cTn>
                                        <p:tgtEl>
                                          <p:spTgt spid="36"/>
                                        </p:tgtEl>
                                        <p:attrNameLst>
                                          <p:attrName>style.visibility</p:attrName>
                                        </p:attrNameLst>
                                      </p:cBhvr>
                                      <p:to>
                                        <p:strVal val="visible"/>
                                      </p:to>
                                    </p:set>
                                    <p:animEffect transition="in" filter="wheel(2)">
                                      <p:cBhvr>
                                        <p:cTn id="64" dur="2000"/>
                                        <p:tgtEl>
                                          <p:spTgt spid="36"/>
                                        </p:tgtEl>
                                      </p:cBhvr>
                                    </p:animEffect>
                                  </p:childTnLst>
                                </p:cTn>
                              </p:par>
                              <p:par>
                                <p:cTn id="65" presetID="21" presetClass="entr" presetSubtype="2" fill="hold" grpId="0" nodeType="withEffect">
                                  <p:stCondLst>
                                    <p:cond delay="0"/>
                                  </p:stCondLst>
                                  <p:childTnLst>
                                    <p:set>
                                      <p:cBhvr>
                                        <p:cTn id="66" dur="1" fill="hold">
                                          <p:stCondLst>
                                            <p:cond delay="0"/>
                                          </p:stCondLst>
                                        </p:cTn>
                                        <p:tgtEl>
                                          <p:spTgt spid="37"/>
                                        </p:tgtEl>
                                        <p:attrNameLst>
                                          <p:attrName>style.visibility</p:attrName>
                                        </p:attrNameLst>
                                      </p:cBhvr>
                                      <p:to>
                                        <p:strVal val="visible"/>
                                      </p:to>
                                    </p:set>
                                    <p:animEffect transition="in" filter="wheel(2)">
                                      <p:cBhvr>
                                        <p:cTn id="67" dur="2000"/>
                                        <p:tgtEl>
                                          <p:spTgt spid="37"/>
                                        </p:tgtEl>
                                      </p:cBhvr>
                                    </p:animEffect>
                                  </p:childTnLst>
                                </p:cTn>
                              </p:par>
                              <p:par>
                                <p:cTn id="68" presetID="21" presetClass="entr" presetSubtype="2" fill="hold" grpId="0" nodeType="withEffect">
                                  <p:stCondLst>
                                    <p:cond delay="0"/>
                                  </p:stCondLst>
                                  <p:childTnLst>
                                    <p:set>
                                      <p:cBhvr>
                                        <p:cTn id="69" dur="1" fill="hold">
                                          <p:stCondLst>
                                            <p:cond delay="0"/>
                                          </p:stCondLst>
                                        </p:cTn>
                                        <p:tgtEl>
                                          <p:spTgt spid="38"/>
                                        </p:tgtEl>
                                        <p:attrNameLst>
                                          <p:attrName>style.visibility</p:attrName>
                                        </p:attrNameLst>
                                      </p:cBhvr>
                                      <p:to>
                                        <p:strVal val="visible"/>
                                      </p:to>
                                    </p:set>
                                    <p:animEffect transition="in" filter="wheel(2)">
                                      <p:cBhvr>
                                        <p:cTn id="70" dur="2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1F8F3B-A1C6-2DA6-FA11-04222B8FF85E}"/>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2F0B1146-D14A-ED6E-BC69-E83C96045B7D}"/>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B44F44E1-F4CC-3827-933D-EBDE34C90DE3}"/>
              </a:ext>
            </a:extLst>
          </p:cNvPr>
          <p:cNvPicPr>
            <a:picLocks noChangeAspect="1"/>
          </p:cNvPicPr>
          <p:nvPr/>
        </p:nvPicPr>
        <p:blipFill>
          <a:blip r:embed="rId4"/>
          <a:stretch>
            <a:fillRect/>
          </a:stretch>
        </p:blipFill>
        <p:spPr>
          <a:xfrm>
            <a:off x="0" y="0"/>
            <a:ext cx="12192000" cy="723900"/>
          </a:xfrm>
          <a:prstGeom prst="rect">
            <a:avLst/>
          </a:prstGeom>
        </p:spPr>
      </p:pic>
      <p:pic>
        <p:nvPicPr>
          <p:cNvPr id="17" name="Image 15" descr="preencoded.png">
            <a:extLst>
              <a:ext uri="{FF2B5EF4-FFF2-40B4-BE49-F238E27FC236}">
                <a16:creationId xmlns:a16="http://schemas.microsoft.com/office/drawing/2014/main" id="{87B69210-09D2-5FC6-CE09-D4033838F8C9}"/>
              </a:ext>
            </a:extLst>
          </p:cNvPr>
          <p:cNvPicPr>
            <a:picLocks noChangeAspect="1"/>
          </p:cNvPicPr>
          <p:nvPr/>
        </p:nvPicPr>
        <p:blipFill>
          <a:blip r:embed="rId5"/>
          <a:stretch>
            <a:fillRect/>
          </a:stretch>
        </p:blipFill>
        <p:spPr>
          <a:xfrm>
            <a:off x="38100" y="1285875"/>
            <a:ext cx="11811000" cy="4591049"/>
          </a:xfrm>
          <a:prstGeom prst="rect">
            <a:avLst/>
          </a:prstGeom>
        </p:spPr>
      </p:pic>
      <p:pic>
        <p:nvPicPr>
          <p:cNvPr id="18" name="Image 16" descr="preencoded.png">
            <a:extLst>
              <a:ext uri="{FF2B5EF4-FFF2-40B4-BE49-F238E27FC236}">
                <a16:creationId xmlns:a16="http://schemas.microsoft.com/office/drawing/2014/main" id="{9109E5D5-BF45-585A-C188-70A684246205}"/>
              </a:ext>
            </a:extLst>
          </p:cNvPr>
          <p:cNvPicPr>
            <a:picLocks noChangeAspect="1"/>
          </p:cNvPicPr>
          <p:nvPr/>
        </p:nvPicPr>
        <p:blipFill>
          <a:blip r:embed="rId6"/>
          <a:stretch>
            <a:fillRect/>
          </a:stretch>
        </p:blipFill>
        <p:spPr>
          <a:xfrm>
            <a:off x="80962" y="1411811"/>
            <a:ext cx="295275" cy="295275"/>
          </a:xfrm>
          <a:prstGeom prst="rect">
            <a:avLst/>
          </a:prstGeom>
        </p:spPr>
      </p:pic>
      <p:pic>
        <p:nvPicPr>
          <p:cNvPr id="19" name="Image 17" descr="preencoded.png">
            <a:extLst>
              <a:ext uri="{FF2B5EF4-FFF2-40B4-BE49-F238E27FC236}">
                <a16:creationId xmlns:a16="http://schemas.microsoft.com/office/drawing/2014/main" id="{BB157480-6340-CC1A-61EF-18597AD33752}"/>
              </a:ext>
            </a:extLst>
          </p:cNvPr>
          <p:cNvPicPr>
            <a:picLocks noChangeAspect="1"/>
          </p:cNvPicPr>
          <p:nvPr/>
        </p:nvPicPr>
        <p:blipFill>
          <a:blip r:embed="rId7"/>
          <a:stretch>
            <a:fillRect/>
          </a:stretch>
        </p:blipFill>
        <p:spPr>
          <a:xfrm>
            <a:off x="657227" y="1981286"/>
            <a:ext cx="3733800" cy="1257300"/>
          </a:xfrm>
          <a:prstGeom prst="rect">
            <a:avLst/>
          </a:prstGeom>
        </p:spPr>
      </p:pic>
      <p:pic>
        <p:nvPicPr>
          <p:cNvPr id="20" name="Image 18" descr="preencoded.png">
            <a:extLst>
              <a:ext uri="{FF2B5EF4-FFF2-40B4-BE49-F238E27FC236}">
                <a16:creationId xmlns:a16="http://schemas.microsoft.com/office/drawing/2014/main" id="{8E75D2A5-F5A5-4EB0-9253-1989A1421327}"/>
              </a:ext>
            </a:extLst>
          </p:cNvPr>
          <p:cNvPicPr>
            <a:picLocks noChangeAspect="1"/>
          </p:cNvPicPr>
          <p:nvPr/>
        </p:nvPicPr>
        <p:blipFill>
          <a:blip r:embed="rId8"/>
          <a:stretch>
            <a:fillRect/>
          </a:stretch>
        </p:blipFill>
        <p:spPr>
          <a:xfrm>
            <a:off x="771527" y="2095586"/>
            <a:ext cx="381000" cy="381000"/>
          </a:xfrm>
          <a:prstGeom prst="rect">
            <a:avLst/>
          </a:prstGeom>
        </p:spPr>
      </p:pic>
      <p:pic>
        <p:nvPicPr>
          <p:cNvPr id="21" name="Image 19" descr="preencoded.png">
            <a:extLst>
              <a:ext uri="{FF2B5EF4-FFF2-40B4-BE49-F238E27FC236}">
                <a16:creationId xmlns:a16="http://schemas.microsoft.com/office/drawing/2014/main" id="{88A0CAD1-7A3C-52E4-2667-7724CEB759AA}"/>
              </a:ext>
            </a:extLst>
          </p:cNvPr>
          <p:cNvPicPr>
            <a:picLocks noChangeAspect="1"/>
          </p:cNvPicPr>
          <p:nvPr/>
        </p:nvPicPr>
        <p:blipFill>
          <a:blip r:embed="rId9"/>
          <a:stretch>
            <a:fillRect/>
          </a:stretch>
        </p:blipFill>
        <p:spPr>
          <a:xfrm>
            <a:off x="885827" y="2209886"/>
            <a:ext cx="152400" cy="152400"/>
          </a:xfrm>
          <a:prstGeom prst="rect">
            <a:avLst/>
          </a:prstGeom>
        </p:spPr>
      </p:pic>
      <p:pic>
        <p:nvPicPr>
          <p:cNvPr id="22" name="Image 20" descr="preencoded.png">
            <a:extLst>
              <a:ext uri="{FF2B5EF4-FFF2-40B4-BE49-F238E27FC236}">
                <a16:creationId xmlns:a16="http://schemas.microsoft.com/office/drawing/2014/main" id="{7DEF0888-E613-C77F-A260-6E6E067AA88D}"/>
              </a:ext>
            </a:extLst>
          </p:cNvPr>
          <p:cNvPicPr>
            <a:picLocks noChangeAspect="1"/>
          </p:cNvPicPr>
          <p:nvPr/>
        </p:nvPicPr>
        <p:blipFill>
          <a:blip r:embed="rId10"/>
          <a:stretch>
            <a:fillRect/>
          </a:stretch>
        </p:blipFill>
        <p:spPr>
          <a:xfrm>
            <a:off x="7162800" y="2031943"/>
            <a:ext cx="3733800" cy="1257300"/>
          </a:xfrm>
          <a:prstGeom prst="rect">
            <a:avLst/>
          </a:prstGeom>
        </p:spPr>
      </p:pic>
      <p:pic>
        <p:nvPicPr>
          <p:cNvPr id="23" name="Image 21" descr="preencoded.png">
            <a:extLst>
              <a:ext uri="{FF2B5EF4-FFF2-40B4-BE49-F238E27FC236}">
                <a16:creationId xmlns:a16="http://schemas.microsoft.com/office/drawing/2014/main" id="{0BBEA45B-FCF6-F10D-C83B-D4DB1040AB2F}"/>
              </a:ext>
            </a:extLst>
          </p:cNvPr>
          <p:cNvPicPr>
            <a:picLocks noChangeAspect="1"/>
          </p:cNvPicPr>
          <p:nvPr/>
        </p:nvPicPr>
        <p:blipFill>
          <a:blip r:embed="rId11"/>
          <a:stretch>
            <a:fillRect/>
          </a:stretch>
        </p:blipFill>
        <p:spPr>
          <a:xfrm>
            <a:off x="7277100" y="2146243"/>
            <a:ext cx="381000" cy="381000"/>
          </a:xfrm>
          <a:prstGeom prst="rect">
            <a:avLst/>
          </a:prstGeom>
        </p:spPr>
      </p:pic>
      <p:pic>
        <p:nvPicPr>
          <p:cNvPr id="24" name="Image 22" descr="preencoded.png">
            <a:extLst>
              <a:ext uri="{FF2B5EF4-FFF2-40B4-BE49-F238E27FC236}">
                <a16:creationId xmlns:a16="http://schemas.microsoft.com/office/drawing/2014/main" id="{6BDF5460-86EF-7310-AD9A-B75988E46B90}"/>
              </a:ext>
            </a:extLst>
          </p:cNvPr>
          <p:cNvPicPr>
            <a:picLocks noChangeAspect="1"/>
          </p:cNvPicPr>
          <p:nvPr/>
        </p:nvPicPr>
        <p:blipFill>
          <a:blip r:embed="rId12"/>
          <a:stretch>
            <a:fillRect/>
          </a:stretch>
        </p:blipFill>
        <p:spPr>
          <a:xfrm>
            <a:off x="7372350" y="2260543"/>
            <a:ext cx="190500" cy="152400"/>
          </a:xfrm>
          <a:prstGeom prst="rect">
            <a:avLst/>
          </a:prstGeom>
        </p:spPr>
      </p:pic>
      <p:pic>
        <p:nvPicPr>
          <p:cNvPr id="25" name="Image 23" descr="preencoded.png">
            <a:extLst>
              <a:ext uri="{FF2B5EF4-FFF2-40B4-BE49-F238E27FC236}">
                <a16:creationId xmlns:a16="http://schemas.microsoft.com/office/drawing/2014/main" id="{60920AC6-7B8A-8AF1-93E1-20673408E8CF}"/>
              </a:ext>
            </a:extLst>
          </p:cNvPr>
          <p:cNvPicPr>
            <a:picLocks noChangeAspect="1"/>
          </p:cNvPicPr>
          <p:nvPr/>
        </p:nvPicPr>
        <p:blipFill>
          <a:blip r:embed="rId10"/>
          <a:stretch>
            <a:fillRect/>
          </a:stretch>
        </p:blipFill>
        <p:spPr>
          <a:xfrm>
            <a:off x="3489637" y="3953843"/>
            <a:ext cx="3733800" cy="1257300"/>
          </a:xfrm>
          <a:prstGeom prst="rect">
            <a:avLst/>
          </a:prstGeom>
        </p:spPr>
      </p:pic>
      <p:pic>
        <p:nvPicPr>
          <p:cNvPr id="26" name="Image 24" descr="preencoded.png">
            <a:extLst>
              <a:ext uri="{FF2B5EF4-FFF2-40B4-BE49-F238E27FC236}">
                <a16:creationId xmlns:a16="http://schemas.microsoft.com/office/drawing/2014/main" id="{EC4D752A-220F-552D-6FFE-35AE6D83EB3F}"/>
              </a:ext>
            </a:extLst>
          </p:cNvPr>
          <p:cNvPicPr>
            <a:picLocks noChangeAspect="1"/>
          </p:cNvPicPr>
          <p:nvPr/>
        </p:nvPicPr>
        <p:blipFill>
          <a:blip r:embed="rId13"/>
          <a:stretch>
            <a:fillRect/>
          </a:stretch>
        </p:blipFill>
        <p:spPr>
          <a:xfrm>
            <a:off x="3603937" y="4068143"/>
            <a:ext cx="381000" cy="381000"/>
          </a:xfrm>
          <a:prstGeom prst="rect">
            <a:avLst/>
          </a:prstGeom>
        </p:spPr>
      </p:pic>
      <p:pic>
        <p:nvPicPr>
          <p:cNvPr id="27" name="Image 25" descr="preencoded.png">
            <a:extLst>
              <a:ext uri="{FF2B5EF4-FFF2-40B4-BE49-F238E27FC236}">
                <a16:creationId xmlns:a16="http://schemas.microsoft.com/office/drawing/2014/main" id="{F5EA17CB-5273-8294-6772-AB7FB9525163}"/>
              </a:ext>
            </a:extLst>
          </p:cNvPr>
          <p:cNvPicPr>
            <a:picLocks noChangeAspect="1"/>
          </p:cNvPicPr>
          <p:nvPr/>
        </p:nvPicPr>
        <p:blipFill>
          <a:blip r:embed="rId14"/>
          <a:stretch>
            <a:fillRect/>
          </a:stretch>
        </p:blipFill>
        <p:spPr>
          <a:xfrm>
            <a:off x="3699187" y="4182443"/>
            <a:ext cx="190500" cy="152400"/>
          </a:xfrm>
          <a:prstGeom prst="rect">
            <a:avLst/>
          </a:prstGeom>
        </p:spPr>
      </p:pic>
      <p:pic>
        <p:nvPicPr>
          <p:cNvPr id="28" name="Image 26" descr="preencoded.png">
            <a:extLst>
              <a:ext uri="{FF2B5EF4-FFF2-40B4-BE49-F238E27FC236}">
                <a16:creationId xmlns:a16="http://schemas.microsoft.com/office/drawing/2014/main" id="{E3AD78D9-6BD1-9A79-7ECE-2472C20168C6}"/>
              </a:ext>
            </a:extLst>
          </p:cNvPr>
          <p:cNvPicPr>
            <a:picLocks noChangeAspect="1"/>
          </p:cNvPicPr>
          <p:nvPr/>
        </p:nvPicPr>
        <p:blipFill>
          <a:blip r:embed="rId15"/>
          <a:stretch>
            <a:fillRect/>
          </a:stretch>
        </p:blipFill>
        <p:spPr>
          <a:xfrm>
            <a:off x="0" y="6505575"/>
            <a:ext cx="12192000" cy="352425"/>
          </a:xfrm>
          <a:prstGeom prst="rect">
            <a:avLst/>
          </a:prstGeom>
        </p:spPr>
      </p:pic>
      <p:sp>
        <p:nvSpPr>
          <p:cNvPr id="29" name="Text 0">
            <a:extLst>
              <a:ext uri="{FF2B5EF4-FFF2-40B4-BE49-F238E27FC236}">
                <a16:creationId xmlns:a16="http://schemas.microsoft.com/office/drawing/2014/main" id="{D230D680-335A-DC16-050A-1BDF3476E9F3}"/>
              </a:ext>
            </a:extLst>
          </p:cNvPr>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Chính sách pháp luật và quản lý nhà nước về TMĐT</a:t>
            </a:r>
            <a:endParaRPr lang="en-US" sz="2600" dirty="0">
              <a:latin typeface="Times New Roman" panose="02020603050405020304" pitchFamily="18" charset="0"/>
              <a:cs typeface="Times New Roman" panose="02020603050405020304" pitchFamily="18" charset="0"/>
            </a:endParaRPr>
          </a:p>
        </p:txBody>
      </p:sp>
      <p:sp>
        <p:nvSpPr>
          <p:cNvPr id="39" name="Text 10">
            <a:extLst>
              <a:ext uri="{FF2B5EF4-FFF2-40B4-BE49-F238E27FC236}">
                <a16:creationId xmlns:a16="http://schemas.microsoft.com/office/drawing/2014/main" id="{C6E4AD48-86C3-2E06-808F-1D17E411968C}"/>
              </a:ext>
            </a:extLst>
          </p:cNvPr>
          <p:cNvSpPr/>
          <p:nvPr/>
        </p:nvSpPr>
        <p:spPr>
          <a:xfrm>
            <a:off x="571500" y="1432971"/>
            <a:ext cx="5143500"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66534"/>
                </a:solidFill>
                <a:latin typeface="Times New Roman" panose="02020603050405020304" pitchFamily="18" charset="0"/>
                <a:ea typeface="Arial" pitchFamily="34" charset="-122"/>
                <a:cs typeface="Times New Roman" panose="02020603050405020304" pitchFamily="18" charset="0"/>
              </a:rPr>
              <a:t>Xu hướng chính sách pháp luật TMĐT</a:t>
            </a:r>
            <a:endParaRPr lang="en-US" sz="2400" dirty="0">
              <a:latin typeface="Times New Roman" panose="02020603050405020304" pitchFamily="18" charset="0"/>
              <a:cs typeface="Times New Roman" panose="02020603050405020304" pitchFamily="18" charset="0"/>
            </a:endParaRPr>
          </a:p>
        </p:txBody>
      </p:sp>
      <p:sp>
        <p:nvSpPr>
          <p:cNvPr id="40" name="Text 11">
            <a:extLst>
              <a:ext uri="{FF2B5EF4-FFF2-40B4-BE49-F238E27FC236}">
                <a16:creationId xmlns:a16="http://schemas.microsoft.com/office/drawing/2014/main" id="{2F1C7C65-1777-9350-CF1C-AB2247A0B33F}"/>
              </a:ext>
            </a:extLst>
          </p:cNvPr>
          <p:cNvSpPr/>
          <p:nvPr/>
        </p:nvSpPr>
        <p:spPr>
          <a:xfrm>
            <a:off x="1295402" y="2171786"/>
            <a:ext cx="3733800" cy="239296"/>
          </a:xfrm>
          <a:prstGeom prst="rect">
            <a:avLst/>
          </a:prstGeom>
          <a:noFill/>
          <a:ln/>
        </p:spPr>
        <p:txBody>
          <a:bodyPr wrap="square" lIns="0" tIns="0" rIns="0" bIns="0" rtlCol="0" anchor="t">
            <a:spAutoFit/>
          </a:bodyPr>
          <a:lstStyle/>
          <a:p>
            <a:pPr marL="0" indent="0">
              <a:lnSpc>
                <a:spcPts val="1800"/>
              </a:lnSpc>
              <a:buNone/>
            </a:pPr>
            <a:r>
              <a:rPr lang="en-US" sz="2200" b="1" dirty="0">
                <a:solidFill>
                  <a:srgbClr val="000000"/>
                </a:solidFill>
                <a:latin typeface="Times New Roman" panose="02020603050405020304" pitchFamily="18" charset="0"/>
                <a:ea typeface="Arial" pitchFamily="34" charset="-122"/>
                <a:cs typeface="Times New Roman" panose="02020603050405020304" pitchFamily="18" charset="0"/>
              </a:rPr>
              <a:t>Tiệm cận chuẩn mực quốc tế</a:t>
            </a:r>
            <a:endParaRPr lang="en-US" sz="2200" dirty="0">
              <a:latin typeface="Times New Roman" panose="02020603050405020304" pitchFamily="18" charset="0"/>
              <a:cs typeface="Times New Roman" panose="02020603050405020304" pitchFamily="18" charset="0"/>
            </a:endParaRPr>
          </a:p>
        </p:txBody>
      </p:sp>
      <p:sp>
        <p:nvSpPr>
          <p:cNvPr id="41" name="Text 12">
            <a:extLst>
              <a:ext uri="{FF2B5EF4-FFF2-40B4-BE49-F238E27FC236}">
                <a16:creationId xmlns:a16="http://schemas.microsoft.com/office/drawing/2014/main" id="{48A1160A-9D88-ED22-C4CF-24EAC92E4A79}"/>
              </a:ext>
            </a:extLst>
          </p:cNvPr>
          <p:cNvSpPr/>
          <p:nvPr/>
        </p:nvSpPr>
        <p:spPr>
          <a:xfrm>
            <a:off x="771527" y="2552786"/>
            <a:ext cx="4029075" cy="923330"/>
          </a:xfrm>
          <a:prstGeom prst="rect">
            <a:avLst/>
          </a:prstGeom>
          <a:noFill/>
          <a:ln/>
        </p:spPr>
        <p:txBody>
          <a:bodyPr wrap="square" lIns="0" tIns="0" rIns="0" bIns="0" rtlCol="0" anchor="t">
            <a:spAutoFit/>
          </a:bodyPr>
          <a:lstStyle/>
          <a:p>
            <a:pPr marL="0" indent="0" algn="just">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Hệ thống pháp luật TMĐT Việt Nam đang tiệm cận chuẩn mực quốc tế và phù hợp với quá trình hội nhập</a:t>
            </a:r>
            <a:endParaRPr lang="en-US" sz="2000" dirty="0">
              <a:latin typeface="Times New Roman" panose="02020603050405020304" pitchFamily="18" charset="0"/>
              <a:cs typeface="Times New Roman" panose="02020603050405020304" pitchFamily="18" charset="0"/>
            </a:endParaRPr>
          </a:p>
        </p:txBody>
      </p:sp>
      <p:sp>
        <p:nvSpPr>
          <p:cNvPr id="42" name="Text 13">
            <a:extLst>
              <a:ext uri="{FF2B5EF4-FFF2-40B4-BE49-F238E27FC236}">
                <a16:creationId xmlns:a16="http://schemas.microsoft.com/office/drawing/2014/main" id="{1D223B76-D2A0-FA91-EB6E-87D4ACE69927}"/>
              </a:ext>
            </a:extLst>
          </p:cNvPr>
          <p:cNvSpPr/>
          <p:nvPr/>
        </p:nvSpPr>
        <p:spPr>
          <a:xfrm>
            <a:off x="7800975" y="2222443"/>
            <a:ext cx="3142514" cy="239296"/>
          </a:xfrm>
          <a:prstGeom prst="rect">
            <a:avLst/>
          </a:prstGeom>
          <a:noFill/>
          <a:ln/>
        </p:spPr>
        <p:txBody>
          <a:bodyPr wrap="square" lIns="0" tIns="0" rIns="0" bIns="0" rtlCol="0" anchor="t">
            <a:spAutoFit/>
          </a:bodyPr>
          <a:lstStyle/>
          <a:p>
            <a:pPr marL="0" indent="0">
              <a:lnSpc>
                <a:spcPts val="1800"/>
              </a:lnSpc>
              <a:buNone/>
            </a:pPr>
            <a:r>
              <a:rPr lang="en-US" sz="2200" b="1" dirty="0">
                <a:solidFill>
                  <a:srgbClr val="000000"/>
                </a:solidFill>
                <a:latin typeface="Times New Roman" panose="02020603050405020304" pitchFamily="18" charset="0"/>
                <a:ea typeface="Arial" pitchFamily="34" charset="-122"/>
                <a:cs typeface="Times New Roman" panose="02020603050405020304" pitchFamily="18" charset="0"/>
              </a:rPr>
              <a:t>Chuyển đổi số bền vững</a:t>
            </a:r>
            <a:endParaRPr lang="en-US" sz="2200" dirty="0">
              <a:latin typeface="Times New Roman" panose="02020603050405020304" pitchFamily="18" charset="0"/>
              <a:cs typeface="Times New Roman" panose="02020603050405020304" pitchFamily="18" charset="0"/>
            </a:endParaRPr>
          </a:p>
        </p:txBody>
      </p:sp>
      <p:sp>
        <p:nvSpPr>
          <p:cNvPr id="43" name="Text 14">
            <a:extLst>
              <a:ext uri="{FF2B5EF4-FFF2-40B4-BE49-F238E27FC236}">
                <a16:creationId xmlns:a16="http://schemas.microsoft.com/office/drawing/2014/main" id="{C24A6C7E-1D50-F6DA-1F37-886F4FCB78BE}"/>
              </a:ext>
            </a:extLst>
          </p:cNvPr>
          <p:cNvSpPr/>
          <p:nvPr/>
        </p:nvSpPr>
        <p:spPr>
          <a:xfrm>
            <a:off x="7277100" y="2575438"/>
            <a:ext cx="3505200" cy="923330"/>
          </a:xfrm>
          <a:prstGeom prst="rect">
            <a:avLst/>
          </a:prstGeom>
          <a:noFill/>
          <a:ln/>
        </p:spPr>
        <p:txBody>
          <a:bodyPr wrap="square" lIns="0" tIns="0" rIns="0" bIns="0" rtlCol="0" anchor="t">
            <a:spAutoFit/>
          </a:bodyPr>
          <a:lstStyle/>
          <a:p>
            <a:pPr marL="0" indent="0" algn="just">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Chính sách mới tập trung nhiều hơn vào chuyển đổi số bền vững, quản trị dữ liệu, và TMĐT xanh</a:t>
            </a:r>
            <a:endParaRPr lang="en-US" sz="2000" dirty="0">
              <a:latin typeface="Times New Roman" panose="02020603050405020304" pitchFamily="18" charset="0"/>
              <a:cs typeface="Times New Roman" panose="02020603050405020304" pitchFamily="18" charset="0"/>
            </a:endParaRPr>
          </a:p>
        </p:txBody>
      </p:sp>
      <p:sp>
        <p:nvSpPr>
          <p:cNvPr id="44" name="Text 15">
            <a:extLst>
              <a:ext uri="{FF2B5EF4-FFF2-40B4-BE49-F238E27FC236}">
                <a16:creationId xmlns:a16="http://schemas.microsoft.com/office/drawing/2014/main" id="{4EF13E85-DCA1-AB9B-872C-86AD358C6719}"/>
              </a:ext>
            </a:extLst>
          </p:cNvPr>
          <p:cNvSpPr/>
          <p:nvPr/>
        </p:nvSpPr>
        <p:spPr>
          <a:xfrm>
            <a:off x="4127812" y="4144343"/>
            <a:ext cx="3816038" cy="239296"/>
          </a:xfrm>
          <a:prstGeom prst="rect">
            <a:avLst/>
          </a:prstGeom>
          <a:noFill/>
          <a:ln/>
        </p:spPr>
        <p:txBody>
          <a:bodyPr wrap="square" lIns="0" tIns="0" rIns="0" bIns="0" rtlCol="0" anchor="t">
            <a:spAutoFit/>
          </a:bodyPr>
          <a:lstStyle/>
          <a:p>
            <a:pPr marL="0" indent="0">
              <a:lnSpc>
                <a:spcPts val="1800"/>
              </a:lnSpc>
              <a:buNone/>
            </a:pPr>
            <a:r>
              <a:rPr lang="en-US" sz="2200" b="1" dirty="0">
                <a:solidFill>
                  <a:srgbClr val="000000"/>
                </a:solidFill>
                <a:latin typeface="Times New Roman" panose="02020603050405020304" pitchFamily="18" charset="0"/>
                <a:ea typeface="Arial" pitchFamily="34" charset="-122"/>
                <a:cs typeface="Times New Roman" panose="02020603050405020304" pitchFamily="18" charset="0"/>
              </a:rPr>
              <a:t>Môi trường pháp lý minh bạch</a:t>
            </a:r>
            <a:endParaRPr lang="en-US" sz="2200" dirty="0">
              <a:latin typeface="Times New Roman" panose="02020603050405020304" pitchFamily="18" charset="0"/>
              <a:cs typeface="Times New Roman" panose="02020603050405020304" pitchFamily="18" charset="0"/>
            </a:endParaRPr>
          </a:p>
        </p:txBody>
      </p:sp>
      <p:sp>
        <p:nvSpPr>
          <p:cNvPr id="45" name="Text 16">
            <a:extLst>
              <a:ext uri="{FF2B5EF4-FFF2-40B4-BE49-F238E27FC236}">
                <a16:creationId xmlns:a16="http://schemas.microsoft.com/office/drawing/2014/main" id="{402B808B-7FD0-B54F-BFF2-B4F5C6ECAAD1}"/>
              </a:ext>
            </a:extLst>
          </p:cNvPr>
          <p:cNvSpPr/>
          <p:nvPr/>
        </p:nvSpPr>
        <p:spPr>
          <a:xfrm>
            <a:off x="3603937" y="4542012"/>
            <a:ext cx="4197038" cy="1231106"/>
          </a:xfrm>
          <a:prstGeom prst="rect">
            <a:avLst/>
          </a:prstGeom>
          <a:noFill/>
          <a:ln/>
        </p:spPr>
        <p:txBody>
          <a:bodyPr wrap="square" lIns="0" tIns="0" rIns="0" bIns="0" rtlCol="0" anchor="t">
            <a:spAutoFit/>
          </a:bodyPr>
          <a:lstStyle/>
          <a:p>
            <a:pPr marL="0" indent="0" algn="just">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Doanh nghiệp được hưởng lợi từ môi trường pháp lý minh bạch, nhưng vẫn cần hỗ trợ mạnh hơn về thủ tục hành chính</a:t>
            </a:r>
            <a:endParaRPr lang="en-US" sz="2000" dirty="0">
              <a:latin typeface="Times New Roman" panose="02020603050405020304" pitchFamily="18" charset="0"/>
              <a:cs typeface="Times New Roman" panose="02020603050405020304" pitchFamily="18" charset="0"/>
            </a:endParaRPr>
          </a:p>
        </p:txBody>
      </p:sp>
      <p:sp>
        <p:nvSpPr>
          <p:cNvPr id="46" name="Text 17">
            <a:extLst>
              <a:ext uri="{FF2B5EF4-FFF2-40B4-BE49-F238E27FC236}">
                <a16:creationId xmlns:a16="http://schemas.microsoft.com/office/drawing/2014/main" id="{A4A29CEF-E8AC-974A-D156-CE423EAD801C}"/>
              </a:ext>
            </a:extLst>
          </p:cNvPr>
          <p:cNvSpPr/>
          <p:nvPr/>
        </p:nvSpPr>
        <p:spPr>
          <a:xfrm>
            <a:off x="190500" y="6581775"/>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14</a:t>
            </a:r>
            <a:endParaRPr lang="en-US" sz="98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128722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left)">
                                      <p:cBhvr>
                                        <p:cTn id="10" dur="500"/>
                                        <p:tgtEl>
                                          <p:spTgt spid="39"/>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par>
                                <p:cTn id="15" presetID="22" presetClass="entr" presetSubtype="8"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animEffect transition="in" filter="wipe(left)">
                                      <p:cBhvr>
                                        <p:cTn id="17" dur="500"/>
                                        <p:tgtEl>
                                          <p:spTgt spid="20"/>
                                        </p:tgtEl>
                                      </p:cBhvr>
                                    </p:animEffect>
                                  </p:childTnLst>
                                </p:cTn>
                              </p:par>
                              <p:par>
                                <p:cTn id="18" presetID="22" presetClass="entr" presetSubtype="8"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wipe(left)">
                                      <p:cBhvr>
                                        <p:cTn id="20" dur="500"/>
                                        <p:tgtEl>
                                          <p:spTgt spid="21"/>
                                        </p:tgtEl>
                                      </p:cBhvr>
                                    </p:animEffect>
                                  </p:childTnLst>
                                </p:cTn>
                              </p:par>
                              <p:par>
                                <p:cTn id="21" presetID="22" presetClass="entr" presetSubtype="8"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animEffect transition="in" filter="wipe(left)">
                                      <p:cBhvr>
                                        <p:cTn id="23" dur="500"/>
                                        <p:tgtEl>
                                          <p:spTgt spid="40"/>
                                        </p:tgtEl>
                                      </p:cBhvr>
                                    </p:animEffect>
                                  </p:childTnLst>
                                </p:cTn>
                              </p:par>
                              <p:par>
                                <p:cTn id="24" presetID="22" presetClass="entr" presetSubtype="8" fill="hold" grpId="0" nodeType="withEffect">
                                  <p:stCondLst>
                                    <p:cond delay="0"/>
                                  </p:stCondLst>
                                  <p:childTnLst>
                                    <p:set>
                                      <p:cBhvr>
                                        <p:cTn id="25" dur="1" fill="hold">
                                          <p:stCondLst>
                                            <p:cond delay="0"/>
                                          </p:stCondLst>
                                        </p:cTn>
                                        <p:tgtEl>
                                          <p:spTgt spid="41"/>
                                        </p:tgtEl>
                                        <p:attrNameLst>
                                          <p:attrName>style.visibility</p:attrName>
                                        </p:attrNameLst>
                                      </p:cBhvr>
                                      <p:to>
                                        <p:strVal val="visible"/>
                                      </p:to>
                                    </p:set>
                                    <p:animEffect transition="in" filter="wipe(left)">
                                      <p:cBhvr>
                                        <p:cTn id="26" dur="500"/>
                                        <p:tgtEl>
                                          <p:spTgt spid="41"/>
                                        </p:tgtEl>
                                      </p:cBhvr>
                                    </p:animEffect>
                                  </p:childTnLst>
                                </p:cTn>
                              </p:par>
                            </p:childTnLst>
                          </p:cTn>
                        </p:par>
                        <p:par>
                          <p:cTn id="27" fill="hold">
                            <p:stCondLst>
                              <p:cond delay="1000"/>
                            </p:stCondLst>
                            <p:childTnLst>
                              <p:par>
                                <p:cTn id="28" presetID="22" presetClass="entr" presetSubtype="2" fill="hold" nodeType="afterEffect">
                                  <p:stCondLst>
                                    <p:cond delay="0"/>
                                  </p:stCondLst>
                                  <p:childTnLst>
                                    <p:set>
                                      <p:cBhvr>
                                        <p:cTn id="29" dur="1" fill="hold">
                                          <p:stCondLst>
                                            <p:cond delay="0"/>
                                          </p:stCondLst>
                                        </p:cTn>
                                        <p:tgtEl>
                                          <p:spTgt spid="22"/>
                                        </p:tgtEl>
                                        <p:attrNameLst>
                                          <p:attrName>style.visibility</p:attrName>
                                        </p:attrNameLst>
                                      </p:cBhvr>
                                      <p:to>
                                        <p:strVal val="visible"/>
                                      </p:to>
                                    </p:set>
                                    <p:animEffect transition="in" filter="wipe(right)">
                                      <p:cBhvr>
                                        <p:cTn id="30" dur="500"/>
                                        <p:tgtEl>
                                          <p:spTgt spid="22"/>
                                        </p:tgtEl>
                                      </p:cBhvr>
                                    </p:animEffect>
                                  </p:childTnLst>
                                </p:cTn>
                              </p:par>
                              <p:par>
                                <p:cTn id="31" presetID="22" presetClass="entr" presetSubtype="2"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animEffect transition="in" filter="wipe(right)">
                                      <p:cBhvr>
                                        <p:cTn id="33" dur="500"/>
                                        <p:tgtEl>
                                          <p:spTgt spid="23"/>
                                        </p:tgtEl>
                                      </p:cBhvr>
                                    </p:animEffect>
                                  </p:childTnLst>
                                </p:cTn>
                              </p:par>
                              <p:par>
                                <p:cTn id="34" presetID="22" presetClass="entr" presetSubtype="2" fill="hold" nodeType="withEffect">
                                  <p:stCondLst>
                                    <p:cond delay="0"/>
                                  </p:stCondLst>
                                  <p:childTnLst>
                                    <p:set>
                                      <p:cBhvr>
                                        <p:cTn id="35" dur="1" fill="hold">
                                          <p:stCondLst>
                                            <p:cond delay="0"/>
                                          </p:stCondLst>
                                        </p:cTn>
                                        <p:tgtEl>
                                          <p:spTgt spid="24"/>
                                        </p:tgtEl>
                                        <p:attrNameLst>
                                          <p:attrName>style.visibility</p:attrName>
                                        </p:attrNameLst>
                                      </p:cBhvr>
                                      <p:to>
                                        <p:strVal val="visible"/>
                                      </p:to>
                                    </p:set>
                                    <p:animEffect transition="in" filter="wipe(right)">
                                      <p:cBhvr>
                                        <p:cTn id="36" dur="500"/>
                                        <p:tgtEl>
                                          <p:spTgt spid="24"/>
                                        </p:tgtEl>
                                      </p:cBhvr>
                                    </p:animEffect>
                                  </p:childTnLst>
                                </p:cTn>
                              </p:par>
                              <p:par>
                                <p:cTn id="37" presetID="22" presetClass="entr" presetSubtype="2"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animEffect transition="in" filter="wipe(right)">
                                      <p:cBhvr>
                                        <p:cTn id="39" dur="500"/>
                                        <p:tgtEl>
                                          <p:spTgt spid="42"/>
                                        </p:tgtEl>
                                      </p:cBhvr>
                                    </p:animEffect>
                                  </p:childTnLst>
                                </p:cTn>
                              </p:par>
                              <p:par>
                                <p:cTn id="40" presetID="22" presetClass="entr" presetSubtype="2" fill="hold" grpId="0" nodeType="withEffect">
                                  <p:stCondLst>
                                    <p:cond delay="0"/>
                                  </p:stCondLst>
                                  <p:childTnLst>
                                    <p:set>
                                      <p:cBhvr>
                                        <p:cTn id="41" dur="1" fill="hold">
                                          <p:stCondLst>
                                            <p:cond delay="0"/>
                                          </p:stCondLst>
                                        </p:cTn>
                                        <p:tgtEl>
                                          <p:spTgt spid="43"/>
                                        </p:tgtEl>
                                        <p:attrNameLst>
                                          <p:attrName>style.visibility</p:attrName>
                                        </p:attrNameLst>
                                      </p:cBhvr>
                                      <p:to>
                                        <p:strVal val="visible"/>
                                      </p:to>
                                    </p:set>
                                    <p:animEffect transition="in" filter="wipe(right)">
                                      <p:cBhvr>
                                        <p:cTn id="42" dur="500"/>
                                        <p:tgtEl>
                                          <p:spTgt spid="43"/>
                                        </p:tgtEl>
                                      </p:cBhvr>
                                    </p:animEffect>
                                  </p:childTnLst>
                                </p:cTn>
                              </p:par>
                            </p:childTnLst>
                          </p:cTn>
                        </p:par>
                        <p:par>
                          <p:cTn id="43" fill="hold">
                            <p:stCondLst>
                              <p:cond delay="1500"/>
                            </p:stCondLst>
                            <p:childTnLst>
                              <p:par>
                                <p:cTn id="44" presetID="22" presetClass="entr" presetSubtype="4" fill="hold" nodeType="after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down)">
                                      <p:cBhvr>
                                        <p:cTn id="46" dur="500"/>
                                        <p:tgtEl>
                                          <p:spTgt spid="25"/>
                                        </p:tgtEl>
                                      </p:cBhvr>
                                    </p:animEffect>
                                  </p:childTnLst>
                                </p:cTn>
                              </p:par>
                              <p:par>
                                <p:cTn id="47" presetID="22" presetClass="entr" presetSubtype="4"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animEffect transition="in" filter="wipe(down)">
                                      <p:cBhvr>
                                        <p:cTn id="49" dur="500"/>
                                        <p:tgtEl>
                                          <p:spTgt spid="26"/>
                                        </p:tgtEl>
                                      </p:cBhvr>
                                    </p:animEffect>
                                  </p:childTnLst>
                                </p:cTn>
                              </p:par>
                              <p:par>
                                <p:cTn id="50" presetID="22" presetClass="entr" presetSubtype="4" fill="hold" nodeType="withEffect">
                                  <p:stCondLst>
                                    <p:cond delay="0"/>
                                  </p:stCondLst>
                                  <p:childTnLst>
                                    <p:set>
                                      <p:cBhvr>
                                        <p:cTn id="51" dur="1" fill="hold">
                                          <p:stCondLst>
                                            <p:cond delay="0"/>
                                          </p:stCondLst>
                                        </p:cTn>
                                        <p:tgtEl>
                                          <p:spTgt spid="27"/>
                                        </p:tgtEl>
                                        <p:attrNameLst>
                                          <p:attrName>style.visibility</p:attrName>
                                        </p:attrNameLst>
                                      </p:cBhvr>
                                      <p:to>
                                        <p:strVal val="visible"/>
                                      </p:to>
                                    </p:set>
                                    <p:animEffect transition="in" filter="wipe(down)">
                                      <p:cBhvr>
                                        <p:cTn id="52" dur="500"/>
                                        <p:tgtEl>
                                          <p:spTgt spid="27"/>
                                        </p:tgtEl>
                                      </p:cBhvr>
                                    </p:animEffect>
                                  </p:childTnLst>
                                </p:cTn>
                              </p:par>
                              <p:par>
                                <p:cTn id="53" presetID="22" presetClass="entr" presetSubtype="4"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animEffect transition="in" filter="wipe(down)">
                                      <p:cBhvr>
                                        <p:cTn id="55" dur="500"/>
                                        <p:tgtEl>
                                          <p:spTgt spid="44"/>
                                        </p:tgtEl>
                                      </p:cBhvr>
                                    </p:animEffect>
                                  </p:childTnLst>
                                </p:cTn>
                              </p:par>
                              <p:par>
                                <p:cTn id="56" presetID="22" presetClass="entr" presetSubtype="4" fill="hold" grpId="0" nodeType="withEffect">
                                  <p:stCondLst>
                                    <p:cond delay="0"/>
                                  </p:stCondLst>
                                  <p:childTnLst>
                                    <p:set>
                                      <p:cBhvr>
                                        <p:cTn id="57" dur="1" fill="hold">
                                          <p:stCondLst>
                                            <p:cond delay="0"/>
                                          </p:stCondLst>
                                        </p:cTn>
                                        <p:tgtEl>
                                          <p:spTgt spid="45"/>
                                        </p:tgtEl>
                                        <p:attrNameLst>
                                          <p:attrName>style.visibility</p:attrName>
                                        </p:attrNameLst>
                                      </p:cBhvr>
                                      <p:to>
                                        <p:strVal val="visible"/>
                                      </p:to>
                                    </p:set>
                                    <p:animEffect transition="in" filter="wipe(down)">
                                      <p:cBhvr>
                                        <p:cTn id="58"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7277100"/>
          </a:xfrm>
          <a:prstGeom prst="rect">
            <a:avLst/>
          </a:prstGeom>
        </p:spPr>
      </p:pic>
      <p:pic>
        <p:nvPicPr>
          <p:cNvPr id="3" name="Image 1" descr="preencoded.png"/>
          <p:cNvPicPr>
            <a:picLocks noChangeAspect="1"/>
          </p:cNvPicPr>
          <p:nvPr/>
        </p:nvPicPr>
        <p:blipFill>
          <a:blip r:embed="rId4"/>
          <a:stretch>
            <a:fillRect/>
          </a:stretch>
        </p:blipFill>
        <p:spPr>
          <a:xfrm>
            <a:off x="0" y="0"/>
            <a:ext cx="12192000" cy="723900"/>
          </a:xfrm>
          <a:prstGeom prst="rect">
            <a:avLst/>
          </a:prstGeom>
        </p:spPr>
      </p:pic>
      <p:pic>
        <p:nvPicPr>
          <p:cNvPr id="4" name="Image 2" descr="preencoded.png"/>
          <p:cNvPicPr>
            <a:picLocks noChangeAspect="1"/>
          </p:cNvPicPr>
          <p:nvPr/>
        </p:nvPicPr>
        <p:blipFill>
          <a:blip r:embed="rId5"/>
          <a:stretch>
            <a:fillRect/>
          </a:stretch>
        </p:blipFill>
        <p:spPr>
          <a:xfrm>
            <a:off x="190500" y="914400"/>
            <a:ext cx="11811000" cy="5943600"/>
          </a:xfrm>
          <a:prstGeom prst="rect">
            <a:avLst/>
          </a:prstGeom>
        </p:spPr>
      </p:pic>
      <p:pic>
        <p:nvPicPr>
          <p:cNvPr id="5" name="Image 3" descr="preencoded.png"/>
          <p:cNvPicPr>
            <a:picLocks noChangeAspect="1"/>
          </p:cNvPicPr>
          <p:nvPr/>
        </p:nvPicPr>
        <p:blipFill>
          <a:blip r:embed="rId6"/>
          <a:stretch>
            <a:fillRect/>
          </a:stretch>
        </p:blipFill>
        <p:spPr>
          <a:xfrm>
            <a:off x="361950" y="1016413"/>
            <a:ext cx="342900" cy="342900"/>
          </a:xfrm>
          <a:prstGeom prst="rect">
            <a:avLst/>
          </a:prstGeom>
        </p:spPr>
      </p:pic>
      <p:pic>
        <p:nvPicPr>
          <p:cNvPr id="6" name="Image 4" descr="preencoded.png"/>
          <p:cNvPicPr>
            <a:picLocks noChangeAspect="1"/>
          </p:cNvPicPr>
          <p:nvPr/>
        </p:nvPicPr>
        <p:blipFill>
          <a:blip r:embed="rId7"/>
          <a:stretch>
            <a:fillRect/>
          </a:stretch>
        </p:blipFill>
        <p:spPr>
          <a:xfrm>
            <a:off x="342900" y="1524000"/>
            <a:ext cx="11506200" cy="685800"/>
          </a:xfrm>
          <a:prstGeom prst="rect">
            <a:avLst/>
          </a:prstGeom>
        </p:spPr>
      </p:pic>
      <p:pic>
        <p:nvPicPr>
          <p:cNvPr id="7" name="Image 5" descr="preencoded.png"/>
          <p:cNvPicPr>
            <a:picLocks noChangeAspect="1"/>
          </p:cNvPicPr>
          <p:nvPr/>
        </p:nvPicPr>
        <p:blipFill>
          <a:blip r:embed="rId8"/>
          <a:stretch>
            <a:fillRect/>
          </a:stretch>
        </p:blipFill>
        <p:spPr>
          <a:xfrm>
            <a:off x="342900" y="2247900"/>
            <a:ext cx="5676900" cy="1676400"/>
          </a:xfrm>
          <a:prstGeom prst="rect">
            <a:avLst/>
          </a:prstGeom>
        </p:spPr>
      </p:pic>
      <p:pic>
        <p:nvPicPr>
          <p:cNvPr id="8" name="Image 6" descr="preencoded.png"/>
          <p:cNvPicPr>
            <a:picLocks noChangeAspect="1"/>
          </p:cNvPicPr>
          <p:nvPr/>
        </p:nvPicPr>
        <p:blipFill>
          <a:blip r:embed="rId8"/>
          <a:stretch>
            <a:fillRect/>
          </a:stretch>
        </p:blipFill>
        <p:spPr>
          <a:xfrm>
            <a:off x="6172200" y="2247900"/>
            <a:ext cx="5676900" cy="1676400"/>
          </a:xfrm>
          <a:prstGeom prst="rect">
            <a:avLst/>
          </a:prstGeom>
        </p:spPr>
      </p:pic>
      <p:sp>
        <p:nvSpPr>
          <p:cNvPr id="28" name="Text 0"/>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Yếu tố bền vững và tác động môi trường</a:t>
            </a:r>
            <a:endParaRPr lang="en-US" sz="2600" dirty="0">
              <a:latin typeface="Times New Roman" panose="02020603050405020304" pitchFamily="18" charset="0"/>
              <a:cs typeface="Times New Roman" panose="02020603050405020304" pitchFamily="18" charset="0"/>
            </a:endParaRPr>
          </a:p>
        </p:txBody>
      </p:sp>
      <p:sp>
        <p:nvSpPr>
          <p:cNvPr id="29" name="Text 1"/>
          <p:cNvSpPr/>
          <p:nvPr/>
        </p:nvSpPr>
        <p:spPr>
          <a:xfrm>
            <a:off x="781050" y="1075674"/>
            <a:ext cx="5669280"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66534"/>
                </a:solidFill>
                <a:latin typeface="Times New Roman" panose="02020603050405020304" pitchFamily="18" charset="0"/>
                <a:ea typeface="Arial" pitchFamily="34" charset="-122"/>
                <a:cs typeface="Times New Roman" panose="02020603050405020304" pitchFamily="18" charset="0"/>
              </a:rPr>
              <a:t>Xu hướng "TMĐT xanh" phát triển</a:t>
            </a:r>
            <a:endParaRPr lang="en-US" sz="2400" dirty="0">
              <a:latin typeface="Times New Roman" panose="02020603050405020304" pitchFamily="18" charset="0"/>
              <a:cs typeface="Times New Roman" panose="02020603050405020304" pitchFamily="18" charset="0"/>
            </a:endParaRPr>
          </a:p>
        </p:txBody>
      </p:sp>
      <p:sp>
        <p:nvSpPr>
          <p:cNvPr id="30" name="Text 2"/>
          <p:cNvSpPr/>
          <p:nvPr/>
        </p:nvSpPr>
        <p:spPr>
          <a:xfrm>
            <a:off x="457200" y="1562100"/>
            <a:ext cx="11277600" cy="615553"/>
          </a:xfrm>
          <a:prstGeom prst="rect">
            <a:avLst/>
          </a:prstGeom>
          <a:noFill/>
          <a:ln/>
        </p:spPr>
        <p:txBody>
          <a:bodyPr wrap="square" lIns="0" tIns="0" rIns="0" bIns="0" rtlCol="0" anchor="t">
            <a:spAutoFit/>
          </a:bodyPr>
          <a:lstStyle/>
          <a:p>
            <a:pPr marL="0" indent="0">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TMĐT Việt Nam đang dịch chuyển từ tăng trưởng số sang tăng trưởng bền vững. Các doanh nghiệp sớm thích ứng với xu hướng "xanh" sẽ có lợi thế cạnh tranh dài hạn.</a:t>
            </a:r>
            <a:endParaRPr lang="en-US" sz="2000" dirty="0">
              <a:latin typeface="Times New Roman" panose="02020603050405020304" pitchFamily="18" charset="0"/>
              <a:cs typeface="Times New Roman" panose="02020603050405020304" pitchFamily="18" charset="0"/>
            </a:endParaRPr>
          </a:p>
        </p:txBody>
      </p:sp>
      <p:sp>
        <p:nvSpPr>
          <p:cNvPr id="31" name="Text 3"/>
          <p:cNvSpPr/>
          <p:nvPr/>
        </p:nvSpPr>
        <p:spPr>
          <a:xfrm>
            <a:off x="457200" y="2362200"/>
            <a:ext cx="5993130" cy="307777"/>
          </a:xfrm>
          <a:prstGeom prst="rect">
            <a:avLst/>
          </a:prstGeom>
          <a:noFill/>
          <a:ln/>
        </p:spPr>
        <p:txBody>
          <a:bodyPr wrap="square" lIns="0" tIns="0" rIns="0" bIns="0" rtlCol="0" anchor="t">
            <a:spAutoFit/>
          </a:bodyPr>
          <a:lstStyle/>
          <a:p>
            <a:pPr marL="0" indent="0">
              <a:buNone/>
            </a:pPr>
            <a:r>
              <a:rPr lang="en-US" sz="2000" b="1" dirty="0">
                <a:solidFill>
                  <a:srgbClr val="15803D"/>
                </a:solidFill>
                <a:latin typeface="Times New Roman" panose="02020603050405020304" pitchFamily="18" charset="0"/>
                <a:ea typeface="Arial" pitchFamily="34" charset="-122"/>
                <a:cs typeface="Times New Roman" panose="02020603050405020304" pitchFamily="18" charset="0"/>
              </a:rPr>
              <a:t>Năm 2024</a:t>
            </a:r>
            <a:endParaRPr lang="en-US" sz="2000" dirty="0">
              <a:latin typeface="Times New Roman" panose="02020603050405020304" pitchFamily="18" charset="0"/>
              <a:cs typeface="Times New Roman" panose="02020603050405020304" pitchFamily="18" charset="0"/>
            </a:endParaRPr>
          </a:p>
        </p:txBody>
      </p:sp>
      <p:sp>
        <p:nvSpPr>
          <p:cNvPr id="32" name="Text 4"/>
          <p:cNvSpPr/>
          <p:nvPr/>
        </p:nvSpPr>
        <p:spPr>
          <a:xfrm>
            <a:off x="457200" y="2846903"/>
            <a:ext cx="5543550" cy="307777"/>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Khái niệm "TMĐT xanh" bắt đầu được đề cập</a:t>
            </a:r>
            <a:endParaRPr lang="en-US" sz="2000" dirty="0">
              <a:latin typeface="Times New Roman" panose="02020603050405020304" pitchFamily="18" charset="0"/>
              <a:cs typeface="Times New Roman" panose="02020603050405020304" pitchFamily="18" charset="0"/>
            </a:endParaRPr>
          </a:p>
        </p:txBody>
      </p:sp>
      <p:sp>
        <p:nvSpPr>
          <p:cNvPr id="33" name="Text 5"/>
          <p:cNvSpPr/>
          <p:nvPr/>
        </p:nvSpPr>
        <p:spPr>
          <a:xfrm>
            <a:off x="457200" y="3374612"/>
            <a:ext cx="5993130" cy="307777"/>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Trình triển khai thực tế còn hạn chế</a:t>
            </a:r>
            <a:endParaRPr lang="en-US" sz="2000" dirty="0">
              <a:latin typeface="Times New Roman" panose="02020603050405020304" pitchFamily="18" charset="0"/>
              <a:cs typeface="Times New Roman" panose="02020603050405020304" pitchFamily="18" charset="0"/>
            </a:endParaRPr>
          </a:p>
        </p:txBody>
      </p:sp>
      <p:sp>
        <p:nvSpPr>
          <p:cNvPr id="34" name="Text 6"/>
          <p:cNvSpPr/>
          <p:nvPr/>
        </p:nvSpPr>
        <p:spPr>
          <a:xfrm>
            <a:off x="457200" y="4000565"/>
            <a:ext cx="5448300" cy="615553"/>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Logistics TMĐT chưa có sự chuyển dịch đáng kể sang giải pháp xanh</a:t>
            </a:r>
            <a:endParaRPr lang="en-US" sz="2000" dirty="0">
              <a:latin typeface="Times New Roman" panose="02020603050405020304" pitchFamily="18" charset="0"/>
              <a:cs typeface="Times New Roman" panose="02020603050405020304" pitchFamily="18" charset="0"/>
            </a:endParaRPr>
          </a:p>
        </p:txBody>
      </p:sp>
      <p:sp>
        <p:nvSpPr>
          <p:cNvPr id="35" name="Text 7"/>
          <p:cNvSpPr/>
          <p:nvPr/>
        </p:nvSpPr>
        <p:spPr>
          <a:xfrm>
            <a:off x="457200" y="4909141"/>
            <a:ext cx="5993130" cy="307777"/>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Phát thải carbon vẫn cao (170.000 tấn bao bì nhựa)</a:t>
            </a:r>
            <a:endParaRPr lang="en-US" sz="2000" dirty="0">
              <a:latin typeface="Times New Roman" panose="02020603050405020304" pitchFamily="18" charset="0"/>
              <a:cs typeface="Times New Roman" panose="02020603050405020304" pitchFamily="18" charset="0"/>
            </a:endParaRPr>
          </a:p>
        </p:txBody>
      </p:sp>
      <p:sp>
        <p:nvSpPr>
          <p:cNvPr id="36" name="Text 8"/>
          <p:cNvSpPr/>
          <p:nvPr/>
        </p:nvSpPr>
        <p:spPr>
          <a:xfrm>
            <a:off x="6286500" y="2362200"/>
            <a:ext cx="5993130" cy="307777"/>
          </a:xfrm>
          <a:prstGeom prst="rect">
            <a:avLst/>
          </a:prstGeom>
          <a:noFill/>
          <a:ln/>
        </p:spPr>
        <p:txBody>
          <a:bodyPr wrap="square" lIns="0" tIns="0" rIns="0" bIns="0" rtlCol="0" anchor="t">
            <a:spAutoFit/>
          </a:bodyPr>
          <a:lstStyle/>
          <a:p>
            <a:pPr marL="0" indent="0">
              <a:buNone/>
            </a:pPr>
            <a:r>
              <a:rPr lang="en-US" sz="2000" b="1" dirty="0">
                <a:solidFill>
                  <a:srgbClr val="15803D"/>
                </a:solidFill>
                <a:latin typeface="Times New Roman" panose="02020603050405020304" pitchFamily="18" charset="0"/>
                <a:ea typeface="Arial" pitchFamily="34" charset="-122"/>
                <a:cs typeface="Times New Roman" panose="02020603050405020304" pitchFamily="18" charset="0"/>
              </a:rPr>
              <a:t>Năm 2025</a:t>
            </a:r>
            <a:endParaRPr lang="en-US" sz="2000" dirty="0">
              <a:latin typeface="Times New Roman" panose="02020603050405020304" pitchFamily="18" charset="0"/>
              <a:cs typeface="Times New Roman" panose="02020603050405020304" pitchFamily="18" charset="0"/>
            </a:endParaRPr>
          </a:p>
        </p:txBody>
      </p:sp>
      <p:sp>
        <p:nvSpPr>
          <p:cNvPr id="37" name="Text 9"/>
          <p:cNvSpPr/>
          <p:nvPr/>
        </p:nvSpPr>
        <p:spPr>
          <a:xfrm>
            <a:off x="6286500" y="2877979"/>
            <a:ext cx="5448300" cy="615553"/>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Chính sách Nhà nước và áp lực từ thị trường quốc tế (EU, Mỹ) là động lực chính</a:t>
            </a:r>
            <a:endParaRPr lang="en-US" sz="2000" dirty="0">
              <a:latin typeface="Times New Roman" panose="02020603050405020304" pitchFamily="18" charset="0"/>
              <a:cs typeface="Times New Roman" panose="02020603050405020304" pitchFamily="18" charset="0"/>
            </a:endParaRPr>
          </a:p>
        </p:txBody>
      </p:sp>
      <p:sp>
        <p:nvSpPr>
          <p:cNvPr id="38" name="Text 10"/>
          <p:cNvSpPr/>
          <p:nvPr/>
        </p:nvSpPr>
        <p:spPr>
          <a:xfrm>
            <a:off x="6294120" y="3708582"/>
            <a:ext cx="5993130" cy="615553"/>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Chuẩn bị cho việc cấm sử dụng bao bì nhựa từ 2026/2030</a:t>
            </a:r>
            <a:endParaRPr lang="en-US" sz="2000" dirty="0">
              <a:latin typeface="Times New Roman" panose="02020603050405020304" pitchFamily="18" charset="0"/>
              <a:cs typeface="Times New Roman" panose="02020603050405020304" pitchFamily="18" charset="0"/>
            </a:endParaRPr>
          </a:p>
        </p:txBody>
      </p:sp>
      <p:sp>
        <p:nvSpPr>
          <p:cNvPr id="39" name="Text 11"/>
          <p:cNvSpPr/>
          <p:nvPr/>
        </p:nvSpPr>
        <p:spPr>
          <a:xfrm>
            <a:off x="6286500" y="4542924"/>
            <a:ext cx="5448300" cy="923330"/>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Chiến lược quốc gia 2026-2030 đưa mục tiêu ≤45% bao bì nhựa, ≥50% tái chế, 30% logistics dùng năng lượng sạch</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9"/>
                                        </p:tgtEl>
                                        <p:attrNameLst>
                                          <p:attrName>style.visibility</p:attrName>
                                        </p:attrNameLst>
                                      </p:cBhvr>
                                      <p:to>
                                        <p:strVal val="visible"/>
                                      </p:to>
                                    </p:set>
                                    <p:animEffect transition="in" filter="wipe(left)">
                                      <p:cBhvr>
                                        <p:cTn id="10" dur="500"/>
                                        <p:tgtEl>
                                          <p:spTgt spid="29"/>
                                        </p:tgtEl>
                                      </p:cBhvr>
                                    </p:animEffect>
                                  </p:childTnLst>
                                </p:cTn>
                              </p:par>
                              <p:par>
                                <p:cTn id="11" presetID="22" presetClass="entr" presetSubtype="1"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animEffect transition="in" filter="wipe(up)">
                                      <p:cBhvr>
                                        <p:cTn id="13" dur="500"/>
                                        <p:tgtEl>
                                          <p:spTgt spid="30"/>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animEffect transition="in" filter="wipe(left)">
                                      <p:cBhvr>
                                        <p:cTn id="21" dur="500"/>
                                        <p:tgtEl>
                                          <p:spTgt spid="31"/>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2"/>
                                        </p:tgtEl>
                                        <p:attrNameLst>
                                          <p:attrName>style.visibility</p:attrName>
                                        </p:attrNameLst>
                                      </p:cBhvr>
                                      <p:to>
                                        <p:strVal val="visible"/>
                                      </p:to>
                                    </p:set>
                                    <p:animEffect transition="in" filter="wipe(left)">
                                      <p:cBhvr>
                                        <p:cTn id="24" dur="500"/>
                                        <p:tgtEl>
                                          <p:spTgt spid="32"/>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wipe(left)">
                                      <p:cBhvr>
                                        <p:cTn id="27" dur="500"/>
                                        <p:tgtEl>
                                          <p:spTgt spid="33"/>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34"/>
                                        </p:tgtEl>
                                        <p:attrNameLst>
                                          <p:attrName>style.visibility</p:attrName>
                                        </p:attrNameLst>
                                      </p:cBhvr>
                                      <p:to>
                                        <p:strVal val="visible"/>
                                      </p:to>
                                    </p:set>
                                    <p:animEffect transition="in" filter="wipe(left)">
                                      <p:cBhvr>
                                        <p:cTn id="30" dur="500"/>
                                        <p:tgtEl>
                                          <p:spTgt spid="34"/>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animEffect transition="in" filter="wipe(left)">
                                      <p:cBhvr>
                                        <p:cTn id="33" dur="500"/>
                                        <p:tgtEl>
                                          <p:spTgt spid="35"/>
                                        </p:tgtEl>
                                      </p:cBhvr>
                                    </p:animEffect>
                                  </p:childTnLst>
                                </p:cTn>
                              </p:par>
                            </p:childTnLst>
                          </p:cTn>
                        </p:par>
                        <p:par>
                          <p:cTn id="34" fill="hold">
                            <p:stCondLst>
                              <p:cond delay="500"/>
                            </p:stCondLst>
                            <p:childTnLst>
                              <p:par>
                                <p:cTn id="35" presetID="22" presetClass="entr" presetSubtype="2"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right)">
                                      <p:cBhvr>
                                        <p:cTn id="37" dur="500"/>
                                        <p:tgtEl>
                                          <p:spTgt spid="8"/>
                                        </p:tgtEl>
                                      </p:cBhvr>
                                    </p:animEffect>
                                  </p:childTnLst>
                                </p:cTn>
                              </p:par>
                              <p:par>
                                <p:cTn id="38" presetID="22" presetClass="entr" presetSubtype="2"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wipe(right)">
                                      <p:cBhvr>
                                        <p:cTn id="40" dur="500"/>
                                        <p:tgtEl>
                                          <p:spTgt spid="36"/>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wipe(right)">
                                      <p:cBhvr>
                                        <p:cTn id="43" dur="500"/>
                                        <p:tgtEl>
                                          <p:spTgt spid="37"/>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38"/>
                                        </p:tgtEl>
                                        <p:attrNameLst>
                                          <p:attrName>style.visibility</p:attrName>
                                        </p:attrNameLst>
                                      </p:cBhvr>
                                      <p:to>
                                        <p:strVal val="visible"/>
                                      </p:to>
                                    </p:set>
                                    <p:animEffect transition="in" filter="wipe(right)">
                                      <p:cBhvr>
                                        <p:cTn id="46" dur="500"/>
                                        <p:tgtEl>
                                          <p:spTgt spid="38"/>
                                        </p:tgtEl>
                                      </p:cBhvr>
                                    </p:animEffect>
                                  </p:childTnLst>
                                </p:cTn>
                              </p:par>
                              <p:par>
                                <p:cTn id="47" presetID="22" presetClass="entr" presetSubtype="2" fill="hold" grpId="0" nodeType="withEffect">
                                  <p:stCondLst>
                                    <p:cond delay="0"/>
                                  </p:stCondLst>
                                  <p:childTnLst>
                                    <p:set>
                                      <p:cBhvr>
                                        <p:cTn id="48" dur="1" fill="hold">
                                          <p:stCondLst>
                                            <p:cond delay="0"/>
                                          </p:stCondLst>
                                        </p:cTn>
                                        <p:tgtEl>
                                          <p:spTgt spid="39"/>
                                        </p:tgtEl>
                                        <p:attrNameLst>
                                          <p:attrName>style.visibility</p:attrName>
                                        </p:attrNameLst>
                                      </p:cBhvr>
                                      <p:to>
                                        <p:strVal val="visible"/>
                                      </p:to>
                                    </p:set>
                                    <p:animEffect transition="in" filter="wipe(right)">
                                      <p:cBhvr>
                                        <p:cTn id="4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EDE7C5-3BB6-F65F-E939-86711C00AD67}"/>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E7F1AF3-BCBC-74E8-71CE-B612E932EC32}"/>
              </a:ext>
            </a:extLst>
          </p:cNvPr>
          <p:cNvPicPr>
            <a:picLocks noChangeAspect="1"/>
          </p:cNvPicPr>
          <p:nvPr/>
        </p:nvPicPr>
        <p:blipFill>
          <a:blip r:embed="rId3"/>
          <a:stretch>
            <a:fillRect/>
          </a:stretch>
        </p:blipFill>
        <p:spPr>
          <a:xfrm>
            <a:off x="0" y="0"/>
            <a:ext cx="12192000" cy="7277100"/>
          </a:xfrm>
          <a:prstGeom prst="rect">
            <a:avLst/>
          </a:prstGeom>
        </p:spPr>
      </p:pic>
      <p:pic>
        <p:nvPicPr>
          <p:cNvPr id="3" name="Image 1" descr="preencoded.png">
            <a:extLst>
              <a:ext uri="{FF2B5EF4-FFF2-40B4-BE49-F238E27FC236}">
                <a16:creationId xmlns:a16="http://schemas.microsoft.com/office/drawing/2014/main" id="{776AF187-FBDC-2FB4-CBBD-B15308B74040}"/>
              </a:ext>
            </a:extLst>
          </p:cNvPr>
          <p:cNvPicPr>
            <a:picLocks noChangeAspect="1"/>
          </p:cNvPicPr>
          <p:nvPr/>
        </p:nvPicPr>
        <p:blipFill>
          <a:blip r:embed="rId4"/>
          <a:stretch>
            <a:fillRect/>
          </a:stretch>
        </p:blipFill>
        <p:spPr>
          <a:xfrm>
            <a:off x="0" y="0"/>
            <a:ext cx="12192000" cy="723900"/>
          </a:xfrm>
          <a:prstGeom prst="rect">
            <a:avLst/>
          </a:prstGeom>
        </p:spPr>
      </p:pic>
      <p:pic>
        <p:nvPicPr>
          <p:cNvPr id="9" name="Image 7" descr="preencoded.png">
            <a:extLst>
              <a:ext uri="{FF2B5EF4-FFF2-40B4-BE49-F238E27FC236}">
                <a16:creationId xmlns:a16="http://schemas.microsoft.com/office/drawing/2014/main" id="{4F45C7F9-217F-C2C5-836D-0874EB8ED42B}"/>
              </a:ext>
            </a:extLst>
          </p:cNvPr>
          <p:cNvPicPr>
            <a:picLocks noChangeAspect="1"/>
          </p:cNvPicPr>
          <p:nvPr/>
        </p:nvPicPr>
        <p:blipFill>
          <a:blip r:embed="rId5"/>
          <a:stretch>
            <a:fillRect/>
          </a:stretch>
        </p:blipFill>
        <p:spPr>
          <a:xfrm>
            <a:off x="139303" y="914400"/>
            <a:ext cx="11811000" cy="6172200"/>
          </a:xfrm>
          <a:prstGeom prst="rect">
            <a:avLst/>
          </a:prstGeom>
        </p:spPr>
      </p:pic>
      <p:pic>
        <p:nvPicPr>
          <p:cNvPr id="10" name="Image 8" descr="preencoded.png">
            <a:extLst>
              <a:ext uri="{FF2B5EF4-FFF2-40B4-BE49-F238E27FC236}">
                <a16:creationId xmlns:a16="http://schemas.microsoft.com/office/drawing/2014/main" id="{1A6664CF-03C5-309C-6DC7-A33D2B0019F5}"/>
              </a:ext>
            </a:extLst>
          </p:cNvPr>
          <p:cNvPicPr>
            <a:picLocks noChangeAspect="1"/>
          </p:cNvPicPr>
          <p:nvPr/>
        </p:nvPicPr>
        <p:blipFill>
          <a:blip r:embed="rId6"/>
          <a:stretch>
            <a:fillRect/>
          </a:stretch>
        </p:blipFill>
        <p:spPr>
          <a:xfrm>
            <a:off x="449786" y="1162580"/>
            <a:ext cx="236014" cy="236014"/>
          </a:xfrm>
          <a:prstGeom prst="rect">
            <a:avLst/>
          </a:prstGeom>
        </p:spPr>
      </p:pic>
      <p:pic>
        <p:nvPicPr>
          <p:cNvPr id="11" name="Image 9" descr="preencoded.png">
            <a:extLst>
              <a:ext uri="{FF2B5EF4-FFF2-40B4-BE49-F238E27FC236}">
                <a16:creationId xmlns:a16="http://schemas.microsoft.com/office/drawing/2014/main" id="{E67E45FA-C0AB-90BD-FA7C-45EEB536C7E3}"/>
              </a:ext>
            </a:extLst>
          </p:cNvPr>
          <p:cNvPicPr>
            <a:picLocks noChangeAspect="1"/>
          </p:cNvPicPr>
          <p:nvPr/>
        </p:nvPicPr>
        <p:blipFill>
          <a:blip r:embed="rId7"/>
          <a:stretch>
            <a:fillRect/>
          </a:stretch>
        </p:blipFill>
        <p:spPr>
          <a:xfrm>
            <a:off x="330815" y="1881355"/>
            <a:ext cx="2817170" cy="3984454"/>
          </a:xfrm>
          <a:prstGeom prst="rect">
            <a:avLst/>
          </a:prstGeom>
        </p:spPr>
      </p:pic>
      <p:pic>
        <p:nvPicPr>
          <p:cNvPr id="12" name="Image 10" descr="preencoded.png">
            <a:extLst>
              <a:ext uri="{FF2B5EF4-FFF2-40B4-BE49-F238E27FC236}">
                <a16:creationId xmlns:a16="http://schemas.microsoft.com/office/drawing/2014/main" id="{5106AC0B-651E-8100-88A7-FDBFCA5D6C43}"/>
              </a:ext>
            </a:extLst>
          </p:cNvPr>
          <p:cNvPicPr>
            <a:picLocks noChangeAspect="1"/>
          </p:cNvPicPr>
          <p:nvPr/>
        </p:nvPicPr>
        <p:blipFill>
          <a:blip r:embed="rId8"/>
          <a:stretch>
            <a:fillRect/>
          </a:stretch>
        </p:blipFill>
        <p:spPr>
          <a:xfrm>
            <a:off x="445115" y="2033755"/>
            <a:ext cx="152400" cy="152400"/>
          </a:xfrm>
          <a:prstGeom prst="rect">
            <a:avLst/>
          </a:prstGeom>
        </p:spPr>
      </p:pic>
      <p:pic>
        <p:nvPicPr>
          <p:cNvPr id="13" name="Image 11" descr="preencoded.png">
            <a:extLst>
              <a:ext uri="{FF2B5EF4-FFF2-40B4-BE49-F238E27FC236}">
                <a16:creationId xmlns:a16="http://schemas.microsoft.com/office/drawing/2014/main" id="{1CBE2F81-EF2D-F5AE-F041-9B1BCE010F6B}"/>
              </a:ext>
            </a:extLst>
          </p:cNvPr>
          <p:cNvPicPr>
            <a:picLocks noChangeAspect="1"/>
          </p:cNvPicPr>
          <p:nvPr/>
        </p:nvPicPr>
        <p:blipFill>
          <a:blip r:embed="rId9"/>
          <a:stretch>
            <a:fillRect/>
          </a:stretch>
        </p:blipFill>
        <p:spPr>
          <a:xfrm>
            <a:off x="445115" y="2338555"/>
            <a:ext cx="385316" cy="476250"/>
          </a:xfrm>
          <a:prstGeom prst="rect">
            <a:avLst/>
          </a:prstGeom>
        </p:spPr>
      </p:pic>
      <p:pic>
        <p:nvPicPr>
          <p:cNvPr id="14" name="Image 12" descr="preencoded.png">
            <a:extLst>
              <a:ext uri="{FF2B5EF4-FFF2-40B4-BE49-F238E27FC236}">
                <a16:creationId xmlns:a16="http://schemas.microsoft.com/office/drawing/2014/main" id="{045630E9-418B-C0B5-EB21-DBFB9852C6FC}"/>
              </a:ext>
            </a:extLst>
          </p:cNvPr>
          <p:cNvPicPr>
            <a:picLocks noChangeAspect="1"/>
          </p:cNvPicPr>
          <p:nvPr/>
        </p:nvPicPr>
        <p:blipFill>
          <a:blip r:embed="rId10"/>
          <a:stretch>
            <a:fillRect/>
          </a:stretch>
        </p:blipFill>
        <p:spPr>
          <a:xfrm>
            <a:off x="561409" y="2689194"/>
            <a:ext cx="133350" cy="152400"/>
          </a:xfrm>
          <a:prstGeom prst="rect">
            <a:avLst/>
          </a:prstGeom>
        </p:spPr>
      </p:pic>
      <p:pic>
        <p:nvPicPr>
          <p:cNvPr id="15" name="Image 13" descr="preencoded.png">
            <a:extLst>
              <a:ext uri="{FF2B5EF4-FFF2-40B4-BE49-F238E27FC236}">
                <a16:creationId xmlns:a16="http://schemas.microsoft.com/office/drawing/2014/main" id="{DF0FD8E4-5F43-8201-7807-36F12B74963F}"/>
              </a:ext>
            </a:extLst>
          </p:cNvPr>
          <p:cNvPicPr>
            <a:picLocks noChangeAspect="1"/>
          </p:cNvPicPr>
          <p:nvPr/>
        </p:nvPicPr>
        <p:blipFill>
          <a:blip r:embed="rId11"/>
          <a:stretch>
            <a:fillRect/>
          </a:stretch>
        </p:blipFill>
        <p:spPr>
          <a:xfrm>
            <a:off x="445115" y="3062455"/>
            <a:ext cx="278755" cy="476250"/>
          </a:xfrm>
          <a:prstGeom prst="rect">
            <a:avLst/>
          </a:prstGeom>
        </p:spPr>
      </p:pic>
      <p:pic>
        <p:nvPicPr>
          <p:cNvPr id="17" name="Image 15" descr="preencoded.png">
            <a:extLst>
              <a:ext uri="{FF2B5EF4-FFF2-40B4-BE49-F238E27FC236}">
                <a16:creationId xmlns:a16="http://schemas.microsoft.com/office/drawing/2014/main" id="{0C6C4D13-F2D8-6536-B023-602BBE3D022D}"/>
              </a:ext>
            </a:extLst>
          </p:cNvPr>
          <p:cNvPicPr>
            <a:picLocks noChangeAspect="1"/>
          </p:cNvPicPr>
          <p:nvPr/>
        </p:nvPicPr>
        <p:blipFill>
          <a:blip r:embed="rId12"/>
          <a:stretch>
            <a:fillRect/>
          </a:stretch>
        </p:blipFill>
        <p:spPr>
          <a:xfrm>
            <a:off x="3264515" y="1881355"/>
            <a:ext cx="2743200" cy="3984454"/>
          </a:xfrm>
          <a:prstGeom prst="rect">
            <a:avLst/>
          </a:prstGeom>
        </p:spPr>
      </p:pic>
      <p:pic>
        <p:nvPicPr>
          <p:cNvPr id="18" name="Image 16" descr="preencoded.png">
            <a:extLst>
              <a:ext uri="{FF2B5EF4-FFF2-40B4-BE49-F238E27FC236}">
                <a16:creationId xmlns:a16="http://schemas.microsoft.com/office/drawing/2014/main" id="{6690E6E7-C97B-A944-8B2C-81E9422C4FC6}"/>
              </a:ext>
            </a:extLst>
          </p:cNvPr>
          <p:cNvPicPr>
            <a:picLocks noChangeAspect="1"/>
          </p:cNvPicPr>
          <p:nvPr/>
        </p:nvPicPr>
        <p:blipFill>
          <a:blip r:embed="rId13"/>
          <a:stretch>
            <a:fillRect/>
          </a:stretch>
        </p:blipFill>
        <p:spPr>
          <a:xfrm>
            <a:off x="3378815" y="2033755"/>
            <a:ext cx="152400" cy="152400"/>
          </a:xfrm>
          <a:prstGeom prst="rect">
            <a:avLst/>
          </a:prstGeom>
        </p:spPr>
      </p:pic>
      <p:pic>
        <p:nvPicPr>
          <p:cNvPr id="19" name="Image 17" descr="preencoded.png">
            <a:extLst>
              <a:ext uri="{FF2B5EF4-FFF2-40B4-BE49-F238E27FC236}">
                <a16:creationId xmlns:a16="http://schemas.microsoft.com/office/drawing/2014/main" id="{4FF75AD1-D9F8-E7B4-1A96-787A0A5265F1}"/>
              </a:ext>
            </a:extLst>
          </p:cNvPr>
          <p:cNvPicPr>
            <a:picLocks noChangeAspect="1"/>
          </p:cNvPicPr>
          <p:nvPr/>
        </p:nvPicPr>
        <p:blipFill>
          <a:blip r:embed="rId14"/>
          <a:stretch>
            <a:fillRect/>
          </a:stretch>
        </p:blipFill>
        <p:spPr>
          <a:xfrm>
            <a:off x="3378815" y="2338555"/>
            <a:ext cx="345877" cy="476250"/>
          </a:xfrm>
          <a:prstGeom prst="rect">
            <a:avLst/>
          </a:prstGeom>
        </p:spPr>
      </p:pic>
      <p:pic>
        <p:nvPicPr>
          <p:cNvPr id="20" name="Image 18" descr="preencoded.png">
            <a:extLst>
              <a:ext uri="{FF2B5EF4-FFF2-40B4-BE49-F238E27FC236}">
                <a16:creationId xmlns:a16="http://schemas.microsoft.com/office/drawing/2014/main" id="{6E00C163-0062-A3C7-6A1D-B2E89F003F31}"/>
              </a:ext>
            </a:extLst>
          </p:cNvPr>
          <p:cNvPicPr>
            <a:picLocks noChangeAspect="1"/>
          </p:cNvPicPr>
          <p:nvPr/>
        </p:nvPicPr>
        <p:blipFill>
          <a:blip r:embed="rId15"/>
          <a:stretch>
            <a:fillRect/>
          </a:stretch>
        </p:blipFill>
        <p:spPr>
          <a:xfrm>
            <a:off x="3447068" y="2662405"/>
            <a:ext cx="152400" cy="152400"/>
          </a:xfrm>
          <a:prstGeom prst="rect">
            <a:avLst/>
          </a:prstGeom>
        </p:spPr>
      </p:pic>
      <p:pic>
        <p:nvPicPr>
          <p:cNvPr id="21" name="Image 19" descr="preencoded.png">
            <a:extLst>
              <a:ext uri="{FF2B5EF4-FFF2-40B4-BE49-F238E27FC236}">
                <a16:creationId xmlns:a16="http://schemas.microsoft.com/office/drawing/2014/main" id="{276C8DCE-7325-CD68-BDE9-04228ADE30F5}"/>
              </a:ext>
            </a:extLst>
          </p:cNvPr>
          <p:cNvPicPr>
            <a:picLocks noChangeAspect="1"/>
          </p:cNvPicPr>
          <p:nvPr/>
        </p:nvPicPr>
        <p:blipFill>
          <a:blip r:embed="rId16"/>
          <a:stretch>
            <a:fillRect/>
          </a:stretch>
        </p:blipFill>
        <p:spPr>
          <a:xfrm>
            <a:off x="3378815" y="3062455"/>
            <a:ext cx="431006" cy="476250"/>
          </a:xfrm>
          <a:prstGeom prst="rect">
            <a:avLst/>
          </a:prstGeom>
        </p:spPr>
      </p:pic>
      <p:pic>
        <p:nvPicPr>
          <p:cNvPr id="22" name="Image 20" descr="preencoded.png">
            <a:extLst>
              <a:ext uri="{FF2B5EF4-FFF2-40B4-BE49-F238E27FC236}">
                <a16:creationId xmlns:a16="http://schemas.microsoft.com/office/drawing/2014/main" id="{C14E0DFE-667D-EB3F-DDD7-D698D083A51B}"/>
              </a:ext>
            </a:extLst>
          </p:cNvPr>
          <p:cNvPicPr>
            <a:picLocks noChangeAspect="1"/>
          </p:cNvPicPr>
          <p:nvPr/>
        </p:nvPicPr>
        <p:blipFill>
          <a:blip r:embed="rId17"/>
          <a:stretch>
            <a:fillRect/>
          </a:stretch>
        </p:blipFill>
        <p:spPr>
          <a:xfrm>
            <a:off x="3416962" y="4144519"/>
            <a:ext cx="171450" cy="152400"/>
          </a:xfrm>
          <a:prstGeom prst="rect">
            <a:avLst/>
          </a:prstGeom>
        </p:spPr>
      </p:pic>
      <p:pic>
        <p:nvPicPr>
          <p:cNvPr id="24" name="Image 22" descr="preencoded.png">
            <a:extLst>
              <a:ext uri="{FF2B5EF4-FFF2-40B4-BE49-F238E27FC236}">
                <a16:creationId xmlns:a16="http://schemas.microsoft.com/office/drawing/2014/main" id="{FB421357-7D54-2780-8214-3D42C12DAC68}"/>
              </a:ext>
            </a:extLst>
          </p:cNvPr>
          <p:cNvPicPr>
            <a:picLocks noChangeAspect="1"/>
          </p:cNvPicPr>
          <p:nvPr/>
        </p:nvPicPr>
        <p:blipFill>
          <a:blip r:embed="rId18"/>
          <a:stretch>
            <a:fillRect/>
          </a:stretch>
        </p:blipFill>
        <p:spPr>
          <a:xfrm>
            <a:off x="6335018" y="1960947"/>
            <a:ext cx="114300" cy="152400"/>
          </a:xfrm>
          <a:prstGeom prst="rect">
            <a:avLst/>
          </a:prstGeom>
        </p:spPr>
      </p:pic>
      <p:sp>
        <p:nvSpPr>
          <p:cNvPr id="28" name="Text 0">
            <a:extLst>
              <a:ext uri="{FF2B5EF4-FFF2-40B4-BE49-F238E27FC236}">
                <a16:creationId xmlns:a16="http://schemas.microsoft.com/office/drawing/2014/main" id="{DC9FDA2F-44E2-C058-7E02-6DF5EB5182F3}"/>
              </a:ext>
            </a:extLst>
          </p:cNvPr>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Yếu tố bền vững và tác động môi trường</a:t>
            </a:r>
            <a:endParaRPr lang="en-US" sz="2600" dirty="0">
              <a:latin typeface="Times New Roman" panose="02020603050405020304" pitchFamily="18" charset="0"/>
              <a:cs typeface="Times New Roman" panose="02020603050405020304" pitchFamily="18" charset="0"/>
            </a:endParaRPr>
          </a:p>
        </p:txBody>
      </p:sp>
      <p:sp>
        <p:nvSpPr>
          <p:cNvPr id="40" name="Text 12">
            <a:extLst>
              <a:ext uri="{FF2B5EF4-FFF2-40B4-BE49-F238E27FC236}">
                <a16:creationId xmlns:a16="http://schemas.microsoft.com/office/drawing/2014/main" id="{34BD66C1-6A77-E721-1F02-F26EAD42845B}"/>
              </a:ext>
            </a:extLst>
          </p:cNvPr>
          <p:cNvSpPr/>
          <p:nvPr/>
        </p:nvSpPr>
        <p:spPr>
          <a:xfrm>
            <a:off x="767953" y="1162580"/>
            <a:ext cx="4156472"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66534"/>
                </a:solidFill>
                <a:latin typeface="Times New Roman" panose="02020603050405020304" pitchFamily="18" charset="0"/>
                <a:ea typeface="Arial" pitchFamily="34" charset="-122"/>
                <a:cs typeface="Times New Roman" panose="02020603050405020304" pitchFamily="18" charset="0"/>
              </a:rPr>
              <a:t>Tác động môi trường</a:t>
            </a:r>
            <a:endParaRPr lang="en-US" sz="2400" dirty="0">
              <a:latin typeface="Times New Roman" panose="02020603050405020304" pitchFamily="18" charset="0"/>
              <a:cs typeface="Times New Roman" panose="02020603050405020304" pitchFamily="18" charset="0"/>
            </a:endParaRPr>
          </a:p>
        </p:txBody>
      </p:sp>
      <p:sp>
        <p:nvSpPr>
          <p:cNvPr id="41" name="Text 13">
            <a:extLst>
              <a:ext uri="{FF2B5EF4-FFF2-40B4-BE49-F238E27FC236}">
                <a16:creationId xmlns:a16="http://schemas.microsoft.com/office/drawing/2014/main" id="{5570DDB3-C8E9-2E18-1840-AA2FAA61A2D6}"/>
              </a:ext>
            </a:extLst>
          </p:cNvPr>
          <p:cNvSpPr/>
          <p:nvPr/>
        </p:nvSpPr>
        <p:spPr>
          <a:xfrm>
            <a:off x="673715" y="1995655"/>
            <a:ext cx="2766060" cy="307777"/>
          </a:xfrm>
          <a:prstGeom prst="rect">
            <a:avLst/>
          </a:prstGeom>
          <a:noFill/>
          <a:ln/>
        </p:spPr>
        <p:txBody>
          <a:bodyPr wrap="square" lIns="0" tIns="0" rIns="0" bIns="0" rtlCol="0" anchor="t">
            <a:spAutoFit/>
          </a:bodyPr>
          <a:lstStyle/>
          <a:p>
            <a:pPr marL="0" indent="0">
              <a:buNone/>
            </a:pPr>
            <a:r>
              <a:rPr lang="en-US" sz="2000" b="1" dirty="0">
                <a:solidFill>
                  <a:srgbClr val="000000"/>
                </a:solidFill>
                <a:latin typeface="Times New Roman" panose="02020603050405020304" pitchFamily="18" charset="0"/>
                <a:ea typeface="Arial" pitchFamily="34" charset="-122"/>
                <a:cs typeface="Times New Roman" panose="02020603050405020304" pitchFamily="18" charset="0"/>
              </a:rPr>
              <a:t>2024</a:t>
            </a:r>
            <a:endParaRPr lang="en-US" sz="2000" dirty="0">
              <a:latin typeface="Times New Roman" panose="02020603050405020304" pitchFamily="18" charset="0"/>
              <a:cs typeface="Times New Roman" panose="02020603050405020304" pitchFamily="18" charset="0"/>
            </a:endParaRPr>
          </a:p>
        </p:txBody>
      </p:sp>
      <p:sp>
        <p:nvSpPr>
          <p:cNvPr id="42" name="Text 14">
            <a:extLst>
              <a:ext uri="{FF2B5EF4-FFF2-40B4-BE49-F238E27FC236}">
                <a16:creationId xmlns:a16="http://schemas.microsoft.com/office/drawing/2014/main" id="{040D7D83-E530-2255-AB3F-090453C4A3FD}"/>
              </a:ext>
            </a:extLst>
          </p:cNvPr>
          <p:cNvSpPr/>
          <p:nvPr/>
        </p:nvSpPr>
        <p:spPr>
          <a:xfrm>
            <a:off x="925353" y="2595760"/>
            <a:ext cx="2185050" cy="307777"/>
          </a:xfrm>
          <a:prstGeom prst="rect">
            <a:avLst/>
          </a:prstGeom>
          <a:noFill/>
          <a:ln/>
        </p:spPr>
        <p:txBody>
          <a:bodyPr wrap="square" lIns="0" tIns="0" rIns="0" bIns="0" rtlCol="0" anchor="t">
            <a:spAutoFit/>
          </a:bodyPr>
          <a:lstStyle/>
          <a:p>
            <a:pPr marL="0" indent="0">
              <a:buNone/>
            </a:pPr>
            <a:r>
              <a:rPr lang="en-US" sz="2000" b="1" dirty="0">
                <a:solidFill>
                  <a:srgbClr val="000000"/>
                </a:solidFill>
                <a:latin typeface="Times New Roman" panose="02020603050405020304" pitchFamily="18" charset="0"/>
                <a:ea typeface="Arial" pitchFamily="34" charset="-122"/>
                <a:cs typeface="Times New Roman" panose="02020603050405020304" pitchFamily="18" charset="0"/>
              </a:rPr>
              <a:t>Tác động xấu</a:t>
            </a:r>
            <a:endParaRPr lang="en-US" sz="2000" dirty="0">
              <a:latin typeface="Times New Roman" panose="02020603050405020304" pitchFamily="18" charset="0"/>
              <a:cs typeface="Times New Roman" panose="02020603050405020304" pitchFamily="18" charset="0"/>
            </a:endParaRPr>
          </a:p>
        </p:txBody>
      </p:sp>
      <p:sp>
        <p:nvSpPr>
          <p:cNvPr id="43" name="Text 15">
            <a:extLst>
              <a:ext uri="{FF2B5EF4-FFF2-40B4-BE49-F238E27FC236}">
                <a16:creationId xmlns:a16="http://schemas.microsoft.com/office/drawing/2014/main" id="{6CF163C9-0852-22B7-A9FC-CCD1FA42F630}"/>
              </a:ext>
            </a:extLst>
          </p:cNvPr>
          <p:cNvSpPr/>
          <p:nvPr/>
        </p:nvSpPr>
        <p:spPr>
          <a:xfrm>
            <a:off x="934015" y="2937421"/>
            <a:ext cx="2353273" cy="615553"/>
          </a:xfrm>
          <a:prstGeom prst="rect">
            <a:avLst/>
          </a:prstGeom>
          <a:noFill/>
          <a:ln/>
        </p:spPr>
        <p:txBody>
          <a:bodyPr wrap="square" lIns="0" tIns="0" rIns="0" bIns="0" rtlCol="0" anchor="t">
            <a:spAutoFit/>
          </a:bodyPr>
          <a:lstStyle/>
          <a:p>
            <a:pPr marL="0" indent="0">
              <a:buNone/>
            </a:pPr>
            <a:r>
              <a:rPr lang="en-US" sz="2000" dirty="0">
                <a:solidFill>
                  <a:srgbClr val="000000"/>
                </a:solidFill>
                <a:latin typeface="Times New Roman" panose="02020603050405020304" pitchFamily="18" charset="0"/>
                <a:ea typeface="Arial" pitchFamily="34" charset="-122"/>
                <a:cs typeface="Times New Roman" panose="02020603050405020304" pitchFamily="18" charset="0"/>
              </a:rPr>
              <a:t>170.000 tấn bao bì nhựa (tăng 25%/năm)</a:t>
            </a:r>
            <a:endParaRPr lang="en-US" sz="2000" dirty="0">
              <a:latin typeface="Times New Roman" panose="02020603050405020304" pitchFamily="18" charset="0"/>
              <a:cs typeface="Times New Roman" panose="02020603050405020304" pitchFamily="18" charset="0"/>
            </a:endParaRPr>
          </a:p>
        </p:txBody>
      </p:sp>
      <p:grpSp>
        <p:nvGrpSpPr>
          <p:cNvPr id="56" name="Group 55">
            <a:extLst>
              <a:ext uri="{FF2B5EF4-FFF2-40B4-BE49-F238E27FC236}">
                <a16:creationId xmlns:a16="http://schemas.microsoft.com/office/drawing/2014/main" id="{1417B041-AFB4-B857-EB3C-EC397180A1DD}"/>
              </a:ext>
            </a:extLst>
          </p:cNvPr>
          <p:cNvGrpSpPr/>
          <p:nvPr/>
        </p:nvGrpSpPr>
        <p:grpSpPr>
          <a:xfrm>
            <a:off x="530022" y="3875472"/>
            <a:ext cx="2715443" cy="1572230"/>
            <a:chOff x="520839" y="3994643"/>
            <a:chExt cx="2715443" cy="1572230"/>
          </a:xfrm>
        </p:grpSpPr>
        <p:pic>
          <p:nvPicPr>
            <p:cNvPr id="16" name="Image 14" descr="preencoded.png">
              <a:extLst>
                <a:ext uri="{FF2B5EF4-FFF2-40B4-BE49-F238E27FC236}">
                  <a16:creationId xmlns:a16="http://schemas.microsoft.com/office/drawing/2014/main" id="{5C4EAD44-0FB3-FA3E-FE58-57C510777A01}"/>
                </a:ext>
              </a:extLst>
            </p:cNvPr>
            <p:cNvPicPr>
              <a:picLocks noChangeAspect="1"/>
            </p:cNvPicPr>
            <p:nvPr/>
          </p:nvPicPr>
          <p:blipFill>
            <a:blip r:embed="rId19"/>
            <a:stretch>
              <a:fillRect/>
            </a:stretch>
          </p:blipFill>
          <p:spPr>
            <a:xfrm>
              <a:off x="520839" y="4092454"/>
              <a:ext cx="190500" cy="152400"/>
            </a:xfrm>
            <a:prstGeom prst="rect">
              <a:avLst/>
            </a:prstGeom>
          </p:spPr>
        </p:pic>
        <p:sp>
          <p:nvSpPr>
            <p:cNvPr id="44" name="Text 16">
              <a:extLst>
                <a:ext uri="{FF2B5EF4-FFF2-40B4-BE49-F238E27FC236}">
                  <a16:creationId xmlns:a16="http://schemas.microsoft.com/office/drawing/2014/main" id="{8A32BDC5-1B9E-B12B-4615-542C4D603D22}"/>
                </a:ext>
              </a:extLst>
            </p:cNvPr>
            <p:cNvSpPr/>
            <p:nvPr/>
          </p:nvSpPr>
          <p:spPr>
            <a:xfrm>
              <a:off x="934015" y="3994643"/>
              <a:ext cx="2302267" cy="307777"/>
            </a:xfrm>
            <a:prstGeom prst="rect">
              <a:avLst/>
            </a:prstGeom>
            <a:noFill/>
            <a:ln/>
          </p:spPr>
          <p:txBody>
            <a:bodyPr wrap="square" lIns="0" tIns="0" rIns="0" bIns="0" rtlCol="0" anchor="t">
              <a:spAutoFit/>
            </a:bodyPr>
            <a:lstStyle/>
            <a:p>
              <a:pPr marL="0" indent="0">
                <a:buNone/>
              </a:pPr>
              <a:r>
                <a:rPr lang="en-US" sz="2000" b="1" dirty="0">
                  <a:solidFill>
                    <a:srgbClr val="000000"/>
                  </a:solidFill>
                  <a:latin typeface="Times New Roman" panose="02020603050405020304" pitchFamily="18" charset="0"/>
                  <a:ea typeface="Arial" pitchFamily="34" charset="-122"/>
                  <a:cs typeface="Times New Roman" panose="02020603050405020304" pitchFamily="18" charset="0"/>
                </a:rPr>
                <a:t>Chưa nhận thức</a:t>
              </a:r>
              <a:endParaRPr lang="en-US" sz="2000" dirty="0">
                <a:latin typeface="Times New Roman" panose="02020603050405020304" pitchFamily="18" charset="0"/>
                <a:cs typeface="Times New Roman" panose="02020603050405020304" pitchFamily="18" charset="0"/>
              </a:endParaRPr>
            </a:p>
          </p:txBody>
        </p:sp>
        <p:sp>
          <p:nvSpPr>
            <p:cNvPr id="45" name="Text 17">
              <a:extLst>
                <a:ext uri="{FF2B5EF4-FFF2-40B4-BE49-F238E27FC236}">
                  <a16:creationId xmlns:a16="http://schemas.microsoft.com/office/drawing/2014/main" id="{6E61C79E-2679-E196-0325-E8C474CDA6F8}"/>
                </a:ext>
              </a:extLst>
            </p:cNvPr>
            <p:cNvSpPr/>
            <p:nvPr/>
          </p:nvSpPr>
          <p:spPr>
            <a:xfrm>
              <a:off x="920025" y="4335767"/>
              <a:ext cx="2092970" cy="1231106"/>
            </a:xfrm>
            <a:prstGeom prst="rect">
              <a:avLst/>
            </a:prstGeom>
            <a:noFill/>
            <a:ln/>
          </p:spPr>
          <p:txBody>
            <a:bodyPr wrap="square" lIns="0" tIns="0" rIns="0" bIns="0" rtlCol="0" anchor="t">
              <a:spAutoFit/>
            </a:bodyPr>
            <a:lstStyle/>
            <a:p>
              <a:pPr marL="0" indent="0">
                <a:buNone/>
              </a:pPr>
              <a:r>
                <a:rPr lang="en-US" sz="2000" dirty="0">
                  <a:solidFill>
                    <a:srgbClr val="000000"/>
                  </a:solidFill>
                  <a:latin typeface="Times New Roman" panose="02020603050405020304" pitchFamily="18" charset="0"/>
                  <a:ea typeface="Arial" pitchFamily="34" charset="-122"/>
                  <a:cs typeface="Times New Roman" panose="02020603050405020304" pitchFamily="18" charset="0"/>
                </a:rPr>
                <a:t>Doanh nghiệp và người tiêu dùng ít quan tâm đến bền vững</a:t>
              </a:r>
              <a:endParaRPr lang="en-US" sz="2000" dirty="0">
                <a:latin typeface="Times New Roman" panose="02020603050405020304" pitchFamily="18" charset="0"/>
                <a:cs typeface="Times New Roman" panose="02020603050405020304" pitchFamily="18" charset="0"/>
              </a:endParaRPr>
            </a:p>
          </p:txBody>
        </p:sp>
      </p:grpSp>
      <p:sp>
        <p:nvSpPr>
          <p:cNvPr id="46" name="Text 18">
            <a:extLst>
              <a:ext uri="{FF2B5EF4-FFF2-40B4-BE49-F238E27FC236}">
                <a16:creationId xmlns:a16="http://schemas.microsoft.com/office/drawing/2014/main" id="{8885CE4A-FD71-E02D-9734-E285A3A06E13}"/>
              </a:ext>
            </a:extLst>
          </p:cNvPr>
          <p:cNvSpPr/>
          <p:nvPr/>
        </p:nvSpPr>
        <p:spPr>
          <a:xfrm>
            <a:off x="3749040" y="1999798"/>
            <a:ext cx="2766060" cy="307777"/>
          </a:xfrm>
          <a:prstGeom prst="rect">
            <a:avLst/>
          </a:prstGeom>
          <a:noFill/>
          <a:ln/>
        </p:spPr>
        <p:txBody>
          <a:bodyPr wrap="square" lIns="0" tIns="0" rIns="0" bIns="0" rtlCol="0" anchor="t">
            <a:spAutoFit/>
          </a:bodyPr>
          <a:lstStyle/>
          <a:p>
            <a:pPr marL="0" indent="0">
              <a:buNone/>
            </a:pPr>
            <a:r>
              <a:rPr lang="en-US" sz="2000" b="1" dirty="0">
                <a:solidFill>
                  <a:srgbClr val="000000"/>
                </a:solidFill>
                <a:latin typeface="Times New Roman" panose="02020603050405020304" pitchFamily="18" charset="0"/>
                <a:ea typeface="Arial" pitchFamily="34" charset="-122"/>
                <a:cs typeface="Times New Roman" panose="02020603050405020304" pitchFamily="18" charset="0"/>
              </a:rPr>
              <a:t>2025</a:t>
            </a:r>
            <a:endParaRPr lang="en-US" sz="2000" dirty="0">
              <a:latin typeface="Times New Roman" panose="02020603050405020304" pitchFamily="18" charset="0"/>
              <a:cs typeface="Times New Roman" panose="02020603050405020304" pitchFamily="18" charset="0"/>
            </a:endParaRPr>
          </a:p>
        </p:txBody>
      </p:sp>
      <p:sp>
        <p:nvSpPr>
          <p:cNvPr id="47" name="Text 19">
            <a:extLst>
              <a:ext uri="{FF2B5EF4-FFF2-40B4-BE49-F238E27FC236}">
                <a16:creationId xmlns:a16="http://schemas.microsoft.com/office/drawing/2014/main" id="{3D48DDF0-61EB-5BA9-61E3-D94BC21B7117}"/>
              </a:ext>
            </a:extLst>
          </p:cNvPr>
          <p:cNvSpPr/>
          <p:nvPr/>
        </p:nvSpPr>
        <p:spPr>
          <a:xfrm>
            <a:off x="3704941" y="2548166"/>
            <a:ext cx="2228433" cy="307777"/>
          </a:xfrm>
          <a:prstGeom prst="rect">
            <a:avLst/>
          </a:prstGeom>
          <a:noFill/>
          <a:ln/>
        </p:spPr>
        <p:txBody>
          <a:bodyPr wrap="square" lIns="0" tIns="0" rIns="0" bIns="0" rtlCol="0" anchor="t">
            <a:spAutoFit/>
          </a:bodyPr>
          <a:lstStyle/>
          <a:p>
            <a:pPr marL="0" indent="0">
              <a:buNone/>
            </a:pPr>
            <a:r>
              <a:rPr lang="en-US" sz="2000" b="1" dirty="0" err="1">
                <a:solidFill>
                  <a:srgbClr val="000000"/>
                </a:solidFill>
                <a:latin typeface="Times New Roman" panose="02020603050405020304" pitchFamily="18" charset="0"/>
                <a:ea typeface="Arial" pitchFamily="34" charset="-122"/>
                <a:cs typeface="Times New Roman" panose="02020603050405020304" pitchFamily="18" charset="0"/>
              </a:rPr>
              <a:t>Giảm</a:t>
            </a:r>
            <a:r>
              <a:rPr lang="en-US" sz="2000" b="1" dirty="0">
                <a:solidFill>
                  <a:srgbClr val="000000"/>
                </a:solidFill>
                <a:latin typeface="Times New Roman" panose="02020603050405020304" pitchFamily="18" charset="0"/>
                <a:ea typeface="Arial" pitchFamily="34" charset="-122"/>
                <a:cs typeface="Times New Roman" panose="02020603050405020304" pitchFamily="18" charset="0"/>
              </a:rPr>
              <a:t> </a:t>
            </a:r>
            <a:r>
              <a:rPr lang="en-US" sz="2000" b="1" dirty="0" err="1">
                <a:solidFill>
                  <a:srgbClr val="000000"/>
                </a:solidFill>
                <a:latin typeface="Times New Roman" panose="02020603050405020304" pitchFamily="18" charset="0"/>
                <a:ea typeface="Arial" pitchFamily="34" charset="-122"/>
                <a:cs typeface="Times New Roman" panose="02020603050405020304" pitchFamily="18" charset="0"/>
              </a:rPr>
              <a:t>rác</a:t>
            </a:r>
            <a:r>
              <a:rPr lang="en-US" sz="2000" b="1" dirty="0">
                <a:solidFill>
                  <a:srgbClr val="000000"/>
                </a:solidFill>
                <a:latin typeface="Times New Roman" panose="02020603050405020304" pitchFamily="18" charset="0"/>
                <a:ea typeface="Arial" pitchFamily="34" charset="-122"/>
                <a:cs typeface="Times New Roman" panose="02020603050405020304" pitchFamily="18" charset="0"/>
              </a:rPr>
              <a:t> thải</a:t>
            </a:r>
            <a:endParaRPr lang="en-US" sz="2000" dirty="0">
              <a:latin typeface="Times New Roman" panose="02020603050405020304" pitchFamily="18" charset="0"/>
              <a:cs typeface="Times New Roman" panose="02020603050405020304" pitchFamily="18" charset="0"/>
            </a:endParaRPr>
          </a:p>
        </p:txBody>
      </p:sp>
      <p:sp>
        <p:nvSpPr>
          <p:cNvPr id="48" name="Text 20">
            <a:extLst>
              <a:ext uri="{FF2B5EF4-FFF2-40B4-BE49-F238E27FC236}">
                <a16:creationId xmlns:a16="http://schemas.microsoft.com/office/drawing/2014/main" id="{D2272F75-DF0E-32DB-24D8-8CE7E1AC1CD0}"/>
              </a:ext>
            </a:extLst>
          </p:cNvPr>
          <p:cNvSpPr/>
          <p:nvPr/>
        </p:nvSpPr>
        <p:spPr>
          <a:xfrm>
            <a:off x="3724692" y="2907001"/>
            <a:ext cx="2025848" cy="923330"/>
          </a:xfrm>
          <a:prstGeom prst="rect">
            <a:avLst/>
          </a:prstGeom>
          <a:noFill/>
          <a:ln/>
        </p:spPr>
        <p:txBody>
          <a:bodyPr wrap="square" lIns="0" tIns="0" rIns="0" bIns="0" rtlCol="0" anchor="t">
            <a:spAutoFit/>
          </a:bodyPr>
          <a:lstStyle/>
          <a:p>
            <a:pPr marL="0" indent="0">
              <a:buNone/>
            </a:pPr>
            <a:r>
              <a:rPr lang="en-US" sz="2000" dirty="0">
                <a:solidFill>
                  <a:srgbClr val="000000"/>
                </a:solidFill>
                <a:latin typeface="Times New Roman" panose="02020603050405020304" pitchFamily="18" charset="0"/>
                <a:ea typeface="Arial" pitchFamily="34" charset="-122"/>
                <a:cs typeface="Times New Roman" panose="02020603050405020304" pitchFamily="18" charset="0"/>
              </a:rPr>
              <a:t>Xu hướng giảm phát thải carbon trong logistics</a:t>
            </a:r>
            <a:endParaRPr lang="en-US" sz="2000" dirty="0">
              <a:latin typeface="Times New Roman" panose="02020603050405020304" pitchFamily="18" charset="0"/>
              <a:cs typeface="Times New Roman" panose="02020603050405020304" pitchFamily="18" charset="0"/>
            </a:endParaRPr>
          </a:p>
        </p:txBody>
      </p:sp>
      <p:sp>
        <p:nvSpPr>
          <p:cNvPr id="49" name="Text 21">
            <a:extLst>
              <a:ext uri="{FF2B5EF4-FFF2-40B4-BE49-F238E27FC236}">
                <a16:creationId xmlns:a16="http://schemas.microsoft.com/office/drawing/2014/main" id="{ACA6409D-79FE-FA1A-62B4-001D36C3C626}"/>
              </a:ext>
            </a:extLst>
          </p:cNvPr>
          <p:cNvSpPr/>
          <p:nvPr/>
        </p:nvSpPr>
        <p:spPr>
          <a:xfrm>
            <a:off x="3704942" y="4068747"/>
            <a:ext cx="2134791" cy="615553"/>
          </a:xfrm>
          <a:prstGeom prst="rect">
            <a:avLst/>
          </a:prstGeom>
          <a:noFill/>
          <a:ln/>
        </p:spPr>
        <p:txBody>
          <a:bodyPr wrap="square" lIns="0" tIns="0" rIns="0" bIns="0" rtlCol="0" anchor="t">
            <a:spAutoFit/>
          </a:bodyPr>
          <a:lstStyle/>
          <a:p>
            <a:pPr marL="0" indent="0">
              <a:buNone/>
            </a:pPr>
            <a:r>
              <a:rPr lang="en-US" sz="2000" b="1" dirty="0">
                <a:solidFill>
                  <a:srgbClr val="000000"/>
                </a:solidFill>
                <a:latin typeface="Times New Roman" panose="02020603050405020304" pitchFamily="18" charset="0"/>
                <a:ea typeface="Arial" pitchFamily="34" charset="-122"/>
                <a:cs typeface="Times New Roman" panose="02020603050405020304" pitchFamily="18" charset="0"/>
              </a:rPr>
              <a:t>Phương tiện thân thiện</a:t>
            </a:r>
            <a:endParaRPr lang="en-US" sz="2000" dirty="0">
              <a:latin typeface="Times New Roman" panose="02020603050405020304" pitchFamily="18" charset="0"/>
              <a:cs typeface="Times New Roman" panose="02020603050405020304" pitchFamily="18" charset="0"/>
            </a:endParaRPr>
          </a:p>
        </p:txBody>
      </p:sp>
      <p:sp>
        <p:nvSpPr>
          <p:cNvPr id="50" name="Text 22">
            <a:extLst>
              <a:ext uri="{FF2B5EF4-FFF2-40B4-BE49-F238E27FC236}">
                <a16:creationId xmlns:a16="http://schemas.microsoft.com/office/drawing/2014/main" id="{75D4A956-F127-BDC5-250F-9523C82A6E76}"/>
              </a:ext>
            </a:extLst>
          </p:cNvPr>
          <p:cNvSpPr/>
          <p:nvPr/>
        </p:nvSpPr>
        <p:spPr>
          <a:xfrm>
            <a:off x="3724692" y="4661587"/>
            <a:ext cx="1940719" cy="923330"/>
          </a:xfrm>
          <a:prstGeom prst="rect">
            <a:avLst/>
          </a:prstGeom>
          <a:noFill/>
          <a:ln/>
        </p:spPr>
        <p:txBody>
          <a:bodyPr wrap="square" lIns="0" tIns="0" rIns="0" bIns="0" rtlCol="0" anchor="t">
            <a:spAutoFit/>
          </a:bodyPr>
          <a:lstStyle/>
          <a:p>
            <a:pPr marL="0" indent="0">
              <a:buNone/>
            </a:pPr>
            <a:r>
              <a:rPr lang="en-US" sz="2000" dirty="0">
                <a:solidFill>
                  <a:srgbClr val="000000"/>
                </a:solidFill>
                <a:latin typeface="Times New Roman" panose="02020603050405020304" pitchFamily="18" charset="0"/>
                <a:ea typeface="Arial" pitchFamily="34" charset="-122"/>
                <a:cs typeface="Times New Roman" panose="02020603050405020304" pitchFamily="18" charset="0"/>
              </a:rPr>
              <a:t>Xe điện, tối ưu hóa tuyến giao hàng</a:t>
            </a:r>
            <a:endParaRPr lang="en-US" sz="2000" dirty="0">
              <a:latin typeface="Times New Roman" panose="02020603050405020304" pitchFamily="18" charset="0"/>
              <a:cs typeface="Times New Roman" panose="02020603050405020304" pitchFamily="18" charset="0"/>
            </a:endParaRPr>
          </a:p>
        </p:txBody>
      </p:sp>
      <p:sp>
        <p:nvSpPr>
          <p:cNvPr id="51" name="Text 23">
            <a:extLst>
              <a:ext uri="{FF2B5EF4-FFF2-40B4-BE49-F238E27FC236}">
                <a16:creationId xmlns:a16="http://schemas.microsoft.com/office/drawing/2014/main" id="{C5C5E54B-5ADD-9276-9BCE-C14304BAF777}"/>
              </a:ext>
            </a:extLst>
          </p:cNvPr>
          <p:cNvSpPr/>
          <p:nvPr/>
        </p:nvSpPr>
        <p:spPr>
          <a:xfrm>
            <a:off x="6732925" y="1876813"/>
            <a:ext cx="5909310" cy="338554"/>
          </a:xfrm>
          <a:prstGeom prst="rect">
            <a:avLst/>
          </a:prstGeom>
          <a:noFill/>
          <a:ln/>
        </p:spPr>
        <p:txBody>
          <a:bodyPr wrap="square" lIns="0" tIns="0" rIns="0" bIns="0" rtlCol="0" anchor="t">
            <a:spAutoFit/>
          </a:bodyPr>
          <a:lstStyle/>
          <a:p>
            <a:pPr marL="0" indent="0">
              <a:buNone/>
            </a:pPr>
            <a:r>
              <a:rPr lang="en-US" sz="2200" b="1" dirty="0">
                <a:solidFill>
                  <a:srgbClr val="166534"/>
                </a:solidFill>
                <a:latin typeface="Times New Roman" panose="02020603050405020304" pitchFamily="18" charset="0"/>
                <a:ea typeface="Arial" pitchFamily="34" charset="-122"/>
                <a:cs typeface="Times New Roman" panose="02020603050405020304" pitchFamily="18" charset="0"/>
              </a:rPr>
              <a:t>Nhận xét chung</a:t>
            </a:r>
            <a:endParaRPr lang="en-US" sz="2200" dirty="0">
              <a:latin typeface="Times New Roman" panose="02020603050405020304" pitchFamily="18" charset="0"/>
              <a:cs typeface="Times New Roman" panose="02020603050405020304" pitchFamily="18" charset="0"/>
            </a:endParaRPr>
          </a:p>
        </p:txBody>
      </p:sp>
      <p:grpSp>
        <p:nvGrpSpPr>
          <p:cNvPr id="59" name="Group 58">
            <a:extLst>
              <a:ext uri="{FF2B5EF4-FFF2-40B4-BE49-F238E27FC236}">
                <a16:creationId xmlns:a16="http://schemas.microsoft.com/office/drawing/2014/main" id="{6E79D673-BFD6-3010-F3B6-BEF398C00DF1}"/>
              </a:ext>
            </a:extLst>
          </p:cNvPr>
          <p:cNvGrpSpPr/>
          <p:nvPr/>
        </p:nvGrpSpPr>
        <p:grpSpPr>
          <a:xfrm>
            <a:off x="6335018" y="2387984"/>
            <a:ext cx="5600700" cy="615553"/>
            <a:chOff x="6335018" y="2227647"/>
            <a:chExt cx="5600700" cy="615553"/>
          </a:xfrm>
        </p:grpSpPr>
        <p:pic>
          <p:nvPicPr>
            <p:cNvPr id="25" name="Image 23" descr="preencoded.png">
              <a:extLst>
                <a:ext uri="{FF2B5EF4-FFF2-40B4-BE49-F238E27FC236}">
                  <a16:creationId xmlns:a16="http://schemas.microsoft.com/office/drawing/2014/main" id="{08B3C3E8-B693-435A-F03A-7531194DE9AD}"/>
                </a:ext>
              </a:extLst>
            </p:cNvPr>
            <p:cNvPicPr>
              <a:picLocks noChangeAspect="1"/>
            </p:cNvPicPr>
            <p:nvPr/>
          </p:nvPicPr>
          <p:blipFill>
            <a:blip r:embed="rId13"/>
            <a:stretch>
              <a:fillRect/>
            </a:stretch>
          </p:blipFill>
          <p:spPr>
            <a:xfrm>
              <a:off x="6335018" y="2380047"/>
              <a:ext cx="152400" cy="152400"/>
            </a:xfrm>
            <a:prstGeom prst="rect">
              <a:avLst/>
            </a:prstGeom>
          </p:spPr>
        </p:pic>
        <p:sp>
          <p:nvSpPr>
            <p:cNvPr id="52" name="Text 24">
              <a:extLst>
                <a:ext uri="{FF2B5EF4-FFF2-40B4-BE49-F238E27FC236}">
                  <a16:creationId xmlns:a16="http://schemas.microsoft.com/office/drawing/2014/main" id="{5169D15E-A9BF-29F0-8478-0FEF1EF1ADCA}"/>
                </a:ext>
              </a:extLst>
            </p:cNvPr>
            <p:cNvSpPr/>
            <p:nvPr/>
          </p:nvSpPr>
          <p:spPr>
            <a:xfrm>
              <a:off x="6373118" y="2227647"/>
              <a:ext cx="5562600" cy="615553"/>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Nhiều doanh nghiệp lớn bắt đầu áp dụng bao bì tái chế, kho vận xanh để giảm tác động môi trường</a:t>
              </a:r>
              <a:endParaRPr lang="en-US" sz="2000" dirty="0">
                <a:latin typeface="Times New Roman" panose="02020603050405020304" pitchFamily="18" charset="0"/>
                <a:cs typeface="Times New Roman" panose="02020603050405020304" pitchFamily="18" charset="0"/>
              </a:endParaRPr>
            </a:p>
          </p:txBody>
        </p:sp>
      </p:grpSp>
      <p:grpSp>
        <p:nvGrpSpPr>
          <p:cNvPr id="57" name="Group 56">
            <a:extLst>
              <a:ext uri="{FF2B5EF4-FFF2-40B4-BE49-F238E27FC236}">
                <a16:creationId xmlns:a16="http://schemas.microsoft.com/office/drawing/2014/main" id="{578662B0-37D7-144E-D289-D349E32C5692}"/>
              </a:ext>
            </a:extLst>
          </p:cNvPr>
          <p:cNvGrpSpPr/>
          <p:nvPr/>
        </p:nvGrpSpPr>
        <p:grpSpPr>
          <a:xfrm>
            <a:off x="6338010" y="3288039"/>
            <a:ext cx="5600700" cy="923330"/>
            <a:chOff x="6335018" y="2761047"/>
            <a:chExt cx="5600700" cy="923330"/>
          </a:xfrm>
        </p:grpSpPr>
        <p:pic>
          <p:nvPicPr>
            <p:cNvPr id="26" name="Image 24" descr="preencoded.png">
              <a:extLst>
                <a:ext uri="{FF2B5EF4-FFF2-40B4-BE49-F238E27FC236}">
                  <a16:creationId xmlns:a16="http://schemas.microsoft.com/office/drawing/2014/main" id="{72C41FE7-BC39-F8C1-402E-71E0B30B703D}"/>
                </a:ext>
              </a:extLst>
            </p:cNvPr>
            <p:cNvPicPr>
              <a:picLocks noChangeAspect="1"/>
            </p:cNvPicPr>
            <p:nvPr/>
          </p:nvPicPr>
          <p:blipFill>
            <a:blip r:embed="rId13"/>
            <a:stretch>
              <a:fillRect/>
            </a:stretch>
          </p:blipFill>
          <p:spPr>
            <a:xfrm>
              <a:off x="6335018" y="2913447"/>
              <a:ext cx="152400" cy="152400"/>
            </a:xfrm>
            <a:prstGeom prst="rect">
              <a:avLst/>
            </a:prstGeom>
          </p:spPr>
        </p:pic>
        <p:sp>
          <p:nvSpPr>
            <p:cNvPr id="53" name="Text 25">
              <a:extLst>
                <a:ext uri="{FF2B5EF4-FFF2-40B4-BE49-F238E27FC236}">
                  <a16:creationId xmlns:a16="http://schemas.microsoft.com/office/drawing/2014/main" id="{43F888D9-DDA9-0347-4439-58B8E3FEB9B2}"/>
                </a:ext>
              </a:extLst>
            </p:cNvPr>
            <p:cNvSpPr/>
            <p:nvPr/>
          </p:nvSpPr>
          <p:spPr>
            <a:xfrm>
              <a:off x="6373118" y="2761047"/>
              <a:ext cx="5562600" cy="923330"/>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Các nền tảng TMĐT đẩy mạnh hoạt động trách nhiệm xã hội (CSR), hỗ trợ tiêu thụ sản phẩm nông nghiệp sạch</a:t>
              </a:r>
              <a:endParaRPr lang="en-US" sz="2000" dirty="0">
                <a:latin typeface="Times New Roman" panose="02020603050405020304" pitchFamily="18" charset="0"/>
                <a:cs typeface="Times New Roman" panose="02020603050405020304" pitchFamily="18" charset="0"/>
              </a:endParaRPr>
            </a:p>
          </p:txBody>
        </p:sp>
      </p:grpSp>
      <p:grpSp>
        <p:nvGrpSpPr>
          <p:cNvPr id="58" name="Group 57">
            <a:extLst>
              <a:ext uri="{FF2B5EF4-FFF2-40B4-BE49-F238E27FC236}">
                <a16:creationId xmlns:a16="http://schemas.microsoft.com/office/drawing/2014/main" id="{150DC394-F357-BA78-EC05-1709333036F9}"/>
              </a:ext>
            </a:extLst>
          </p:cNvPr>
          <p:cNvGrpSpPr/>
          <p:nvPr/>
        </p:nvGrpSpPr>
        <p:grpSpPr>
          <a:xfrm>
            <a:off x="6335018" y="4617793"/>
            <a:ext cx="5600700" cy="923330"/>
            <a:chOff x="6335018" y="3294447"/>
            <a:chExt cx="5600700" cy="923330"/>
          </a:xfrm>
        </p:grpSpPr>
        <p:pic>
          <p:nvPicPr>
            <p:cNvPr id="27" name="Image 25" descr="preencoded.png">
              <a:extLst>
                <a:ext uri="{FF2B5EF4-FFF2-40B4-BE49-F238E27FC236}">
                  <a16:creationId xmlns:a16="http://schemas.microsoft.com/office/drawing/2014/main" id="{6028E850-A605-5D00-F25C-727806FF036B}"/>
                </a:ext>
              </a:extLst>
            </p:cNvPr>
            <p:cNvPicPr>
              <a:picLocks noChangeAspect="1"/>
            </p:cNvPicPr>
            <p:nvPr/>
          </p:nvPicPr>
          <p:blipFill>
            <a:blip r:embed="rId13"/>
            <a:stretch>
              <a:fillRect/>
            </a:stretch>
          </p:blipFill>
          <p:spPr>
            <a:xfrm>
              <a:off x="6335018" y="3446847"/>
              <a:ext cx="152400" cy="152400"/>
            </a:xfrm>
            <a:prstGeom prst="rect">
              <a:avLst/>
            </a:prstGeom>
          </p:spPr>
        </p:pic>
        <p:sp>
          <p:nvSpPr>
            <p:cNvPr id="54" name="Text 26">
              <a:extLst>
                <a:ext uri="{FF2B5EF4-FFF2-40B4-BE49-F238E27FC236}">
                  <a16:creationId xmlns:a16="http://schemas.microsoft.com/office/drawing/2014/main" id="{72DEA9D9-0309-E7F0-5E3F-0259FF66CFFC}"/>
                </a:ext>
              </a:extLst>
            </p:cNvPr>
            <p:cNvSpPr/>
            <p:nvPr/>
          </p:nvSpPr>
          <p:spPr>
            <a:xfrm>
              <a:off x="6373118" y="3294447"/>
              <a:ext cx="5562600" cy="923330"/>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Người tiêu dùng ngày càng quan tâm đến tính bền vững, nguồn gốc sản phẩm, và tác động môi trường</a:t>
              </a:r>
              <a:endParaRPr lang="en-US" sz="2000" dirty="0">
                <a:latin typeface="Times New Roman" panose="02020603050405020304" pitchFamily="18" charset="0"/>
                <a:cs typeface="Times New Roman" panose="02020603050405020304" pitchFamily="18" charset="0"/>
              </a:endParaRPr>
            </a:p>
          </p:txBody>
        </p:sp>
      </p:grpSp>
      <p:sp>
        <p:nvSpPr>
          <p:cNvPr id="55" name="Text 27">
            <a:extLst>
              <a:ext uri="{FF2B5EF4-FFF2-40B4-BE49-F238E27FC236}">
                <a16:creationId xmlns:a16="http://schemas.microsoft.com/office/drawing/2014/main" id="{11BAF767-700C-9FEE-F0DC-FC9E2D994F29}"/>
              </a:ext>
            </a:extLst>
          </p:cNvPr>
          <p:cNvSpPr/>
          <p:nvPr/>
        </p:nvSpPr>
        <p:spPr>
          <a:xfrm>
            <a:off x="190500" y="7000875"/>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7</a:t>
            </a:r>
            <a:endParaRPr lang="en-US" sz="98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3710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500"/>
                                        <p:tgtEl>
                                          <p:spTgt spid="10"/>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0"/>
                                        </p:tgtEl>
                                        <p:attrNameLst>
                                          <p:attrName>style.visibility</p:attrName>
                                        </p:attrNameLst>
                                      </p:cBhvr>
                                      <p:to>
                                        <p:strVal val="visible"/>
                                      </p:to>
                                    </p:set>
                                    <p:animEffect transition="in" filter="wipe(left)">
                                      <p:cBhvr>
                                        <p:cTn id="10" dur="500"/>
                                        <p:tgtEl>
                                          <p:spTgt spid="4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1"/>
                                        </p:tgtEl>
                                        <p:attrNameLst>
                                          <p:attrName>style.visibility</p:attrName>
                                        </p:attrNameLst>
                                      </p:cBhvr>
                                      <p:to>
                                        <p:strVal val="visible"/>
                                      </p:to>
                                    </p:set>
                                    <p:animEffect transition="in" filter="wipe(left)">
                                      <p:cBhvr>
                                        <p:cTn id="15" dur="500"/>
                                        <p:tgtEl>
                                          <p:spTgt spid="41"/>
                                        </p:tgtEl>
                                      </p:cBhvr>
                                    </p:animEffect>
                                  </p:childTnLst>
                                </p:cTn>
                              </p:par>
                              <p:par>
                                <p:cTn id="16" presetID="22" presetClass="entr" presetSubtype="8" fill="hold"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wipe(left)">
                                      <p:cBhvr>
                                        <p:cTn id="18" dur="500"/>
                                        <p:tgtEl>
                                          <p:spTgt spid="11"/>
                                        </p:tgtEl>
                                      </p:cBhvr>
                                    </p:animEffect>
                                  </p:childTnLst>
                                </p:cTn>
                              </p:par>
                              <p:par>
                                <p:cTn id="19" presetID="22" presetClass="entr" presetSubtype="8"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wipe(left)">
                                      <p:cBhvr>
                                        <p:cTn id="21" dur="500"/>
                                        <p:tgtEl>
                                          <p:spTgt spid="12"/>
                                        </p:tgtEl>
                                      </p:cBhvr>
                                    </p:animEffect>
                                  </p:childTnLst>
                                </p:cTn>
                              </p:par>
                              <p:par>
                                <p:cTn id="22" presetID="22" presetClass="entr" presetSubtype="8" fill="hold"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wipe(left)">
                                      <p:cBhvr>
                                        <p:cTn id="24" dur="500"/>
                                        <p:tgtEl>
                                          <p:spTgt spid="13"/>
                                        </p:tgtEl>
                                      </p:cBhvr>
                                    </p:animEffect>
                                  </p:childTnLst>
                                </p:cTn>
                              </p:par>
                              <p:par>
                                <p:cTn id="25" presetID="22" presetClass="entr" presetSubtype="8"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wipe(left)">
                                      <p:cBhvr>
                                        <p:cTn id="27" dur="500"/>
                                        <p:tgtEl>
                                          <p:spTgt spid="14"/>
                                        </p:tgtEl>
                                      </p:cBhvr>
                                    </p:animEffect>
                                  </p:childTnLst>
                                </p:cTn>
                              </p:par>
                              <p:par>
                                <p:cTn id="28" presetID="22" presetClass="entr" presetSubtype="8" fill="hold" nodeType="with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wipe(left)">
                                      <p:cBhvr>
                                        <p:cTn id="30" dur="500"/>
                                        <p:tgtEl>
                                          <p:spTgt spid="15"/>
                                        </p:tgtEl>
                                      </p:cBhvr>
                                    </p:animEffect>
                                  </p:childTnLst>
                                </p:cTn>
                              </p:par>
                              <p:par>
                                <p:cTn id="31" presetID="22" presetClass="entr" presetSubtype="8"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animEffect transition="in" filter="wipe(left)">
                                      <p:cBhvr>
                                        <p:cTn id="33" dur="500"/>
                                        <p:tgtEl>
                                          <p:spTgt spid="42"/>
                                        </p:tgtEl>
                                      </p:cBhvr>
                                    </p:animEffect>
                                  </p:childTnLst>
                                </p:cTn>
                              </p:par>
                              <p:par>
                                <p:cTn id="34" presetID="22" presetClass="entr" presetSubtype="8" fill="hold" grpId="0" nodeType="with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wipe(left)">
                                      <p:cBhvr>
                                        <p:cTn id="36" dur="500"/>
                                        <p:tgtEl>
                                          <p:spTgt spid="43"/>
                                        </p:tgtEl>
                                      </p:cBhvr>
                                    </p:animEffect>
                                  </p:childTnLst>
                                </p:cTn>
                              </p:par>
                              <p:par>
                                <p:cTn id="37" presetID="22" presetClass="entr" presetSubtype="8" fill="hold" nodeType="withEffect">
                                  <p:stCondLst>
                                    <p:cond delay="0"/>
                                  </p:stCondLst>
                                  <p:childTnLst>
                                    <p:set>
                                      <p:cBhvr>
                                        <p:cTn id="38" dur="1" fill="hold">
                                          <p:stCondLst>
                                            <p:cond delay="0"/>
                                          </p:stCondLst>
                                        </p:cTn>
                                        <p:tgtEl>
                                          <p:spTgt spid="56"/>
                                        </p:tgtEl>
                                        <p:attrNameLst>
                                          <p:attrName>style.visibility</p:attrName>
                                        </p:attrNameLst>
                                      </p:cBhvr>
                                      <p:to>
                                        <p:strVal val="visible"/>
                                      </p:to>
                                    </p:set>
                                    <p:animEffect transition="in" filter="wipe(left)">
                                      <p:cBhvr>
                                        <p:cTn id="39" dur="500"/>
                                        <p:tgtEl>
                                          <p:spTgt spid="56"/>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ipe(left)">
                                      <p:cBhvr>
                                        <p:cTn id="43" dur="500"/>
                                        <p:tgtEl>
                                          <p:spTgt spid="17"/>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46"/>
                                        </p:tgtEl>
                                        <p:attrNameLst>
                                          <p:attrName>style.visibility</p:attrName>
                                        </p:attrNameLst>
                                      </p:cBhvr>
                                      <p:to>
                                        <p:strVal val="visible"/>
                                      </p:to>
                                    </p:set>
                                    <p:animEffect transition="in" filter="wipe(left)">
                                      <p:cBhvr>
                                        <p:cTn id="46" dur="500"/>
                                        <p:tgtEl>
                                          <p:spTgt spid="46"/>
                                        </p:tgtEl>
                                      </p:cBhvr>
                                    </p:animEffect>
                                  </p:childTnLst>
                                </p:cTn>
                              </p:par>
                              <p:par>
                                <p:cTn id="47" presetID="22" presetClass="entr" presetSubtype="8"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animEffect transition="in" filter="wipe(left)">
                                      <p:cBhvr>
                                        <p:cTn id="49" dur="500"/>
                                        <p:tgtEl>
                                          <p:spTgt spid="18"/>
                                        </p:tgtEl>
                                      </p:cBhvr>
                                    </p:animEffect>
                                  </p:childTnLst>
                                </p:cTn>
                              </p:par>
                              <p:par>
                                <p:cTn id="50" presetID="22" presetClass="entr" presetSubtype="8" fill="hold" nodeType="with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ipe(left)">
                                      <p:cBhvr>
                                        <p:cTn id="52" dur="500"/>
                                        <p:tgtEl>
                                          <p:spTgt spid="19"/>
                                        </p:tgtEl>
                                      </p:cBhvr>
                                    </p:animEffect>
                                  </p:childTnLst>
                                </p:cTn>
                              </p:par>
                              <p:par>
                                <p:cTn id="53" presetID="22" presetClass="entr" presetSubtype="8" fill="hold" nodeType="with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wipe(left)">
                                      <p:cBhvr>
                                        <p:cTn id="55" dur="500"/>
                                        <p:tgtEl>
                                          <p:spTgt spid="20"/>
                                        </p:tgtEl>
                                      </p:cBhvr>
                                    </p:animEffect>
                                  </p:childTnLst>
                                </p:cTn>
                              </p:par>
                              <p:par>
                                <p:cTn id="56" presetID="22" presetClass="entr" presetSubtype="8" fill="hold" nodeType="withEffect">
                                  <p:stCondLst>
                                    <p:cond delay="0"/>
                                  </p:stCondLst>
                                  <p:childTnLst>
                                    <p:set>
                                      <p:cBhvr>
                                        <p:cTn id="57" dur="1" fill="hold">
                                          <p:stCondLst>
                                            <p:cond delay="0"/>
                                          </p:stCondLst>
                                        </p:cTn>
                                        <p:tgtEl>
                                          <p:spTgt spid="21"/>
                                        </p:tgtEl>
                                        <p:attrNameLst>
                                          <p:attrName>style.visibility</p:attrName>
                                        </p:attrNameLst>
                                      </p:cBhvr>
                                      <p:to>
                                        <p:strVal val="visible"/>
                                      </p:to>
                                    </p:set>
                                    <p:animEffect transition="in" filter="wipe(left)">
                                      <p:cBhvr>
                                        <p:cTn id="58" dur="500"/>
                                        <p:tgtEl>
                                          <p:spTgt spid="21"/>
                                        </p:tgtEl>
                                      </p:cBhvr>
                                    </p:animEffect>
                                  </p:childTnLst>
                                </p:cTn>
                              </p:par>
                              <p:par>
                                <p:cTn id="59" presetID="22" presetClass="entr" presetSubtype="8" fill="hold" nodeType="withEffect">
                                  <p:stCondLst>
                                    <p:cond delay="0"/>
                                  </p:stCondLst>
                                  <p:childTnLst>
                                    <p:set>
                                      <p:cBhvr>
                                        <p:cTn id="60" dur="1" fill="hold">
                                          <p:stCondLst>
                                            <p:cond delay="0"/>
                                          </p:stCondLst>
                                        </p:cTn>
                                        <p:tgtEl>
                                          <p:spTgt spid="22"/>
                                        </p:tgtEl>
                                        <p:attrNameLst>
                                          <p:attrName>style.visibility</p:attrName>
                                        </p:attrNameLst>
                                      </p:cBhvr>
                                      <p:to>
                                        <p:strVal val="visible"/>
                                      </p:to>
                                    </p:set>
                                    <p:animEffect transition="in" filter="wipe(left)">
                                      <p:cBhvr>
                                        <p:cTn id="61" dur="500"/>
                                        <p:tgtEl>
                                          <p:spTgt spid="22"/>
                                        </p:tgtEl>
                                      </p:cBhvr>
                                    </p:animEffect>
                                  </p:childTnLst>
                                </p:cTn>
                              </p:par>
                              <p:par>
                                <p:cTn id="62" presetID="22" presetClass="entr" presetSubtype="8" fill="hold" grpId="0" nodeType="withEffect">
                                  <p:stCondLst>
                                    <p:cond delay="0"/>
                                  </p:stCondLst>
                                  <p:childTnLst>
                                    <p:set>
                                      <p:cBhvr>
                                        <p:cTn id="63" dur="1" fill="hold">
                                          <p:stCondLst>
                                            <p:cond delay="0"/>
                                          </p:stCondLst>
                                        </p:cTn>
                                        <p:tgtEl>
                                          <p:spTgt spid="47"/>
                                        </p:tgtEl>
                                        <p:attrNameLst>
                                          <p:attrName>style.visibility</p:attrName>
                                        </p:attrNameLst>
                                      </p:cBhvr>
                                      <p:to>
                                        <p:strVal val="visible"/>
                                      </p:to>
                                    </p:set>
                                    <p:animEffect transition="in" filter="wipe(left)">
                                      <p:cBhvr>
                                        <p:cTn id="64" dur="500"/>
                                        <p:tgtEl>
                                          <p:spTgt spid="47"/>
                                        </p:tgtEl>
                                      </p:cBhvr>
                                    </p:animEffect>
                                  </p:childTnLst>
                                </p:cTn>
                              </p:par>
                              <p:par>
                                <p:cTn id="65" presetID="22" presetClass="entr" presetSubtype="8" fill="hold" grpId="0" nodeType="withEffect">
                                  <p:stCondLst>
                                    <p:cond delay="0"/>
                                  </p:stCondLst>
                                  <p:childTnLst>
                                    <p:set>
                                      <p:cBhvr>
                                        <p:cTn id="66" dur="1" fill="hold">
                                          <p:stCondLst>
                                            <p:cond delay="0"/>
                                          </p:stCondLst>
                                        </p:cTn>
                                        <p:tgtEl>
                                          <p:spTgt spid="48"/>
                                        </p:tgtEl>
                                        <p:attrNameLst>
                                          <p:attrName>style.visibility</p:attrName>
                                        </p:attrNameLst>
                                      </p:cBhvr>
                                      <p:to>
                                        <p:strVal val="visible"/>
                                      </p:to>
                                    </p:set>
                                    <p:animEffect transition="in" filter="wipe(left)">
                                      <p:cBhvr>
                                        <p:cTn id="67" dur="500"/>
                                        <p:tgtEl>
                                          <p:spTgt spid="48"/>
                                        </p:tgtEl>
                                      </p:cBhvr>
                                    </p:animEffect>
                                  </p:childTnLst>
                                </p:cTn>
                              </p:par>
                              <p:par>
                                <p:cTn id="68" presetID="22" presetClass="entr" presetSubtype="8" fill="hold" grpId="0" nodeType="with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wipe(left)">
                                      <p:cBhvr>
                                        <p:cTn id="70" dur="500"/>
                                        <p:tgtEl>
                                          <p:spTgt spid="49"/>
                                        </p:tgtEl>
                                      </p:cBhvr>
                                    </p:animEffect>
                                  </p:childTnLst>
                                </p:cTn>
                              </p:par>
                              <p:par>
                                <p:cTn id="71" presetID="22" presetClass="entr" presetSubtype="8" fill="hold" grpId="0" nodeType="withEffect">
                                  <p:stCondLst>
                                    <p:cond delay="0"/>
                                  </p:stCondLst>
                                  <p:childTnLst>
                                    <p:set>
                                      <p:cBhvr>
                                        <p:cTn id="72" dur="1" fill="hold">
                                          <p:stCondLst>
                                            <p:cond delay="0"/>
                                          </p:stCondLst>
                                        </p:cTn>
                                        <p:tgtEl>
                                          <p:spTgt spid="50"/>
                                        </p:tgtEl>
                                        <p:attrNameLst>
                                          <p:attrName>style.visibility</p:attrName>
                                        </p:attrNameLst>
                                      </p:cBhvr>
                                      <p:to>
                                        <p:strVal val="visible"/>
                                      </p:to>
                                    </p:set>
                                    <p:animEffect transition="in" filter="wipe(left)">
                                      <p:cBhvr>
                                        <p:cTn id="73" dur="500"/>
                                        <p:tgtEl>
                                          <p:spTgt spid="50"/>
                                        </p:tgtEl>
                                      </p:cBhvr>
                                    </p:animEffect>
                                  </p:childTnLst>
                                </p:cTn>
                              </p:par>
                            </p:childTnLst>
                          </p:cTn>
                        </p:par>
                        <p:par>
                          <p:cTn id="74" fill="hold">
                            <p:stCondLst>
                              <p:cond delay="1000"/>
                            </p:stCondLst>
                            <p:childTnLst>
                              <p:par>
                                <p:cTn id="75" presetID="10" presetClass="entr" presetSubtype="0" fill="hold" nodeType="afterEffect">
                                  <p:stCondLst>
                                    <p:cond delay="0"/>
                                  </p:stCondLst>
                                  <p:childTnLst>
                                    <p:set>
                                      <p:cBhvr>
                                        <p:cTn id="76" dur="1" fill="hold">
                                          <p:stCondLst>
                                            <p:cond delay="0"/>
                                          </p:stCondLst>
                                        </p:cTn>
                                        <p:tgtEl>
                                          <p:spTgt spid="24"/>
                                        </p:tgtEl>
                                        <p:attrNameLst>
                                          <p:attrName>style.visibility</p:attrName>
                                        </p:attrNameLst>
                                      </p:cBhvr>
                                      <p:to>
                                        <p:strVal val="visible"/>
                                      </p:to>
                                    </p:set>
                                    <p:animEffect transition="in" filter="fade">
                                      <p:cBhvr>
                                        <p:cTn id="77" dur="500"/>
                                        <p:tgtEl>
                                          <p:spTgt spid="24"/>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51"/>
                                        </p:tgtEl>
                                        <p:attrNameLst>
                                          <p:attrName>style.visibility</p:attrName>
                                        </p:attrNameLst>
                                      </p:cBhvr>
                                      <p:to>
                                        <p:strVal val="visible"/>
                                      </p:to>
                                    </p:set>
                                    <p:animEffect transition="in" filter="fade">
                                      <p:cBhvr>
                                        <p:cTn id="80" dur="500"/>
                                        <p:tgtEl>
                                          <p:spTgt spid="51"/>
                                        </p:tgtEl>
                                      </p:cBhvr>
                                    </p:animEffect>
                                  </p:childTnLst>
                                </p:cTn>
                              </p:par>
                              <p:par>
                                <p:cTn id="81" presetID="10" presetClass="entr" presetSubtype="0" fill="hold" nodeType="withEffect">
                                  <p:stCondLst>
                                    <p:cond delay="0"/>
                                  </p:stCondLst>
                                  <p:childTnLst>
                                    <p:set>
                                      <p:cBhvr>
                                        <p:cTn id="82" dur="1" fill="hold">
                                          <p:stCondLst>
                                            <p:cond delay="0"/>
                                          </p:stCondLst>
                                        </p:cTn>
                                        <p:tgtEl>
                                          <p:spTgt spid="59"/>
                                        </p:tgtEl>
                                        <p:attrNameLst>
                                          <p:attrName>style.visibility</p:attrName>
                                        </p:attrNameLst>
                                      </p:cBhvr>
                                      <p:to>
                                        <p:strVal val="visible"/>
                                      </p:to>
                                    </p:set>
                                    <p:animEffect transition="in" filter="fade">
                                      <p:cBhvr>
                                        <p:cTn id="83" dur="500"/>
                                        <p:tgtEl>
                                          <p:spTgt spid="59"/>
                                        </p:tgtEl>
                                      </p:cBhvr>
                                    </p:animEffect>
                                  </p:childTnLst>
                                </p:cTn>
                              </p:par>
                              <p:par>
                                <p:cTn id="84" presetID="10" presetClass="entr" presetSubtype="0" fill="hold" nodeType="withEffect">
                                  <p:stCondLst>
                                    <p:cond delay="0"/>
                                  </p:stCondLst>
                                  <p:childTnLst>
                                    <p:set>
                                      <p:cBhvr>
                                        <p:cTn id="85" dur="1" fill="hold">
                                          <p:stCondLst>
                                            <p:cond delay="0"/>
                                          </p:stCondLst>
                                        </p:cTn>
                                        <p:tgtEl>
                                          <p:spTgt spid="57"/>
                                        </p:tgtEl>
                                        <p:attrNameLst>
                                          <p:attrName>style.visibility</p:attrName>
                                        </p:attrNameLst>
                                      </p:cBhvr>
                                      <p:to>
                                        <p:strVal val="visible"/>
                                      </p:to>
                                    </p:set>
                                    <p:animEffect transition="in" filter="fade">
                                      <p:cBhvr>
                                        <p:cTn id="86" dur="500"/>
                                        <p:tgtEl>
                                          <p:spTgt spid="57"/>
                                        </p:tgtEl>
                                      </p:cBhvr>
                                    </p:animEffect>
                                  </p:childTnLst>
                                </p:cTn>
                              </p:par>
                              <p:par>
                                <p:cTn id="87" presetID="10" presetClass="entr" presetSubtype="0" fill="hold" nodeType="withEffect">
                                  <p:stCondLst>
                                    <p:cond delay="0"/>
                                  </p:stCondLst>
                                  <p:childTnLst>
                                    <p:set>
                                      <p:cBhvr>
                                        <p:cTn id="88" dur="1" fill="hold">
                                          <p:stCondLst>
                                            <p:cond delay="0"/>
                                          </p:stCondLst>
                                        </p:cTn>
                                        <p:tgtEl>
                                          <p:spTgt spid="58"/>
                                        </p:tgtEl>
                                        <p:attrNameLst>
                                          <p:attrName>style.visibility</p:attrName>
                                        </p:attrNameLst>
                                      </p:cBhvr>
                                      <p:to>
                                        <p:strVal val="visible"/>
                                      </p:to>
                                    </p:set>
                                    <p:animEffect transition="in" filter="fade">
                                      <p:cBhvr>
                                        <p:cTn id="89"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animBg="1"/>
      <p:bldP spid="41" grpId="0" animBg="1"/>
      <p:bldP spid="42" grpId="0" animBg="1"/>
      <p:bldP spid="43" grpId="0" animBg="1"/>
      <p:bldP spid="46" grpId="0" animBg="1"/>
      <p:bldP spid="47" grpId="0" animBg="1"/>
      <p:bldP spid="48" grpId="0" animBg="1"/>
      <p:bldP spid="49" grpId="0" animBg="1"/>
      <p:bldP spid="50" grpId="0" animBg="1"/>
      <p:bldP spid="51"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49AC5-5458-5E8E-1818-0F65602A59B8}"/>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BFA6D9BB-C7E6-332A-AC27-839E3B8C8BA6}"/>
              </a:ext>
            </a:extLst>
          </p:cNvPr>
          <p:cNvPicPr>
            <a:picLocks noChangeAspect="1"/>
          </p:cNvPicPr>
          <p:nvPr/>
        </p:nvPicPr>
        <p:blipFill>
          <a:blip r:embed="rId3"/>
          <a:stretch>
            <a:fillRect/>
          </a:stretch>
        </p:blipFill>
        <p:spPr>
          <a:xfrm>
            <a:off x="0" y="-4763"/>
            <a:ext cx="12192000" cy="7181850"/>
          </a:xfrm>
          <a:prstGeom prst="rect">
            <a:avLst/>
          </a:prstGeom>
        </p:spPr>
      </p:pic>
      <p:pic>
        <p:nvPicPr>
          <p:cNvPr id="3" name="Image 1" descr="preencoded.png">
            <a:extLst>
              <a:ext uri="{FF2B5EF4-FFF2-40B4-BE49-F238E27FC236}">
                <a16:creationId xmlns:a16="http://schemas.microsoft.com/office/drawing/2014/main" id="{D985F3D9-C9CE-1198-6ECB-7D1DB7935278}"/>
              </a:ext>
            </a:extLst>
          </p:cNvPr>
          <p:cNvPicPr>
            <a:picLocks noChangeAspect="1"/>
          </p:cNvPicPr>
          <p:nvPr/>
        </p:nvPicPr>
        <p:blipFill>
          <a:blip r:embed="rId4"/>
          <a:stretch>
            <a:fillRect/>
          </a:stretch>
        </p:blipFill>
        <p:spPr>
          <a:xfrm>
            <a:off x="0" y="0"/>
            <a:ext cx="12192000" cy="723900"/>
          </a:xfrm>
          <a:prstGeom prst="rect">
            <a:avLst/>
          </a:prstGeom>
        </p:spPr>
      </p:pic>
      <p:pic>
        <p:nvPicPr>
          <p:cNvPr id="4" name="Image 2" descr="preencoded.png">
            <a:extLst>
              <a:ext uri="{FF2B5EF4-FFF2-40B4-BE49-F238E27FC236}">
                <a16:creationId xmlns:a16="http://schemas.microsoft.com/office/drawing/2014/main" id="{158BC9E0-771F-76E5-B6C8-DF87C85ADEBA}"/>
              </a:ext>
            </a:extLst>
          </p:cNvPr>
          <p:cNvPicPr>
            <a:picLocks noChangeAspect="1"/>
          </p:cNvPicPr>
          <p:nvPr/>
        </p:nvPicPr>
        <p:blipFill>
          <a:blip r:embed="rId5"/>
          <a:stretch>
            <a:fillRect/>
          </a:stretch>
        </p:blipFill>
        <p:spPr>
          <a:xfrm>
            <a:off x="266700" y="978709"/>
            <a:ext cx="11658600" cy="1990717"/>
          </a:xfrm>
          <a:prstGeom prst="rect">
            <a:avLst/>
          </a:prstGeom>
        </p:spPr>
      </p:pic>
      <p:pic>
        <p:nvPicPr>
          <p:cNvPr id="5" name="Image 3" descr="preencoded.png">
            <a:extLst>
              <a:ext uri="{FF2B5EF4-FFF2-40B4-BE49-F238E27FC236}">
                <a16:creationId xmlns:a16="http://schemas.microsoft.com/office/drawing/2014/main" id="{0CE9AEB3-E5AB-1FAA-AF39-485938943005}"/>
              </a:ext>
            </a:extLst>
          </p:cNvPr>
          <p:cNvPicPr>
            <a:picLocks noChangeAspect="1"/>
          </p:cNvPicPr>
          <p:nvPr/>
        </p:nvPicPr>
        <p:blipFill>
          <a:blip r:embed="rId6"/>
          <a:stretch>
            <a:fillRect/>
          </a:stretch>
        </p:blipFill>
        <p:spPr>
          <a:xfrm>
            <a:off x="266699" y="960838"/>
            <a:ext cx="11658599" cy="457200"/>
          </a:xfrm>
          <a:prstGeom prst="rect">
            <a:avLst/>
          </a:prstGeom>
        </p:spPr>
      </p:pic>
      <p:pic>
        <p:nvPicPr>
          <p:cNvPr id="6" name="Image 4" descr="preencoded.png">
            <a:extLst>
              <a:ext uri="{FF2B5EF4-FFF2-40B4-BE49-F238E27FC236}">
                <a16:creationId xmlns:a16="http://schemas.microsoft.com/office/drawing/2014/main" id="{E059E59C-C593-E4F8-DE34-482EC2A5D9F8}"/>
              </a:ext>
            </a:extLst>
          </p:cNvPr>
          <p:cNvPicPr>
            <a:picLocks noChangeAspect="1"/>
          </p:cNvPicPr>
          <p:nvPr/>
        </p:nvPicPr>
        <p:blipFill>
          <a:blip r:embed="rId7"/>
          <a:stretch>
            <a:fillRect/>
          </a:stretch>
        </p:blipFill>
        <p:spPr>
          <a:xfrm>
            <a:off x="600075" y="1092172"/>
            <a:ext cx="285751" cy="248479"/>
          </a:xfrm>
          <a:prstGeom prst="rect">
            <a:avLst/>
          </a:prstGeom>
        </p:spPr>
      </p:pic>
      <p:pic>
        <p:nvPicPr>
          <p:cNvPr id="10" name="Image 8" descr="preencoded.png">
            <a:extLst>
              <a:ext uri="{FF2B5EF4-FFF2-40B4-BE49-F238E27FC236}">
                <a16:creationId xmlns:a16="http://schemas.microsoft.com/office/drawing/2014/main" id="{B2F3346A-6BA3-1EC1-2234-B107D0D8E23A}"/>
              </a:ext>
            </a:extLst>
          </p:cNvPr>
          <p:cNvPicPr>
            <a:picLocks noChangeAspect="1"/>
          </p:cNvPicPr>
          <p:nvPr/>
        </p:nvPicPr>
        <p:blipFill>
          <a:blip r:embed="rId8"/>
          <a:stretch>
            <a:fillRect/>
          </a:stretch>
        </p:blipFill>
        <p:spPr>
          <a:xfrm>
            <a:off x="190500" y="3586161"/>
            <a:ext cx="11734800" cy="2881313"/>
          </a:xfrm>
          <a:prstGeom prst="rect">
            <a:avLst/>
          </a:prstGeom>
        </p:spPr>
      </p:pic>
      <p:pic>
        <p:nvPicPr>
          <p:cNvPr id="11" name="Image 9" descr="preencoded.png">
            <a:extLst>
              <a:ext uri="{FF2B5EF4-FFF2-40B4-BE49-F238E27FC236}">
                <a16:creationId xmlns:a16="http://schemas.microsoft.com/office/drawing/2014/main" id="{FECC4F72-2F78-1A59-B108-53CFC7088815}"/>
              </a:ext>
            </a:extLst>
          </p:cNvPr>
          <p:cNvPicPr>
            <a:picLocks noChangeAspect="1"/>
          </p:cNvPicPr>
          <p:nvPr/>
        </p:nvPicPr>
        <p:blipFill>
          <a:blip r:embed="rId6"/>
          <a:stretch>
            <a:fillRect/>
          </a:stretch>
        </p:blipFill>
        <p:spPr>
          <a:xfrm>
            <a:off x="381000" y="3586162"/>
            <a:ext cx="11544298" cy="457200"/>
          </a:xfrm>
          <a:prstGeom prst="rect">
            <a:avLst/>
          </a:prstGeom>
        </p:spPr>
      </p:pic>
      <p:pic>
        <p:nvPicPr>
          <p:cNvPr id="12" name="Image 10" descr="preencoded.png">
            <a:extLst>
              <a:ext uri="{FF2B5EF4-FFF2-40B4-BE49-F238E27FC236}">
                <a16:creationId xmlns:a16="http://schemas.microsoft.com/office/drawing/2014/main" id="{72715780-70D8-E2E9-021B-5C704E4FCBCD}"/>
              </a:ext>
            </a:extLst>
          </p:cNvPr>
          <p:cNvPicPr>
            <a:picLocks noChangeAspect="1"/>
          </p:cNvPicPr>
          <p:nvPr/>
        </p:nvPicPr>
        <p:blipFill>
          <a:blip r:embed="rId9"/>
          <a:stretch>
            <a:fillRect/>
          </a:stretch>
        </p:blipFill>
        <p:spPr>
          <a:xfrm>
            <a:off x="609601" y="3691526"/>
            <a:ext cx="266698" cy="266698"/>
          </a:xfrm>
          <a:prstGeom prst="rect">
            <a:avLst/>
          </a:prstGeom>
        </p:spPr>
      </p:pic>
      <p:pic>
        <p:nvPicPr>
          <p:cNvPr id="24" name="Image 22" descr="preencoded.png">
            <a:extLst>
              <a:ext uri="{FF2B5EF4-FFF2-40B4-BE49-F238E27FC236}">
                <a16:creationId xmlns:a16="http://schemas.microsoft.com/office/drawing/2014/main" id="{80D3F860-D94C-0553-4136-CE035A397EFE}"/>
              </a:ext>
            </a:extLst>
          </p:cNvPr>
          <p:cNvPicPr>
            <a:picLocks noChangeAspect="1"/>
          </p:cNvPicPr>
          <p:nvPr/>
        </p:nvPicPr>
        <p:blipFill>
          <a:blip r:embed="rId10"/>
          <a:stretch>
            <a:fillRect/>
          </a:stretch>
        </p:blipFill>
        <p:spPr>
          <a:xfrm>
            <a:off x="0" y="6829425"/>
            <a:ext cx="12192000" cy="352425"/>
          </a:xfrm>
          <a:prstGeom prst="rect">
            <a:avLst/>
          </a:prstGeom>
        </p:spPr>
      </p:pic>
      <p:sp>
        <p:nvSpPr>
          <p:cNvPr id="25" name="Text 0">
            <a:extLst>
              <a:ext uri="{FF2B5EF4-FFF2-40B4-BE49-F238E27FC236}">
                <a16:creationId xmlns:a16="http://schemas.microsoft.com/office/drawing/2014/main" id="{D9C6A66E-EF2B-70D5-D01F-7E6E9285B6B9}"/>
              </a:ext>
            </a:extLst>
          </p:cNvPr>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Tổng quan về Thương mại điện tử và chỉ số EBI</a:t>
            </a:r>
            <a:endParaRPr lang="en-US" sz="2600" dirty="0">
              <a:latin typeface="Times New Roman" panose="02020603050405020304" pitchFamily="18" charset="0"/>
              <a:cs typeface="Times New Roman" panose="02020603050405020304" pitchFamily="18" charset="0"/>
            </a:endParaRPr>
          </a:p>
        </p:txBody>
      </p:sp>
      <p:sp>
        <p:nvSpPr>
          <p:cNvPr id="26" name="Text 1">
            <a:extLst>
              <a:ext uri="{FF2B5EF4-FFF2-40B4-BE49-F238E27FC236}">
                <a16:creationId xmlns:a16="http://schemas.microsoft.com/office/drawing/2014/main" id="{E41F7C76-6AE8-B915-C696-C194E94EDEE6}"/>
              </a:ext>
            </a:extLst>
          </p:cNvPr>
          <p:cNvSpPr/>
          <p:nvPr/>
        </p:nvSpPr>
        <p:spPr>
          <a:xfrm>
            <a:off x="962026" y="1112051"/>
            <a:ext cx="6076950" cy="280846"/>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B5E20"/>
                </a:solidFill>
                <a:latin typeface="Times New Roman" panose="02020603050405020304" pitchFamily="18" charset="0"/>
                <a:ea typeface="Arial" pitchFamily="34" charset="-122"/>
                <a:cs typeface="Times New Roman" panose="02020603050405020304" pitchFamily="18" charset="0"/>
              </a:rPr>
              <a:t>Khái niệm TMĐT</a:t>
            </a:r>
            <a:endParaRPr lang="en-US" sz="2400" dirty="0">
              <a:latin typeface="Times New Roman" panose="02020603050405020304" pitchFamily="18" charset="0"/>
              <a:cs typeface="Times New Roman" panose="02020603050405020304" pitchFamily="18" charset="0"/>
            </a:endParaRPr>
          </a:p>
        </p:txBody>
      </p:sp>
      <p:sp>
        <p:nvSpPr>
          <p:cNvPr id="27" name="Text 2">
            <a:extLst>
              <a:ext uri="{FF2B5EF4-FFF2-40B4-BE49-F238E27FC236}">
                <a16:creationId xmlns:a16="http://schemas.microsoft.com/office/drawing/2014/main" id="{A4E08842-45D7-9407-E049-71A07F5B9D0C}"/>
              </a:ext>
            </a:extLst>
          </p:cNvPr>
          <p:cNvSpPr/>
          <p:nvPr/>
        </p:nvSpPr>
        <p:spPr>
          <a:xfrm>
            <a:off x="676276" y="1626401"/>
            <a:ext cx="11249024" cy="1329659"/>
          </a:xfrm>
          <a:prstGeom prst="rect">
            <a:avLst/>
          </a:prstGeom>
          <a:noFill/>
          <a:ln/>
        </p:spPr>
        <p:txBody>
          <a:bodyPr wrap="square" lIns="0" tIns="0" rIns="0" bIns="0" rtlCol="0" anchor="t">
            <a:spAutoFit/>
          </a:bodyPr>
          <a:lstStyle/>
          <a:p>
            <a:pPr marL="0" indent="0">
              <a:lnSpc>
                <a:spcPct val="1500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Thương mại điện tử bao gồm việc sản xuất, quảng cáo, bán hàng và phân phối sản phẩm được mua bán và thanh toán trên mạng Internet, nhưng được giao nhận một cách hữu hình, cả các sản phẩm giao nhận cũng như những thông tin số hoá thông qua mạng Internet.</a:t>
            </a:r>
            <a:endParaRPr lang="en-US" sz="2000" dirty="0">
              <a:latin typeface="Times New Roman" panose="02020603050405020304" pitchFamily="18" charset="0"/>
              <a:cs typeface="Times New Roman" panose="02020603050405020304" pitchFamily="18" charset="0"/>
            </a:endParaRPr>
          </a:p>
        </p:txBody>
      </p:sp>
      <p:sp>
        <p:nvSpPr>
          <p:cNvPr id="35" name="Text 10">
            <a:extLst>
              <a:ext uri="{FF2B5EF4-FFF2-40B4-BE49-F238E27FC236}">
                <a16:creationId xmlns:a16="http://schemas.microsoft.com/office/drawing/2014/main" id="{DD54FE6A-D8A5-8EDF-419F-1C7BD44EF791}"/>
              </a:ext>
            </a:extLst>
          </p:cNvPr>
          <p:cNvSpPr/>
          <p:nvPr/>
        </p:nvSpPr>
        <p:spPr>
          <a:xfrm>
            <a:off x="962026" y="3687818"/>
            <a:ext cx="6076950"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B5E20"/>
                </a:solidFill>
                <a:latin typeface="Times New Roman" panose="02020603050405020304" pitchFamily="18" charset="0"/>
                <a:ea typeface="Arial" pitchFamily="34" charset="-122"/>
                <a:cs typeface="Times New Roman" panose="02020603050405020304" pitchFamily="18" charset="0"/>
              </a:rPr>
              <a:t>Chỉ số EBI</a:t>
            </a:r>
            <a:endParaRPr lang="en-US" sz="2400" dirty="0">
              <a:latin typeface="Times New Roman" panose="02020603050405020304" pitchFamily="18" charset="0"/>
              <a:cs typeface="Times New Roman" panose="02020603050405020304" pitchFamily="18" charset="0"/>
            </a:endParaRPr>
          </a:p>
        </p:txBody>
      </p:sp>
      <p:sp>
        <p:nvSpPr>
          <p:cNvPr id="36" name="Text 11">
            <a:extLst>
              <a:ext uri="{FF2B5EF4-FFF2-40B4-BE49-F238E27FC236}">
                <a16:creationId xmlns:a16="http://schemas.microsoft.com/office/drawing/2014/main" id="{34972581-3833-2B74-DB3F-AE33E6902424}"/>
              </a:ext>
            </a:extLst>
          </p:cNvPr>
          <p:cNvSpPr/>
          <p:nvPr/>
        </p:nvSpPr>
        <p:spPr>
          <a:xfrm>
            <a:off x="533400" y="4195762"/>
            <a:ext cx="11391898" cy="867995"/>
          </a:xfrm>
          <a:prstGeom prst="rect">
            <a:avLst/>
          </a:prstGeom>
          <a:noFill/>
          <a:ln/>
        </p:spPr>
        <p:txBody>
          <a:bodyPr wrap="square" lIns="0" tIns="0" rIns="0" bIns="0" rtlCol="0" anchor="t">
            <a:spAutoFit/>
          </a:bodyPr>
          <a:lstStyle/>
          <a:p>
            <a:pPr marL="0" indent="0">
              <a:lnSpc>
                <a:spcPct val="1500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Chỉ số EBI (E-commerce Business Index) là Chỉ số Thương mại điện tử Việt Nam, được xây dựng và công bố hàng năm bởi Hiệp hội Thương mại điện tử Việt Nam (VECOM).</a:t>
            </a:r>
            <a:endParaRPr lang="en-US" sz="2000" dirty="0">
              <a:latin typeface="Times New Roman" panose="02020603050405020304" pitchFamily="18" charset="0"/>
              <a:cs typeface="Times New Roman" panose="02020603050405020304" pitchFamily="18" charset="0"/>
            </a:endParaRPr>
          </a:p>
        </p:txBody>
      </p:sp>
      <p:sp>
        <p:nvSpPr>
          <p:cNvPr id="37" name="Text 12">
            <a:extLst>
              <a:ext uri="{FF2B5EF4-FFF2-40B4-BE49-F238E27FC236}">
                <a16:creationId xmlns:a16="http://schemas.microsoft.com/office/drawing/2014/main" id="{89600825-D5C1-1629-3F96-C794DA309318}"/>
              </a:ext>
            </a:extLst>
          </p:cNvPr>
          <p:cNvSpPr/>
          <p:nvPr/>
        </p:nvSpPr>
        <p:spPr>
          <a:xfrm>
            <a:off x="533400" y="5165482"/>
            <a:ext cx="11391900" cy="867995"/>
          </a:xfrm>
          <a:prstGeom prst="rect">
            <a:avLst/>
          </a:prstGeom>
          <a:noFill/>
          <a:ln/>
        </p:spPr>
        <p:txBody>
          <a:bodyPr wrap="square" lIns="0" tIns="0" rIns="0" bIns="0" rtlCol="0" anchor="t">
            <a:spAutoFit/>
          </a:bodyPr>
          <a:lstStyle/>
          <a:p>
            <a:pPr marL="0" indent="0">
              <a:lnSpc>
                <a:spcPct val="1500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Chỉ số này phản ánh tình hình, xu hướng phát triển của thương mại điện tử tại Việt Nam và từng địa phương dựa trên các nhóm tiêu chí về nguồn nhân lực, hạ tầng công nghệ thông tin, giao dịch, và các yếu tố liên quan.</a:t>
            </a:r>
            <a:endParaRPr lang="en-US" sz="2000" dirty="0">
              <a:latin typeface="Times New Roman" panose="02020603050405020304" pitchFamily="18" charset="0"/>
              <a:cs typeface="Times New Roman" panose="02020603050405020304" pitchFamily="18" charset="0"/>
            </a:endParaRPr>
          </a:p>
        </p:txBody>
      </p:sp>
      <p:sp>
        <p:nvSpPr>
          <p:cNvPr id="47" name="Text 22">
            <a:extLst>
              <a:ext uri="{FF2B5EF4-FFF2-40B4-BE49-F238E27FC236}">
                <a16:creationId xmlns:a16="http://schemas.microsoft.com/office/drawing/2014/main" id="{139F28DC-5271-4E9A-78D9-C1830CF4A7EF}"/>
              </a:ext>
            </a:extLst>
          </p:cNvPr>
          <p:cNvSpPr/>
          <p:nvPr/>
        </p:nvSpPr>
        <p:spPr>
          <a:xfrm>
            <a:off x="190500" y="6905625"/>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1</a:t>
            </a:r>
            <a:endParaRPr lang="en-US" sz="98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6016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par>
                                <p:cTn id="8" presetID="22" presetClass="entr" presetSubtype="1"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wipe(up)">
                                      <p:cBhvr>
                                        <p:cTn id="10" dur="500"/>
                                        <p:tgtEl>
                                          <p:spTgt spid="5"/>
                                        </p:tgtEl>
                                      </p:cBhvr>
                                    </p:animEffect>
                                  </p:childTnLst>
                                </p:cTn>
                              </p:par>
                              <p:par>
                                <p:cTn id="11" presetID="22" presetClass="entr" presetSubtype="1"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wipe(up)">
                                      <p:cBhvr>
                                        <p:cTn id="13" dur="500"/>
                                        <p:tgtEl>
                                          <p:spTgt spid="6"/>
                                        </p:tgtEl>
                                      </p:cBhvr>
                                    </p:animEffect>
                                  </p:childTnLst>
                                </p:cTn>
                              </p:par>
                              <p:par>
                                <p:cTn id="14" presetID="22" presetClass="entr" presetSubtype="1" fill="hold" grpId="0" nodeType="with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up)">
                                      <p:cBhvr>
                                        <p:cTn id="16" dur="500"/>
                                        <p:tgtEl>
                                          <p:spTgt spid="26"/>
                                        </p:tgtEl>
                                      </p:cBhvr>
                                    </p:animEffect>
                                  </p:childTnLst>
                                </p:cTn>
                              </p:par>
                              <p:par>
                                <p:cTn id="17" presetID="22" presetClass="entr" presetSubtype="1"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animEffect transition="in" filter="wipe(up)">
                                      <p:cBhvr>
                                        <p:cTn id="19" dur="500"/>
                                        <p:tgtEl>
                                          <p:spTgt spid="27"/>
                                        </p:tgtEl>
                                      </p:cBhvr>
                                    </p:animEffect>
                                  </p:childTnLst>
                                </p:cTn>
                              </p:par>
                            </p:childTnLst>
                          </p:cTn>
                        </p:par>
                        <p:par>
                          <p:cTn id="20" fill="hold">
                            <p:stCondLst>
                              <p:cond delay="500"/>
                            </p:stCondLst>
                            <p:childTnLst>
                              <p:par>
                                <p:cTn id="21" presetID="22" presetClass="entr" presetSubtype="1" fill="hold" nodeType="after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up)">
                                      <p:cBhvr>
                                        <p:cTn id="23" dur="500"/>
                                        <p:tgtEl>
                                          <p:spTgt spid="10"/>
                                        </p:tgtEl>
                                      </p:cBhvr>
                                    </p:animEffect>
                                  </p:childTnLst>
                                </p:cTn>
                              </p:par>
                              <p:par>
                                <p:cTn id="24" presetID="22" presetClass="entr" presetSubtype="1" fill="hold" nodeType="with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wipe(up)">
                                      <p:cBhvr>
                                        <p:cTn id="26" dur="500"/>
                                        <p:tgtEl>
                                          <p:spTgt spid="11"/>
                                        </p:tgtEl>
                                      </p:cBhvr>
                                    </p:animEffect>
                                  </p:childTnLst>
                                </p:cTn>
                              </p:par>
                              <p:par>
                                <p:cTn id="27" presetID="22" presetClass="entr" presetSubtype="1" fill="hold" nodeType="with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wipe(up)">
                                      <p:cBhvr>
                                        <p:cTn id="29" dur="500"/>
                                        <p:tgtEl>
                                          <p:spTgt spid="12"/>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5"/>
                                        </p:tgtEl>
                                        <p:attrNameLst>
                                          <p:attrName>style.visibility</p:attrName>
                                        </p:attrNameLst>
                                      </p:cBhvr>
                                      <p:to>
                                        <p:strVal val="visible"/>
                                      </p:to>
                                    </p:set>
                                    <p:animEffect transition="in" filter="wipe(up)">
                                      <p:cBhvr>
                                        <p:cTn id="32" dur="500"/>
                                        <p:tgtEl>
                                          <p:spTgt spid="35"/>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wipe(up)">
                                      <p:cBhvr>
                                        <p:cTn id="35" dur="500"/>
                                        <p:tgtEl>
                                          <p:spTgt spid="36"/>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7"/>
                                        </p:tgtEl>
                                        <p:attrNameLst>
                                          <p:attrName>style.visibility</p:attrName>
                                        </p:attrNameLst>
                                      </p:cBhvr>
                                      <p:to>
                                        <p:strVal val="visible"/>
                                      </p:to>
                                    </p:set>
                                    <p:animEffect transition="in" filter="wipe(up)">
                                      <p:cBhvr>
                                        <p:cTn id="38"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35" grpId="0" animBg="1"/>
      <p:bldP spid="36" grpId="0" animBg="1"/>
      <p:bldP spid="37"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9029700"/>
          </a:xfrm>
          <a:prstGeom prst="rect">
            <a:avLst/>
          </a:prstGeom>
        </p:spPr>
      </p:pic>
      <p:pic>
        <p:nvPicPr>
          <p:cNvPr id="3" name="Image 1" descr="preencoded.png"/>
          <p:cNvPicPr>
            <a:picLocks noChangeAspect="1"/>
          </p:cNvPicPr>
          <p:nvPr/>
        </p:nvPicPr>
        <p:blipFill>
          <a:blip r:embed="rId4"/>
          <a:stretch>
            <a:fillRect/>
          </a:stretch>
        </p:blipFill>
        <p:spPr>
          <a:xfrm>
            <a:off x="0" y="0"/>
            <a:ext cx="12192000" cy="723900"/>
          </a:xfrm>
          <a:prstGeom prst="rect">
            <a:avLst/>
          </a:prstGeom>
        </p:spPr>
      </p:pic>
      <p:pic>
        <p:nvPicPr>
          <p:cNvPr id="4" name="Image 2" descr="preencoded.png"/>
          <p:cNvPicPr>
            <a:picLocks noChangeAspect="1"/>
          </p:cNvPicPr>
          <p:nvPr/>
        </p:nvPicPr>
        <p:blipFill>
          <a:blip r:embed="rId5"/>
          <a:stretch>
            <a:fillRect/>
          </a:stretch>
        </p:blipFill>
        <p:spPr>
          <a:xfrm>
            <a:off x="190500" y="914400"/>
            <a:ext cx="11811000" cy="4803949"/>
          </a:xfrm>
          <a:prstGeom prst="rect">
            <a:avLst/>
          </a:prstGeom>
        </p:spPr>
      </p:pic>
      <p:pic>
        <p:nvPicPr>
          <p:cNvPr id="5" name="Image 3" descr="preencoded.png"/>
          <p:cNvPicPr>
            <a:picLocks noChangeAspect="1"/>
          </p:cNvPicPr>
          <p:nvPr/>
        </p:nvPicPr>
        <p:blipFill>
          <a:blip r:embed="rId6"/>
          <a:stretch>
            <a:fillRect/>
          </a:stretch>
        </p:blipFill>
        <p:spPr>
          <a:xfrm>
            <a:off x="190500" y="914400"/>
            <a:ext cx="11811000" cy="457200"/>
          </a:xfrm>
          <a:prstGeom prst="rect">
            <a:avLst/>
          </a:prstGeom>
        </p:spPr>
      </p:pic>
      <p:pic>
        <p:nvPicPr>
          <p:cNvPr id="6" name="Image 4" descr="preencoded.png"/>
          <p:cNvPicPr>
            <a:picLocks noChangeAspect="1"/>
          </p:cNvPicPr>
          <p:nvPr/>
        </p:nvPicPr>
        <p:blipFill>
          <a:blip r:embed="rId7"/>
          <a:stretch>
            <a:fillRect/>
          </a:stretch>
        </p:blipFill>
        <p:spPr>
          <a:xfrm>
            <a:off x="333375" y="1017476"/>
            <a:ext cx="304800" cy="243840"/>
          </a:xfrm>
          <a:prstGeom prst="rect">
            <a:avLst/>
          </a:prstGeom>
        </p:spPr>
      </p:pic>
      <p:grpSp>
        <p:nvGrpSpPr>
          <p:cNvPr id="56" name="Group 55">
            <a:extLst>
              <a:ext uri="{FF2B5EF4-FFF2-40B4-BE49-F238E27FC236}">
                <a16:creationId xmlns:a16="http://schemas.microsoft.com/office/drawing/2014/main" id="{22D7B1CC-F89F-E43E-84D8-0A93CFB0F314}"/>
              </a:ext>
            </a:extLst>
          </p:cNvPr>
          <p:cNvGrpSpPr/>
          <p:nvPr/>
        </p:nvGrpSpPr>
        <p:grpSpPr>
          <a:xfrm>
            <a:off x="904875" y="1628349"/>
            <a:ext cx="811039" cy="764807"/>
            <a:chOff x="974675" y="1833563"/>
            <a:chExt cx="571500" cy="571500"/>
          </a:xfrm>
        </p:grpSpPr>
        <p:pic>
          <p:nvPicPr>
            <p:cNvPr id="7" name="Image 5" descr="preencoded.png"/>
            <p:cNvPicPr>
              <a:picLocks noChangeAspect="1"/>
            </p:cNvPicPr>
            <p:nvPr/>
          </p:nvPicPr>
          <p:blipFill>
            <a:blip r:embed="rId8"/>
            <a:stretch>
              <a:fillRect/>
            </a:stretch>
          </p:blipFill>
          <p:spPr>
            <a:xfrm>
              <a:off x="974675" y="1833563"/>
              <a:ext cx="571500" cy="571500"/>
            </a:xfrm>
            <a:prstGeom prst="rect">
              <a:avLst/>
            </a:prstGeom>
          </p:spPr>
        </p:pic>
        <p:pic>
          <p:nvPicPr>
            <p:cNvPr id="8" name="Image 6" descr="preencoded.png"/>
            <p:cNvPicPr>
              <a:picLocks noChangeAspect="1"/>
            </p:cNvPicPr>
            <p:nvPr/>
          </p:nvPicPr>
          <p:blipFill>
            <a:blip r:embed="rId9"/>
            <a:stretch>
              <a:fillRect/>
            </a:stretch>
          </p:blipFill>
          <p:spPr>
            <a:xfrm>
              <a:off x="1146125" y="1966912"/>
              <a:ext cx="228600" cy="304800"/>
            </a:xfrm>
            <a:prstGeom prst="rect">
              <a:avLst/>
            </a:prstGeom>
          </p:spPr>
        </p:pic>
      </p:grpSp>
      <p:sp>
        <p:nvSpPr>
          <p:cNvPr id="24" name="Text 0"/>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Công nghệ và đổi mới trong TMĐT</a:t>
            </a:r>
            <a:endParaRPr lang="en-US" sz="2600" dirty="0">
              <a:latin typeface="Times New Roman" panose="02020603050405020304" pitchFamily="18" charset="0"/>
              <a:cs typeface="Times New Roman" panose="02020603050405020304" pitchFamily="18" charset="0"/>
            </a:endParaRPr>
          </a:p>
        </p:txBody>
      </p:sp>
      <p:sp>
        <p:nvSpPr>
          <p:cNvPr id="25" name="Text 1"/>
          <p:cNvSpPr/>
          <p:nvPr/>
        </p:nvSpPr>
        <p:spPr>
          <a:xfrm>
            <a:off x="904875" y="1018905"/>
            <a:ext cx="6076950"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B5E20"/>
                </a:solidFill>
                <a:latin typeface="Times New Roman" panose="02020603050405020304" pitchFamily="18" charset="0"/>
                <a:ea typeface="Arial" pitchFamily="34" charset="-122"/>
                <a:cs typeface="Times New Roman" panose="02020603050405020304" pitchFamily="18" charset="0"/>
              </a:rPr>
              <a:t>Hạ tầng số</a:t>
            </a:r>
            <a:endParaRPr lang="en-US" sz="2400" dirty="0">
              <a:latin typeface="Times New Roman" panose="02020603050405020304" pitchFamily="18" charset="0"/>
              <a:cs typeface="Times New Roman" panose="02020603050405020304" pitchFamily="18" charset="0"/>
            </a:endParaRPr>
          </a:p>
        </p:txBody>
      </p:sp>
      <p:sp>
        <p:nvSpPr>
          <p:cNvPr id="26" name="Text 2"/>
          <p:cNvSpPr/>
          <p:nvPr/>
        </p:nvSpPr>
        <p:spPr>
          <a:xfrm>
            <a:off x="251147" y="2547938"/>
            <a:ext cx="2018556" cy="233205"/>
          </a:xfrm>
          <a:prstGeom prst="rect">
            <a:avLst/>
          </a:prstGeom>
          <a:noFill/>
          <a:ln/>
        </p:spPr>
        <p:txBody>
          <a:bodyPr wrap="square" lIns="0" tIns="0" rIns="0" bIns="0" rtlCol="0" anchor="t">
            <a:spAutoFit/>
          </a:bodyPr>
          <a:lstStyle/>
          <a:p>
            <a:pPr marL="0" indent="0" algn="ctr">
              <a:lnSpc>
                <a:spcPts val="1800"/>
              </a:lnSpc>
              <a:buNone/>
            </a:pPr>
            <a:r>
              <a:rPr lang="en-US" sz="2000" b="1" dirty="0">
                <a:solidFill>
                  <a:srgbClr val="374151"/>
                </a:solidFill>
                <a:latin typeface="Times New Roman" panose="02020603050405020304" pitchFamily="18" charset="0"/>
                <a:ea typeface="Arial" pitchFamily="34" charset="-122"/>
                <a:cs typeface="Times New Roman" panose="02020603050405020304" pitchFamily="18" charset="0"/>
              </a:rPr>
              <a:t>Tên miền .VN</a:t>
            </a:r>
            <a:endParaRPr lang="en-US" sz="2000" dirty="0">
              <a:latin typeface="Times New Roman" panose="02020603050405020304" pitchFamily="18" charset="0"/>
              <a:cs typeface="Times New Roman" panose="02020603050405020304" pitchFamily="18" charset="0"/>
            </a:endParaRPr>
          </a:p>
        </p:txBody>
      </p:sp>
      <p:sp>
        <p:nvSpPr>
          <p:cNvPr id="27" name="Text 3"/>
          <p:cNvSpPr/>
          <p:nvPr/>
        </p:nvSpPr>
        <p:spPr>
          <a:xfrm>
            <a:off x="2199423" y="1819430"/>
            <a:ext cx="9861649" cy="307777"/>
          </a:xfrm>
          <a:prstGeom prst="rect">
            <a:avLst/>
          </a:prstGeom>
          <a:noFill/>
          <a:ln/>
        </p:spPr>
        <p:txBody>
          <a:bodyPr wrap="square" lIns="0" tIns="0" rIns="0" bIns="0" rtlCol="0" anchor="t">
            <a:spAutoFit/>
          </a:bodyPr>
          <a:lstStyle/>
          <a:p>
            <a:pPr marL="0" indent="0">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Tên miền quốc gia ".VN" tiếp tục khẳng định vai trò quan trọng trong hạ tầng TMĐT Việt Nam.</a:t>
            </a:r>
            <a:endParaRPr lang="en-US" sz="2000" dirty="0">
              <a:latin typeface="Times New Roman" panose="02020603050405020304" pitchFamily="18" charset="0"/>
              <a:cs typeface="Times New Roman" panose="02020603050405020304" pitchFamily="18" charset="0"/>
            </a:endParaRPr>
          </a:p>
        </p:txBody>
      </p:sp>
      <p:sp>
        <p:nvSpPr>
          <p:cNvPr id="28" name="Text 4"/>
          <p:cNvSpPr/>
          <p:nvPr/>
        </p:nvSpPr>
        <p:spPr>
          <a:xfrm>
            <a:off x="2386605" y="2598370"/>
            <a:ext cx="3563326" cy="204351"/>
          </a:xfrm>
          <a:prstGeom prst="rect">
            <a:avLst/>
          </a:prstGeom>
          <a:noFill/>
          <a:ln/>
        </p:spPr>
        <p:txBody>
          <a:bodyPr wrap="square" lIns="0" tIns="0" rIns="0" bIns="0" rtlCol="0" anchor="t">
            <a:spAutoFit/>
          </a:bodyPr>
          <a:lstStyle/>
          <a:p>
            <a:pPr marL="0" indent="0">
              <a:lnSpc>
                <a:spcPts val="1500"/>
              </a:lnSpc>
              <a:buNone/>
            </a:pPr>
            <a:r>
              <a:rPr lang="en-US" sz="2000" dirty="0">
                <a:solidFill>
                  <a:srgbClr val="4B5563"/>
                </a:solidFill>
                <a:latin typeface="Times New Roman" panose="02020603050405020304" pitchFamily="18" charset="0"/>
                <a:ea typeface="Arial" pitchFamily="34" charset="-122"/>
                <a:cs typeface="Times New Roman" panose="02020603050405020304" pitchFamily="18" charset="0"/>
              </a:rPr>
              <a:t>2024</a:t>
            </a:r>
            <a:endParaRPr lang="en-US" sz="2000" dirty="0">
              <a:latin typeface="Times New Roman" panose="02020603050405020304" pitchFamily="18" charset="0"/>
              <a:cs typeface="Times New Roman" panose="02020603050405020304" pitchFamily="18" charset="0"/>
            </a:endParaRPr>
          </a:p>
        </p:txBody>
      </p:sp>
      <p:grpSp>
        <p:nvGrpSpPr>
          <p:cNvPr id="55" name="Group 54">
            <a:extLst>
              <a:ext uri="{FF2B5EF4-FFF2-40B4-BE49-F238E27FC236}">
                <a16:creationId xmlns:a16="http://schemas.microsoft.com/office/drawing/2014/main" id="{B7C4F754-FE2D-A7D6-3057-558A6329D27B}"/>
              </a:ext>
            </a:extLst>
          </p:cNvPr>
          <p:cNvGrpSpPr/>
          <p:nvPr/>
        </p:nvGrpSpPr>
        <p:grpSpPr>
          <a:xfrm>
            <a:off x="2196889" y="2971571"/>
            <a:ext cx="3942759" cy="644682"/>
            <a:chOff x="6296615" y="3080352"/>
            <a:chExt cx="3942759" cy="644682"/>
          </a:xfrm>
        </p:grpSpPr>
        <p:grpSp>
          <p:nvGrpSpPr>
            <p:cNvPr id="54" name="Group 53">
              <a:extLst>
                <a:ext uri="{FF2B5EF4-FFF2-40B4-BE49-F238E27FC236}">
                  <a16:creationId xmlns:a16="http://schemas.microsoft.com/office/drawing/2014/main" id="{515190CE-D310-98FC-2CC1-D59C36FB8A95}"/>
                </a:ext>
              </a:extLst>
            </p:cNvPr>
            <p:cNvGrpSpPr/>
            <p:nvPr/>
          </p:nvGrpSpPr>
          <p:grpSpPr>
            <a:xfrm>
              <a:off x="6296615" y="3080352"/>
              <a:ext cx="3942759" cy="644682"/>
              <a:chOff x="2330351" y="2324099"/>
              <a:chExt cx="3239388" cy="433011"/>
            </a:xfrm>
          </p:grpSpPr>
          <p:pic>
            <p:nvPicPr>
              <p:cNvPr id="9" name="Image 7" descr="preencoded.png"/>
              <p:cNvPicPr>
                <a:picLocks noChangeAspect="1"/>
              </p:cNvPicPr>
              <p:nvPr/>
            </p:nvPicPr>
            <p:blipFill>
              <a:blip r:embed="rId10"/>
              <a:stretch>
                <a:fillRect/>
              </a:stretch>
            </p:blipFill>
            <p:spPr>
              <a:xfrm>
                <a:off x="2330351" y="2324099"/>
                <a:ext cx="3239388" cy="421027"/>
              </a:xfrm>
              <a:prstGeom prst="rect">
                <a:avLst/>
              </a:prstGeom>
            </p:spPr>
          </p:pic>
          <p:pic>
            <p:nvPicPr>
              <p:cNvPr id="10" name="Image 8" descr="preencoded.png"/>
              <p:cNvPicPr>
                <a:picLocks noChangeAspect="1"/>
              </p:cNvPicPr>
              <p:nvPr/>
            </p:nvPicPr>
            <p:blipFill>
              <a:blip r:embed="rId11"/>
              <a:stretch>
                <a:fillRect/>
              </a:stretch>
            </p:blipFill>
            <p:spPr>
              <a:xfrm>
                <a:off x="2330351" y="2336083"/>
                <a:ext cx="1676227" cy="421027"/>
              </a:xfrm>
              <a:prstGeom prst="rect">
                <a:avLst/>
              </a:prstGeom>
            </p:spPr>
          </p:pic>
        </p:grpSp>
        <p:sp>
          <p:nvSpPr>
            <p:cNvPr id="29" name="Text 5"/>
            <p:cNvSpPr/>
            <p:nvPr/>
          </p:nvSpPr>
          <p:spPr>
            <a:xfrm>
              <a:off x="6952119" y="3277169"/>
              <a:ext cx="618109" cy="233205"/>
            </a:xfrm>
            <a:prstGeom prst="rect">
              <a:avLst/>
            </a:prstGeom>
            <a:noFill/>
            <a:ln/>
          </p:spPr>
          <p:txBody>
            <a:bodyPr wrap="square" lIns="0" tIns="0" rIns="0" bIns="0" rtlCol="0" anchor="t">
              <a:spAutoFit/>
            </a:bodyPr>
            <a:lstStyle/>
            <a:p>
              <a:pPr marL="0" indent="0">
                <a:lnSpc>
                  <a:spcPts val="1800"/>
                </a:lnSpc>
                <a:buNone/>
              </a:pPr>
              <a:r>
                <a:rPr lang="en-US" sz="2000" b="1" dirty="0">
                  <a:solidFill>
                    <a:srgbClr val="FFFFFF"/>
                  </a:solidFill>
                  <a:latin typeface="Times New Roman" panose="02020603050405020304" pitchFamily="18" charset="0"/>
                  <a:ea typeface="Arial" pitchFamily="34" charset="-122"/>
                  <a:cs typeface="Times New Roman" panose="02020603050405020304" pitchFamily="18" charset="0"/>
                </a:rPr>
                <a:t>41%</a:t>
              </a:r>
              <a:endParaRPr lang="en-US" sz="2000" dirty="0">
                <a:latin typeface="Times New Roman" panose="02020603050405020304" pitchFamily="18" charset="0"/>
                <a:cs typeface="Times New Roman" panose="02020603050405020304" pitchFamily="18" charset="0"/>
              </a:endParaRPr>
            </a:p>
          </p:txBody>
        </p:sp>
      </p:grpSp>
      <p:sp>
        <p:nvSpPr>
          <p:cNvPr id="30" name="Text 6"/>
          <p:cNvSpPr/>
          <p:nvPr/>
        </p:nvSpPr>
        <p:spPr>
          <a:xfrm>
            <a:off x="6550822" y="2681506"/>
            <a:ext cx="3254573" cy="204351"/>
          </a:xfrm>
          <a:prstGeom prst="rect">
            <a:avLst/>
          </a:prstGeom>
          <a:noFill/>
          <a:ln/>
        </p:spPr>
        <p:txBody>
          <a:bodyPr wrap="square" lIns="0" tIns="0" rIns="0" bIns="0" rtlCol="0" anchor="t">
            <a:spAutoFit/>
          </a:bodyPr>
          <a:lstStyle/>
          <a:p>
            <a:pPr marL="0" indent="0">
              <a:lnSpc>
                <a:spcPts val="1500"/>
              </a:lnSpc>
              <a:buNone/>
            </a:pPr>
            <a:r>
              <a:rPr lang="en-US" sz="2000" dirty="0">
                <a:solidFill>
                  <a:srgbClr val="4B5563"/>
                </a:solidFill>
                <a:latin typeface="Times New Roman" panose="02020603050405020304" pitchFamily="18" charset="0"/>
                <a:ea typeface="Arial" pitchFamily="34" charset="-122"/>
                <a:cs typeface="Times New Roman" panose="02020603050405020304" pitchFamily="18" charset="0"/>
              </a:rPr>
              <a:t>2025</a:t>
            </a:r>
            <a:endParaRPr lang="en-US" sz="2000" dirty="0">
              <a:latin typeface="Times New Roman" panose="02020603050405020304" pitchFamily="18" charset="0"/>
              <a:cs typeface="Times New Roman" panose="02020603050405020304" pitchFamily="18" charset="0"/>
            </a:endParaRPr>
          </a:p>
        </p:txBody>
      </p:sp>
      <p:grpSp>
        <p:nvGrpSpPr>
          <p:cNvPr id="53" name="Group 52">
            <a:extLst>
              <a:ext uri="{FF2B5EF4-FFF2-40B4-BE49-F238E27FC236}">
                <a16:creationId xmlns:a16="http://schemas.microsoft.com/office/drawing/2014/main" id="{930DBCB6-789A-0318-EF22-1468C4323739}"/>
              </a:ext>
            </a:extLst>
          </p:cNvPr>
          <p:cNvGrpSpPr/>
          <p:nvPr/>
        </p:nvGrpSpPr>
        <p:grpSpPr>
          <a:xfrm>
            <a:off x="6445038" y="2927193"/>
            <a:ext cx="3942760" cy="644682"/>
            <a:chOff x="6296615" y="2355693"/>
            <a:chExt cx="3942760" cy="644682"/>
          </a:xfrm>
        </p:grpSpPr>
        <p:grpSp>
          <p:nvGrpSpPr>
            <p:cNvPr id="52" name="Group 51">
              <a:extLst>
                <a:ext uri="{FF2B5EF4-FFF2-40B4-BE49-F238E27FC236}">
                  <a16:creationId xmlns:a16="http://schemas.microsoft.com/office/drawing/2014/main" id="{965A0FA4-FF4F-C956-2CCB-60D7DBF90257}"/>
                </a:ext>
              </a:extLst>
            </p:cNvPr>
            <p:cNvGrpSpPr/>
            <p:nvPr/>
          </p:nvGrpSpPr>
          <p:grpSpPr>
            <a:xfrm>
              <a:off x="6296615" y="2355693"/>
              <a:ext cx="3942760" cy="644682"/>
              <a:chOff x="4241602" y="2324099"/>
              <a:chExt cx="2958703" cy="421027"/>
            </a:xfrm>
          </p:grpSpPr>
          <p:pic>
            <p:nvPicPr>
              <p:cNvPr id="11" name="Image 9" descr="preencoded.png"/>
              <p:cNvPicPr>
                <a:picLocks noChangeAspect="1"/>
              </p:cNvPicPr>
              <p:nvPr/>
            </p:nvPicPr>
            <p:blipFill>
              <a:blip r:embed="rId12"/>
              <a:stretch>
                <a:fillRect/>
              </a:stretch>
            </p:blipFill>
            <p:spPr>
              <a:xfrm>
                <a:off x="4241602" y="2324099"/>
                <a:ext cx="2958703" cy="421027"/>
              </a:xfrm>
              <a:prstGeom prst="rect">
                <a:avLst/>
              </a:prstGeom>
            </p:spPr>
          </p:pic>
          <p:pic>
            <p:nvPicPr>
              <p:cNvPr id="12" name="Image 10" descr="preencoded.png"/>
              <p:cNvPicPr>
                <a:picLocks noChangeAspect="1"/>
              </p:cNvPicPr>
              <p:nvPr/>
            </p:nvPicPr>
            <p:blipFill>
              <a:blip r:embed="rId13"/>
              <a:stretch>
                <a:fillRect/>
              </a:stretch>
            </p:blipFill>
            <p:spPr>
              <a:xfrm>
                <a:off x="4241602" y="2324099"/>
                <a:ext cx="1629232" cy="421027"/>
              </a:xfrm>
              <a:prstGeom prst="rect">
                <a:avLst/>
              </a:prstGeom>
            </p:spPr>
          </p:pic>
        </p:grpSp>
        <p:sp>
          <p:nvSpPr>
            <p:cNvPr id="31" name="Text 7"/>
            <p:cNvSpPr/>
            <p:nvPr/>
          </p:nvSpPr>
          <p:spPr>
            <a:xfrm>
              <a:off x="6981825" y="2601771"/>
              <a:ext cx="594121" cy="233205"/>
            </a:xfrm>
            <a:prstGeom prst="rect">
              <a:avLst/>
            </a:prstGeom>
            <a:noFill/>
            <a:ln/>
          </p:spPr>
          <p:txBody>
            <a:bodyPr wrap="square" lIns="0" tIns="0" rIns="0" bIns="0" rtlCol="0" anchor="t">
              <a:spAutoFit/>
            </a:bodyPr>
            <a:lstStyle/>
            <a:p>
              <a:pPr marL="0" indent="0">
                <a:lnSpc>
                  <a:spcPts val="1800"/>
                </a:lnSpc>
                <a:buNone/>
              </a:pPr>
              <a:r>
                <a:rPr lang="en-US" sz="2000" b="1" dirty="0">
                  <a:solidFill>
                    <a:srgbClr val="FFFFFF"/>
                  </a:solidFill>
                  <a:latin typeface="Times New Roman" panose="02020603050405020304" pitchFamily="18" charset="0"/>
                  <a:ea typeface="Arial" pitchFamily="34" charset="-122"/>
                  <a:cs typeface="Times New Roman" panose="02020603050405020304" pitchFamily="18" charset="0"/>
                </a:rPr>
                <a:t>48%</a:t>
              </a:r>
              <a:endParaRPr lang="en-US" sz="2000" dirty="0">
                <a:latin typeface="Times New Roman" panose="02020603050405020304" pitchFamily="18" charset="0"/>
                <a:cs typeface="Times New Roman" panose="02020603050405020304" pitchFamily="18" charset="0"/>
              </a:endParaRPr>
            </a:p>
          </p:txBody>
        </p:sp>
      </p:grpSp>
      <p:sp>
        <p:nvSpPr>
          <p:cNvPr id="32" name="Text 8"/>
          <p:cNvSpPr/>
          <p:nvPr/>
        </p:nvSpPr>
        <p:spPr>
          <a:xfrm>
            <a:off x="1877522" y="4279050"/>
            <a:ext cx="8436957" cy="204351"/>
          </a:xfrm>
          <a:prstGeom prst="rect">
            <a:avLst/>
          </a:prstGeom>
          <a:noFill/>
          <a:ln/>
        </p:spPr>
        <p:txBody>
          <a:bodyPr wrap="square" lIns="0" tIns="0" rIns="0" bIns="0" rtlCol="0" anchor="t">
            <a:spAutoFit/>
          </a:bodyPr>
          <a:lstStyle/>
          <a:p>
            <a:pPr marL="0" indent="0">
              <a:lnSpc>
                <a:spcPts val="1500"/>
              </a:lnSpc>
              <a:buNone/>
            </a:pPr>
            <a:r>
              <a:rPr lang="en-US" sz="2000" dirty="0">
                <a:solidFill>
                  <a:srgbClr val="4B5563"/>
                </a:solidFill>
                <a:latin typeface="Times New Roman" panose="02020603050405020304" pitchFamily="18" charset="0"/>
                <a:ea typeface="Arial" pitchFamily="34" charset="-122"/>
                <a:cs typeface="Times New Roman" panose="02020603050405020304" pitchFamily="18" charset="0"/>
              </a:rPr>
              <a:t>Tỷ lệ doanh nghiệp ưu tiên sử dụng tên miền .VN tăng từ 41% lên 48% năm 2025</a:t>
            </a:r>
            <a:endParaRPr lang="en-US" sz="2000" dirty="0">
              <a:latin typeface="Times New Roman" panose="02020603050405020304" pitchFamily="18" charset="0"/>
              <a:cs typeface="Times New Roman" panose="02020603050405020304" pitchFamily="18" charset="0"/>
            </a:endParaRPr>
          </a:p>
        </p:txBody>
      </p:sp>
      <p:sp>
        <p:nvSpPr>
          <p:cNvPr id="51" name="Text 27"/>
          <p:cNvSpPr/>
          <p:nvPr/>
        </p:nvSpPr>
        <p:spPr>
          <a:xfrm>
            <a:off x="190500" y="8753475"/>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8</a:t>
            </a:r>
            <a:endParaRPr lang="en-US" sz="98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5"/>
                                        </p:tgtEl>
                                        <p:attrNameLst>
                                          <p:attrName>style.visibility</p:attrName>
                                        </p:attrNameLst>
                                      </p:cBhvr>
                                      <p:to>
                                        <p:strVal val="visible"/>
                                      </p:to>
                                    </p:set>
                                    <p:animEffect transition="in" filter="wipe(left)">
                                      <p:cBhvr>
                                        <p:cTn id="10" dur="500"/>
                                        <p:tgtEl>
                                          <p:spTgt spid="25"/>
                                        </p:tgtEl>
                                      </p:cBhvr>
                                    </p:animEffect>
                                  </p:childTnLst>
                                </p:cTn>
                              </p:par>
                            </p:childTnLst>
                          </p:cTn>
                        </p:par>
                        <p:par>
                          <p:cTn id="11" fill="hold">
                            <p:stCondLst>
                              <p:cond delay="500"/>
                            </p:stCondLst>
                            <p:childTnLst>
                              <p:par>
                                <p:cTn id="12" presetID="16" presetClass="entr" presetSubtype="21" fill="hold" nodeType="afterEffect">
                                  <p:stCondLst>
                                    <p:cond delay="0"/>
                                  </p:stCondLst>
                                  <p:childTnLst>
                                    <p:set>
                                      <p:cBhvr>
                                        <p:cTn id="13" dur="1" fill="hold">
                                          <p:stCondLst>
                                            <p:cond delay="0"/>
                                          </p:stCondLst>
                                        </p:cTn>
                                        <p:tgtEl>
                                          <p:spTgt spid="56"/>
                                        </p:tgtEl>
                                        <p:attrNameLst>
                                          <p:attrName>style.visibility</p:attrName>
                                        </p:attrNameLst>
                                      </p:cBhvr>
                                      <p:to>
                                        <p:strVal val="visible"/>
                                      </p:to>
                                    </p:set>
                                    <p:animEffect transition="in" filter="barn(inVertical)">
                                      <p:cBhvr>
                                        <p:cTn id="14" dur="500"/>
                                        <p:tgtEl>
                                          <p:spTgt spid="56"/>
                                        </p:tgtEl>
                                      </p:cBhvr>
                                    </p:animEffect>
                                  </p:childTnLst>
                                </p:cTn>
                              </p:par>
                              <p:par>
                                <p:cTn id="15" presetID="16" presetClass="entr" presetSubtype="21"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barn(inVertical)">
                                      <p:cBhvr>
                                        <p:cTn id="17" dur="500"/>
                                        <p:tgtEl>
                                          <p:spTgt spid="27"/>
                                        </p:tgtEl>
                                      </p:cBhvr>
                                    </p:animEffect>
                                  </p:childTnLst>
                                </p:cTn>
                              </p:par>
                              <p:par>
                                <p:cTn id="18" presetID="16" presetClass="entr" presetSubtype="21" fill="hold" grpId="0" nodeType="withEffect">
                                  <p:stCondLst>
                                    <p:cond delay="0"/>
                                  </p:stCondLst>
                                  <p:childTnLst>
                                    <p:set>
                                      <p:cBhvr>
                                        <p:cTn id="19" dur="1" fill="hold">
                                          <p:stCondLst>
                                            <p:cond delay="0"/>
                                          </p:stCondLst>
                                        </p:cTn>
                                        <p:tgtEl>
                                          <p:spTgt spid="26"/>
                                        </p:tgtEl>
                                        <p:attrNameLst>
                                          <p:attrName>style.visibility</p:attrName>
                                        </p:attrNameLst>
                                      </p:cBhvr>
                                      <p:to>
                                        <p:strVal val="visible"/>
                                      </p:to>
                                    </p:set>
                                    <p:animEffect transition="in" filter="barn(inVertical)">
                                      <p:cBhvr>
                                        <p:cTn id="20" dur="500"/>
                                        <p:tgtEl>
                                          <p:spTgt spid="2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28"/>
                                        </p:tgtEl>
                                        <p:attrNameLst>
                                          <p:attrName>style.visibility</p:attrName>
                                        </p:attrNameLst>
                                      </p:cBhvr>
                                      <p:to>
                                        <p:strVal val="visible"/>
                                      </p:to>
                                    </p:set>
                                    <p:animEffect transition="in" filter="wipe(up)">
                                      <p:cBhvr>
                                        <p:cTn id="25" dur="500"/>
                                        <p:tgtEl>
                                          <p:spTgt spid="28"/>
                                        </p:tgtEl>
                                      </p:cBhvr>
                                    </p:animEffect>
                                  </p:childTnLst>
                                </p:cTn>
                              </p:par>
                              <p:par>
                                <p:cTn id="26" presetID="22" presetClass="entr" presetSubtype="1" fill="hold" nodeType="withEffect">
                                  <p:stCondLst>
                                    <p:cond delay="0"/>
                                  </p:stCondLst>
                                  <p:childTnLst>
                                    <p:set>
                                      <p:cBhvr>
                                        <p:cTn id="27" dur="1" fill="hold">
                                          <p:stCondLst>
                                            <p:cond delay="0"/>
                                          </p:stCondLst>
                                        </p:cTn>
                                        <p:tgtEl>
                                          <p:spTgt spid="55"/>
                                        </p:tgtEl>
                                        <p:attrNameLst>
                                          <p:attrName>style.visibility</p:attrName>
                                        </p:attrNameLst>
                                      </p:cBhvr>
                                      <p:to>
                                        <p:strVal val="visible"/>
                                      </p:to>
                                    </p:set>
                                    <p:animEffect transition="in" filter="wipe(up)">
                                      <p:cBhvr>
                                        <p:cTn id="28" dur="500"/>
                                        <p:tgtEl>
                                          <p:spTgt spid="55"/>
                                        </p:tgtEl>
                                      </p:cBhvr>
                                    </p:animEffect>
                                  </p:childTnLst>
                                </p:cTn>
                              </p:par>
                              <p:par>
                                <p:cTn id="29" presetID="22" presetClass="entr" presetSubtype="1"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animEffect transition="in" filter="wipe(up)">
                                      <p:cBhvr>
                                        <p:cTn id="31" dur="500"/>
                                        <p:tgtEl>
                                          <p:spTgt spid="30"/>
                                        </p:tgtEl>
                                      </p:cBhvr>
                                    </p:animEffect>
                                  </p:childTnLst>
                                </p:cTn>
                              </p:par>
                              <p:par>
                                <p:cTn id="32" presetID="22" presetClass="entr" presetSubtype="1" fill="hold" nodeType="withEffect">
                                  <p:stCondLst>
                                    <p:cond delay="0"/>
                                  </p:stCondLst>
                                  <p:childTnLst>
                                    <p:set>
                                      <p:cBhvr>
                                        <p:cTn id="33" dur="1" fill="hold">
                                          <p:stCondLst>
                                            <p:cond delay="0"/>
                                          </p:stCondLst>
                                        </p:cTn>
                                        <p:tgtEl>
                                          <p:spTgt spid="53"/>
                                        </p:tgtEl>
                                        <p:attrNameLst>
                                          <p:attrName>style.visibility</p:attrName>
                                        </p:attrNameLst>
                                      </p:cBhvr>
                                      <p:to>
                                        <p:strVal val="visible"/>
                                      </p:to>
                                    </p:set>
                                    <p:animEffect transition="in" filter="wipe(up)">
                                      <p:cBhvr>
                                        <p:cTn id="34" dur="500"/>
                                        <p:tgtEl>
                                          <p:spTgt spid="53"/>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wipe(up)">
                                      <p:cBhvr>
                                        <p:cTn id="3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28" grpId="0" animBg="1"/>
      <p:bldP spid="30" grpId="0" animBg="1"/>
      <p:bldP spid="3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902B73-2DB8-47F3-2BC7-14A2BBB5D607}"/>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487EFA4-15F0-C56C-25F8-EC6F81174122}"/>
              </a:ext>
            </a:extLst>
          </p:cNvPr>
          <p:cNvPicPr>
            <a:picLocks noChangeAspect="1"/>
          </p:cNvPicPr>
          <p:nvPr/>
        </p:nvPicPr>
        <p:blipFill>
          <a:blip r:embed="rId3"/>
          <a:stretch>
            <a:fillRect/>
          </a:stretch>
        </p:blipFill>
        <p:spPr>
          <a:xfrm>
            <a:off x="0" y="0"/>
            <a:ext cx="12192000" cy="9029700"/>
          </a:xfrm>
          <a:prstGeom prst="rect">
            <a:avLst/>
          </a:prstGeom>
        </p:spPr>
      </p:pic>
      <p:pic>
        <p:nvPicPr>
          <p:cNvPr id="3" name="Image 1" descr="preencoded.png">
            <a:extLst>
              <a:ext uri="{FF2B5EF4-FFF2-40B4-BE49-F238E27FC236}">
                <a16:creationId xmlns:a16="http://schemas.microsoft.com/office/drawing/2014/main" id="{82BEAD04-E3A5-38FB-858C-F52FEB68A694}"/>
              </a:ext>
            </a:extLst>
          </p:cNvPr>
          <p:cNvPicPr>
            <a:picLocks noChangeAspect="1"/>
          </p:cNvPicPr>
          <p:nvPr/>
        </p:nvPicPr>
        <p:blipFill>
          <a:blip r:embed="rId4"/>
          <a:stretch>
            <a:fillRect/>
          </a:stretch>
        </p:blipFill>
        <p:spPr>
          <a:xfrm>
            <a:off x="0" y="0"/>
            <a:ext cx="12192000" cy="723900"/>
          </a:xfrm>
          <a:prstGeom prst="rect">
            <a:avLst/>
          </a:prstGeom>
        </p:spPr>
      </p:pic>
      <p:grpSp>
        <p:nvGrpSpPr>
          <p:cNvPr id="52" name="Group 51">
            <a:extLst>
              <a:ext uri="{FF2B5EF4-FFF2-40B4-BE49-F238E27FC236}">
                <a16:creationId xmlns:a16="http://schemas.microsoft.com/office/drawing/2014/main" id="{1F076650-C905-D355-3363-5CD708D8D86B}"/>
              </a:ext>
            </a:extLst>
          </p:cNvPr>
          <p:cNvGrpSpPr/>
          <p:nvPr/>
        </p:nvGrpSpPr>
        <p:grpSpPr>
          <a:xfrm>
            <a:off x="190500" y="1227819"/>
            <a:ext cx="12001500" cy="5439681"/>
            <a:chOff x="190500" y="1227819"/>
            <a:chExt cx="12001500" cy="7801881"/>
          </a:xfrm>
        </p:grpSpPr>
        <p:pic>
          <p:nvPicPr>
            <p:cNvPr id="13" name="Image 11" descr="preencoded.png">
              <a:extLst>
                <a:ext uri="{FF2B5EF4-FFF2-40B4-BE49-F238E27FC236}">
                  <a16:creationId xmlns:a16="http://schemas.microsoft.com/office/drawing/2014/main" id="{235B679A-E50E-EB8E-1212-EA2666DD9339}"/>
                </a:ext>
              </a:extLst>
            </p:cNvPr>
            <p:cNvPicPr>
              <a:picLocks noChangeAspect="1"/>
            </p:cNvPicPr>
            <p:nvPr/>
          </p:nvPicPr>
          <p:blipFill>
            <a:blip r:embed="rId5"/>
            <a:stretch>
              <a:fillRect/>
            </a:stretch>
          </p:blipFill>
          <p:spPr>
            <a:xfrm>
              <a:off x="190500" y="1227819"/>
              <a:ext cx="12001500" cy="7801881"/>
            </a:xfrm>
            <a:prstGeom prst="rect">
              <a:avLst/>
            </a:prstGeom>
          </p:spPr>
        </p:pic>
        <p:pic>
          <p:nvPicPr>
            <p:cNvPr id="14" name="Image 12" descr="preencoded.png">
              <a:extLst>
                <a:ext uri="{FF2B5EF4-FFF2-40B4-BE49-F238E27FC236}">
                  <a16:creationId xmlns:a16="http://schemas.microsoft.com/office/drawing/2014/main" id="{9F755999-3402-3413-5A12-79A274A9AED9}"/>
                </a:ext>
              </a:extLst>
            </p:cNvPr>
            <p:cNvPicPr>
              <a:picLocks noChangeAspect="1"/>
            </p:cNvPicPr>
            <p:nvPr/>
          </p:nvPicPr>
          <p:blipFill>
            <a:blip r:embed="rId6"/>
            <a:stretch>
              <a:fillRect/>
            </a:stretch>
          </p:blipFill>
          <p:spPr>
            <a:xfrm>
              <a:off x="190500" y="1245013"/>
              <a:ext cx="12001500" cy="826207"/>
            </a:xfrm>
            <a:prstGeom prst="rect">
              <a:avLst/>
            </a:prstGeom>
          </p:spPr>
        </p:pic>
      </p:grpSp>
      <p:pic>
        <p:nvPicPr>
          <p:cNvPr id="15" name="Image 13" descr="preencoded.png">
            <a:extLst>
              <a:ext uri="{FF2B5EF4-FFF2-40B4-BE49-F238E27FC236}">
                <a16:creationId xmlns:a16="http://schemas.microsoft.com/office/drawing/2014/main" id="{C3CCC71F-4239-9FF7-4B47-32E0D4A8FF38}"/>
              </a:ext>
            </a:extLst>
          </p:cNvPr>
          <p:cNvPicPr>
            <a:picLocks noChangeAspect="1"/>
          </p:cNvPicPr>
          <p:nvPr/>
        </p:nvPicPr>
        <p:blipFill>
          <a:blip r:embed="rId7"/>
          <a:stretch>
            <a:fillRect/>
          </a:stretch>
        </p:blipFill>
        <p:spPr>
          <a:xfrm>
            <a:off x="419099" y="1370218"/>
            <a:ext cx="276225" cy="276225"/>
          </a:xfrm>
          <a:prstGeom prst="rect">
            <a:avLst/>
          </a:prstGeom>
        </p:spPr>
      </p:pic>
      <p:sp>
        <p:nvSpPr>
          <p:cNvPr id="24" name="Text 0">
            <a:extLst>
              <a:ext uri="{FF2B5EF4-FFF2-40B4-BE49-F238E27FC236}">
                <a16:creationId xmlns:a16="http://schemas.microsoft.com/office/drawing/2014/main" id="{CDBB6890-7DE8-7E51-44AE-742591464EA6}"/>
              </a:ext>
            </a:extLst>
          </p:cNvPr>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Công nghệ và đổi mới trong TMĐT</a:t>
            </a:r>
            <a:endParaRPr lang="en-US" sz="2600" dirty="0">
              <a:latin typeface="Times New Roman" panose="02020603050405020304" pitchFamily="18" charset="0"/>
              <a:cs typeface="Times New Roman" panose="02020603050405020304" pitchFamily="18" charset="0"/>
            </a:endParaRPr>
          </a:p>
        </p:txBody>
      </p:sp>
      <p:sp>
        <p:nvSpPr>
          <p:cNvPr id="33" name="Text 9">
            <a:extLst>
              <a:ext uri="{FF2B5EF4-FFF2-40B4-BE49-F238E27FC236}">
                <a16:creationId xmlns:a16="http://schemas.microsoft.com/office/drawing/2014/main" id="{D779A55F-52C4-BB7E-B483-C74BEEFE4ACC}"/>
              </a:ext>
            </a:extLst>
          </p:cNvPr>
          <p:cNvSpPr/>
          <p:nvPr/>
        </p:nvSpPr>
        <p:spPr>
          <a:xfrm>
            <a:off x="885824" y="1398184"/>
            <a:ext cx="6076950"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B5E20"/>
                </a:solidFill>
                <a:latin typeface="Times New Roman" panose="02020603050405020304" pitchFamily="18" charset="0"/>
                <a:ea typeface="Arial" pitchFamily="34" charset="-122"/>
                <a:cs typeface="Times New Roman" panose="02020603050405020304" pitchFamily="18" charset="0"/>
              </a:rPr>
              <a:t>Công cụ đổi mới</a:t>
            </a:r>
            <a:endParaRPr lang="en-US" sz="2400" dirty="0">
              <a:latin typeface="Times New Roman" panose="02020603050405020304" pitchFamily="18" charset="0"/>
              <a:cs typeface="Times New Roman" panose="02020603050405020304" pitchFamily="18" charset="0"/>
            </a:endParaRPr>
          </a:p>
        </p:txBody>
      </p:sp>
      <p:sp>
        <p:nvSpPr>
          <p:cNvPr id="51" name="Text 27">
            <a:extLst>
              <a:ext uri="{FF2B5EF4-FFF2-40B4-BE49-F238E27FC236}">
                <a16:creationId xmlns:a16="http://schemas.microsoft.com/office/drawing/2014/main" id="{2B393800-A840-D713-65C6-C917DEBF1A55}"/>
              </a:ext>
            </a:extLst>
          </p:cNvPr>
          <p:cNvSpPr/>
          <p:nvPr/>
        </p:nvSpPr>
        <p:spPr>
          <a:xfrm>
            <a:off x="190500" y="8753475"/>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8</a:t>
            </a:r>
            <a:endParaRPr lang="en-US" sz="980" dirty="0">
              <a:latin typeface="Times New Roman" panose="02020603050405020304" pitchFamily="18" charset="0"/>
              <a:cs typeface="Times New Roman" panose="02020603050405020304" pitchFamily="18" charset="0"/>
            </a:endParaRPr>
          </a:p>
        </p:txBody>
      </p:sp>
      <p:graphicFrame>
        <p:nvGraphicFramePr>
          <p:cNvPr id="53" name="Table 52">
            <a:extLst>
              <a:ext uri="{FF2B5EF4-FFF2-40B4-BE49-F238E27FC236}">
                <a16:creationId xmlns:a16="http://schemas.microsoft.com/office/drawing/2014/main" id="{86305487-0EB3-1BF0-8E5A-6EBAD5641119}"/>
              </a:ext>
            </a:extLst>
          </p:cNvPr>
          <p:cNvGraphicFramePr>
            <a:graphicFrameLocks noGrp="1"/>
          </p:cNvGraphicFramePr>
          <p:nvPr>
            <p:extLst>
              <p:ext uri="{D42A27DB-BD31-4B8C-83A1-F6EECF244321}">
                <p14:modId xmlns:p14="http://schemas.microsoft.com/office/powerpoint/2010/main" val="3639728938"/>
              </p:ext>
            </p:extLst>
          </p:nvPr>
        </p:nvGraphicFramePr>
        <p:xfrm>
          <a:off x="1845733" y="2600194"/>
          <a:ext cx="9220200" cy="2956560"/>
        </p:xfrm>
        <a:graphic>
          <a:graphicData uri="http://schemas.openxmlformats.org/drawingml/2006/table">
            <a:tbl>
              <a:tblPr firstRow="1" bandRow="1">
                <a:tableStyleId>{93296810-A885-4BE3-A3E7-6D5BEEA58F35}</a:tableStyleId>
              </a:tblPr>
              <a:tblGrid>
                <a:gridCol w="4610100">
                  <a:extLst>
                    <a:ext uri="{9D8B030D-6E8A-4147-A177-3AD203B41FA5}">
                      <a16:colId xmlns:a16="http://schemas.microsoft.com/office/drawing/2014/main" val="4224287434"/>
                    </a:ext>
                  </a:extLst>
                </a:gridCol>
                <a:gridCol w="4610100">
                  <a:extLst>
                    <a:ext uri="{9D8B030D-6E8A-4147-A177-3AD203B41FA5}">
                      <a16:colId xmlns:a16="http://schemas.microsoft.com/office/drawing/2014/main" val="1888644446"/>
                    </a:ext>
                  </a:extLst>
                </a:gridCol>
              </a:tblGrid>
              <a:tr h="370840">
                <a:tc>
                  <a:txBody>
                    <a:bodyPr/>
                    <a:lstStyle/>
                    <a:p>
                      <a:pPr algn="ctr">
                        <a:lnSpc>
                          <a:spcPct val="100000"/>
                        </a:lnSpc>
                      </a:pPr>
                      <a:r>
                        <a:rPr lang="en-US" sz="2200" dirty="0" err="1">
                          <a:latin typeface="Times New Roman" panose="02020603050405020304" pitchFamily="18" charset="0"/>
                          <a:cs typeface="Times New Roman" panose="02020603050405020304" pitchFamily="18" charset="0"/>
                        </a:rPr>
                        <a:t>Năm</a:t>
                      </a:r>
                      <a:r>
                        <a:rPr lang="en-US" sz="2200" dirty="0">
                          <a:latin typeface="Times New Roman" panose="02020603050405020304" pitchFamily="18" charset="0"/>
                          <a:cs typeface="Times New Roman" panose="02020603050405020304" pitchFamily="18" charset="0"/>
                        </a:rPr>
                        <a:t> 2024</a:t>
                      </a:r>
                    </a:p>
                  </a:txBody>
                  <a:tcPr/>
                </a:tc>
                <a:tc>
                  <a:txBody>
                    <a:bodyPr/>
                    <a:lstStyle/>
                    <a:p>
                      <a:pPr algn="ctr">
                        <a:lnSpc>
                          <a:spcPct val="100000"/>
                        </a:lnSpc>
                      </a:pPr>
                      <a:r>
                        <a:rPr lang="en-US" sz="2200" dirty="0" err="1">
                          <a:latin typeface="Times New Roman" panose="02020603050405020304" pitchFamily="18" charset="0"/>
                          <a:cs typeface="Times New Roman" panose="02020603050405020304" pitchFamily="18" charset="0"/>
                        </a:rPr>
                        <a:t>Năm</a:t>
                      </a:r>
                      <a:r>
                        <a:rPr lang="en-US" sz="2200" dirty="0">
                          <a:latin typeface="Times New Roman" panose="02020603050405020304" pitchFamily="18" charset="0"/>
                          <a:cs typeface="Times New Roman" panose="02020603050405020304" pitchFamily="18" charset="0"/>
                        </a:rPr>
                        <a:t> 2025</a:t>
                      </a:r>
                    </a:p>
                  </a:txBody>
                  <a:tcPr/>
                </a:tc>
                <a:extLst>
                  <a:ext uri="{0D108BD9-81ED-4DB2-BD59-A6C34878D82A}">
                    <a16:rowId xmlns:a16="http://schemas.microsoft.com/office/drawing/2014/main" val="12111227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Phần</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mềm</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chuyên</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sâu</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thấp</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quản</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lý</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nhân</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sự</a:t>
                      </a:r>
                      <a:r>
                        <a:rPr lang="en-US" sz="2000" kern="1200" dirty="0">
                          <a:solidFill>
                            <a:schemeClr val="dk1"/>
                          </a:solidFill>
                          <a:effectLst/>
                          <a:latin typeface="Times New Roman" panose="02020603050405020304" pitchFamily="18" charset="0"/>
                          <a:cs typeface="Times New Roman" panose="02020603050405020304" pitchFamily="18" charset="0"/>
                        </a:rPr>
                        <a:t> 47%, SCM/CRM 29%, ERP 21%; DN </a:t>
                      </a:r>
                      <a:r>
                        <a:rPr lang="en-US" sz="2000" kern="1200" dirty="0" err="1">
                          <a:solidFill>
                            <a:schemeClr val="dk1"/>
                          </a:solidFill>
                          <a:effectLst/>
                          <a:latin typeface="Times New Roman" panose="02020603050405020304" pitchFamily="18" charset="0"/>
                          <a:cs typeface="Times New Roman" panose="02020603050405020304" pitchFamily="18" charset="0"/>
                        </a:rPr>
                        <a:t>lớn</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dẫn</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đầu</a:t>
                      </a:r>
                      <a:r>
                        <a:rPr lang="en-US" sz="2000" kern="1200" dirty="0">
                          <a:solidFill>
                            <a:schemeClr val="dk1"/>
                          </a:solidFill>
                          <a:effectLst/>
                          <a:latin typeface="Times New Roman" panose="02020603050405020304" pitchFamily="18" charset="0"/>
                          <a:cs typeface="Times New Roman" panose="02020603050405020304" pitchFamily="18" charset="0"/>
                        </a:rPr>
                        <a:t> 65-75%)</a:t>
                      </a:r>
                      <a:br>
                        <a:rPr lang="en-US" sz="2000" kern="1200" dirty="0">
                          <a:solidFill>
                            <a:schemeClr val="dk1"/>
                          </a:solidFill>
                          <a:effectLst/>
                          <a:latin typeface="Times New Roman" panose="02020603050405020304" pitchFamily="18" charset="0"/>
                          <a:cs typeface="Times New Roman" panose="02020603050405020304" pitchFamily="18" charset="0"/>
                        </a:rPr>
                      </a:b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Chữ</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ký</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điện</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tử</a:t>
                      </a:r>
                      <a:r>
                        <a:rPr lang="en-US" sz="2000" kern="1200" dirty="0">
                          <a:solidFill>
                            <a:schemeClr val="dk1"/>
                          </a:solidFill>
                          <a:effectLst/>
                          <a:latin typeface="Times New Roman" panose="02020603050405020304" pitchFamily="18" charset="0"/>
                          <a:cs typeface="Times New Roman" panose="02020603050405020304" pitchFamily="18" charset="0"/>
                        </a:rPr>
                        <a:t> 75% (92% DN </a:t>
                      </a:r>
                      <a:r>
                        <a:rPr lang="en-US" sz="2000" kern="1200" dirty="0" err="1">
                          <a:solidFill>
                            <a:schemeClr val="dk1"/>
                          </a:solidFill>
                          <a:effectLst/>
                          <a:latin typeface="Times New Roman" panose="02020603050405020304" pitchFamily="18" charset="0"/>
                          <a:cs typeface="Times New Roman" panose="02020603050405020304" pitchFamily="18" charset="0"/>
                        </a:rPr>
                        <a:t>lớn</a:t>
                      </a:r>
                      <a:r>
                        <a:rPr lang="en-US" sz="2000" kern="1200" dirty="0">
                          <a:solidFill>
                            <a:schemeClr val="dk1"/>
                          </a:solidFill>
                          <a:effectLst/>
                          <a:latin typeface="Times New Roman" panose="02020603050405020304" pitchFamily="18" charset="0"/>
                          <a:cs typeface="Times New Roman" panose="02020603050405020304" pitchFamily="18"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Hợp</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đồng</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điện</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tử</a:t>
                      </a:r>
                      <a:r>
                        <a:rPr lang="en-US" sz="2000" kern="1200" dirty="0">
                          <a:solidFill>
                            <a:schemeClr val="dk1"/>
                          </a:solidFill>
                          <a:effectLst/>
                          <a:latin typeface="Times New Roman" panose="02020603050405020304" pitchFamily="18" charset="0"/>
                          <a:cs typeface="Times New Roman" panose="02020603050405020304" pitchFamily="18" charset="0"/>
                        </a:rPr>
                        <a:t> 41%, </a:t>
                      </a:r>
                      <a:r>
                        <a:rPr lang="en-US" sz="2000" kern="1200" dirty="0" err="1">
                          <a:solidFill>
                            <a:schemeClr val="dk1"/>
                          </a:solidFill>
                          <a:effectLst/>
                          <a:latin typeface="Times New Roman" panose="02020603050405020304" pitchFamily="18" charset="0"/>
                          <a:cs typeface="Times New Roman" panose="02020603050405020304" pitchFamily="18" charset="0"/>
                        </a:rPr>
                        <a:t>chứng</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thực</a:t>
                      </a:r>
                      <a:r>
                        <a:rPr lang="en-US" sz="2000" kern="1200" dirty="0">
                          <a:solidFill>
                            <a:schemeClr val="dk1"/>
                          </a:solidFill>
                          <a:effectLst/>
                          <a:latin typeface="Times New Roman" panose="02020603050405020304" pitchFamily="18" charset="0"/>
                          <a:cs typeface="Times New Roman" panose="02020603050405020304" pitchFamily="18" charset="0"/>
                        </a:rPr>
                        <a:t> 24%. </a:t>
                      </a:r>
                    </a:p>
                    <a:p>
                      <a:pPr>
                        <a:lnSpc>
                          <a:spcPct val="100000"/>
                        </a:lnSpc>
                      </a:pPr>
                      <a:endParaRPr lang="en-US" sz="2000" dirty="0">
                        <a:latin typeface="Times New Roman" panose="02020603050405020304" pitchFamily="18" charset="0"/>
                        <a:cs typeface="Times New Roman" panose="02020603050405020304" pitchFamily="18" charset="0"/>
                      </a:endParaRPr>
                    </a:p>
                  </a:txBody>
                  <a:tcPr/>
                </a:tc>
                <a:tc>
                  <a:txBody>
                    <a:bodyPr/>
                    <a:lstStyle/>
                    <a:p>
                      <a:pPr>
                        <a:lnSpc>
                          <a:spcPct val="100000"/>
                        </a:lnSpc>
                      </a:pPr>
                      <a:r>
                        <a:rPr lang="en-US" sz="2000" kern="1200" dirty="0" err="1">
                          <a:solidFill>
                            <a:schemeClr val="dk1"/>
                          </a:solidFill>
                          <a:effectLst/>
                          <a:latin typeface="Times New Roman" panose="02020603050405020304" pitchFamily="18" charset="0"/>
                          <a:cs typeface="Times New Roman" panose="02020603050405020304" pitchFamily="18" charset="0"/>
                        </a:rPr>
                        <a:t>Phần</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mềm</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kế</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toán</a:t>
                      </a:r>
                      <a:r>
                        <a:rPr lang="en-US" sz="2000" kern="1200" dirty="0">
                          <a:solidFill>
                            <a:schemeClr val="dk1"/>
                          </a:solidFill>
                          <a:effectLst/>
                          <a:latin typeface="Times New Roman" panose="02020603050405020304" pitchFamily="18" charset="0"/>
                          <a:cs typeface="Times New Roman" panose="02020603050405020304" pitchFamily="18" charset="0"/>
                        </a:rPr>
                        <a:t> 90%, </a:t>
                      </a:r>
                      <a:r>
                        <a:rPr lang="en-US" sz="2000" kern="1200" dirty="0" err="1">
                          <a:solidFill>
                            <a:schemeClr val="dk1"/>
                          </a:solidFill>
                          <a:effectLst/>
                          <a:latin typeface="Times New Roman" panose="02020603050405020304" pitchFamily="18" charset="0"/>
                          <a:cs typeface="Times New Roman" panose="02020603050405020304" pitchFamily="18" charset="0"/>
                        </a:rPr>
                        <a:t>phân</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tích</a:t>
                      </a:r>
                      <a:r>
                        <a:rPr lang="en-US" sz="2000" kern="1200" dirty="0">
                          <a:solidFill>
                            <a:schemeClr val="dk1"/>
                          </a:solidFill>
                          <a:effectLst/>
                          <a:latin typeface="Times New Roman" panose="02020603050405020304" pitchFamily="18" charset="0"/>
                          <a:cs typeface="Times New Roman" panose="02020603050405020304" pitchFamily="18" charset="0"/>
                        </a:rPr>
                        <a:t> TMĐT 20%, AI 9%</a:t>
                      </a:r>
                    </a:p>
                    <a:p>
                      <a:pPr>
                        <a:lnSpc>
                          <a:spcPct val="100000"/>
                        </a:lnSpc>
                      </a:pP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Chữ</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ký</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điện</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tử</a:t>
                      </a:r>
                      <a:r>
                        <a:rPr lang="en-US" sz="2000" kern="1200" dirty="0">
                          <a:solidFill>
                            <a:schemeClr val="dk1"/>
                          </a:solidFill>
                          <a:effectLst/>
                          <a:latin typeface="Times New Roman" panose="02020603050405020304" pitchFamily="18" charset="0"/>
                          <a:cs typeface="Times New Roman" panose="02020603050405020304" pitchFamily="18" charset="0"/>
                        </a:rPr>
                        <a:t> 74% (</a:t>
                      </a:r>
                      <a:r>
                        <a:rPr lang="en-US" sz="2000" kern="1200" dirty="0" err="1">
                          <a:solidFill>
                            <a:schemeClr val="dk1"/>
                          </a:solidFill>
                          <a:effectLst/>
                          <a:latin typeface="Times New Roman" panose="02020603050405020304" pitchFamily="18" charset="0"/>
                          <a:cs typeface="Times New Roman" panose="02020603050405020304" pitchFamily="18" charset="0"/>
                        </a:rPr>
                        <a:t>ổn</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định</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từ</a:t>
                      </a:r>
                      <a:r>
                        <a:rPr lang="en-US" sz="2000" kern="1200" dirty="0">
                          <a:solidFill>
                            <a:schemeClr val="dk1"/>
                          </a:solidFill>
                          <a:effectLst/>
                          <a:latin typeface="Times New Roman" panose="02020603050405020304" pitchFamily="18" charset="0"/>
                          <a:cs typeface="Times New Roman" panose="02020603050405020304" pitchFamily="18" charset="0"/>
                        </a:rPr>
                        <a:t> 75% 2024)</a:t>
                      </a:r>
                    </a:p>
                    <a:p>
                      <a:pPr>
                        <a:lnSpc>
                          <a:spcPct val="100000"/>
                        </a:lnSpc>
                      </a:pP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Hợp</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đồng</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điện</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tử</a:t>
                      </a:r>
                      <a:r>
                        <a:rPr lang="en-US" sz="2000" kern="1200" dirty="0">
                          <a:solidFill>
                            <a:schemeClr val="dk1"/>
                          </a:solidFill>
                          <a:effectLst/>
                          <a:latin typeface="Times New Roman" panose="02020603050405020304" pitchFamily="18" charset="0"/>
                          <a:cs typeface="Times New Roman" panose="02020603050405020304" pitchFamily="18" charset="0"/>
                        </a:rPr>
                        <a:t> 42% (</a:t>
                      </a:r>
                      <a:r>
                        <a:rPr lang="en-US" sz="2000" kern="1200" dirty="0" err="1">
                          <a:solidFill>
                            <a:schemeClr val="dk1"/>
                          </a:solidFill>
                          <a:effectLst/>
                          <a:latin typeface="Times New Roman" panose="02020603050405020304" pitchFamily="18" charset="0"/>
                          <a:cs typeface="Times New Roman" panose="02020603050405020304" pitchFamily="18" charset="0"/>
                        </a:rPr>
                        <a:t>tăng</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từ</a:t>
                      </a:r>
                      <a:r>
                        <a:rPr lang="en-US" sz="2000" kern="1200" dirty="0">
                          <a:solidFill>
                            <a:schemeClr val="dk1"/>
                          </a:solidFill>
                          <a:effectLst/>
                          <a:latin typeface="Times New Roman" panose="02020603050405020304" pitchFamily="18" charset="0"/>
                          <a:cs typeface="Times New Roman" panose="02020603050405020304" pitchFamily="18" charset="0"/>
                        </a:rPr>
                        <a:t> 41%), </a:t>
                      </a:r>
                      <a:r>
                        <a:rPr lang="en-US" sz="2000" kern="1200" dirty="0" err="1">
                          <a:solidFill>
                            <a:schemeClr val="dk1"/>
                          </a:solidFill>
                          <a:effectLst/>
                          <a:latin typeface="Times New Roman" panose="02020603050405020304" pitchFamily="18" charset="0"/>
                          <a:cs typeface="Times New Roman" panose="02020603050405020304" pitchFamily="18" charset="0"/>
                        </a:rPr>
                        <a:t>chứng</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thực</a:t>
                      </a:r>
                      <a:r>
                        <a:rPr lang="en-US" sz="2000" kern="1200" dirty="0">
                          <a:solidFill>
                            <a:schemeClr val="dk1"/>
                          </a:solidFill>
                          <a:effectLst/>
                          <a:latin typeface="Times New Roman" panose="02020603050405020304" pitchFamily="18" charset="0"/>
                          <a:cs typeface="Times New Roman" panose="02020603050405020304" pitchFamily="18" charset="0"/>
                        </a:rPr>
                        <a:t> 29%</a:t>
                      </a:r>
                    </a:p>
                    <a:p>
                      <a:pPr>
                        <a:lnSpc>
                          <a:spcPct val="100000"/>
                        </a:lnSpc>
                      </a:pP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Khuyến</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nghị</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thúc</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đẩy</a:t>
                      </a:r>
                      <a:r>
                        <a:rPr lang="en-US" sz="2000" kern="1200" dirty="0">
                          <a:solidFill>
                            <a:schemeClr val="dk1"/>
                          </a:solidFill>
                          <a:effectLst/>
                          <a:latin typeface="Times New Roman" panose="02020603050405020304" pitchFamily="18" charset="0"/>
                          <a:cs typeface="Times New Roman" panose="02020603050405020304" pitchFamily="18" charset="0"/>
                        </a:rPr>
                        <a:t> AI </a:t>
                      </a:r>
                      <a:r>
                        <a:rPr lang="en-US" sz="2000" kern="1200" dirty="0" err="1">
                          <a:solidFill>
                            <a:schemeClr val="dk1"/>
                          </a:solidFill>
                          <a:effectLst/>
                          <a:latin typeface="Times New Roman" panose="02020603050405020304" pitchFamily="18" charset="0"/>
                          <a:cs typeface="Times New Roman" panose="02020603050405020304" pitchFamily="18" charset="0"/>
                        </a:rPr>
                        <a:t>cho</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xuất</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khẩu</a:t>
                      </a:r>
                      <a:r>
                        <a:rPr lang="en-US" sz="2000" kern="1200" dirty="0">
                          <a:solidFill>
                            <a:schemeClr val="dk1"/>
                          </a:solidFill>
                          <a:effectLst/>
                          <a:latin typeface="Times New Roman" panose="02020603050405020304" pitchFamily="18" charset="0"/>
                          <a:cs typeface="Times New Roman" panose="02020603050405020304" pitchFamily="18" charset="0"/>
                        </a:rPr>
                        <a:t> (17% DN </a:t>
                      </a:r>
                      <a:r>
                        <a:rPr lang="en-US" sz="2000" kern="1200" dirty="0" err="1">
                          <a:solidFill>
                            <a:schemeClr val="dk1"/>
                          </a:solidFill>
                          <a:effectLst/>
                          <a:latin typeface="Times New Roman" panose="02020603050405020304" pitchFamily="18" charset="0"/>
                          <a:cs typeface="Times New Roman" panose="02020603050405020304" pitchFamily="18" charset="0"/>
                        </a:rPr>
                        <a:t>dùng</a:t>
                      </a:r>
                      <a:r>
                        <a:rPr lang="en-US" sz="2000" kern="1200" dirty="0">
                          <a:solidFill>
                            <a:schemeClr val="dk1"/>
                          </a:solidFill>
                          <a:effectLst/>
                          <a:latin typeface="Times New Roman" panose="02020603050405020304" pitchFamily="18" charset="0"/>
                          <a:cs typeface="Times New Roman" panose="02020603050405020304" pitchFamily="18" charset="0"/>
                        </a:rPr>
                        <a:t> TMĐT </a:t>
                      </a:r>
                      <a:r>
                        <a:rPr lang="en-US" sz="2000" kern="1200" dirty="0" err="1">
                          <a:solidFill>
                            <a:schemeClr val="dk1"/>
                          </a:solidFill>
                          <a:effectLst/>
                          <a:latin typeface="Times New Roman" panose="02020603050405020304" pitchFamily="18" charset="0"/>
                          <a:cs typeface="Times New Roman" panose="02020603050405020304" pitchFamily="18" charset="0"/>
                        </a:rPr>
                        <a:t>xuất</a:t>
                      </a:r>
                      <a:r>
                        <a:rPr lang="en-US" sz="2000" kern="1200" dirty="0">
                          <a:solidFill>
                            <a:schemeClr val="dk1"/>
                          </a:solidFill>
                          <a:effectLst/>
                          <a:latin typeface="Times New Roman" panose="02020603050405020304" pitchFamily="18" charset="0"/>
                          <a:cs typeface="Times New Roman" panose="02020603050405020304" pitchFamily="18" charset="0"/>
                        </a:rPr>
                        <a:t> </a:t>
                      </a:r>
                      <a:r>
                        <a:rPr lang="en-US" sz="2000" kern="1200" dirty="0" err="1">
                          <a:solidFill>
                            <a:schemeClr val="dk1"/>
                          </a:solidFill>
                          <a:effectLst/>
                          <a:latin typeface="Times New Roman" panose="02020603050405020304" pitchFamily="18" charset="0"/>
                          <a:cs typeface="Times New Roman" panose="02020603050405020304" pitchFamily="18" charset="0"/>
                        </a:rPr>
                        <a:t>khẩu</a:t>
                      </a:r>
                      <a:r>
                        <a:rPr lang="en-US" sz="2000" kern="1200" dirty="0">
                          <a:solidFill>
                            <a:schemeClr val="dk1"/>
                          </a:solidFill>
                          <a:effectLst/>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75647674"/>
                  </a:ext>
                </a:extLst>
              </a:tr>
            </a:tbl>
          </a:graphicData>
        </a:graphic>
      </p:graphicFrame>
    </p:spTree>
    <p:extLst>
      <p:ext uri="{BB962C8B-B14F-4D97-AF65-F5344CB8AC3E}">
        <p14:creationId xmlns:p14="http://schemas.microsoft.com/office/powerpoint/2010/main" val="4208512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left)">
                                      <p:cBhvr>
                                        <p:cTn id="10" dur="500"/>
                                        <p:tgtEl>
                                          <p:spTgt spid="33"/>
                                        </p:tgtEl>
                                      </p:cBhvr>
                                    </p:animEffect>
                                  </p:childTnLst>
                                </p:cTn>
                              </p:par>
                            </p:childTnLst>
                          </p:cTn>
                        </p:par>
                        <p:par>
                          <p:cTn id="11" fill="hold">
                            <p:stCondLst>
                              <p:cond delay="500"/>
                            </p:stCondLst>
                            <p:childTnLst>
                              <p:par>
                                <p:cTn id="12" presetID="6" presetClass="entr" presetSubtype="32" fill="hold" nodeType="afterEffect">
                                  <p:stCondLst>
                                    <p:cond delay="0"/>
                                  </p:stCondLst>
                                  <p:childTnLst>
                                    <p:set>
                                      <p:cBhvr>
                                        <p:cTn id="13" dur="1" fill="hold">
                                          <p:stCondLst>
                                            <p:cond delay="0"/>
                                          </p:stCondLst>
                                        </p:cTn>
                                        <p:tgtEl>
                                          <p:spTgt spid="53"/>
                                        </p:tgtEl>
                                        <p:attrNameLst>
                                          <p:attrName>style.visibility</p:attrName>
                                        </p:attrNameLst>
                                      </p:cBhvr>
                                      <p:to>
                                        <p:strVal val="visible"/>
                                      </p:to>
                                    </p:set>
                                    <p:animEffect transition="in" filter="circle(out)">
                                      <p:cBhvr>
                                        <p:cTn id="14" dur="10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5ADFF1-5DA3-6A33-E63B-C55E6F4955D5}"/>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ED6EA854-BB3B-FB9E-1DC0-F98718B476B2}"/>
              </a:ext>
            </a:extLst>
          </p:cNvPr>
          <p:cNvPicPr>
            <a:picLocks noChangeAspect="1"/>
          </p:cNvPicPr>
          <p:nvPr/>
        </p:nvPicPr>
        <p:blipFill>
          <a:blip r:embed="rId3"/>
          <a:stretch>
            <a:fillRect/>
          </a:stretch>
        </p:blipFill>
        <p:spPr>
          <a:xfrm>
            <a:off x="0" y="279313"/>
            <a:ext cx="12192000" cy="6858000"/>
          </a:xfrm>
          <a:prstGeom prst="rect">
            <a:avLst/>
          </a:prstGeom>
        </p:spPr>
      </p:pic>
      <p:pic>
        <p:nvPicPr>
          <p:cNvPr id="9" name="Image 7" descr="preencoded.png">
            <a:extLst>
              <a:ext uri="{FF2B5EF4-FFF2-40B4-BE49-F238E27FC236}">
                <a16:creationId xmlns:a16="http://schemas.microsoft.com/office/drawing/2014/main" id="{DDF11F6D-5D14-3A7A-DCC3-692D26069D10}"/>
              </a:ext>
            </a:extLst>
          </p:cNvPr>
          <p:cNvPicPr>
            <a:picLocks noChangeAspect="1"/>
          </p:cNvPicPr>
          <p:nvPr/>
        </p:nvPicPr>
        <p:blipFill>
          <a:blip r:embed="rId4"/>
          <a:stretch>
            <a:fillRect/>
          </a:stretch>
        </p:blipFill>
        <p:spPr>
          <a:xfrm>
            <a:off x="190500" y="914400"/>
            <a:ext cx="11753850" cy="5311862"/>
          </a:xfrm>
          <a:prstGeom prst="rect">
            <a:avLst/>
          </a:prstGeom>
        </p:spPr>
      </p:pic>
      <p:pic>
        <p:nvPicPr>
          <p:cNvPr id="57" name="Image 11" descr="preencoded.png">
            <a:extLst>
              <a:ext uri="{FF2B5EF4-FFF2-40B4-BE49-F238E27FC236}">
                <a16:creationId xmlns:a16="http://schemas.microsoft.com/office/drawing/2014/main" id="{7910C7A3-7E3F-DC9D-465E-86F2E0464BDD}"/>
              </a:ext>
            </a:extLst>
          </p:cNvPr>
          <p:cNvPicPr>
            <a:picLocks noChangeAspect="1"/>
          </p:cNvPicPr>
          <p:nvPr/>
        </p:nvPicPr>
        <p:blipFill>
          <a:blip r:embed="rId5"/>
          <a:stretch>
            <a:fillRect/>
          </a:stretch>
        </p:blipFill>
        <p:spPr>
          <a:xfrm>
            <a:off x="612725" y="2016880"/>
            <a:ext cx="3951550" cy="3954556"/>
          </a:xfrm>
          <a:prstGeom prst="rect">
            <a:avLst/>
          </a:prstGeom>
        </p:spPr>
      </p:pic>
      <p:pic>
        <p:nvPicPr>
          <p:cNvPr id="3" name="Image 1" descr="preencoded.png">
            <a:extLst>
              <a:ext uri="{FF2B5EF4-FFF2-40B4-BE49-F238E27FC236}">
                <a16:creationId xmlns:a16="http://schemas.microsoft.com/office/drawing/2014/main" id="{E65660C4-0F48-54FE-C2F6-6FF7FED1DA01}"/>
              </a:ext>
            </a:extLst>
          </p:cNvPr>
          <p:cNvPicPr>
            <a:picLocks noChangeAspect="1"/>
          </p:cNvPicPr>
          <p:nvPr/>
        </p:nvPicPr>
        <p:blipFill>
          <a:blip r:embed="rId6"/>
          <a:stretch>
            <a:fillRect/>
          </a:stretch>
        </p:blipFill>
        <p:spPr>
          <a:xfrm>
            <a:off x="0" y="0"/>
            <a:ext cx="12192000" cy="723900"/>
          </a:xfrm>
          <a:prstGeom prst="rect">
            <a:avLst/>
          </a:prstGeom>
        </p:spPr>
      </p:pic>
      <p:pic>
        <p:nvPicPr>
          <p:cNvPr id="10" name="Image 8" descr="preencoded.png">
            <a:extLst>
              <a:ext uri="{FF2B5EF4-FFF2-40B4-BE49-F238E27FC236}">
                <a16:creationId xmlns:a16="http://schemas.microsoft.com/office/drawing/2014/main" id="{8B4FC541-C173-6B2F-ABDB-748F3E10E907}"/>
              </a:ext>
            </a:extLst>
          </p:cNvPr>
          <p:cNvPicPr>
            <a:picLocks noChangeAspect="1"/>
          </p:cNvPicPr>
          <p:nvPr/>
        </p:nvPicPr>
        <p:blipFill>
          <a:blip r:embed="rId7"/>
          <a:stretch>
            <a:fillRect/>
          </a:stretch>
        </p:blipFill>
        <p:spPr>
          <a:xfrm>
            <a:off x="190500" y="914400"/>
            <a:ext cx="11753850" cy="704850"/>
          </a:xfrm>
          <a:prstGeom prst="rect">
            <a:avLst/>
          </a:prstGeom>
        </p:spPr>
      </p:pic>
      <p:grpSp>
        <p:nvGrpSpPr>
          <p:cNvPr id="56" name="Group 55">
            <a:extLst>
              <a:ext uri="{FF2B5EF4-FFF2-40B4-BE49-F238E27FC236}">
                <a16:creationId xmlns:a16="http://schemas.microsoft.com/office/drawing/2014/main" id="{A83DF281-A88A-B0DD-233D-D70B05ADD68F}"/>
              </a:ext>
            </a:extLst>
          </p:cNvPr>
          <p:cNvGrpSpPr/>
          <p:nvPr/>
        </p:nvGrpSpPr>
        <p:grpSpPr>
          <a:xfrm>
            <a:off x="488900" y="1019175"/>
            <a:ext cx="476250" cy="476250"/>
            <a:chOff x="4346525" y="1028700"/>
            <a:chExt cx="476250" cy="476250"/>
          </a:xfrm>
        </p:grpSpPr>
        <p:pic>
          <p:nvPicPr>
            <p:cNvPr id="11" name="Image 9" descr="preencoded.png">
              <a:extLst>
                <a:ext uri="{FF2B5EF4-FFF2-40B4-BE49-F238E27FC236}">
                  <a16:creationId xmlns:a16="http://schemas.microsoft.com/office/drawing/2014/main" id="{AFC985F1-E93D-CE5D-06B5-A07946E3F256}"/>
                </a:ext>
              </a:extLst>
            </p:cNvPr>
            <p:cNvPicPr>
              <a:picLocks noChangeAspect="1"/>
            </p:cNvPicPr>
            <p:nvPr/>
          </p:nvPicPr>
          <p:blipFill>
            <a:blip r:embed="rId8"/>
            <a:stretch>
              <a:fillRect/>
            </a:stretch>
          </p:blipFill>
          <p:spPr>
            <a:xfrm>
              <a:off x="4346525" y="1028700"/>
              <a:ext cx="476250" cy="476250"/>
            </a:xfrm>
            <a:prstGeom prst="rect">
              <a:avLst/>
            </a:prstGeom>
          </p:spPr>
        </p:pic>
        <p:pic>
          <p:nvPicPr>
            <p:cNvPr id="12" name="Image 10" descr="preencoded.png">
              <a:extLst>
                <a:ext uri="{FF2B5EF4-FFF2-40B4-BE49-F238E27FC236}">
                  <a16:creationId xmlns:a16="http://schemas.microsoft.com/office/drawing/2014/main" id="{C24C6BA9-0EB3-3F3E-6946-10D810D0DD04}"/>
                </a:ext>
              </a:extLst>
            </p:cNvPr>
            <p:cNvPicPr>
              <a:picLocks noChangeAspect="1"/>
            </p:cNvPicPr>
            <p:nvPr/>
          </p:nvPicPr>
          <p:blipFill>
            <a:blip r:embed="rId9"/>
            <a:stretch>
              <a:fillRect/>
            </a:stretch>
          </p:blipFill>
          <p:spPr>
            <a:xfrm>
              <a:off x="4470350" y="1114425"/>
              <a:ext cx="228600" cy="304800"/>
            </a:xfrm>
            <a:prstGeom prst="rect">
              <a:avLst/>
            </a:prstGeom>
          </p:spPr>
        </p:pic>
      </p:grpSp>
      <p:pic>
        <p:nvPicPr>
          <p:cNvPr id="13" name="Image 11" descr="preencoded.png">
            <a:extLst>
              <a:ext uri="{FF2B5EF4-FFF2-40B4-BE49-F238E27FC236}">
                <a16:creationId xmlns:a16="http://schemas.microsoft.com/office/drawing/2014/main" id="{944493CE-0073-78D5-000F-F828CA2C90AD}"/>
              </a:ext>
            </a:extLst>
          </p:cNvPr>
          <p:cNvPicPr>
            <a:picLocks noChangeAspect="1"/>
          </p:cNvPicPr>
          <p:nvPr/>
        </p:nvPicPr>
        <p:blipFill>
          <a:blip r:embed="rId5"/>
          <a:stretch>
            <a:fillRect/>
          </a:stretch>
        </p:blipFill>
        <p:spPr>
          <a:xfrm>
            <a:off x="6431093" y="1989043"/>
            <a:ext cx="3951550" cy="3954557"/>
          </a:xfrm>
          <a:prstGeom prst="rect">
            <a:avLst/>
          </a:prstGeom>
        </p:spPr>
      </p:pic>
      <p:pic>
        <p:nvPicPr>
          <p:cNvPr id="21" name="Image 19" descr="preencoded.png">
            <a:extLst>
              <a:ext uri="{FF2B5EF4-FFF2-40B4-BE49-F238E27FC236}">
                <a16:creationId xmlns:a16="http://schemas.microsoft.com/office/drawing/2014/main" id="{9EE85F73-AA0A-FC76-CCC1-9A120A1CC0BE}"/>
              </a:ext>
            </a:extLst>
          </p:cNvPr>
          <p:cNvPicPr>
            <a:picLocks noChangeAspect="1"/>
          </p:cNvPicPr>
          <p:nvPr/>
        </p:nvPicPr>
        <p:blipFill>
          <a:blip r:embed="rId10"/>
          <a:stretch>
            <a:fillRect/>
          </a:stretch>
        </p:blipFill>
        <p:spPr>
          <a:xfrm>
            <a:off x="0" y="6505575"/>
            <a:ext cx="12192000" cy="352425"/>
          </a:xfrm>
          <a:prstGeom prst="rect">
            <a:avLst/>
          </a:prstGeom>
        </p:spPr>
      </p:pic>
      <p:sp>
        <p:nvSpPr>
          <p:cNvPr id="22" name="Text 0">
            <a:extLst>
              <a:ext uri="{FF2B5EF4-FFF2-40B4-BE49-F238E27FC236}">
                <a16:creationId xmlns:a16="http://schemas.microsoft.com/office/drawing/2014/main" id="{A8AE8E4F-218A-13CB-82AD-C96FE79FF398}"/>
              </a:ext>
            </a:extLst>
          </p:cNvPr>
          <p:cNvSpPr/>
          <p:nvPr/>
        </p:nvSpPr>
        <p:spPr>
          <a:xfrm>
            <a:off x="190500" y="190500"/>
            <a:ext cx="12992100" cy="692497"/>
          </a:xfrm>
          <a:prstGeom prst="rect">
            <a:avLst/>
          </a:prstGeom>
          <a:noFill/>
          <a:ln/>
        </p:spPr>
        <p:txBody>
          <a:bodyPr wrap="square" lIns="0" tIns="0" rIns="0" bIns="0" rtlCol="0" anchor="t">
            <a:spAutoFit/>
          </a:bodyPr>
          <a:lstStyle/>
          <a:p>
            <a:pPr marL="0" indent="0">
              <a:lnSpc>
                <a:spcPts val="2700"/>
              </a:lnSpc>
              <a:buNone/>
            </a:pPr>
            <a:r>
              <a:rPr lang="en-US" sz="2600" b="1" dirty="0" err="1">
                <a:solidFill>
                  <a:srgbClr val="FFFFFF"/>
                </a:solidFill>
                <a:latin typeface="Times New Roman" panose="02020603050405020304" pitchFamily="18" charset="0"/>
                <a:ea typeface="Arial" pitchFamily="34" charset="-122"/>
                <a:cs typeface="Times New Roman" panose="02020603050405020304" pitchFamily="18" charset="0"/>
              </a:rPr>
              <a:t>Tỷ</a:t>
            </a: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 </a:t>
            </a:r>
            <a:r>
              <a:rPr lang="en-US" sz="2600" b="1" dirty="0" err="1">
                <a:solidFill>
                  <a:srgbClr val="FFFFFF"/>
                </a:solidFill>
                <a:latin typeface="Times New Roman" panose="02020603050405020304" pitchFamily="18" charset="0"/>
                <a:ea typeface="Arial" pitchFamily="34" charset="-122"/>
                <a:cs typeface="Times New Roman" panose="02020603050405020304" pitchFamily="18" charset="0"/>
              </a:rPr>
              <a:t>lệ</a:t>
            </a: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 </a:t>
            </a:r>
            <a:r>
              <a:rPr lang="en-US" sz="2600" b="1" dirty="0" err="1">
                <a:solidFill>
                  <a:srgbClr val="FFFFFF"/>
                </a:solidFill>
                <a:latin typeface="Times New Roman" panose="02020603050405020304" pitchFamily="18" charset="0"/>
                <a:ea typeface="Arial" pitchFamily="34" charset="-122"/>
                <a:cs typeface="Times New Roman" panose="02020603050405020304" pitchFamily="18" charset="0"/>
              </a:rPr>
              <a:t>hóa</a:t>
            </a: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 &amp; so </a:t>
            </a:r>
            <a:r>
              <a:rPr lang="en-US" sz="2600" b="1" dirty="0" err="1">
                <a:solidFill>
                  <a:srgbClr val="FFFFFF"/>
                </a:solidFill>
                <a:latin typeface="Times New Roman" panose="02020603050405020304" pitchFamily="18" charset="0"/>
                <a:ea typeface="Arial" pitchFamily="34" charset="-122"/>
                <a:cs typeface="Times New Roman" panose="02020603050405020304" pitchFamily="18" charset="0"/>
              </a:rPr>
              <a:t>sánh</a:t>
            </a: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 </a:t>
            </a:r>
            <a:r>
              <a:rPr lang="en-US" sz="2600" b="1" dirty="0" err="1">
                <a:solidFill>
                  <a:srgbClr val="FFFFFF"/>
                </a:solidFill>
                <a:latin typeface="Times New Roman" panose="02020603050405020304" pitchFamily="18" charset="0"/>
                <a:ea typeface="Arial" pitchFamily="34" charset="-122"/>
                <a:cs typeface="Times New Roman" panose="02020603050405020304" pitchFamily="18" charset="0"/>
              </a:rPr>
              <a:t>với</a:t>
            </a: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 </a:t>
            </a:r>
            <a:r>
              <a:rPr lang="en-US" sz="2600" b="1" dirty="0" err="1">
                <a:solidFill>
                  <a:srgbClr val="FFFFFF"/>
                </a:solidFill>
                <a:latin typeface="Times New Roman" panose="02020603050405020304" pitchFamily="18" charset="0"/>
                <a:ea typeface="Arial" pitchFamily="34" charset="-122"/>
                <a:cs typeface="Times New Roman" panose="02020603050405020304" pitchFamily="18" charset="0"/>
              </a:rPr>
              <a:t>tiêu</a:t>
            </a: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 </a:t>
            </a:r>
            <a:r>
              <a:rPr lang="en-US" sz="2600" b="1" dirty="0" err="1">
                <a:solidFill>
                  <a:srgbClr val="FFFFFF"/>
                </a:solidFill>
                <a:latin typeface="Times New Roman" panose="02020603050405020304" pitchFamily="18" charset="0"/>
                <a:ea typeface="Arial" pitchFamily="34" charset="-122"/>
                <a:cs typeface="Times New Roman" panose="02020603050405020304" pitchFamily="18" charset="0"/>
              </a:rPr>
              <a:t>chuẩn</a:t>
            </a: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 </a:t>
            </a:r>
            <a:r>
              <a:rPr lang="en-US" sz="2600" b="1" dirty="0" err="1">
                <a:solidFill>
                  <a:srgbClr val="FFFFFF"/>
                </a:solidFill>
                <a:latin typeface="Times New Roman" panose="02020603050405020304" pitchFamily="18" charset="0"/>
                <a:ea typeface="Arial" pitchFamily="34" charset="-122"/>
                <a:cs typeface="Times New Roman" panose="02020603050405020304" pitchFamily="18" charset="0"/>
              </a:rPr>
              <a:t>quốc</a:t>
            </a: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 </a:t>
            </a:r>
            <a:r>
              <a:rPr lang="en-US" sz="2600" b="1" dirty="0" err="1">
                <a:solidFill>
                  <a:srgbClr val="FFFFFF"/>
                </a:solidFill>
                <a:latin typeface="Times New Roman" panose="02020603050405020304" pitchFamily="18" charset="0"/>
                <a:ea typeface="Arial" pitchFamily="34" charset="-122"/>
                <a:cs typeface="Times New Roman" panose="02020603050405020304" pitchFamily="18" charset="0"/>
              </a:rPr>
              <a:t>tế</a:t>
            </a: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 / </a:t>
            </a:r>
            <a:r>
              <a:rPr lang="en-US" sz="2600" b="1" dirty="0" err="1">
                <a:solidFill>
                  <a:srgbClr val="FFFFFF"/>
                </a:solidFill>
                <a:latin typeface="Times New Roman" panose="02020603050405020304" pitchFamily="18" charset="0"/>
                <a:ea typeface="Arial" pitchFamily="34" charset="-122"/>
                <a:cs typeface="Times New Roman" panose="02020603050405020304" pitchFamily="18" charset="0"/>
              </a:rPr>
              <a:t>khu</a:t>
            </a: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 </a:t>
            </a:r>
            <a:r>
              <a:rPr lang="en-US" sz="2600" b="1" dirty="0" err="1">
                <a:solidFill>
                  <a:srgbClr val="FFFFFF"/>
                </a:solidFill>
                <a:latin typeface="Times New Roman" panose="02020603050405020304" pitchFamily="18" charset="0"/>
                <a:ea typeface="Arial" pitchFamily="34" charset="-122"/>
                <a:cs typeface="Times New Roman" panose="02020603050405020304" pitchFamily="18" charset="0"/>
              </a:rPr>
              <a:t>vực</a:t>
            </a:r>
            <a:endParaRPr lang="en-US" sz="2600" b="1" dirty="0">
              <a:solidFill>
                <a:srgbClr val="FFFFFF"/>
              </a:solidFill>
              <a:latin typeface="Times New Roman" panose="02020603050405020304" pitchFamily="18" charset="0"/>
              <a:ea typeface="Arial" pitchFamily="34" charset="-122"/>
              <a:cs typeface="Times New Roman" panose="02020603050405020304" pitchFamily="18" charset="0"/>
            </a:endParaRPr>
          </a:p>
          <a:p>
            <a:pPr marL="0" indent="0">
              <a:lnSpc>
                <a:spcPts val="2700"/>
              </a:lnSpc>
              <a:buNone/>
            </a:pPr>
            <a:endParaRPr lang="en-US" sz="2600" dirty="0">
              <a:latin typeface="Times New Roman" panose="02020603050405020304" pitchFamily="18" charset="0"/>
              <a:cs typeface="Times New Roman" panose="02020603050405020304" pitchFamily="18" charset="0"/>
            </a:endParaRPr>
          </a:p>
        </p:txBody>
      </p:sp>
      <p:sp>
        <p:nvSpPr>
          <p:cNvPr id="33" name="Text 11">
            <a:extLst>
              <a:ext uri="{FF2B5EF4-FFF2-40B4-BE49-F238E27FC236}">
                <a16:creationId xmlns:a16="http://schemas.microsoft.com/office/drawing/2014/main" id="{892ADEB4-20B1-545D-CBFE-643B42E5A77E}"/>
              </a:ext>
            </a:extLst>
          </p:cNvPr>
          <p:cNvSpPr/>
          <p:nvPr/>
        </p:nvSpPr>
        <p:spPr>
          <a:xfrm>
            <a:off x="1263550" y="1182156"/>
            <a:ext cx="3902125"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B5E20"/>
                </a:solidFill>
                <a:latin typeface="Times New Roman" panose="02020603050405020304" pitchFamily="18" charset="0"/>
                <a:ea typeface="Arial" pitchFamily="34" charset="-122"/>
                <a:cs typeface="Times New Roman" panose="02020603050405020304" pitchFamily="18" charset="0"/>
              </a:rPr>
              <a:t>Rủi ro môi trường</a:t>
            </a:r>
            <a:endParaRPr lang="en-US" sz="2400" dirty="0">
              <a:latin typeface="Times New Roman" panose="02020603050405020304" pitchFamily="18" charset="0"/>
              <a:cs typeface="Times New Roman" panose="02020603050405020304" pitchFamily="18" charset="0"/>
            </a:endParaRPr>
          </a:p>
        </p:txBody>
      </p:sp>
      <p:sp>
        <p:nvSpPr>
          <p:cNvPr id="34" name="Text 12">
            <a:extLst>
              <a:ext uri="{FF2B5EF4-FFF2-40B4-BE49-F238E27FC236}">
                <a16:creationId xmlns:a16="http://schemas.microsoft.com/office/drawing/2014/main" id="{F8941CE8-EF8A-7FB2-8881-12FD6CF59C79}"/>
              </a:ext>
            </a:extLst>
          </p:cNvPr>
          <p:cNvSpPr/>
          <p:nvPr/>
        </p:nvSpPr>
        <p:spPr>
          <a:xfrm>
            <a:off x="841325" y="1989043"/>
            <a:ext cx="5484993" cy="615553"/>
          </a:xfrm>
          <a:prstGeom prst="rect">
            <a:avLst/>
          </a:prstGeom>
          <a:noFill/>
          <a:ln/>
        </p:spPr>
        <p:txBody>
          <a:bodyPr wrap="square" lIns="0" tIns="0" rIns="0" bIns="0" rtlCol="0" anchor="t">
            <a:spAutoFit/>
          </a:bodyPr>
          <a:lstStyle/>
          <a:p>
            <a:pPr marL="0" indent="0">
              <a:buNone/>
            </a:pPr>
            <a:r>
              <a:rPr lang="en-US" sz="2000" b="1" dirty="0">
                <a:solidFill>
                  <a:srgbClr val="166534"/>
                </a:solidFill>
                <a:latin typeface="Times New Roman" panose="02020603050405020304" pitchFamily="18" charset="0"/>
                <a:ea typeface="Arial" pitchFamily="34" charset="-122"/>
                <a:cs typeface="Times New Roman" panose="02020603050405020304" pitchFamily="18" charset="0"/>
              </a:rPr>
              <a:t>2024: </a:t>
            </a:r>
            <a:r>
              <a:rPr lang="en-US" sz="2000" dirty="0">
                <a:solidFill>
                  <a:srgbClr val="166534"/>
                </a:solidFill>
                <a:latin typeface="Times New Roman" panose="02020603050405020304" pitchFamily="18" charset="0"/>
                <a:ea typeface="Arial" pitchFamily="34" charset="-122"/>
                <a:cs typeface="Times New Roman" panose="02020603050405020304" pitchFamily="18" charset="0"/>
              </a:rPr>
              <a:t>Theo </a:t>
            </a:r>
            <a:r>
              <a:rPr lang="en-US" sz="2000" dirty="0" err="1">
                <a:solidFill>
                  <a:srgbClr val="166534"/>
                </a:solidFill>
                <a:latin typeface="Times New Roman" panose="02020603050405020304" pitchFamily="18" charset="0"/>
                <a:ea typeface="Arial" pitchFamily="34" charset="-122"/>
                <a:cs typeface="Times New Roman" panose="02020603050405020304" pitchFamily="18" charset="0"/>
              </a:rPr>
              <a:t>khung</a:t>
            </a:r>
            <a:r>
              <a:rPr lang="en-US" sz="2000" dirty="0">
                <a:solidFill>
                  <a:srgbClr val="166534"/>
                </a:solidFill>
                <a:latin typeface="Times New Roman" panose="02020603050405020304" pitchFamily="18" charset="0"/>
                <a:ea typeface="Arial" pitchFamily="34" charset="-122"/>
                <a:cs typeface="Times New Roman" panose="02020603050405020304" pitchFamily="18" charset="0"/>
              </a:rPr>
              <a:t> Harvard, </a:t>
            </a:r>
            <a:r>
              <a:rPr lang="en-US" sz="2000" dirty="0" err="1">
                <a:solidFill>
                  <a:srgbClr val="166534"/>
                </a:solidFill>
                <a:latin typeface="Times New Roman" panose="02020603050405020304" pitchFamily="18" charset="0"/>
                <a:ea typeface="Arial" pitchFamily="34" charset="-122"/>
                <a:cs typeface="Times New Roman" panose="02020603050405020304" pitchFamily="18" charset="0"/>
              </a:rPr>
              <a:t>dựa</a:t>
            </a:r>
            <a:r>
              <a:rPr lang="en-US" sz="2000" dirty="0">
                <a:solidFill>
                  <a:srgbClr val="166534"/>
                </a:solidFill>
                <a:latin typeface="Times New Roman" panose="02020603050405020304" pitchFamily="18" charset="0"/>
                <a:ea typeface="Arial" pitchFamily="34" charset="-122"/>
                <a:cs typeface="Times New Roman" panose="02020603050405020304" pitchFamily="18" charset="0"/>
              </a:rPr>
              <a:t> </a:t>
            </a:r>
            <a:r>
              <a:rPr lang="en-US" sz="2000" dirty="0" err="1">
                <a:solidFill>
                  <a:srgbClr val="166534"/>
                </a:solidFill>
                <a:latin typeface="Times New Roman" panose="02020603050405020304" pitchFamily="18" charset="0"/>
                <a:ea typeface="Arial" pitchFamily="34" charset="-122"/>
                <a:cs typeface="Times New Roman" panose="02020603050405020304" pitchFamily="18" charset="0"/>
              </a:rPr>
              <a:t>trên</a:t>
            </a:r>
            <a:r>
              <a:rPr lang="en-US" sz="2000" dirty="0">
                <a:solidFill>
                  <a:srgbClr val="166534"/>
                </a:solidFill>
                <a:latin typeface="Times New Roman" panose="02020603050405020304" pitchFamily="18" charset="0"/>
                <a:ea typeface="Arial" pitchFamily="34" charset="-122"/>
                <a:cs typeface="Times New Roman" panose="02020603050405020304" pitchFamily="18" charset="0"/>
              </a:rPr>
              <a:t> </a:t>
            </a:r>
            <a:r>
              <a:rPr lang="en-US" sz="2000" dirty="0" err="1">
                <a:solidFill>
                  <a:srgbClr val="166534"/>
                </a:solidFill>
                <a:latin typeface="Times New Roman" panose="02020603050405020304" pitchFamily="18" charset="0"/>
                <a:ea typeface="Arial" pitchFamily="34" charset="-122"/>
                <a:cs typeface="Times New Roman" panose="02020603050405020304" pitchFamily="18" charset="0"/>
              </a:rPr>
              <a:t>khảo</a:t>
            </a:r>
            <a:r>
              <a:rPr lang="en-US" sz="2000" dirty="0">
                <a:solidFill>
                  <a:srgbClr val="166534"/>
                </a:solidFill>
                <a:latin typeface="Times New Roman" panose="02020603050405020304" pitchFamily="18" charset="0"/>
                <a:ea typeface="Arial" pitchFamily="34" charset="-122"/>
                <a:cs typeface="Times New Roman" panose="02020603050405020304" pitchFamily="18" charset="0"/>
              </a:rPr>
              <a:t> </a:t>
            </a:r>
            <a:r>
              <a:rPr lang="en-US" sz="2000" dirty="0" err="1">
                <a:solidFill>
                  <a:srgbClr val="166534"/>
                </a:solidFill>
                <a:latin typeface="Times New Roman" panose="02020603050405020304" pitchFamily="18" charset="0"/>
                <a:ea typeface="Arial" pitchFamily="34" charset="-122"/>
                <a:cs typeface="Times New Roman" panose="02020603050405020304" pitchFamily="18" charset="0"/>
              </a:rPr>
              <a:t>sát</a:t>
            </a:r>
            <a:r>
              <a:rPr lang="en-US" sz="2000" dirty="0">
                <a:solidFill>
                  <a:srgbClr val="166534"/>
                </a:solidFill>
                <a:latin typeface="Times New Roman" panose="02020603050405020304" pitchFamily="18" charset="0"/>
                <a:ea typeface="Arial" pitchFamily="34" charset="-122"/>
                <a:cs typeface="Times New Roman" panose="02020603050405020304" pitchFamily="18" charset="0"/>
              </a:rPr>
              <a:t> &gt;5.000 DN </a:t>
            </a:r>
            <a:r>
              <a:rPr lang="en-US" sz="2000" dirty="0" err="1">
                <a:solidFill>
                  <a:srgbClr val="166534"/>
                </a:solidFill>
                <a:latin typeface="Times New Roman" panose="02020603050405020304" pitchFamily="18" charset="0"/>
                <a:ea typeface="Arial" pitchFamily="34" charset="-122"/>
                <a:cs typeface="Times New Roman" panose="02020603050405020304" pitchFamily="18" charset="0"/>
              </a:rPr>
              <a:t>và</a:t>
            </a:r>
            <a:r>
              <a:rPr lang="en-US" sz="2000" dirty="0">
                <a:solidFill>
                  <a:srgbClr val="166534"/>
                </a:solidFill>
                <a:latin typeface="Times New Roman" panose="02020603050405020304" pitchFamily="18" charset="0"/>
                <a:ea typeface="Arial" pitchFamily="34" charset="-122"/>
                <a:cs typeface="Times New Roman" panose="02020603050405020304" pitchFamily="18" charset="0"/>
              </a:rPr>
              <a:t> </a:t>
            </a:r>
            <a:r>
              <a:rPr lang="en-US" sz="2000" dirty="0" err="1">
                <a:solidFill>
                  <a:srgbClr val="166534"/>
                </a:solidFill>
                <a:latin typeface="Times New Roman" panose="02020603050405020304" pitchFamily="18" charset="0"/>
                <a:ea typeface="Arial" pitchFamily="34" charset="-122"/>
                <a:cs typeface="Times New Roman" panose="02020603050405020304" pitchFamily="18" charset="0"/>
              </a:rPr>
              <a:t>dữ</a:t>
            </a:r>
            <a:r>
              <a:rPr lang="en-US" sz="2000" dirty="0">
                <a:solidFill>
                  <a:srgbClr val="166534"/>
                </a:solidFill>
                <a:latin typeface="Times New Roman" panose="02020603050405020304" pitchFamily="18" charset="0"/>
                <a:ea typeface="Arial" pitchFamily="34" charset="-122"/>
                <a:cs typeface="Times New Roman" panose="02020603050405020304" pitchFamily="18" charset="0"/>
              </a:rPr>
              <a:t> </a:t>
            </a:r>
            <a:r>
              <a:rPr lang="en-US" sz="2000" dirty="0" err="1">
                <a:solidFill>
                  <a:srgbClr val="166534"/>
                </a:solidFill>
                <a:latin typeface="Times New Roman" panose="02020603050405020304" pitchFamily="18" charset="0"/>
                <a:ea typeface="Arial" pitchFamily="34" charset="-122"/>
                <a:cs typeface="Times New Roman" panose="02020603050405020304" pitchFamily="18" charset="0"/>
              </a:rPr>
              <a:t>liệu</a:t>
            </a:r>
            <a:r>
              <a:rPr lang="en-US" sz="2000" dirty="0">
                <a:solidFill>
                  <a:srgbClr val="166534"/>
                </a:solidFill>
                <a:latin typeface="Times New Roman" panose="02020603050405020304" pitchFamily="18" charset="0"/>
                <a:ea typeface="Arial" pitchFamily="34" charset="-122"/>
                <a:cs typeface="Times New Roman" panose="02020603050405020304" pitchFamily="18" charset="0"/>
              </a:rPr>
              <a:t> VNNIC. </a:t>
            </a:r>
            <a:r>
              <a:rPr lang="en-US" sz="2000" dirty="0" err="1">
                <a:solidFill>
                  <a:srgbClr val="166534"/>
                </a:solidFill>
                <a:latin typeface="Times New Roman" panose="02020603050405020304" pitchFamily="18" charset="0"/>
                <a:ea typeface="Arial" pitchFamily="34" charset="-122"/>
                <a:cs typeface="Times New Roman" panose="02020603050405020304" pitchFamily="18" charset="0"/>
              </a:rPr>
              <a:t>Gồm</a:t>
            </a:r>
            <a:r>
              <a:rPr lang="en-US" sz="2000" dirty="0">
                <a:solidFill>
                  <a:srgbClr val="166534"/>
                </a:solidFill>
                <a:latin typeface="Times New Roman" panose="02020603050405020304" pitchFamily="18" charset="0"/>
                <a:ea typeface="Arial" pitchFamily="34" charset="-122"/>
                <a:cs typeface="Times New Roman" panose="02020603050405020304" pitchFamily="18" charset="0"/>
              </a:rPr>
              <a:t> 3 </a:t>
            </a:r>
            <a:r>
              <a:rPr lang="en-US" sz="2000" dirty="0" err="1">
                <a:solidFill>
                  <a:srgbClr val="166534"/>
                </a:solidFill>
                <a:latin typeface="Times New Roman" panose="02020603050405020304" pitchFamily="18" charset="0"/>
                <a:ea typeface="Arial" pitchFamily="34" charset="-122"/>
                <a:cs typeface="Times New Roman" panose="02020603050405020304" pitchFamily="18" charset="0"/>
              </a:rPr>
              <a:t>nhóm</a:t>
            </a:r>
            <a:r>
              <a:rPr lang="en-US" sz="2000" dirty="0">
                <a:solidFill>
                  <a:srgbClr val="166534"/>
                </a:solidFill>
                <a:latin typeface="Times New Roman" panose="02020603050405020304" pitchFamily="18" charset="0"/>
                <a:ea typeface="Arial" pitchFamily="34" charset="-122"/>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35" name="Text 13">
            <a:extLst>
              <a:ext uri="{FF2B5EF4-FFF2-40B4-BE49-F238E27FC236}">
                <a16:creationId xmlns:a16="http://schemas.microsoft.com/office/drawing/2014/main" id="{F94E0323-DDCB-78B5-DEE9-F5A685E06143}"/>
              </a:ext>
            </a:extLst>
          </p:cNvPr>
          <p:cNvSpPr/>
          <p:nvPr/>
        </p:nvSpPr>
        <p:spPr>
          <a:xfrm>
            <a:off x="837216" y="2864021"/>
            <a:ext cx="5230209" cy="307777"/>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HR &amp; IT (64%),</a:t>
            </a:r>
            <a:endParaRPr lang="en-US" sz="2000" dirty="0">
              <a:latin typeface="Times New Roman" panose="02020603050405020304" pitchFamily="18" charset="0"/>
              <a:cs typeface="Times New Roman" panose="02020603050405020304" pitchFamily="18" charset="0"/>
            </a:endParaRPr>
          </a:p>
        </p:txBody>
      </p:sp>
      <p:sp>
        <p:nvSpPr>
          <p:cNvPr id="37" name="Text 15">
            <a:extLst>
              <a:ext uri="{FF2B5EF4-FFF2-40B4-BE49-F238E27FC236}">
                <a16:creationId xmlns:a16="http://schemas.microsoft.com/office/drawing/2014/main" id="{51238CD4-83BF-A3E8-238E-026FE9D82FE3}"/>
              </a:ext>
            </a:extLst>
          </p:cNvPr>
          <p:cNvSpPr/>
          <p:nvPr/>
        </p:nvSpPr>
        <p:spPr>
          <a:xfrm>
            <a:off x="837215" y="3394562"/>
            <a:ext cx="5258785" cy="615553"/>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B2C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trọng</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số</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cao</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nhất</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website 44%,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đặt</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hàng</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43%),</a:t>
            </a:r>
            <a:endParaRPr lang="en-US" sz="2000" dirty="0">
              <a:latin typeface="Times New Roman" panose="02020603050405020304" pitchFamily="18" charset="0"/>
              <a:cs typeface="Times New Roman" panose="02020603050405020304" pitchFamily="18" charset="0"/>
            </a:endParaRPr>
          </a:p>
        </p:txBody>
      </p:sp>
      <p:sp>
        <p:nvSpPr>
          <p:cNvPr id="38" name="Text 16">
            <a:extLst>
              <a:ext uri="{FF2B5EF4-FFF2-40B4-BE49-F238E27FC236}">
                <a16:creationId xmlns:a16="http://schemas.microsoft.com/office/drawing/2014/main" id="{52D0D47D-9FF2-3D07-F180-9F6879A0E44C}"/>
              </a:ext>
            </a:extLst>
          </p:cNvPr>
          <p:cNvSpPr/>
          <p:nvPr/>
        </p:nvSpPr>
        <p:spPr>
          <a:xfrm>
            <a:off x="6573968" y="1989043"/>
            <a:ext cx="5370382" cy="615553"/>
          </a:xfrm>
          <a:prstGeom prst="rect">
            <a:avLst/>
          </a:prstGeom>
          <a:noFill/>
          <a:ln/>
        </p:spPr>
        <p:txBody>
          <a:bodyPr wrap="square" lIns="0" tIns="0" rIns="0" bIns="0" rtlCol="0" anchor="t">
            <a:spAutoFit/>
          </a:bodyPr>
          <a:lstStyle/>
          <a:p>
            <a:pPr marL="0" indent="0">
              <a:buNone/>
            </a:pPr>
            <a:r>
              <a:rPr lang="en-US" sz="2000" b="1" dirty="0">
                <a:solidFill>
                  <a:srgbClr val="166534"/>
                </a:solidFill>
                <a:latin typeface="Times New Roman" panose="02020603050405020304" pitchFamily="18" charset="0"/>
                <a:ea typeface="Arial" pitchFamily="34" charset="-122"/>
                <a:cs typeface="Times New Roman" panose="02020603050405020304" pitchFamily="18" charset="0"/>
              </a:rPr>
              <a:t>2025: </a:t>
            </a:r>
            <a:r>
              <a:rPr lang="vi-VN" sz="2000" dirty="0">
                <a:solidFill>
                  <a:srgbClr val="166534"/>
                </a:solidFill>
                <a:latin typeface="Times New Roman" panose="02020603050405020304" pitchFamily="18" charset="0"/>
                <a:ea typeface="Arial" pitchFamily="34" charset="-122"/>
                <a:cs typeface="Times New Roman" panose="02020603050405020304" pitchFamily="18" charset="0"/>
              </a:rPr>
              <a:t>Cải tiến, lần đầu tích hợp dữ liệu bưu chính địa phương. 3 nhóm:</a:t>
            </a:r>
            <a:endParaRPr lang="en-US" sz="2000" dirty="0">
              <a:latin typeface="Times New Roman" panose="02020603050405020304" pitchFamily="18" charset="0"/>
              <a:cs typeface="Times New Roman" panose="02020603050405020304" pitchFamily="18" charset="0"/>
            </a:endParaRPr>
          </a:p>
        </p:txBody>
      </p:sp>
      <p:sp>
        <p:nvSpPr>
          <p:cNvPr id="39" name="Text 17">
            <a:extLst>
              <a:ext uri="{FF2B5EF4-FFF2-40B4-BE49-F238E27FC236}">
                <a16:creationId xmlns:a16="http://schemas.microsoft.com/office/drawing/2014/main" id="{B19525DC-C8F0-2D45-D5D1-80ACFBEAC8D9}"/>
              </a:ext>
            </a:extLst>
          </p:cNvPr>
          <p:cNvSpPr/>
          <p:nvPr/>
        </p:nvSpPr>
        <p:spPr>
          <a:xfrm>
            <a:off x="6686550" y="2710133"/>
            <a:ext cx="5051738" cy="307777"/>
          </a:xfrm>
          <a:prstGeom prst="rect">
            <a:avLst/>
          </a:prstGeom>
          <a:noFill/>
          <a:ln/>
        </p:spPr>
        <p:txBody>
          <a:bodyPr wrap="square" lIns="0" tIns="0" rIns="0" bIns="0" rtlCol="0" anchor="t">
            <a:spAutoFit/>
          </a:bodyPr>
          <a:lstStyle/>
          <a:p>
            <a:pPr marL="342900" indent="-342900" algn="l">
              <a:buSzPct val="100000"/>
              <a:buChar char="•"/>
            </a:pPr>
            <a:r>
              <a:rPr lang="vi-VN" sz="2000" dirty="0">
                <a:solidFill>
                  <a:srgbClr val="374151"/>
                </a:solidFill>
                <a:latin typeface="Times New Roman" panose="02020603050405020304" pitchFamily="18" charset="0"/>
                <a:ea typeface="Arial" pitchFamily="34" charset="-122"/>
                <a:cs typeface="Times New Roman" panose="02020603050405020304" pitchFamily="18" charset="0"/>
              </a:rPr>
              <a:t>Hạ tầng (10%, Hà Nội dẫn đầu 90đ),</a:t>
            </a:r>
            <a:endParaRPr lang="en-US" sz="2000" dirty="0">
              <a:latin typeface="Times New Roman" panose="02020603050405020304" pitchFamily="18" charset="0"/>
              <a:cs typeface="Times New Roman" panose="02020603050405020304" pitchFamily="18" charset="0"/>
            </a:endParaRPr>
          </a:p>
        </p:txBody>
      </p:sp>
      <p:sp>
        <p:nvSpPr>
          <p:cNvPr id="42" name="Text 20">
            <a:extLst>
              <a:ext uri="{FF2B5EF4-FFF2-40B4-BE49-F238E27FC236}">
                <a16:creationId xmlns:a16="http://schemas.microsoft.com/office/drawing/2014/main" id="{D7E696CE-AE70-6AE8-8215-2946C272223A}"/>
              </a:ext>
            </a:extLst>
          </p:cNvPr>
          <p:cNvSpPr/>
          <p:nvPr/>
        </p:nvSpPr>
        <p:spPr>
          <a:xfrm>
            <a:off x="6686549" y="3153897"/>
            <a:ext cx="3789303" cy="923330"/>
          </a:xfrm>
          <a:prstGeom prst="rect">
            <a:avLst/>
          </a:prstGeom>
          <a:noFill/>
          <a:ln/>
        </p:spPr>
        <p:txBody>
          <a:bodyPr wrap="square" lIns="0" tIns="0" rIns="0" bIns="0" rtlCol="0" anchor="t">
            <a:spAutoFit/>
          </a:bodyPr>
          <a:lstStyle/>
          <a:p>
            <a:pPr marL="342900" indent="-342900" algn="l">
              <a:buSzPct val="100000"/>
              <a:buChar char="•"/>
            </a:pPr>
            <a:r>
              <a:rPr lang="vi-VN" sz="2000" dirty="0">
                <a:solidFill>
                  <a:srgbClr val="374151"/>
                </a:solidFill>
                <a:latin typeface="Times New Roman" panose="02020603050405020304" pitchFamily="18" charset="0"/>
                <a:ea typeface="Arial" pitchFamily="34" charset="-122"/>
                <a:cs typeface="Times New Roman" panose="02020603050405020304" pitchFamily="18" charset="0"/>
              </a:rPr>
              <a:t>B2C (60%, gồm TMĐT, doanh số, thu nhập, bưu chính; Hà Nội 70,1đ),</a:t>
            </a:r>
            <a:endParaRPr lang="en-US" sz="2000" dirty="0">
              <a:latin typeface="Times New Roman" panose="02020603050405020304" pitchFamily="18" charset="0"/>
              <a:cs typeface="Times New Roman" panose="02020603050405020304" pitchFamily="18" charset="0"/>
            </a:endParaRPr>
          </a:p>
        </p:txBody>
      </p:sp>
      <p:sp>
        <p:nvSpPr>
          <p:cNvPr id="55" name="Text 33">
            <a:extLst>
              <a:ext uri="{FF2B5EF4-FFF2-40B4-BE49-F238E27FC236}">
                <a16:creationId xmlns:a16="http://schemas.microsoft.com/office/drawing/2014/main" id="{3B53F9B3-241F-5597-B9E9-1CA42EFA67AC}"/>
              </a:ext>
            </a:extLst>
          </p:cNvPr>
          <p:cNvSpPr/>
          <p:nvPr/>
        </p:nvSpPr>
        <p:spPr>
          <a:xfrm>
            <a:off x="190500" y="6581775"/>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19</a:t>
            </a:r>
            <a:endParaRPr lang="en-US" sz="980" dirty="0">
              <a:latin typeface="Times New Roman" panose="02020603050405020304" pitchFamily="18" charset="0"/>
              <a:cs typeface="Times New Roman" panose="02020603050405020304" pitchFamily="18" charset="0"/>
            </a:endParaRPr>
          </a:p>
        </p:txBody>
      </p:sp>
      <p:sp>
        <p:nvSpPr>
          <p:cNvPr id="4" name="Text 15">
            <a:extLst>
              <a:ext uri="{FF2B5EF4-FFF2-40B4-BE49-F238E27FC236}">
                <a16:creationId xmlns:a16="http://schemas.microsoft.com/office/drawing/2014/main" id="{E3656C4D-48E5-86E8-6958-8543730E175F}"/>
              </a:ext>
            </a:extLst>
          </p:cNvPr>
          <p:cNvSpPr/>
          <p:nvPr/>
        </p:nvSpPr>
        <p:spPr>
          <a:xfrm>
            <a:off x="837216" y="4121943"/>
            <a:ext cx="4346705" cy="307777"/>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B2B (PM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quản</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lý</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47%, CRM 29%).</a:t>
            </a:r>
            <a:endParaRPr lang="en-US" sz="2000" dirty="0">
              <a:latin typeface="Times New Roman" panose="02020603050405020304" pitchFamily="18" charset="0"/>
              <a:cs typeface="Times New Roman" panose="02020603050405020304" pitchFamily="18" charset="0"/>
            </a:endParaRPr>
          </a:p>
        </p:txBody>
      </p:sp>
      <p:sp>
        <p:nvSpPr>
          <p:cNvPr id="5" name="Text 20">
            <a:extLst>
              <a:ext uri="{FF2B5EF4-FFF2-40B4-BE49-F238E27FC236}">
                <a16:creationId xmlns:a16="http://schemas.microsoft.com/office/drawing/2014/main" id="{0AE25546-C93B-6422-FF40-914325392315}"/>
              </a:ext>
            </a:extLst>
          </p:cNvPr>
          <p:cNvSpPr/>
          <p:nvPr/>
        </p:nvSpPr>
        <p:spPr>
          <a:xfrm>
            <a:off x="6686548" y="4153427"/>
            <a:ext cx="3789303" cy="615553"/>
          </a:xfrm>
          <a:prstGeom prst="rect">
            <a:avLst/>
          </a:prstGeom>
          <a:noFill/>
          <a:ln/>
        </p:spPr>
        <p:txBody>
          <a:bodyPr wrap="square" lIns="0" tIns="0" rIns="0" bIns="0" rtlCol="0" anchor="t">
            <a:spAutoFit/>
          </a:bodyPr>
          <a:lstStyle/>
          <a:p>
            <a:pPr marL="342900" indent="-342900" algn="l">
              <a:buSzPct val="100000"/>
              <a:buChar char="•"/>
            </a:pPr>
            <a:r>
              <a:rPr lang="vi-VN" sz="2000" dirty="0">
                <a:solidFill>
                  <a:srgbClr val="374151"/>
                </a:solidFill>
                <a:latin typeface="Times New Roman" panose="02020603050405020304" pitchFamily="18" charset="0"/>
                <a:ea typeface="Arial" pitchFamily="34" charset="-122"/>
                <a:cs typeface="Times New Roman" panose="02020603050405020304" pitchFamily="18" charset="0"/>
              </a:rPr>
              <a:t>B2B (30%, tham gia nền tảng, TP.HCM dẫn đầu 90đ).</a:t>
            </a:r>
            <a:endParaRPr lang="en-US" sz="2000" dirty="0">
              <a:latin typeface="Times New Roman" panose="02020603050405020304" pitchFamily="18" charset="0"/>
              <a:cs typeface="Times New Roman" panose="02020603050405020304" pitchFamily="18" charset="0"/>
            </a:endParaRPr>
          </a:p>
        </p:txBody>
      </p:sp>
      <p:sp>
        <p:nvSpPr>
          <p:cNvPr id="6" name="Text 15">
            <a:extLst>
              <a:ext uri="{FF2B5EF4-FFF2-40B4-BE49-F238E27FC236}">
                <a16:creationId xmlns:a16="http://schemas.microsoft.com/office/drawing/2014/main" id="{C1DFBF8E-EE3B-B15B-FFA1-6ED3BD115BC9}"/>
              </a:ext>
            </a:extLst>
          </p:cNvPr>
          <p:cNvSpPr/>
          <p:nvPr/>
        </p:nvSpPr>
        <p:spPr>
          <a:xfrm>
            <a:off x="837215" y="4648343"/>
            <a:ext cx="5484993" cy="923330"/>
          </a:xfrm>
          <a:prstGeom prst="rect">
            <a:avLst/>
          </a:prstGeom>
          <a:noFill/>
          <a:ln/>
        </p:spPr>
        <p:txBody>
          <a:bodyPr wrap="square" lIns="0" tIns="0" rIns="0" bIns="0" rtlCol="0" anchor="t">
            <a:spAutoFit/>
          </a:bodyPr>
          <a:lstStyle/>
          <a:p>
            <a:pPr marL="342900" indent="-342900" algn="l">
              <a:buSzPct val="100000"/>
              <a:buChar char="•"/>
            </a:pP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Gián</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tiếp</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(B2C Index UNCTAD 2020: VN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xếp</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63/152; EdTech 20% ĐNA;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dệt</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may XK 29,5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tỷ</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USD;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nhập</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nhựa</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phế</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liệu</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290.000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tấn</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
        <p:nvSpPr>
          <p:cNvPr id="8" name="Text 20">
            <a:extLst>
              <a:ext uri="{FF2B5EF4-FFF2-40B4-BE49-F238E27FC236}">
                <a16:creationId xmlns:a16="http://schemas.microsoft.com/office/drawing/2014/main" id="{86CFEDB0-DE35-EDE1-74FE-18C48D1247CF}"/>
              </a:ext>
            </a:extLst>
          </p:cNvPr>
          <p:cNvSpPr/>
          <p:nvPr/>
        </p:nvSpPr>
        <p:spPr>
          <a:xfrm>
            <a:off x="6686550" y="4846395"/>
            <a:ext cx="3789303" cy="923330"/>
          </a:xfrm>
          <a:prstGeom prst="rect">
            <a:avLst/>
          </a:prstGeom>
          <a:noFill/>
          <a:ln/>
        </p:spPr>
        <p:txBody>
          <a:bodyPr wrap="square" lIns="0" tIns="0" rIns="0" bIns="0" rtlCol="0" anchor="t">
            <a:spAutoFit/>
          </a:bodyPr>
          <a:lstStyle/>
          <a:p>
            <a:pPr marL="342900" indent="-342900" algn="l">
              <a:buSzPct val="100000"/>
              <a:buChar char="•"/>
            </a:pPr>
            <a:r>
              <a:rPr lang="vi-VN" sz="2000" dirty="0">
                <a:solidFill>
                  <a:srgbClr val="374151"/>
                </a:solidFill>
                <a:latin typeface="Times New Roman" panose="02020603050405020304" pitchFamily="18" charset="0"/>
                <a:ea typeface="Arial" pitchFamily="34" charset="-122"/>
                <a:cs typeface="Times New Roman" panose="02020603050405020304" pitchFamily="18" charset="0"/>
              </a:rPr>
              <a:t>Không so sánh cụ thể, nhấn mạnh quy mô kinh tế số 32 tỷ USD, tăng trưởng 27% (cao hơn 2024).</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017957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left)">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up)">
                                      <p:cBhvr>
                                        <p:cTn id="15" dur="500"/>
                                        <p:tgtEl>
                                          <p:spTgt spid="57"/>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up)">
                                      <p:cBhvr>
                                        <p:cTn id="18" dur="500"/>
                                        <p:tgtEl>
                                          <p:spTgt spid="34"/>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up)">
                                      <p:cBhvr>
                                        <p:cTn id="21" dur="500"/>
                                        <p:tgtEl>
                                          <p:spTgt spid="35"/>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up)">
                                      <p:cBhvr>
                                        <p:cTn id="24" dur="500"/>
                                        <p:tgtEl>
                                          <p:spTgt spid="37"/>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up)">
                                      <p:cBhvr>
                                        <p:cTn id="27" dur="500"/>
                                        <p:tgtEl>
                                          <p:spTgt spid="4"/>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up)">
                                      <p:cBhvr>
                                        <p:cTn id="30" dur="500"/>
                                        <p:tgtEl>
                                          <p:spTgt spid="6"/>
                                        </p:tgtEl>
                                      </p:cBhvr>
                                    </p:animEffect>
                                  </p:childTnLst>
                                </p:cTn>
                              </p:par>
                            </p:childTnLst>
                          </p:cTn>
                        </p:par>
                        <p:par>
                          <p:cTn id="31" fill="hold">
                            <p:stCondLst>
                              <p:cond delay="500"/>
                            </p:stCondLst>
                            <p:childTnLst>
                              <p:par>
                                <p:cTn id="32" presetID="22" presetClass="entr" presetSubtype="1" fill="hold" nodeType="after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wipe(up)">
                                      <p:cBhvr>
                                        <p:cTn id="34" dur="500"/>
                                        <p:tgtEl>
                                          <p:spTgt spid="13"/>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8"/>
                                        </p:tgtEl>
                                        <p:attrNameLst>
                                          <p:attrName>style.visibility</p:attrName>
                                        </p:attrNameLst>
                                      </p:cBhvr>
                                      <p:to>
                                        <p:strVal val="visible"/>
                                      </p:to>
                                    </p:set>
                                    <p:animEffect transition="in" filter="wipe(up)">
                                      <p:cBhvr>
                                        <p:cTn id="37" dur="500"/>
                                        <p:tgtEl>
                                          <p:spTgt spid="38"/>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39"/>
                                        </p:tgtEl>
                                        <p:attrNameLst>
                                          <p:attrName>style.visibility</p:attrName>
                                        </p:attrNameLst>
                                      </p:cBhvr>
                                      <p:to>
                                        <p:strVal val="visible"/>
                                      </p:to>
                                    </p:set>
                                    <p:animEffect transition="in" filter="wipe(up)">
                                      <p:cBhvr>
                                        <p:cTn id="40" dur="500"/>
                                        <p:tgtEl>
                                          <p:spTgt spid="39"/>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42"/>
                                        </p:tgtEl>
                                        <p:attrNameLst>
                                          <p:attrName>style.visibility</p:attrName>
                                        </p:attrNameLst>
                                      </p:cBhvr>
                                      <p:to>
                                        <p:strVal val="visible"/>
                                      </p:to>
                                    </p:set>
                                    <p:animEffect transition="in" filter="wipe(up)">
                                      <p:cBhvr>
                                        <p:cTn id="43" dur="500"/>
                                        <p:tgtEl>
                                          <p:spTgt spid="42"/>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5"/>
                                        </p:tgtEl>
                                        <p:attrNameLst>
                                          <p:attrName>style.visibility</p:attrName>
                                        </p:attrNameLst>
                                      </p:cBhvr>
                                      <p:to>
                                        <p:strVal val="visible"/>
                                      </p:to>
                                    </p:set>
                                    <p:animEffect transition="in" filter="wipe(up)">
                                      <p:cBhvr>
                                        <p:cTn id="46" dur="500"/>
                                        <p:tgtEl>
                                          <p:spTgt spid="5"/>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up)">
                                      <p:cBhvr>
                                        <p:cTn id="4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7" grpId="0" animBg="1"/>
      <p:bldP spid="38" grpId="0" animBg="1"/>
      <p:bldP spid="39" grpId="0" animBg="1"/>
      <p:bldP spid="42" grpId="0" animBg="1"/>
      <p:bldP spid="4" grpId="0" animBg="1"/>
      <p:bldP spid="5" grpId="0" animBg="1"/>
      <p:bldP spid="6" grpId="0" animBg="1"/>
      <p:bldP spid="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4" name="Image 2" descr="preencoded.png"/>
          <p:cNvPicPr>
            <a:picLocks noChangeAspect="1"/>
          </p:cNvPicPr>
          <p:nvPr/>
        </p:nvPicPr>
        <p:blipFill>
          <a:blip r:embed="rId4"/>
          <a:stretch>
            <a:fillRect/>
          </a:stretch>
        </p:blipFill>
        <p:spPr>
          <a:xfrm>
            <a:off x="261938" y="914400"/>
            <a:ext cx="11668125" cy="4591050"/>
          </a:xfrm>
          <a:prstGeom prst="rect">
            <a:avLst/>
          </a:prstGeom>
        </p:spPr>
      </p:pic>
      <p:pic>
        <p:nvPicPr>
          <p:cNvPr id="56" name="Image 6" descr="preencoded.png">
            <a:extLst>
              <a:ext uri="{FF2B5EF4-FFF2-40B4-BE49-F238E27FC236}">
                <a16:creationId xmlns:a16="http://schemas.microsoft.com/office/drawing/2014/main" id="{63EA70B3-54F6-A192-CAD8-003A702F94E7}"/>
              </a:ext>
            </a:extLst>
          </p:cNvPr>
          <p:cNvPicPr>
            <a:picLocks noChangeAspect="1"/>
          </p:cNvPicPr>
          <p:nvPr/>
        </p:nvPicPr>
        <p:blipFill>
          <a:blip r:embed="rId5"/>
          <a:stretch>
            <a:fillRect/>
          </a:stretch>
        </p:blipFill>
        <p:spPr>
          <a:xfrm>
            <a:off x="714375" y="1762655"/>
            <a:ext cx="3479750" cy="3258401"/>
          </a:xfrm>
          <a:prstGeom prst="rect">
            <a:avLst/>
          </a:prstGeom>
        </p:spPr>
      </p:pic>
      <p:pic>
        <p:nvPicPr>
          <p:cNvPr id="3" name="Image 1" descr="preencoded.png"/>
          <p:cNvPicPr>
            <a:picLocks noChangeAspect="1"/>
          </p:cNvPicPr>
          <p:nvPr/>
        </p:nvPicPr>
        <p:blipFill>
          <a:blip r:embed="rId6"/>
          <a:stretch>
            <a:fillRect/>
          </a:stretch>
        </p:blipFill>
        <p:spPr>
          <a:xfrm>
            <a:off x="0" y="0"/>
            <a:ext cx="12192000" cy="723900"/>
          </a:xfrm>
          <a:prstGeom prst="rect">
            <a:avLst/>
          </a:prstGeom>
        </p:spPr>
      </p:pic>
      <p:pic>
        <p:nvPicPr>
          <p:cNvPr id="5" name="Image 3" descr="preencoded.png"/>
          <p:cNvPicPr>
            <a:picLocks noChangeAspect="1"/>
          </p:cNvPicPr>
          <p:nvPr/>
        </p:nvPicPr>
        <p:blipFill>
          <a:blip r:embed="rId7"/>
          <a:stretch>
            <a:fillRect/>
          </a:stretch>
        </p:blipFill>
        <p:spPr>
          <a:xfrm>
            <a:off x="261937" y="914400"/>
            <a:ext cx="11668125" cy="704850"/>
          </a:xfrm>
          <a:prstGeom prst="rect">
            <a:avLst/>
          </a:prstGeom>
        </p:spPr>
      </p:pic>
      <p:pic>
        <p:nvPicPr>
          <p:cNvPr id="6" name="Image 4" descr="preencoded.png"/>
          <p:cNvPicPr>
            <a:picLocks noChangeAspect="1"/>
          </p:cNvPicPr>
          <p:nvPr/>
        </p:nvPicPr>
        <p:blipFill>
          <a:blip r:embed="rId8"/>
          <a:stretch>
            <a:fillRect/>
          </a:stretch>
        </p:blipFill>
        <p:spPr>
          <a:xfrm>
            <a:off x="333375" y="1028700"/>
            <a:ext cx="476250" cy="476250"/>
          </a:xfrm>
          <a:prstGeom prst="rect">
            <a:avLst/>
          </a:prstGeom>
        </p:spPr>
      </p:pic>
      <p:pic>
        <p:nvPicPr>
          <p:cNvPr id="7" name="Image 5" descr="preencoded.png"/>
          <p:cNvPicPr>
            <a:picLocks noChangeAspect="1"/>
          </p:cNvPicPr>
          <p:nvPr/>
        </p:nvPicPr>
        <p:blipFill>
          <a:blip r:embed="rId9"/>
          <a:stretch>
            <a:fillRect/>
          </a:stretch>
        </p:blipFill>
        <p:spPr>
          <a:xfrm>
            <a:off x="428625" y="1114425"/>
            <a:ext cx="285750" cy="304800"/>
          </a:xfrm>
          <a:prstGeom prst="rect">
            <a:avLst/>
          </a:prstGeom>
        </p:spPr>
      </p:pic>
      <p:pic>
        <p:nvPicPr>
          <p:cNvPr id="8" name="Image 6" descr="preencoded.png"/>
          <p:cNvPicPr>
            <a:picLocks noChangeAspect="1"/>
          </p:cNvPicPr>
          <p:nvPr/>
        </p:nvPicPr>
        <p:blipFill>
          <a:blip r:embed="rId5"/>
          <a:stretch>
            <a:fillRect/>
          </a:stretch>
        </p:blipFill>
        <p:spPr>
          <a:xfrm>
            <a:off x="6674563" y="1830182"/>
            <a:ext cx="3479750" cy="3190874"/>
          </a:xfrm>
          <a:prstGeom prst="rect">
            <a:avLst/>
          </a:prstGeom>
        </p:spPr>
      </p:pic>
      <p:pic>
        <p:nvPicPr>
          <p:cNvPr id="21" name="Image 19" descr="preencoded.png"/>
          <p:cNvPicPr>
            <a:picLocks noChangeAspect="1"/>
          </p:cNvPicPr>
          <p:nvPr/>
        </p:nvPicPr>
        <p:blipFill>
          <a:blip r:embed="rId10"/>
          <a:stretch>
            <a:fillRect/>
          </a:stretch>
        </p:blipFill>
        <p:spPr>
          <a:xfrm>
            <a:off x="0" y="6505575"/>
            <a:ext cx="12192000" cy="352425"/>
          </a:xfrm>
          <a:prstGeom prst="rect">
            <a:avLst/>
          </a:prstGeom>
        </p:spPr>
      </p:pic>
      <p:sp>
        <p:nvSpPr>
          <p:cNvPr id="22" name="Text 0"/>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Thách thức và rủi ro trong phát triển TMĐT</a:t>
            </a:r>
            <a:endParaRPr lang="en-US" sz="2600" dirty="0">
              <a:latin typeface="Times New Roman" panose="02020603050405020304" pitchFamily="18" charset="0"/>
              <a:cs typeface="Times New Roman" panose="02020603050405020304" pitchFamily="18" charset="0"/>
            </a:endParaRPr>
          </a:p>
        </p:txBody>
      </p:sp>
      <p:sp>
        <p:nvSpPr>
          <p:cNvPr id="23" name="Text 1"/>
          <p:cNvSpPr/>
          <p:nvPr/>
        </p:nvSpPr>
        <p:spPr>
          <a:xfrm>
            <a:off x="952499" y="1133475"/>
            <a:ext cx="3286125"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B45309"/>
                </a:solidFill>
                <a:latin typeface="Times New Roman" panose="02020603050405020304" pitchFamily="18" charset="0"/>
                <a:ea typeface="Arial" pitchFamily="34" charset="-122"/>
                <a:cs typeface="Times New Roman" panose="02020603050405020304" pitchFamily="18" charset="0"/>
              </a:rPr>
              <a:t>Khoảng cách số</a:t>
            </a:r>
            <a:endParaRPr lang="en-US" sz="2400" dirty="0">
              <a:latin typeface="Times New Roman" panose="02020603050405020304" pitchFamily="18" charset="0"/>
              <a:cs typeface="Times New Roman" panose="02020603050405020304" pitchFamily="18" charset="0"/>
            </a:endParaRPr>
          </a:p>
        </p:txBody>
      </p:sp>
      <p:sp>
        <p:nvSpPr>
          <p:cNvPr id="24" name="Text 2"/>
          <p:cNvSpPr/>
          <p:nvPr/>
        </p:nvSpPr>
        <p:spPr>
          <a:xfrm>
            <a:off x="809625" y="1762655"/>
            <a:ext cx="3827725" cy="307777"/>
          </a:xfrm>
          <a:prstGeom prst="rect">
            <a:avLst/>
          </a:prstGeom>
          <a:noFill/>
          <a:ln/>
        </p:spPr>
        <p:txBody>
          <a:bodyPr wrap="square" lIns="0" tIns="0" rIns="0" bIns="0" rtlCol="0" anchor="t">
            <a:spAutoFit/>
          </a:bodyPr>
          <a:lstStyle/>
          <a:p>
            <a:pPr marL="0" indent="0">
              <a:buNone/>
            </a:pPr>
            <a:r>
              <a:rPr lang="en-US" sz="2000" b="1" dirty="0">
                <a:solidFill>
                  <a:srgbClr val="854D0E"/>
                </a:solidFill>
                <a:latin typeface="Times New Roman" panose="02020603050405020304" pitchFamily="18" charset="0"/>
                <a:ea typeface="Arial" pitchFamily="34" charset="-122"/>
                <a:cs typeface="Times New Roman" panose="02020603050405020304" pitchFamily="18" charset="0"/>
              </a:rPr>
              <a:t>2024:</a:t>
            </a:r>
            <a:endParaRPr lang="en-US" sz="2000" dirty="0">
              <a:latin typeface="Times New Roman" panose="02020603050405020304" pitchFamily="18" charset="0"/>
              <a:cs typeface="Times New Roman" panose="02020603050405020304" pitchFamily="18" charset="0"/>
            </a:endParaRPr>
          </a:p>
        </p:txBody>
      </p:sp>
      <p:sp>
        <p:nvSpPr>
          <p:cNvPr id="25" name="Text 3"/>
          <p:cNvSpPr/>
          <p:nvPr/>
        </p:nvSpPr>
        <p:spPr>
          <a:xfrm>
            <a:off x="809625" y="1991255"/>
            <a:ext cx="3818200" cy="923330"/>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Chênh lệch lớn giữa Hà Nội (84,3 điểm) và TP.HCM (87 điểm) so với trung bình 23,1 điểm</a:t>
            </a:r>
            <a:endParaRPr lang="en-US" sz="2000" dirty="0">
              <a:latin typeface="Times New Roman" panose="02020603050405020304" pitchFamily="18" charset="0"/>
              <a:cs typeface="Times New Roman" panose="02020603050405020304" pitchFamily="18" charset="0"/>
            </a:endParaRPr>
          </a:p>
        </p:txBody>
      </p:sp>
      <p:sp>
        <p:nvSpPr>
          <p:cNvPr id="26" name="Text 4"/>
          <p:cNvSpPr/>
          <p:nvPr/>
        </p:nvSpPr>
        <p:spPr>
          <a:xfrm>
            <a:off x="809468" y="3097597"/>
            <a:ext cx="3808988" cy="923330"/>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5 tỉnh không xếp hạng do tỷ lệ ".vn" thấp (&gt;2.000 dân/1 tên miền)</a:t>
            </a:r>
            <a:endParaRPr lang="en-US" sz="2000" dirty="0">
              <a:latin typeface="Times New Roman" panose="02020603050405020304" pitchFamily="18" charset="0"/>
              <a:cs typeface="Times New Roman" panose="02020603050405020304" pitchFamily="18" charset="0"/>
            </a:endParaRPr>
          </a:p>
        </p:txBody>
      </p:sp>
      <p:sp>
        <p:nvSpPr>
          <p:cNvPr id="27" name="Text 5"/>
          <p:cNvSpPr/>
          <p:nvPr/>
        </p:nvSpPr>
        <p:spPr>
          <a:xfrm>
            <a:off x="818837" y="4169462"/>
            <a:ext cx="3827725" cy="307777"/>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64% DN ưu tiên kỹ năng CNTT</a:t>
            </a:r>
            <a:endParaRPr lang="en-US" sz="2000" dirty="0">
              <a:latin typeface="Times New Roman" panose="02020603050405020304" pitchFamily="18" charset="0"/>
              <a:cs typeface="Times New Roman" panose="02020603050405020304" pitchFamily="18" charset="0"/>
            </a:endParaRPr>
          </a:p>
        </p:txBody>
      </p:sp>
      <p:sp>
        <p:nvSpPr>
          <p:cNvPr id="28" name="Text 6"/>
          <p:cNvSpPr/>
          <p:nvPr/>
        </p:nvSpPr>
        <p:spPr>
          <a:xfrm>
            <a:off x="818837" y="4633680"/>
            <a:ext cx="3827725" cy="307777"/>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Khảo sát &gt;5.000 DN</a:t>
            </a:r>
            <a:endParaRPr lang="en-US" sz="2000" dirty="0">
              <a:latin typeface="Times New Roman" panose="02020603050405020304" pitchFamily="18" charset="0"/>
              <a:cs typeface="Times New Roman" panose="02020603050405020304" pitchFamily="18" charset="0"/>
            </a:endParaRPr>
          </a:p>
        </p:txBody>
      </p:sp>
      <p:sp>
        <p:nvSpPr>
          <p:cNvPr id="29" name="Text 7"/>
          <p:cNvSpPr/>
          <p:nvPr/>
        </p:nvSpPr>
        <p:spPr>
          <a:xfrm>
            <a:off x="6817438" y="1830182"/>
            <a:ext cx="3670563" cy="307777"/>
          </a:xfrm>
          <a:prstGeom prst="rect">
            <a:avLst/>
          </a:prstGeom>
          <a:noFill/>
          <a:ln/>
        </p:spPr>
        <p:txBody>
          <a:bodyPr wrap="square" lIns="0" tIns="0" rIns="0" bIns="0" rtlCol="0" anchor="t">
            <a:spAutoFit/>
          </a:bodyPr>
          <a:lstStyle/>
          <a:p>
            <a:pPr marL="0" indent="0">
              <a:buNone/>
            </a:pPr>
            <a:r>
              <a:rPr lang="en-US" sz="2000" b="1" dirty="0">
                <a:solidFill>
                  <a:srgbClr val="166534"/>
                </a:solidFill>
                <a:latin typeface="Times New Roman" panose="02020603050405020304" pitchFamily="18" charset="0"/>
                <a:ea typeface="Arial" pitchFamily="34" charset="-122"/>
                <a:cs typeface="Times New Roman" panose="02020603050405020304" pitchFamily="18" charset="0"/>
              </a:rPr>
              <a:t>2025:</a:t>
            </a:r>
            <a:endParaRPr lang="en-US" sz="2000" dirty="0">
              <a:latin typeface="Times New Roman" panose="02020603050405020304" pitchFamily="18" charset="0"/>
              <a:cs typeface="Times New Roman" panose="02020603050405020304" pitchFamily="18" charset="0"/>
            </a:endParaRPr>
          </a:p>
        </p:txBody>
      </p:sp>
      <p:sp>
        <p:nvSpPr>
          <p:cNvPr id="30" name="Text 8"/>
          <p:cNvSpPr/>
          <p:nvPr/>
        </p:nvSpPr>
        <p:spPr>
          <a:xfrm>
            <a:off x="6817438" y="2058782"/>
            <a:ext cx="3336875" cy="615553"/>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Hoàn thiện dữ liệu bưu chính chuyển phát cho B2C</a:t>
            </a:r>
            <a:endParaRPr lang="en-US" sz="2000" dirty="0">
              <a:latin typeface="Times New Roman" panose="02020603050405020304" pitchFamily="18" charset="0"/>
              <a:cs typeface="Times New Roman" panose="02020603050405020304" pitchFamily="18" charset="0"/>
            </a:endParaRPr>
          </a:p>
        </p:txBody>
      </p:sp>
      <p:sp>
        <p:nvSpPr>
          <p:cNvPr id="31" name="Text 9"/>
          <p:cNvSpPr/>
          <p:nvPr/>
        </p:nvSpPr>
        <p:spPr>
          <a:xfrm>
            <a:off x="6817438" y="2930584"/>
            <a:ext cx="3336875" cy="923330"/>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Hà Nội (74,7 điểm), TP.HCM (73,5 điểm); trung bình 9,3 điểm</a:t>
            </a:r>
            <a:endParaRPr lang="en-US" sz="2000" dirty="0">
              <a:latin typeface="Times New Roman" panose="02020603050405020304" pitchFamily="18" charset="0"/>
              <a:cs typeface="Times New Roman" panose="02020603050405020304" pitchFamily="18" charset="0"/>
            </a:endParaRPr>
          </a:p>
        </p:txBody>
      </p:sp>
      <p:sp>
        <p:nvSpPr>
          <p:cNvPr id="32" name="Text 10"/>
          <p:cNvSpPr/>
          <p:nvPr/>
        </p:nvSpPr>
        <p:spPr>
          <a:xfrm>
            <a:off x="6873224" y="4154836"/>
            <a:ext cx="3336875" cy="615553"/>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Chênh lệch giữa thành phố lớn và tỉnh nhỏ vẫn rõ rệt</a:t>
            </a:r>
            <a:endParaRPr lang="en-US" sz="2000" dirty="0">
              <a:latin typeface="Times New Roman" panose="02020603050405020304" pitchFamily="18" charset="0"/>
              <a:cs typeface="Times New Roman" panose="02020603050405020304" pitchFamily="18" charset="0"/>
            </a:endParaRPr>
          </a:p>
        </p:txBody>
      </p:sp>
      <p:sp>
        <p:nvSpPr>
          <p:cNvPr id="55" name="Text 33"/>
          <p:cNvSpPr/>
          <p:nvPr/>
        </p:nvSpPr>
        <p:spPr>
          <a:xfrm>
            <a:off x="190500" y="6581775"/>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20</a:t>
            </a:r>
            <a:endParaRPr lang="en-US" sz="98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500"/>
                                        <p:tgtEl>
                                          <p:spTgt spid="7"/>
                                        </p:tgtEl>
                                      </p:cBhvr>
                                    </p:animEffect>
                                  </p:childTnLst>
                                </p:cTn>
                              </p:par>
                              <p:par>
                                <p:cTn id="11" presetID="22" presetClass="entr" presetSubtype="8" fill="hold" grpId="0" nodeType="withEffect">
                                  <p:stCondLst>
                                    <p:cond delay="0"/>
                                  </p:stCondLst>
                                  <p:childTnLst>
                                    <p:set>
                                      <p:cBhvr>
                                        <p:cTn id="12" dur="1" fill="hold">
                                          <p:stCondLst>
                                            <p:cond delay="0"/>
                                          </p:stCondLst>
                                        </p:cTn>
                                        <p:tgtEl>
                                          <p:spTgt spid="23"/>
                                        </p:tgtEl>
                                        <p:attrNameLst>
                                          <p:attrName>style.visibility</p:attrName>
                                        </p:attrNameLst>
                                      </p:cBhvr>
                                      <p:to>
                                        <p:strVal val="visible"/>
                                      </p:to>
                                    </p:set>
                                    <p:animEffect transition="in" filter="wipe(left)">
                                      <p:cBhvr>
                                        <p:cTn id="13" dur="500"/>
                                        <p:tgtEl>
                                          <p:spTgt spid="23"/>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wipe(up)">
                                      <p:cBhvr>
                                        <p:cTn id="18" dur="500"/>
                                        <p:tgtEl>
                                          <p:spTgt spid="56"/>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wipe(up)">
                                      <p:cBhvr>
                                        <p:cTn id="21" dur="500"/>
                                        <p:tgtEl>
                                          <p:spTgt spid="24"/>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wipe(up)">
                                      <p:cBhvr>
                                        <p:cTn id="24" dur="500"/>
                                        <p:tgtEl>
                                          <p:spTgt spid="25"/>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wipe(up)">
                                      <p:cBhvr>
                                        <p:cTn id="27" dur="500"/>
                                        <p:tgtEl>
                                          <p:spTgt spid="26"/>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27"/>
                                        </p:tgtEl>
                                        <p:attrNameLst>
                                          <p:attrName>style.visibility</p:attrName>
                                        </p:attrNameLst>
                                      </p:cBhvr>
                                      <p:to>
                                        <p:strVal val="visible"/>
                                      </p:to>
                                    </p:set>
                                    <p:animEffect transition="in" filter="wipe(up)">
                                      <p:cBhvr>
                                        <p:cTn id="30" dur="500"/>
                                        <p:tgtEl>
                                          <p:spTgt spid="27"/>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28"/>
                                        </p:tgtEl>
                                        <p:attrNameLst>
                                          <p:attrName>style.visibility</p:attrName>
                                        </p:attrNameLst>
                                      </p:cBhvr>
                                      <p:to>
                                        <p:strVal val="visible"/>
                                      </p:to>
                                    </p:set>
                                    <p:animEffect transition="in" filter="wipe(up)">
                                      <p:cBhvr>
                                        <p:cTn id="33" dur="500"/>
                                        <p:tgtEl>
                                          <p:spTgt spid="28"/>
                                        </p:tgtEl>
                                      </p:cBhvr>
                                    </p:animEffect>
                                  </p:childTnLst>
                                </p:cTn>
                              </p:par>
                            </p:childTnLst>
                          </p:cTn>
                        </p:par>
                        <p:par>
                          <p:cTn id="34" fill="hold">
                            <p:stCondLst>
                              <p:cond delay="500"/>
                            </p:stCondLst>
                            <p:childTnLst>
                              <p:par>
                                <p:cTn id="35" presetID="22" presetClass="entr" presetSubtype="1" fill="hold" nodeType="after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up)">
                                      <p:cBhvr>
                                        <p:cTn id="37" dur="500"/>
                                        <p:tgtEl>
                                          <p:spTgt spid="8"/>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29"/>
                                        </p:tgtEl>
                                        <p:attrNameLst>
                                          <p:attrName>style.visibility</p:attrName>
                                        </p:attrNameLst>
                                      </p:cBhvr>
                                      <p:to>
                                        <p:strVal val="visible"/>
                                      </p:to>
                                    </p:set>
                                    <p:animEffect transition="in" filter="wipe(up)">
                                      <p:cBhvr>
                                        <p:cTn id="40" dur="500"/>
                                        <p:tgtEl>
                                          <p:spTgt spid="29"/>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30"/>
                                        </p:tgtEl>
                                        <p:attrNameLst>
                                          <p:attrName>style.visibility</p:attrName>
                                        </p:attrNameLst>
                                      </p:cBhvr>
                                      <p:to>
                                        <p:strVal val="visible"/>
                                      </p:to>
                                    </p:set>
                                    <p:animEffect transition="in" filter="wipe(up)">
                                      <p:cBhvr>
                                        <p:cTn id="43" dur="500"/>
                                        <p:tgtEl>
                                          <p:spTgt spid="30"/>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animEffect transition="in" filter="wipe(up)">
                                      <p:cBhvr>
                                        <p:cTn id="46" dur="500"/>
                                        <p:tgtEl>
                                          <p:spTgt spid="31"/>
                                        </p:tgtEl>
                                      </p:cBhvr>
                                    </p:animEffect>
                                  </p:childTnLst>
                                </p:cTn>
                              </p:par>
                              <p:par>
                                <p:cTn id="47" presetID="22" presetClass="entr" presetSubtype="1" fill="hold" grpId="0" nodeType="withEffect">
                                  <p:stCondLst>
                                    <p:cond delay="0"/>
                                  </p:stCondLst>
                                  <p:childTnLst>
                                    <p:set>
                                      <p:cBhvr>
                                        <p:cTn id="48" dur="1" fill="hold">
                                          <p:stCondLst>
                                            <p:cond delay="0"/>
                                          </p:stCondLst>
                                        </p:cTn>
                                        <p:tgtEl>
                                          <p:spTgt spid="32"/>
                                        </p:tgtEl>
                                        <p:attrNameLst>
                                          <p:attrName>style.visibility</p:attrName>
                                        </p:attrNameLst>
                                      </p:cBhvr>
                                      <p:to>
                                        <p:strVal val="visible"/>
                                      </p:to>
                                    </p:set>
                                    <p:animEffect transition="in" filter="wipe(up)">
                                      <p:cBhvr>
                                        <p:cTn id="49"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CC337-C1E8-9524-802B-D091FDE6CC7F}"/>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36379A8-7415-7609-3109-73AAB597CDE3}"/>
              </a:ext>
            </a:extLst>
          </p:cNvPr>
          <p:cNvPicPr>
            <a:picLocks noChangeAspect="1"/>
          </p:cNvPicPr>
          <p:nvPr/>
        </p:nvPicPr>
        <p:blipFill>
          <a:blip r:embed="rId3"/>
          <a:stretch>
            <a:fillRect/>
          </a:stretch>
        </p:blipFill>
        <p:spPr>
          <a:xfrm>
            <a:off x="0" y="279313"/>
            <a:ext cx="12192000" cy="6858000"/>
          </a:xfrm>
          <a:prstGeom prst="rect">
            <a:avLst/>
          </a:prstGeom>
        </p:spPr>
      </p:pic>
      <p:pic>
        <p:nvPicPr>
          <p:cNvPr id="9" name="Image 7" descr="preencoded.png">
            <a:extLst>
              <a:ext uri="{FF2B5EF4-FFF2-40B4-BE49-F238E27FC236}">
                <a16:creationId xmlns:a16="http://schemas.microsoft.com/office/drawing/2014/main" id="{1421521A-0BE9-2DC2-A08D-18867C38402B}"/>
              </a:ext>
            </a:extLst>
          </p:cNvPr>
          <p:cNvPicPr>
            <a:picLocks noChangeAspect="1"/>
          </p:cNvPicPr>
          <p:nvPr/>
        </p:nvPicPr>
        <p:blipFill>
          <a:blip r:embed="rId4"/>
          <a:stretch>
            <a:fillRect/>
          </a:stretch>
        </p:blipFill>
        <p:spPr>
          <a:xfrm>
            <a:off x="190500" y="895349"/>
            <a:ext cx="11753850" cy="4638675"/>
          </a:xfrm>
          <a:prstGeom prst="rect">
            <a:avLst/>
          </a:prstGeom>
        </p:spPr>
      </p:pic>
      <p:pic>
        <p:nvPicPr>
          <p:cNvPr id="57" name="Image 11" descr="preencoded.png">
            <a:extLst>
              <a:ext uri="{FF2B5EF4-FFF2-40B4-BE49-F238E27FC236}">
                <a16:creationId xmlns:a16="http://schemas.microsoft.com/office/drawing/2014/main" id="{BDB62D93-5A31-18C9-6E09-F6F41AF1D996}"/>
              </a:ext>
            </a:extLst>
          </p:cNvPr>
          <p:cNvPicPr>
            <a:picLocks noChangeAspect="1"/>
          </p:cNvPicPr>
          <p:nvPr/>
        </p:nvPicPr>
        <p:blipFill>
          <a:blip r:embed="rId5"/>
          <a:stretch>
            <a:fillRect/>
          </a:stretch>
        </p:blipFill>
        <p:spPr>
          <a:xfrm>
            <a:off x="612725" y="2016880"/>
            <a:ext cx="3951550" cy="3183032"/>
          </a:xfrm>
          <a:prstGeom prst="rect">
            <a:avLst/>
          </a:prstGeom>
        </p:spPr>
      </p:pic>
      <p:pic>
        <p:nvPicPr>
          <p:cNvPr id="3" name="Image 1" descr="preencoded.png">
            <a:extLst>
              <a:ext uri="{FF2B5EF4-FFF2-40B4-BE49-F238E27FC236}">
                <a16:creationId xmlns:a16="http://schemas.microsoft.com/office/drawing/2014/main" id="{F1F8AD77-6DA7-FB48-FEC2-DB4C5054F7FF}"/>
              </a:ext>
            </a:extLst>
          </p:cNvPr>
          <p:cNvPicPr>
            <a:picLocks noChangeAspect="1"/>
          </p:cNvPicPr>
          <p:nvPr/>
        </p:nvPicPr>
        <p:blipFill>
          <a:blip r:embed="rId6"/>
          <a:stretch>
            <a:fillRect/>
          </a:stretch>
        </p:blipFill>
        <p:spPr>
          <a:xfrm>
            <a:off x="0" y="0"/>
            <a:ext cx="12192000" cy="723900"/>
          </a:xfrm>
          <a:prstGeom prst="rect">
            <a:avLst/>
          </a:prstGeom>
        </p:spPr>
      </p:pic>
      <p:pic>
        <p:nvPicPr>
          <p:cNvPr id="10" name="Image 8" descr="preencoded.png">
            <a:extLst>
              <a:ext uri="{FF2B5EF4-FFF2-40B4-BE49-F238E27FC236}">
                <a16:creationId xmlns:a16="http://schemas.microsoft.com/office/drawing/2014/main" id="{A22FEDC6-3FD1-5529-21A8-118D1C1D1469}"/>
              </a:ext>
            </a:extLst>
          </p:cNvPr>
          <p:cNvPicPr>
            <a:picLocks noChangeAspect="1"/>
          </p:cNvPicPr>
          <p:nvPr/>
        </p:nvPicPr>
        <p:blipFill>
          <a:blip r:embed="rId7"/>
          <a:stretch>
            <a:fillRect/>
          </a:stretch>
        </p:blipFill>
        <p:spPr>
          <a:xfrm>
            <a:off x="190500" y="914400"/>
            <a:ext cx="11753850" cy="704850"/>
          </a:xfrm>
          <a:prstGeom prst="rect">
            <a:avLst/>
          </a:prstGeom>
        </p:spPr>
      </p:pic>
      <p:grpSp>
        <p:nvGrpSpPr>
          <p:cNvPr id="56" name="Group 55">
            <a:extLst>
              <a:ext uri="{FF2B5EF4-FFF2-40B4-BE49-F238E27FC236}">
                <a16:creationId xmlns:a16="http://schemas.microsoft.com/office/drawing/2014/main" id="{5AA9E99F-8BF4-845C-AEC6-3966037B0982}"/>
              </a:ext>
            </a:extLst>
          </p:cNvPr>
          <p:cNvGrpSpPr/>
          <p:nvPr/>
        </p:nvGrpSpPr>
        <p:grpSpPr>
          <a:xfrm>
            <a:off x="488900" y="1019175"/>
            <a:ext cx="476250" cy="476250"/>
            <a:chOff x="4346525" y="1028700"/>
            <a:chExt cx="476250" cy="476250"/>
          </a:xfrm>
        </p:grpSpPr>
        <p:pic>
          <p:nvPicPr>
            <p:cNvPr id="11" name="Image 9" descr="preencoded.png">
              <a:extLst>
                <a:ext uri="{FF2B5EF4-FFF2-40B4-BE49-F238E27FC236}">
                  <a16:creationId xmlns:a16="http://schemas.microsoft.com/office/drawing/2014/main" id="{3B30A97C-DD64-61AF-55B3-02A59B372B70}"/>
                </a:ext>
              </a:extLst>
            </p:cNvPr>
            <p:cNvPicPr>
              <a:picLocks noChangeAspect="1"/>
            </p:cNvPicPr>
            <p:nvPr/>
          </p:nvPicPr>
          <p:blipFill>
            <a:blip r:embed="rId8"/>
            <a:stretch>
              <a:fillRect/>
            </a:stretch>
          </p:blipFill>
          <p:spPr>
            <a:xfrm>
              <a:off x="4346525" y="1028700"/>
              <a:ext cx="476250" cy="476250"/>
            </a:xfrm>
            <a:prstGeom prst="rect">
              <a:avLst/>
            </a:prstGeom>
          </p:spPr>
        </p:pic>
        <p:pic>
          <p:nvPicPr>
            <p:cNvPr id="12" name="Image 10" descr="preencoded.png">
              <a:extLst>
                <a:ext uri="{FF2B5EF4-FFF2-40B4-BE49-F238E27FC236}">
                  <a16:creationId xmlns:a16="http://schemas.microsoft.com/office/drawing/2014/main" id="{BF0FBFA4-A0A2-A887-E650-68057E3BC787}"/>
                </a:ext>
              </a:extLst>
            </p:cNvPr>
            <p:cNvPicPr>
              <a:picLocks noChangeAspect="1"/>
            </p:cNvPicPr>
            <p:nvPr/>
          </p:nvPicPr>
          <p:blipFill>
            <a:blip r:embed="rId9"/>
            <a:stretch>
              <a:fillRect/>
            </a:stretch>
          </p:blipFill>
          <p:spPr>
            <a:xfrm>
              <a:off x="4470350" y="1114425"/>
              <a:ext cx="228600" cy="304800"/>
            </a:xfrm>
            <a:prstGeom prst="rect">
              <a:avLst/>
            </a:prstGeom>
          </p:spPr>
        </p:pic>
      </p:grpSp>
      <p:pic>
        <p:nvPicPr>
          <p:cNvPr id="13" name="Image 11" descr="preencoded.png">
            <a:extLst>
              <a:ext uri="{FF2B5EF4-FFF2-40B4-BE49-F238E27FC236}">
                <a16:creationId xmlns:a16="http://schemas.microsoft.com/office/drawing/2014/main" id="{09E43888-C219-3A3D-CA97-E0F575CCD0FB}"/>
              </a:ext>
            </a:extLst>
          </p:cNvPr>
          <p:cNvPicPr>
            <a:picLocks noChangeAspect="1"/>
          </p:cNvPicPr>
          <p:nvPr/>
        </p:nvPicPr>
        <p:blipFill>
          <a:blip r:embed="rId5"/>
          <a:stretch>
            <a:fillRect/>
          </a:stretch>
        </p:blipFill>
        <p:spPr>
          <a:xfrm>
            <a:off x="6431093" y="1989043"/>
            <a:ext cx="3951550" cy="3183032"/>
          </a:xfrm>
          <a:prstGeom prst="rect">
            <a:avLst/>
          </a:prstGeom>
        </p:spPr>
      </p:pic>
      <p:pic>
        <p:nvPicPr>
          <p:cNvPr id="21" name="Image 19" descr="preencoded.png">
            <a:extLst>
              <a:ext uri="{FF2B5EF4-FFF2-40B4-BE49-F238E27FC236}">
                <a16:creationId xmlns:a16="http://schemas.microsoft.com/office/drawing/2014/main" id="{97DF5BAA-EE82-D1B0-A525-A565733D8370}"/>
              </a:ext>
            </a:extLst>
          </p:cNvPr>
          <p:cNvPicPr>
            <a:picLocks noChangeAspect="1"/>
          </p:cNvPicPr>
          <p:nvPr/>
        </p:nvPicPr>
        <p:blipFill>
          <a:blip r:embed="rId10"/>
          <a:stretch>
            <a:fillRect/>
          </a:stretch>
        </p:blipFill>
        <p:spPr>
          <a:xfrm>
            <a:off x="0" y="6505575"/>
            <a:ext cx="12192000" cy="352425"/>
          </a:xfrm>
          <a:prstGeom prst="rect">
            <a:avLst/>
          </a:prstGeom>
        </p:spPr>
      </p:pic>
      <p:sp>
        <p:nvSpPr>
          <p:cNvPr id="22" name="Text 0">
            <a:extLst>
              <a:ext uri="{FF2B5EF4-FFF2-40B4-BE49-F238E27FC236}">
                <a16:creationId xmlns:a16="http://schemas.microsoft.com/office/drawing/2014/main" id="{B9F74F24-F7B5-3F40-E7C9-9ECB75D9CA5D}"/>
              </a:ext>
            </a:extLst>
          </p:cNvPr>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Thách thức và rủi ro trong phát triển TMĐT</a:t>
            </a:r>
            <a:endParaRPr lang="en-US" sz="2600" dirty="0">
              <a:latin typeface="Times New Roman" panose="02020603050405020304" pitchFamily="18" charset="0"/>
              <a:cs typeface="Times New Roman" panose="02020603050405020304" pitchFamily="18" charset="0"/>
            </a:endParaRPr>
          </a:p>
        </p:txBody>
      </p:sp>
      <p:sp>
        <p:nvSpPr>
          <p:cNvPr id="33" name="Text 11">
            <a:extLst>
              <a:ext uri="{FF2B5EF4-FFF2-40B4-BE49-F238E27FC236}">
                <a16:creationId xmlns:a16="http://schemas.microsoft.com/office/drawing/2014/main" id="{215BAB0B-DE64-4655-B6A0-72D2C46D1B09}"/>
              </a:ext>
            </a:extLst>
          </p:cNvPr>
          <p:cNvSpPr/>
          <p:nvPr/>
        </p:nvSpPr>
        <p:spPr>
          <a:xfrm>
            <a:off x="1263550" y="1182156"/>
            <a:ext cx="3902125"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B5E20"/>
                </a:solidFill>
                <a:latin typeface="Times New Roman" panose="02020603050405020304" pitchFamily="18" charset="0"/>
                <a:ea typeface="Arial" pitchFamily="34" charset="-122"/>
                <a:cs typeface="Times New Roman" panose="02020603050405020304" pitchFamily="18" charset="0"/>
              </a:rPr>
              <a:t>Rủi ro môi trường</a:t>
            </a:r>
            <a:endParaRPr lang="en-US" sz="2400" dirty="0">
              <a:latin typeface="Times New Roman" panose="02020603050405020304" pitchFamily="18" charset="0"/>
              <a:cs typeface="Times New Roman" panose="02020603050405020304" pitchFamily="18" charset="0"/>
            </a:endParaRPr>
          </a:p>
        </p:txBody>
      </p:sp>
      <p:sp>
        <p:nvSpPr>
          <p:cNvPr id="34" name="Text 12">
            <a:extLst>
              <a:ext uri="{FF2B5EF4-FFF2-40B4-BE49-F238E27FC236}">
                <a16:creationId xmlns:a16="http://schemas.microsoft.com/office/drawing/2014/main" id="{D0F499EA-0737-B54E-2C56-538A9F266B4F}"/>
              </a:ext>
            </a:extLst>
          </p:cNvPr>
          <p:cNvSpPr/>
          <p:nvPr/>
        </p:nvSpPr>
        <p:spPr>
          <a:xfrm>
            <a:off x="841325" y="1989043"/>
            <a:ext cx="4346705" cy="307777"/>
          </a:xfrm>
          <a:prstGeom prst="rect">
            <a:avLst/>
          </a:prstGeom>
          <a:noFill/>
          <a:ln/>
        </p:spPr>
        <p:txBody>
          <a:bodyPr wrap="square" lIns="0" tIns="0" rIns="0" bIns="0" rtlCol="0" anchor="t">
            <a:spAutoFit/>
          </a:bodyPr>
          <a:lstStyle/>
          <a:p>
            <a:pPr marL="0" indent="0">
              <a:buNone/>
            </a:pPr>
            <a:r>
              <a:rPr lang="en-US" sz="2000" b="1" dirty="0">
                <a:solidFill>
                  <a:srgbClr val="166534"/>
                </a:solidFill>
                <a:latin typeface="Times New Roman" panose="02020603050405020304" pitchFamily="18" charset="0"/>
                <a:ea typeface="Arial" pitchFamily="34" charset="-122"/>
                <a:cs typeface="Times New Roman" panose="02020603050405020304" pitchFamily="18" charset="0"/>
              </a:rPr>
              <a:t>2024:</a:t>
            </a:r>
            <a:endParaRPr lang="en-US" sz="2000" dirty="0">
              <a:latin typeface="Times New Roman" panose="02020603050405020304" pitchFamily="18" charset="0"/>
              <a:cs typeface="Times New Roman" panose="02020603050405020304" pitchFamily="18" charset="0"/>
            </a:endParaRPr>
          </a:p>
        </p:txBody>
      </p:sp>
      <p:sp>
        <p:nvSpPr>
          <p:cNvPr id="35" name="Text 13">
            <a:extLst>
              <a:ext uri="{FF2B5EF4-FFF2-40B4-BE49-F238E27FC236}">
                <a16:creationId xmlns:a16="http://schemas.microsoft.com/office/drawing/2014/main" id="{79A2AE7C-3CC2-E31E-9E4E-4DAE852E539D}"/>
              </a:ext>
            </a:extLst>
          </p:cNvPr>
          <p:cNvSpPr/>
          <p:nvPr/>
        </p:nvSpPr>
        <p:spPr>
          <a:xfrm>
            <a:off x="841325" y="2404162"/>
            <a:ext cx="3951550" cy="615553"/>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Tác động xấu với 170.000 tấn bao bì nhựa (tăng 25%/năm đến 2030)</a:t>
            </a:r>
            <a:endParaRPr lang="en-US" sz="2000" dirty="0">
              <a:latin typeface="Times New Roman" panose="02020603050405020304" pitchFamily="18" charset="0"/>
              <a:cs typeface="Times New Roman" panose="02020603050405020304" pitchFamily="18" charset="0"/>
            </a:endParaRPr>
          </a:p>
        </p:txBody>
      </p:sp>
      <p:sp>
        <p:nvSpPr>
          <p:cNvPr id="36" name="Text 14">
            <a:extLst>
              <a:ext uri="{FF2B5EF4-FFF2-40B4-BE49-F238E27FC236}">
                <a16:creationId xmlns:a16="http://schemas.microsoft.com/office/drawing/2014/main" id="{1D080118-EBB6-F0C7-28BD-1E1AFFE0C897}"/>
              </a:ext>
            </a:extLst>
          </p:cNvPr>
          <p:cNvSpPr/>
          <p:nvPr/>
        </p:nvSpPr>
        <p:spPr>
          <a:xfrm>
            <a:off x="841325" y="3405373"/>
            <a:ext cx="4346705" cy="307777"/>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Chủ yếu là nhựa không phân hủy</a:t>
            </a:r>
            <a:endParaRPr lang="en-US" sz="2000" dirty="0">
              <a:latin typeface="Times New Roman" panose="02020603050405020304" pitchFamily="18" charset="0"/>
              <a:cs typeface="Times New Roman" panose="02020603050405020304" pitchFamily="18" charset="0"/>
            </a:endParaRPr>
          </a:p>
        </p:txBody>
      </p:sp>
      <p:sp>
        <p:nvSpPr>
          <p:cNvPr id="37" name="Text 15">
            <a:extLst>
              <a:ext uri="{FF2B5EF4-FFF2-40B4-BE49-F238E27FC236}">
                <a16:creationId xmlns:a16="http://schemas.microsoft.com/office/drawing/2014/main" id="{F20FAB7E-7B4C-993E-7478-A13656610C77}"/>
              </a:ext>
            </a:extLst>
          </p:cNvPr>
          <p:cNvSpPr/>
          <p:nvPr/>
        </p:nvSpPr>
        <p:spPr>
          <a:xfrm>
            <a:off x="841325" y="4181654"/>
            <a:ext cx="4346705" cy="615553"/>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Ít DN nhận thức về cấm nhựa từ 2026/2030</a:t>
            </a:r>
            <a:endParaRPr lang="en-US" sz="2000" dirty="0">
              <a:latin typeface="Times New Roman" panose="02020603050405020304" pitchFamily="18" charset="0"/>
              <a:cs typeface="Times New Roman" panose="02020603050405020304" pitchFamily="18" charset="0"/>
            </a:endParaRPr>
          </a:p>
        </p:txBody>
      </p:sp>
      <p:sp>
        <p:nvSpPr>
          <p:cNvPr id="38" name="Text 16">
            <a:extLst>
              <a:ext uri="{FF2B5EF4-FFF2-40B4-BE49-F238E27FC236}">
                <a16:creationId xmlns:a16="http://schemas.microsoft.com/office/drawing/2014/main" id="{F1C209C8-66A6-49CA-2AF0-8CC0C4AC83C8}"/>
              </a:ext>
            </a:extLst>
          </p:cNvPr>
          <p:cNvSpPr/>
          <p:nvPr/>
        </p:nvSpPr>
        <p:spPr>
          <a:xfrm>
            <a:off x="6573968" y="1989043"/>
            <a:ext cx="4168234" cy="307777"/>
          </a:xfrm>
          <a:prstGeom prst="rect">
            <a:avLst/>
          </a:prstGeom>
          <a:noFill/>
          <a:ln/>
        </p:spPr>
        <p:txBody>
          <a:bodyPr wrap="square" lIns="0" tIns="0" rIns="0" bIns="0" rtlCol="0" anchor="t">
            <a:spAutoFit/>
          </a:bodyPr>
          <a:lstStyle/>
          <a:p>
            <a:pPr marL="0" indent="0">
              <a:buNone/>
            </a:pPr>
            <a:r>
              <a:rPr lang="en-US" sz="2000" b="1" dirty="0">
                <a:solidFill>
                  <a:srgbClr val="166534"/>
                </a:solidFill>
                <a:latin typeface="Times New Roman" panose="02020603050405020304" pitchFamily="18" charset="0"/>
                <a:ea typeface="Arial" pitchFamily="34" charset="-122"/>
                <a:cs typeface="Times New Roman" panose="02020603050405020304" pitchFamily="18" charset="0"/>
              </a:rPr>
              <a:t>2025:</a:t>
            </a:r>
            <a:endParaRPr lang="en-US" sz="2000" dirty="0">
              <a:latin typeface="Times New Roman" panose="02020603050405020304" pitchFamily="18" charset="0"/>
              <a:cs typeface="Times New Roman" panose="02020603050405020304" pitchFamily="18" charset="0"/>
            </a:endParaRPr>
          </a:p>
        </p:txBody>
      </p:sp>
      <p:sp>
        <p:nvSpPr>
          <p:cNvPr id="39" name="Text 17">
            <a:extLst>
              <a:ext uri="{FF2B5EF4-FFF2-40B4-BE49-F238E27FC236}">
                <a16:creationId xmlns:a16="http://schemas.microsoft.com/office/drawing/2014/main" id="{BE73FE51-703F-EB43-4703-E434E149B27B}"/>
              </a:ext>
            </a:extLst>
          </p:cNvPr>
          <p:cNvSpPr/>
          <p:nvPr/>
        </p:nvSpPr>
        <p:spPr>
          <a:xfrm>
            <a:off x="6573968" y="2217643"/>
            <a:ext cx="3789303" cy="615553"/>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TMĐT chuyển từ tăng trưởng số sang tăng trưởng bền vững</a:t>
            </a:r>
            <a:endParaRPr lang="en-US" sz="2000" dirty="0">
              <a:latin typeface="Times New Roman" panose="02020603050405020304" pitchFamily="18" charset="0"/>
              <a:cs typeface="Times New Roman" panose="02020603050405020304" pitchFamily="18" charset="0"/>
            </a:endParaRPr>
          </a:p>
        </p:txBody>
      </p:sp>
      <p:sp>
        <p:nvSpPr>
          <p:cNvPr id="40" name="Text 18">
            <a:extLst>
              <a:ext uri="{FF2B5EF4-FFF2-40B4-BE49-F238E27FC236}">
                <a16:creationId xmlns:a16="http://schemas.microsoft.com/office/drawing/2014/main" id="{5C50F6BE-C481-1B5E-DFB5-C952AC39CC91}"/>
              </a:ext>
            </a:extLst>
          </p:cNvPr>
          <p:cNvSpPr/>
          <p:nvPr/>
        </p:nvSpPr>
        <p:spPr>
          <a:xfrm>
            <a:off x="6573968" y="2976616"/>
            <a:ext cx="4168234" cy="615553"/>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Logistics TMĐT chuyển sang giải pháp xanh</a:t>
            </a:r>
            <a:endParaRPr lang="en-US" sz="2000" dirty="0">
              <a:latin typeface="Times New Roman" panose="02020603050405020304" pitchFamily="18" charset="0"/>
              <a:cs typeface="Times New Roman" panose="02020603050405020304" pitchFamily="18" charset="0"/>
            </a:endParaRPr>
          </a:p>
        </p:txBody>
      </p:sp>
      <p:sp>
        <p:nvSpPr>
          <p:cNvPr id="41" name="Text 19">
            <a:extLst>
              <a:ext uri="{FF2B5EF4-FFF2-40B4-BE49-F238E27FC236}">
                <a16:creationId xmlns:a16="http://schemas.microsoft.com/office/drawing/2014/main" id="{2CA95373-A5BE-7B38-A623-AE567E1045EF}"/>
              </a:ext>
            </a:extLst>
          </p:cNvPr>
          <p:cNvSpPr/>
          <p:nvPr/>
        </p:nvSpPr>
        <p:spPr>
          <a:xfrm>
            <a:off x="6573968" y="3680982"/>
            <a:ext cx="3789303" cy="615553"/>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Một số DN lớn áp dụng bao bì tái chế, kho vận xanh</a:t>
            </a:r>
            <a:endParaRPr lang="en-US" sz="2000" dirty="0">
              <a:latin typeface="Times New Roman" panose="02020603050405020304" pitchFamily="18" charset="0"/>
              <a:cs typeface="Times New Roman" panose="02020603050405020304" pitchFamily="18" charset="0"/>
            </a:endParaRPr>
          </a:p>
        </p:txBody>
      </p:sp>
      <p:sp>
        <p:nvSpPr>
          <p:cNvPr id="42" name="Text 20">
            <a:extLst>
              <a:ext uri="{FF2B5EF4-FFF2-40B4-BE49-F238E27FC236}">
                <a16:creationId xmlns:a16="http://schemas.microsoft.com/office/drawing/2014/main" id="{5CCA7DB5-FC80-D956-4E45-2C0465016778}"/>
              </a:ext>
            </a:extLst>
          </p:cNvPr>
          <p:cNvSpPr/>
          <p:nvPr/>
        </p:nvSpPr>
        <p:spPr>
          <a:xfrm>
            <a:off x="6572273" y="4484748"/>
            <a:ext cx="3789303" cy="923330"/>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Chiến lược quốc gia 2026-2030 mục tiêu ≤45% bao bì nhựa, ≥50% tái chế</a:t>
            </a:r>
            <a:endParaRPr lang="en-US" sz="2000" dirty="0">
              <a:latin typeface="Times New Roman" panose="02020603050405020304" pitchFamily="18" charset="0"/>
              <a:cs typeface="Times New Roman" panose="02020603050405020304" pitchFamily="18" charset="0"/>
            </a:endParaRPr>
          </a:p>
        </p:txBody>
      </p:sp>
      <p:sp>
        <p:nvSpPr>
          <p:cNvPr id="55" name="Text 33">
            <a:extLst>
              <a:ext uri="{FF2B5EF4-FFF2-40B4-BE49-F238E27FC236}">
                <a16:creationId xmlns:a16="http://schemas.microsoft.com/office/drawing/2014/main" id="{8CFD9FAE-FC64-B5FB-4BBF-C7C98DC1F7CE}"/>
              </a:ext>
            </a:extLst>
          </p:cNvPr>
          <p:cNvSpPr/>
          <p:nvPr/>
        </p:nvSpPr>
        <p:spPr>
          <a:xfrm>
            <a:off x="190500" y="6581775"/>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21</a:t>
            </a:r>
            <a:endParaRPr lang="en-US" sz="98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1248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3"/>
                                        </p:tgtEl>
                                        <p:attrNameLst>
                                          <p:attrName>style.visibility</p:attrName>
                                        </p:attrNameLst>
                                      </p:cBhvr>
                                      <p:to>
                                        <p:strVal val="visible"/>
                                      </p:to>
                                    </p:set>
                                    <p:animEffect transition="in" filter="wipe(left)">
                                      <p:cBhvr>
                                        <p:cTn id="10" dur="500"/>
                                        <p:tgtEl>
                                          <p:spTgt spid="3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57"/>
                                        </p:tgtEl>
                                        <p:attrNameLst>
                                          <p:attrName>style.visibility</p:attrName>
                                        </p:attrNameLst>
                                      </p:cBhvr>
                                      <p:to>
                                        <p:strVal val="visible"/>
                                      </p:to>
                                    </p:set>
                                    <p:animEffect transition="in" filter="wipe(up)">
                                      <p:cBhvr>
                                        <p:cTn id="15" dur="500"/>
                                        <p:tgtEl>
                                          <p:spTgt spid="57"/>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animEffect transition="in" filter="wipe(up)">
                                      <p:cBhvr>
                                        <p:cTn id="18" dur="500"/>
                                        <p:tgtEl>
                                          <p:spTgt spid="34"/>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animEffect transition="in" filter="wipe(up)">
                                      <p:cBhvr>
                                        <p:cTn id="21" dur="500"/>
                                        <p:tgtEl>
                                          <p:spTgt spid="35"/>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36"/>
                                        </p:tgtEl>
                                        <p:attrNameLst>
                                          <p:attrName>style.visibility</p:attrName>
                                        </p:attrNameLst>
                                      </p:cBhvr>
                                      <p:to>
                                        <p:strVal val="visible"/>
                                      </p:to>
                                    </p:set>
                                    <p:animEffect transition="in" filter="wipe(up)">
                                      <p:cBhvr>
                                        <p:cTn id="24" dur="500"/>
                                        <p:tgtEl>
                                          <p:spTgt spid="36"/>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37"/>
                                        </p:tgtEl>
                                        <p:attrNameLst>
                                          <p:attrName>style.visibility</p:attrName>
                                        </p:attrNameLst>
                                      </p:cBhvr>
                                      <p:to>
                                        <p:strVal val="visible"/>
                                      </p:to>
                                    </p:set>
                                    <p:animEffect transition="in" filter="wipe(up)">
                                      <p:cBhvr>
                                        <p:cTn id="27" dur="500"/>
                                        <p:tgtEl>
                                          <p:spTgt spid="37"/>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up)">
                                      <p:cBhvr>
                                        <p:cTn id="31" dur="500"/>
                                        <p:tgtEl>
                                          <p:spTgt spid="13"/>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38"/>
                                        </p:tgtEl>
                                        <p:attrNameLst>
                                          <p:attrName>style.visibility</p:attrName>
                                        </p:attrNameLst>
                                      </p:cBhvr>
                                      <p:to>
                                        <p:strVal val="visible"/>
                                      </p:to>
                                    </p:set>
                                    <p:animEffect transition="in" filter="wipe(up)">
                                      <p:cBhvr>
                                        <p:cTn id="34" dur="500"/>
                                        <p:tgtEl>
                                          <p:spTgt spid="38"/>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animEffect transition="in" filter="wipe(up)">
                                      <p:cBhvr>
                                        <p:cTn id="37" dur="500"/>
                                        <p:tgtEl>
                                          <p:spTgt spid="39"/>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40"/>
                                        </p:tgtEl>
                                        <p:attrNameLst>
                                          <p:attrName>style.visibility</p:attrName>
                                        </p:attrNameLst>
                                      </p:cBhvr>
                                      <p:to>
                                        <p:strVal val="visible"/>
                                      </p:to>
                                    </p:set>
                                    <p:animEffect transition="in" filter="wipe(up)">
                                      <p:cBhvr>
                                        <p:cTn id="40" dur="500"/>
                                        <p:tgtEl>
                                          <p:spTgt spid="40"/>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41"/>
                                        </p:tgtEl>
                                        <p:attrNameLst>
                                          <p:attrName>style.visibility</p:attrName>
                                        </p:attrNameLst>
                                      </p:cBhvr>
                                      <p:to>
                                        <p:strVal val="visible"/>
                                      </p:to>
                                    </p:set>
                                    <p:animEffect transition="in" filter="wipe(up)">
                                      <p:cBhvr>
                                        <p:cTn id="43" dur="500"/>
                                        <p:tgtEl>
                                          <p:spTgt spid="41"/>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42"/>
                                        </p:tgtEl>
                                        <p:attrNameLst>
                                          <p:attrName>style.visibility</p:attrName>
                                        </p:attrNameLst>
                                      </p:cBhvr>
                                      <p:to>
                                        <p:strVal val="visible"/>
                                      </p:to>
                                    </p:set>
                                    <p:animEffect transition="in" filter="wipe(up)">
                                      <p:cBhvr>
                                        <p:cTn id="46" dur="50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A2DCC2-BE10-4E0B-2556-9F30B4B70EDD}"/>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3D4F6F87-3645-D35E-8E47-B911BB9ABBAC}"/>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F80F78A4-4801-BF0D-DA47-4E2B956289A7}"/>
              </a:ext>
            </a:extLst>
          </p:cNvPr>
          <p:cNvPicPr>
            <a:picLocks noChangeAspect="1"/>
          </p:cNvPicPr>
          <p:nvPr/>
        </p:nvPicPr>
        <p:blipFill>
          <a:blip r:embed="rId4"/>
          <a:stretch>
            <a:fillRect/>
          </a:stretch>
        </p:blipFill>
        <p:spPr>
          <a:xfrm>
            <a:off x="0" y="0"/>
            <a:ext cx="12192000" cy="723900"/>
          </a:xfrm>
          <a:prstGeom prst="rect">
            <a:avLst/>
          </a:prstGeom>
        </p:spPr>
      </p:pic>
      <p:pic>
        <p:nvPicPr>
          <p:cNvPr id="14" name="Image 12" descr="preencoded.png">
            <a:extLst>
              <a:ext uri="{FF2B5EF4-FFF2-40B4-BE49-F238E27FC236}">
                <a16:creationId xmlns:a16="http://schemas.microsoft.com/office/drawing/2014/main" id="{24D7CA65-27B0-CAE0-9BBB-07B00A40A274}"/>
              </a:ext>
            </a:extLst>
          </p:cNvPr>
          <p:cNvPicPr>
            <a:picLocks noChangeAspect="1"/>
          </p:cNvPicPr>
          <p:nvPr/>
        </p:nvPicPr>
        <p:blipFill>
          <a:blip r:embed="rId5"/>
          <a:stretch>
            <a:fillRect/>
          </a:stretch>
        </p:blipFill>
        <p:spPr>
          <a:xfrm>
            <a:off x="190501" y="914400"/>
            <a:ext cx="11811000" cy="3889713"/>
          </a:xfrm>
          <a:prstGeom prst="rect">
            <a:avLst/>
          </a:prstGeom>
        </p:spPr>
      </p:pic>
      <p:pic>
        <p:nvPicPr>
          <p:cNvPr id="15" name="Image 13" descr="preencoded.png">
            <a:extLst>
              <a:ext uri="{FF2B5EF4-FFF2-40B4-BE49-F238E27FC236}">
                <a16:creationId xmlns:a16="http://schemas.microsoft.com/office/drawing/2014/main" id="{699C4003-F3D9-88D7-B03C-43E40C20D48B}"/>
              </a:ext>
            </a:extLst>
          </p:cNvPr>
          <p:cNvPicPr>
            <a:picLocks noChangeAspect="1"/>
          </p:cNvPicPr>
          <p:nvPr/>
        </p:nvPicPr>
        <p:blipFill>
          <a:blip r:embed="rId6"/>
          <a:stretch>
            <a:fillRect/>
          </a:stretch>
        </p:blipFill>
        <p:spPr>
          <a:xfrm>
            <a:off x="190499" y="914400"/>
            <a:ext cx="11811001" cy="704850"/>
          </a:xfrm>
          <a:prstGeom prst="rect">
            <a:avLst/>
          </a:prstGeom>
        </p:spPr>
      </p:pic>
      <p:grpSp>
        <p:nvGrpSpPr>
          <p:cNvPr id="56" name="Group 55">
            <a:extLst>
              <a:ext uri="{FF2B5EF4-FFF2-40B4-BE49-F238E27FC236}">
                <a16:creationId xmlns:a16="http://schemas.microsoft.com/office/drawing/2014/main" id="{28CB569C-B791-A440-9BDA-C337B9E01208}"/>
              </a:ext>
            </a:extLst>
          </p:cNvPr>
          <p:cNvGrpSpPr/>
          <p:nvPr/>
        </p:nvGrpSpPr>
        <p:grpSpPr>
          <a:xfrm>
            <a:off x="472976" y="1030374"/>
            <a:ext cx="476250" cy="476250"/>
            <a:chOff x="8359676" y="1028700"/>
            <a:chExt cx="476250" cy="476250"/>
          </a:xfrm>
        </p:grpSpPr>
        <p:pic>
          <p:nvPicPr>
            <p:cNvPr id="16" name="Image 14" descr="preencoded.png">
              <a:extLst>
                <a:ext uri="{FF2B5EF4-FFF2-40B4-BE49-F238E27FC236}">
                  <a16:creationId xmlns:a16="http://schemas.microsoft.com/office/drawing/2014/main" id="{CBF10997-CE54-8B3B-3D51-2EEC110241BE}"/>
                </a:ext>
              </a:extLst>
            </p:cNvPr>
            <p:cNvPicPr>
              <a:picLocks noChangeAspect="1"/>
            </p:cNvPicPr>
            <p:nvPr/>
          </p:nvPicPr>
          <p:blipFill>
            <a:blip r:embed="rId7"/>
            <a:stretch>
              <a:fillRect/>
            </a:stretch>
          </p:blipFill>
          <p:spPr>
            <a:xfrm>
              <a:off x="8359676" y="1028700"/>
              <a:ext cx="476250" cy="476250"/>
            </a:xfrm>
            <a:prstGeom prst="rect">
              <a:avLst/>
            </a:prstGeom>
          </p:spPr>
        </p:pic>
        <p:pic>
          <p:nvPicPr>
            <p:cNvPr id="17" name="Image 15" descr="preencoded.png">
              <a:extLst>
                <a:ext uri="{FF2B5EF4-FFF2-40B4-BE49-F238E27FC236}">
                  <a16:creationId xmlns:a16="http://schemas.microsoft.com/office/drawing/2014/main" id="{F1B56E0B-A8D9-D2D7-1395-1DFCA0CDCB7A}"/>
                </a:ext>
              </a:extLst>
            </p:cNvPr>
            <p:cNvPicPr>
              <a:picLocks noChangeAspect="1"/>
            </p:cNvPicPr>
            <p:nvPr/>
          </p:nvPicPr>
          <p:blipFill>
            <a:blip r:embed="rId8"/>
            <a:stretch>
              <a:fillRect/>
            </a:stretch>
          </p:blipFill>
          <p:spPr>
            <a:xfrm>
              <a:off x="8483501" y="1114425"/>
              <a:ext cx="228600" cy="304800"/>
            </a:xfrm>
            <a:prstGeom prst="rect">
              <a:avLst/>
            </a:prstGeom>
          </p:spPr>
        </p:pic>
      </p:grpSp>
      <p:pic>
        <p:nvPicPr>
          <p:cNvPr id="18" name="Image 16" descr="preencoded.png">
            <a:extLst>
              <a:ext uri="{FF2B5EF4-FFF2-40B4-BE49-F238E27FC236}">
                <a16:creationId xmlns:a16="http://schemas.microsoft.com/office/drawing/2014/main" id="{FA7C35A5-1710-D718-B571-71474DFE8294}"/>
              </a:ext>
            </a:extLst>
          </p:cNvPr>
          <p:cNvPicPr>
            <a:picLocks noChangeAspect="1"/>
          </p:cNvPicPr>
          <p:nvPr/>
        </p:nvPicPr>
        <p:blipFill>
          <a:blip r:embed="rId9"/>
          <a:stretch>
            <a:fillRect/>
          </a:stretch>
        </p:blipFill>
        <p:spPr>
          <a:xfrm>
            <a:off x="6373401" y="1758167"/>
            <a:ext cx="3479899" cy="3045946"/>
          </a:xfrm>
          <a:prstGeom prst="rect">
            <a:avLst/>
          </a:prstGeom>
        </p:spPr>
      </p:pic>
      <p:pic>
        <p:nvPicPr>
          <p:cNvPr id="19" name="Image 17" descr="preencoded.png">
            <a:extLst>
              <a:ext uri="{FF2B5EF4-FFF2-40B4-BE49-F238E27FC236}">
                <a16:creationId xmlns:a16="http://schemas.microsoft.com/office/drawing/2014/main" id="{12AE032B-3363-CAEA-0259-B4828DBC6EE8}"/>
              </a:ext>
            </a:extLst>
          </p:cNvPr>
          <p:cNvPicPr>
            <a:picLocks noChangeAspect="1"/>
          </p:cNvPicPr>
          <p:nvPr/>
        </p:nvPicPr>
        <p:blipFill>
          <a:blip r:embed="rId10"/>
          <a:stretch>
            <a:fillRect/>
          </a:stretch>
        </p:blipFill>
        <p:spPr>
          <a:xfrm>
            <a:off x="190499" y="4874965"/>
            <a:ext cx="11811000" cy="1151220"/>
          </a:xfrm>
          <a:prstGeom prst="rect">
            <a:avLst/>
          </a:prstGeom>
        </p:spPr>
      </p:pic>
      <p:pic>
        <p:nvPicPr>
          <p:cNvPr id="21" name="Image 19" descr="preencoded.png">
            <a:extLst>
              <a:ext uri="{FF2B5EF4-FFF2-40B4-BE49-F238E27FC236}">
                <a16:creationId xmlns:a16="http://schemas.microsoft.com/office/drawing/2014/main" id="{B203F1CA-7593-1EAD-ADCF-8B06F0C1CD5A}"/>
              </a:ext>
            </a:extLst>
          </p:cNvPr>
          <p:cNvPicPr>
            <a:picLocks noChangeAspect="1"/>
          </p:cNvPicPr>
          <p:nvPr/>
        </p:nvPicPr>
        <p:blipFill>
          <a:blip r:embed="rId11"/>
          <a:stretch>
            <a:fillRect/>
          </a:stretch>
        </p:blipFill>
        <p:spPr>
          <a:xfrm>
            <a:off x="0" y="6505575"/>
            <a:ext cx="12192000" cy="352425"/>
          </a:xfrm>
          <a:prstGeom prst="rect">
            <a:avLst/>
          </a:prstGeom>
        </p:spPr>
      </p:pic>
      <p:sp>
        <p:nvSpPr>
          <p:cNvPr id="22" name="Text 0">
            <a:extLst>
              <a:ext uri="{FF2B5EF4-FFF2-40B4-BE49-F238E27FC236}">
                <a16:creationId xmlns:a16="http://schemas.microsoft.com/office/drawing/2014/main" id="{D7FAF3E9-4D09-517D-8816-77A35D36199D}"/>
              </a:ext>
            </a:extLst>
          </p:cNvPr>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Thách thức và rủi ro trong phát triển TMĐT</a:t>
            </a:r>
            <a:endParaRPr lang="en-US" sz="2600" dirty="0">
              <a:latin typeface="Times New Roman" panose="02020603050405020304" pitchFamily="18" charset="0"/>
              <a:cs typeface="Times New Roman" panose="02020603050405020304" pitchFamily="18" charset="0"/>
            </a:endParaRPr>
          </a:p>
        </p:txBody>
      </p:sp>
      <p:sp>
        <p:nvSpPr>
          <p:cNvPr id="43" name="Text 21">
            <a:extLst>
              <a:ext uri="{FF2B5EF4-FFF2-40B4-BE49-F238E27FC236}">
                <a16:creationId xmlns:a16="http://schemas.microsoft.com/office/drawing/2014/main" id="{D23D8DA7-066B-5F6B-E44B-BF26E0FBF540}"/>
              </a:ext>
            </a:extLst>
          </p:cNvPr>
          <p:cNvSpPr/>
          <p:nvPr/>
        </p:nvSpPr>
        <p:spPr>
          <a:xfrm>
            <a:off x="1377851" y="1181536"/>
            <a:ext cx="2740223"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565C0"/>
                </a:solidFill>
                <a:latin typeface="Times New Roman" panose="02020603050405020304" pitchFamily="18" charset="0"/>
                <a:ea typeface="Arial" pitchFamily="34" charset="-122"/>
                <a:cs typeface="Times New Roman" panose="02020603050405020304" pitchFamily="18" charset="0"/>
              </a:rPr>
              <a:t>An </a:t>
            </a:r>
            <a:r>
              <a:rPr lang="en-US" sz="2400" b="1" dirty="0" err="1">
                <a:solidFill>
                  <a:srgbClr val="1565C0"/>
                </a:solidFill>
                <a:latin typeface="Times New Roman" panose="02020603050405020304" pitchFamily="18" charset="0"/>
                <a:ea typeface="Arial" pitchFamily="34" charset="-122"/>
                <a:cs typeface="Times New Roman" panose="02020603050405020304" pitchFamily="18" charset="0"/>
              </a:rPr>
              <a:t>ninh</a:t>
            </a:r>
            <a:r>
              <a:rPr lang="en-US" sz="2400" b="1" dirty="0">
                <a:solidFill>
                  <a:srgbClr val="1565C0"/>
                </a:solidFill>
                <a:latin typeface="Times New Roman" panose="02020603050405020304" pitchFamily="18" charset="0"/>
                <a:ea typeface="Arial" pitchFamily="34" charset="-122"/>
                <a:cs typeface="Times New Roman" panose="02020603050405020304" pitchFamily="18" charset="0"/>
              </a:rPr>
              <a:t> mạng</a:t>
            </a:r>
            <a:endParaRPr lang="en-US" sz="2400" dirty="0">
              <a:latin typeface="Times New Roman" panose="02020603050405020304" pitchFamily="18" charset="0"/>
              <a:cs typeface="Times New Roman" panose="02020603050405020304" pitchFamily="18" charset="0"/>
            </a:endParaRPr>
          </a:p>
        </p:txBody>
      </p:sp>
      <p:sp>
        <p:nvSpPr>
          <p:cNvPr id="44" name="Text 22">
            <a:extLst>
              <a:ext uri="{FF2B5EF4-FFF2-40B4-BE49-F238E27FC236}">
                <a16:creationId xmlns:a16="http://schemas.microsoft.com/office/drawing/2014/main" id="{57BAED00-6B1B-FC06-4E8B-AE8DFA78BBD2}"/>
              </a:ext>
            </a:extLst>
          </p:cNvPr>
          <p:cNvSpPr/>
          <p:nvPr/>
        </p:nvSpPr>
        <p:spPr>
          <a:xfrm>
            <a:off x="1054001" y="1758167"/>
            <a:ext cx="3827889" cy="233205"/>
          </a:xfrm>
          <a:prstGeom prst="rect">
            <a:avLst/>
          </a:prstGeom>
          <a:noFill/>
          <a:ln/>
        </p:spPr>
        <p:txBody>
          <a:bodyPr wrap="square" lIns="0" tIns="0" rIns="0" bIns="0" rtlCol="0" anchor="t">
            <a:spAutoFit/>
          </a:bodyPr>
          <a:lstStyle/>
          <a:p>
            <a:pPr marL="0" indent="0">
              <a:lnSpc>
                <a:spcPts val="1800"/>
              </a:lnSpc>
              <a:buNone/>
            </a:pPr>
            <a:r>
              <a:rPr lang="en-US" sz="2000" b="1" dirty="0">
                <a:solidFill>
                  <a:srgbClr val="1E40AF"/>
                </a:solidFill>
                <a:latin typeface="Times New Roman" panose="02020603050405020304" pitchFamily="18" charset="0"/>
                <a:ea typeface="Arial" pitchFamily="34" charset="-122"/>
                <a:cs typeface="Times New Roman" panose="02020603050405020304" pitchFamily="18" charset="0"/>
              </a:rPr>
              <a:t>2024:</a:t>
            </a:r>
            <a:endParaRPr lang="en-US" sz="2000" dirty="0">
              <a:latin typeface="Times New Roman" panose="02020603050405020304" pitchFamily="18" charset="0"/>
              <a:cs typeface="Times New Roman" panose="02020603050405020304" pitchFamily="18" charset="0"/>
            </a:endParaRPr>
          </a:p>
        </p:txBody>
      </p:sp>
      <p:sp>
        <p:nvSpPr>
          <p:cNvPr id="45" name="Text 23">
            <a:extLst>
              <a:ext uri="{FF2B5EF4-FFF2-40B4-BE49-F238E27FC236}">
                <a16:creationId xmlns:a16="http://schemas.microsoft.com/office/drawing/2014/main" id="{774EC315-3057-6E0A-790E-5300ADED47DE}"/>
              </a:ext>
            </a:extLst>
          </p:cNvPr>
          <p:cNvSpPr/>
          <p:nvPr/>
        </p:nvSpPr>
        <p:spPr>
          <a:xfrm>
            <a:off x="1054001" y="2271139"/>
            <a:ext cx="3827889" cy="307777"/>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Rủi ro an ninh mạng cao</a:t>
            </a:r>
            <a:endParaRPr lang="en-US" sz="2000" dirty="0">
              <a:latin typeface="Times New Roman" panose="02020603050405020304" pitchFamily="18" charset="0"/>
              <a:cs typeface="Times New Roman" panose="02020603050405020304" pitchFamily="18" charset="0"/>
            </a:endParaRPr>
          </a:p>
        </p:txBody>
      </p:sp>
      <p:sp>
        <p:nvSpPr>
          <p:cNvPr id="46" name="Text 24">
            <a:extLst>
              <a:ext uri="{FF2B5EF4-FFF2-40B4-BE49-F238E27FC236}">
                <a16:creationId xmlns:a16="http://schemas.microsoft.com/office/drawing/2014/main" id="{0D15A743-CE10-7452-7316-A3176FABB7A3}"/>
              </a:ext>
            </a:extLst>
          </p:cNvPr>
          <p:cNvSpPr/>
          <p:nvPr/>
        </p:nvSpPr>
        <p:spPr>
          <a:xfrm>
            <a:off x="1054001" y="2966167"/>
            <a:ext cx="3827889" cy="307777"/>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Tên miền ".vn" giảm rủi ro</a:t>
            </a:r>
            <a:endParaRPr lang="en-US" sz="2000" dirty="0">
              <a:latin typeface="Times New Roman" panose="02020603050405020304" pitchFamily="18" charset="0"/>
              <a:cs typeface="Times New Roman" panose="02020603050405020304" pitchFamily="18" charset="0"/>
            </a:endParaRPr>
          </a:p>
        </p:txBody>
      </p:sp>
      <p:sp>
        <p:nvSpPr>
          <p:cNvPr id="47" name="Text 25">
            <a:extLst>
              <a:ext uri="{FF2B5EF4-FFF2-40B4-BE49-F238E27FC236}">
                <a16:creationId xmlns:a16="http://schemas.microsoft.com/office/drawing/2014/main" id="{4BE995F0-6AD7-A31F-216C-44ECADDF53A9}"/>
              </a:ext>
            </a:extLst>
          </p:cNvPr>
          <p:cNvSpPr/>
          <p:nvPr/>
        </p:nvSpPr>
        <p:spPr>
          <a:xfrm>
            <a:off x="1054001" y="3672204"/>
            <a:ext cx="3827889" cy="615553"/>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14% DN dùng TMĐT xuất-nhập khẩu</a:t>
            </a:r>
            <a:endParaRPr lang="en-US" sz="2000" dirty="0">
              <a:latin typeface="Times New Roman" panose="02020603050405020304" pitchFamily="18" charset="0"/>
              <a:cs typeface="Times New Roman" panose="02020603050405020304" pitchFamily="18" charset="0"/>
            </a:endParaRPr>
          </a:p>
        </p:txBody>
      </p:sp>
      <p:sp>
        <p:nvSpPr>
          <p:cNvPr id="48" name="Text 26">
            <a:extLst>
              <a:ext uri="{FF2B5EF4-FFF2-40B4-BE49-F238E27FC236}">
                <a16:creationId xmlns:a16="http://schemas.microsoft.com/office/drawing/2014/main" id="{0C4566E4-FDF3-2871-BB44-2F833948C78F}"/>
              </a:ext>
            </a:extLst>
          </p:cNvPr>
          <p:cNvSpPr/>
          <p:nvPr/>
        </p:nvSpPr>
        <p:spPr>
          <a:xfrm>
            <a:off x="6686550" y="1780612"/>
            <a:ext cx="3670727" cy="233205"/>
          </a:xfrm>
          <a:prstGeom prst="rect">
            <a:avLst/>
          </a:prstGeom>
          <a:noFill/>
          <a:ln/>
        </p:spPr>
        <p:txBody>
          <a:bodyPr wrap="square" lIns="0" tIns="0" rIns="0" bIns="0" rtlCol="0" anchor="t">
            <a:spAutoFit/>
          </a:bodyPr>
          <a:lstStyle/>
          <a:p>
            <a:pPr marL="0" indent="0">
              <a:lnSpc>
                <a:spcPts val="1800"/>
              </a:lnSpc>
              <a:buNone/>
            </a:pPr>
            <a:r>
              <a:rPr lang="en-US" sz="2000" b="1" dirty="0">
                <a:solidFill>
                  <a:srgbClr val="1E40AF"/>
                </a:solidFill>
                <a:latin typeface="Times New Roman" panose="02020603050405020304" pitchFamily="18" charset="0"/>
                <a:ea typeface="Arial" pitchFamily="34" charset="-122"/>
                <a:cs typeface="Times New Roman" panose="02020603050405020304" pitchFamily="18" charset="0"/>
              </a:rPr>
              <a:t>2025:</a:t>
            </a:r>
            <a:endParaRPr lang="en-US" sz="2000" dirty="0">
              <a:latin typeface="Times New Roman" panose="02020603050405020304" pitchFamily="18" charset="0"/>
              <a:cs typeface="Times New Roman" panose="02020603050405020304" pitchFamily="18" charset="0"/>
            </a:endParaRPr>
          </a:p>
        </p:txBody>
      </p:sp>
      <p:sp>
        <p:nvSpPr>
          <p:cNvPr id="49" name="Text 27">
            <a:extLst>
              <a:ext uri="{FF2B5EF4-FFF2-40B4-BE49-F238E27FC236}">
                <a16:creationId xmlns:a16="http://schemas.microsoft.com/office/drawing/2014/main" id="{29BAB74D-30EC-C9A3-A149-AA1CF8BC114C}"/>
              </a:ext>
            </a:extLst>
          </p:cNvPr>
          <p:cNvSpPr/>
          <p:nvPr/>
        </p:nvSpPr>
        <p:spPr>
          <a:xfrm>
            <a:off x="6706777" y="2066176"/>
            <a:ext cx="4065998" cy="615553"/>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Chuyển đổi số với thanh toán không tiền mặt, logistics thông minh</a:t>
            </a:r>
            <a:endParaRPr lang="en-US" sz="2000" dirty="0">
              <a:latin typeface="Times New Roman" panose="02020603050405020304" pitchFamily="18" charset="0"/>
              <a:cs typeface="Times New Roman" panose="02020603050405020304" pitchFamily="18" charset="0"/>
            </a:endParaRPr>
          </a:p>
        </p:txBody>
      </p:sp>
      <p:sp>
        <p:nvSpPr>
          <p:cNvPr id="50" name="Text 28">
            <a:extLst>
              <a:ext uri="{FF2B5EF4-FFF2-40B4-BE49-F238E27FC236}">
                <a16:creationId xmlns:a16="http://schemas.microsoft.com/office/drawing/2014/main" id="{99080FBE-EFBF-2E33-096B-595EB33682A6}"/>
              </a:ext>
            </a:extLst>
          </p:cNvPr>
          <p:cNvSpPr/>
          <p:nvPr/>
        </p:nvSpPr>
        <p:spPr>
          <a:xfrm>
            <a:off x="6706777" y="2841322"/>
            <a:ext cx="4065998" cy="615553"/>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Hoàn thiện dữ liệu bưu chính để tăng độ tin cậy chỉ số</a:t>
            </a:r>
            <a:endParaRPr lang="en-US" sz="2000" dirty="0">
              <a:latin typeface="Times New Roman" panose="02020603050405020304" pitchFamily="18" charset="0"/>
              <a:cs typeface="Times New Roman" panose="02020603050405020304" pitchFamily="18" charset="0"/>
            </a:endParaRPr>
          </a:p>
        </p:txBody>
      </p:sp>
      <p:sp>
        <p:nvSpPr>
          <p:cNvPr id="51" name="Text 29">
            <a:extLst>
              <a:ext uri="{FF2B5EF4-FFF2-40B4-BE49-F238E27FC236}">
                <a16:creationId xmlns:a16="http://schemas.microsoft.com/office/drawing/2014/main" id="{BE4C23DF-4BE6-9F49-D966-57466542C7A8}"/>
              </a:ext>
            </a:extLst>
          </p:cNvPr>
          <p:cNvSpPr/>
          <p:nvPr/>
        </p:nvSpPr>
        <p:spPr>
          <a:xfrm>
            <a:off x="6706777" y="3573007"/>
            <a:ext cx="4094902" cy="615553"/>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Ngày càng chú trọng bảo vệ dữ liệu cá nhân</a:t>
            </a:r>
            <a:endParaRPr lang="en-US" sz="2000" dirty="0">
              <a:latin typeface="Times New Roman" panose="02020603050405020304" pitchFamily="18" charset="0"/>
              <a:cs typeface="Times New Roman" panose="02020603050405020304" pitchFamily="18" charset="0"/>
            </a:endParaRPr>
          </a:p>
        </p:txBody>
      </p:sp>
      <p:sp>
        <p:nvSpPr>
          <p:cNvPr id="52" name="Text 30">
            <a:extLst>
              <a:ext uri="{FF2B5EF4-FFF2-40B4-BE49-F238E27FC236}">
                <a16:creationId xmlns:a16="http://schemas.microsoft.com/office/drawing/2014/main" id="{8E0BAA6A-5FC6-E90B-F0B7-EFCD4A330B84}"/>
              </a:ext>
            </a:extLst>
          </p:cNvPr>
          <p:cNvSpPr/>
          <p:nvPr/>
        </p:nvSpPr>
        <p:spPr>
          <a:xfrm>
            <a:off x="6706776" y="4188560"/>
            <a:ext cx="5066123" cy="615553"/>
          </a:xfrm>
          <a:prstGeom prst="rect">
            <a:avLst/>
          </a:prstGeom>
          <a:noFill/>
          <a:ln/>
        </p:spPr>
        <p:txBody>
          <a:bodyPr wrap="square" lIns="0" tIns="0" rIns="0" bIns="0" rtlCol="0" anchor="t">
            <a:spAutoFit/>
          </a:bodyPr>
          <a:lstStyle/>
          <a:p>
            <a:pPr marL="342900" indent="-342900" algn="l">
              <a:buSzPct val="100000"/>
              <a:buChar char="•"/>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17% DN dùng TMĐT xuất khẩu (tăng từ 14% năm 2024)</a:t>
            </a:r>
            <a:endParaRPr lang="en-US" sz="2000" dirty="0">
              <a:latin typeface="Times New Roman" panose="02020603050405020304" pitchFamily="18" charset="0"/>
              <a:cs typeface="Times New Roman" panose="02020603050405020304" pitchFamily="18" charset="0"/>
            </a:endParaRPr>
          </a:p>
        </p:txBody>
      </p:sp>
      <p:sp>
        <p:nvSpPr>
          <p:cNvPr id="53" name="Text 31">
            <a:extLst>
              <a:ext uri="{FF2B5EF4-FFF2-40B4-BE49-F238E27FC236}">
                <a16:creationId xmlns:a16="http://schemas.microsoft.com/office/drawing/2014/main" id="{D838D45A-4DED-BCD3-483C-96EDEA55AF99}"/>
              </a:ext>
            </a:extLst>
          </p:cNvPr>
          <p:cNvSpPr/>
          <p:nvPr/>
        </p:nvSpPr>
        <p:spPr>
          <a:xfrm>
            <a:off x="299365" y="5372616"/>
            <a:ext cx="962251" cy="233205"/>
          </a:xfrm>
          <a:prstGeom prst="rect">
            <a:avLst/>
          </a:prstGeom>
          <a:noFill/>
          <a:ln/>
        </p:spPr>
        <p:txBody>
          <a:bodyPr wrap="square" lIns="0" tIns="0" rIns="0" bIns="0" rtlCol="0" anchor="t">
            <a:spAutoFit/>
          </a:bodyPr>
          <a:lstStyle/>
          <a:p>
            <a:pPr marL="0" indent="0">
              <a:lnSpc>
                <a:spcPts val="1800"/>
              </a:lnSpc>
              <a:buNone/>
            </a:pPr>
            <a:r>
              <a:rPr lang="en-US" sz="2000" b="1" dirty="0">
                <a:solidFill>
                  <a:srgbClr val="374151"/>
                </a:solidFill>
                <a:latin typeface="Times New Roman" panose="02020603050405020304" pitchFamily="18" charset="0"/>
                <a:ea typeface="Arial" pitchFamily="34" charset="-122"/>
                <a:cs typeface="Times New Roman" panose="02020603050405020304" pitchFamily="18" charset="0"/>
              </a:rPr>
              <a:t>Tóm lại:</a:t>
            </a:r>
            <a:endParaRPr lang="en-US" sz="2000" dirty="0">
              <a:latin typeface="Times New Roman" panose="02020603050405020304" pitchFamily="18" charset="0"/>
              <a:cs typeface="Times New Roman" panose="02020603050405020304" pitchFamily="18" charset="0"/>
            </a:endParaRPr>
          </a:p>
        </p:txBody>
      </p:sp>
      <p:sp>
        <p:nvSpPr>
          <p:cNvPr id="54" name="Text 32">
            <a:extLst>
              <a:ext uri="{FF2B5EF4-FFF2-40B4-BE49-F238E27FC236}">
                <a16:creationId xmlns:a16="http://schemas.microsoft.com/office/drawing/2014/main" id="{890FDA8F-F234-41F7-3FCF-EB2C18E8E2F6}"/>
              </a:ext>
            </a:extLst>
          </p:cNvPr>
          <p:cNvSpPr/>
          <p:nvPr/>
        </p:nvSpPr>
        <p:spPr>
          <a:xfrm>
            <a:off x="1356866" y="4980911"/>
            <a:ext cx="10720833" cy="923330"/>
          </a:xfrm>
          <a:prstGeom prst="rect">
            <a:avLst/>
          </a:prstGeom>
          <a:noFill/>
          <a:ln/>
        </p:spPr>
        <p:txBody>
          <a:bodyPr wrap="square" lIns="0" tIns="0" rIns="0" bIns="0" rtlCol="0" anchor="t">
            <a:spAutoFit/>
          </a:bodyPr>
          <a:lstStyle/>
          <a:p>
            <a:pPr marL="0" indent="0">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Dù đã có nhiều cải tiến, TMĐT Việt Nam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vẫn</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đối</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mặt</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với</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thách thức về khoảng cách số giữa vùng miền, tác động môi trường, và an ninh mạng. Chính sách mới tập trung nhiều hơn vào chuyển đổi số bền vững, quản trị dữ liệu, và TMĐT xanh.</a:t>
            </a:r>
            <a:endParaRPr lang="en-US" sz="2000" dirty="0">
              <a:latin typeface="Times New Roman" panose="02020603050405020304" pitchFamily="18" charset="0"/>
              <a:cs typeface="Times New Roman" panose="02020603050405020304" pitchFamily="18" charset="0"/>
            </a:endParaRPr>
          </a:p>
        </p:txBody>
      </p:sp>
      <p:sp>
        <p:nvSpPr>
          <p:cNvPr id="55" name="Text 33">
            <a:extLst>
              <a:ext uri="{FF2B5EF4-FFF2-40B4-BE49-F238E27FC236}">
                <a16:creationId xmlns:a16="http://schemas.microsoft.com/office/drawing/2014/main" id="{B37F8FD3-9F6F-3449-7310-AD2A6A6BFEFF}"/>
              </a:ext>
            </a:extLst>
          </p:cNvPr>
          <p:cNvSpPr/>
          <p:nvPr/>
        </p:nvSpPr>
        <p:spPr>
          <a:xfrm>
            <a:off x="190500" y="6581775"/>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22</a:t>
            </a:r>
            <a:endParaRPr lang="en-US" sz="980" dirty="0">
              <a:latin typeface="Times New Roman" panose="02020603050405020304" pitchFamily="18" charset="0"/>
              <a:cs typeface="Times New Roman" panose="02020603050405020304" pitchFamily="18" charset="0"/>
            </a:endParaRPr>
          </a:p>
        </p:txBody>
      </p:sp>
      <p:pic>
        <p:nvPicPr>
          <p:cNvPr id="57" name="Image 16" descr="preencoded.png">
            <a:extLst>
              <a:ext uri="{FF2B5EF4-FFF2-40B4-BE49-F238E27FC236}">
                <a16:creationId xmlns:a16="http://schemas.microsoft.com/office/drawing/2014/main" id="{F88AFBE5-A782-13E7-A8DC-8C575330FC80}"/>
              </a:ext>
            </a:extLst>
          </p:cNvPr>
          <p:cNvPicPr>
            <a:picLocks noChangeAspect="1"/>
          </p:cNvPicPr>
          <p:nvPr/>
        </p:nvPicPr>
        <p:blipFill>
          <a:blip r:embed="rId9"/>
          <a:stretch>
            <a:fillRect/>
          </a:stretch>
        </p:blipFill>
        <p:spPr>
          <a:xfrm>
            <a:off x="825399" y="1704975"/>
            <a:ext cx="3479899" cy="3045946"/>
          </a:xfrm>
          <a:prstGeom prst="rect">
            <a:avLst/>
          </a:prstGeom>
        </p:spPr>
      </p:pic>
    </p:spTree>
    <p:extLst>
      <p:ext uri="{BB962C8B-B14F-4D97-AF65-F5344CB8AC3E}">
        <p14:creationId xmlns:p14="http://schemas.microsoft.com/office/powerpoint/2010/main" val="22884459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3"/>
                                        </p:tgtEl>
                                        <p:attrNameLst>
                                          <p:attrName>style.visibility</p:attrName>
                                        </p:attrNameLst>
                                      </p:cBhvr>
                                      <p:to>
                                        <p:strVal val="visible"/>
                                      </p:to>
                                    </p:set>
                                    <p:animEffect transition="in" filter="wipe(left)">
                                      <p:cBhvr>
                                        <p:cTn id="10" dur="500"/>
                                        <p:tgtEl>
                                          <p:spTgt spid="43"/>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grpId="0" nodeType="click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wipe(up)">
                                      <p:cBhvr>
                                        <p:cTn id="15" dur="500"/>
                                        <p:tgtEl>
                                          <p:spTgt spid="44"/>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45"/>
                                        </p:tgtEl>
                                        <p:attrNameLst>
                                          <p:attrName>style.visibility</p:attrName>
                                        </p:attrNameLst>
                                      </p:cBhvr>
                                      <p:to>
                                        <p:strVal val="visible"/>
                                      </p:to>
                                    </p:set>
                                    <p:animEffect transition="in" filter="wipe(up)">
                                      <p:cBhvr>
                                        <p:cTn id="18" dur="500"/>
                                        <p:tgtEl>
                                          <p:spTgt spid="45"/>
                                        </p:tgtEl>
                                      </p:cBhvr>
                                    </p:animEffect>
                                  </p:childTnLst>
                                </p:cTn>
                              </p:par>
                              <p:par>
                                <p:cTn id="19" presetID="22" presetClass="entr" presetSubtype="1" fill="hold" grpId="0" nodeType="withEffect">
                                  <p:stCondLst>
                                    <p:cond delay="0"/>
                                  </p:stCondLst>
                                  <p:childTnLst>
                                    <p:set>
                                      <p:cBhvr>
                                        <p:cTn id="20" dur="1" fill="hold">
                                          <p:stCondLst>
                                            <p:cond delay="0"/>
                                          </p:stCondLst>
                                        </p:cTn>
                                        <p:tgtEl>
                                          <p:spTgt spid="46"/>
                                        </p:tgtEl>
                                        <p:attrNameLst>
                                          <p:attrName>style.visibility</p:attrName>
                                        </p:attrNameLst>
                                      </p:cBhvr>
                                      <p:to>
                                        <p:strVal val="visible"/>
                                      </p:to>
                                    </p:set>
                                    <p:animEffect transition="in" filter="wipe(up)">
                                      <p:cBhvr>
                                        <p:cTn id="21" dur="500"/>
                                        <p:tgtEl>
                                          <p:spTgt spid="46"/>
                                        </p:tgtEl>
                                      </p:cBhvr>
                                    </p:animEffect>
                                  </p:childTnLst>
                                </p:cTn>
                              </p:par>
                              <p:par>
                                <p:cTn id="22" presetID="22" presetClass="entr" presetSubtype="1" fill="hold" grpId="0" nodeType="withEffect">
                                  <p:stCondLst>
                                    <p:cond delay="0"/>
                                  </p:stCondLst>
                                  <p:childTnLst>
                                    <p:set>
                                      <p:cBhvr>
                                        <p:cTn id="23" dur="1" fill="hold">
                                          <p:stCondLst>
                                            <p:cond delay="0"/>
                                          </p:stCondLst>
                                        </p:cTn>
                                        <p:tgtEl>
                                          <p:spTgt spid="47"/>
                                        </p:tgtEl>
                                        <p:attrNameLst>
                                          <p:attrName>style.visibility</p:attrName>
                                        </p:attrNameLst>
                                      </p:cBhvr>
                                      <p:to>
                                        <p:strVal val="visible"/>
                                      </p:to>
                                    </p:set>
                                    <p:animEffect transition="in" filter="wipe(up)">
                                      <p:cBhvr>
                                        <p:cTn id="24" dur="500"/>
                                        <p:tgtEl>
                                          <p:spTgt spid="47"/>
                                        </p:tgtEl>
                                      </p:cBhvr>
                                    </p:animEffect>
                                  </p:childTnLst>
                                </p:cTn>
                              </p:par>
                              <p:par>
                                <p:cTn id="25" presetID="22" presetClass="entr" presetSubtype="1" fill="hold" nodeType="withEffect">
                                  <p:stCondLst>
                                    <p:cond delay="0"/>
                                  </p:stCondLst>
                                  <p:childTnLst>
                                    <p:set>
                                      <p:cBhvr>
                                        <p:cTn id="26" dur="1" fill="hold">
                                          <p:stCondLst>
                                            <p:cond delay="0"/>
                                          </p:stCondLst>
                                        </p:cTn>
                                        <p:tgtEl>
                                          <p:spTgt spid="57"/>
                                        </p:tgtEl>
                                        <p:attrNameLst>
                                          <p:attrName>style.visibility</p:attrName>
                                        </p:attrNameLst>
                                      </p:cBhvr>
                                      <p:to>
                                        <p:strVal val="visible"/>
                                      </p:to>
                                    </p:set>
                                    <p:animEffect transition="in" filter="wipe(up)">
                                      <p:cBhvr>
                                        <p:cTn id="27" dur="500"/>
                                        <p:tgtEl>
                                          <p:spTgt spid="57"/>
                                        </p:tgtEl>
                                      </p:cBhvr>
                                    </p:animEffect>
                                  </p:childTnLst>
                                </p:cTn>
                              </p:par>
                            </p:childTnLst>
                          </p:cTn>
                        </p:par>
                        <p:par>
                          <p:cTn id="28" fill="hold">
                            <p:stCondLst>
                              <p:cond delay="500"/>
                            </p:stCondLst>
                            <p:childTnLst>
                              <p:par>
                                <p:cTn id="29" presetID="22" presetClass="entr" presetSubtype="1"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up)">
                                      <p:cBhvr>
                                        <p:cTn id="31" dur="500"/>
                                        <p:tgtEl>
                                          <p:spTgt spid="18"/>
                                        </p:tgtEl>
                                      </p:cBhvr>
                                    </p:animEffect>
                                  </p:childTnLst>
                                </p:cTn>
                              </p:par>
                              <p:par>
                                <p:cTn id="32" presetID="22" presetClass="entr" presetSubtype="1" fill="hold" grpId="0" nodeType="withEffect">
                                  <p:stCondLst>
                                    <p:cond delay="0"/>
                                  </p:stCondLst>
                                  <p:childTnLst>
                                    <p:set>
                                      <p:cBhvr>
                                        <p:cTn id="33" dur="1" fill="hold">
                                          <p:stCondLst>
                                            <p:cond delay="0"/>
                                          </p:stCondLst>
                                        </p:cTn>
                                        <p:tgtEl>
                                          <p:spTgt spid="48"/>
                                        </p:tgtEl>
                                        <p:attrNameLst>
                                          <p:attrName>style.visibility</p:attrName>
                                        </p:attrNameLst>
                                      </p:cBhvr>
                                      <p:to>
                                        <p:strVal val="visible"/>
                                      </p:to>
                                    </p:set>
                                    <p:animEffect transition="in" filter="wipe(up)">
                                      <p:cBhvr>
                                        <p:cTn id="34" dur="500"/>
                                        <p:tgtEl>
                                          <p:spTgt spid="48"/>
                                        </p:tgtEl>
                                      </p:cBhvr>
                                    </p:animEffect>
                                  </p:childTnLst>
                                </p:cTn>
                              </p:par>
                              <p:par>
                                <p:cTn id="35" presetID="22" presetClass="entr" presetSubtype="1" fill="hold" grpId="0" nodeType="withEffect">
                                  <p:stCondLst>
                                    <p:cond delay="0"/>
                                  </p:stCondLst>
                                  <p:childTnLst>
                                    <p:set>
                                      <p:cBhvr>
                                        <p:cTn id="36" dur="1" fill="hold">
                                          <p:stCondLst>
                                            <p:cond delay="0"/>
                                          </p:stCondLst>
                                        </p:cTn>
                                        <p:tgtEl>
                                          <p:spTgt spid="49"/>
                                        </p:tgtEl>
                                        <p:attrNameLst>
                                          <p:attrName>style.visibility</p:attrName>
                                        </p:attrNameLst>
                                      </p:cBhvr>
                                      <p:to>
                                        <p:strVal val="visible"/>
                                      </p:to>
                                    </p:set>
                                    <p:animEffect transition="in" filter="wipe(up)">
                                      <p:cBhvr>
                                        <p:cTn id="37" dur="500"/>
                                        <p:tgtEl>
                                          <p:spTgt spid="49"/>
                                        </p:tgtEl>
                                      </p:cBhvr>
                                    </p:animEffect>
                                  </p:childTnLst>
                                </p:cTn>
                              </p:par>
                              <p:par>
                                <p:cTn id="38" presetID="22" presetClass="entr" presetSubtype="1" fill="hold" grpId="0" nodeType="withEffect">
                                  <p:stCondLst>
                                    <p:cond delay="0"/>
                                  </p:stCondLst>
                                  <p:childTnLst>
                                    <p:set>
                                      <p:cBhvr>
                                        <p:cTn id="39" dur="1" fill="hold">
                                          <p:stCondLst>
                                            <p:cond delay="0"/>
                                          </p:stCondLst>
                                        </p:cTn>
                                        <p:tgtEl>
                                          <p:spTgt spid="50"/>
                                        </p:tgtEl>
                                        <p:attrNameLst>
                                          <p:attrName>style.visibility</p:attrName>
                                        </p:attrNameLst>
                                      </p:cBhvr>
                                      <p:to>
                                        <p:strVal val="visible"/>
                                      </p:to>
                                    </p:set>
                                    <p:animEffect transition="in" filter="wipe(up)">
                                      <p:cBhvr>
                                        <p:cTn id="40" dur="500"/>
                                        <p:tgtEl>
                                          <p:spTgt spid="50"/>
                                        </p:tgtEl>
                                      </p:cBhvr>
                                    </p:animEffect>
                                  </p:childTnLst>
                                </p:cTn>
                              </p:par>
                              <p:par>
                                <p:cTn id="41" presetID="22" presetClass="entr" presetSubtype="1" fill="hold" grpId="0" nodeType="withEffect">
                                  <p:stCondLst>
                                    <p:cond delay="0"/>
                                  </p:stCondLst>
                                  <p:childTnLst>
                                    <p:set>
                                      <p:cBhvr>
                                        <p:cTn id="42" dur="1" fill="hold">
                                          <p:stCondLst>
                                            <p:cond delay="0"/>
                                          </p:stCondLst>
                                        </p:cTn>
                                        <p:tgtEl>
                                          <p:spTgt spid="51"/>
                                        </p:tgtEl>
                                        <p:attrNameLst>
                                          <p:attrName>style.visibility</p:attrName>
                                        </p:attrNameLst>
                                      </p:cBhvr>
                                      <p:to>
                                        <p:strVal val="visible"/>
                                      </p:to>
                                    </p:set>
                                    <p:animEffect transition="in" filter="wipe(up)">
                                      <p:cBhvr>
                                        <p:cTn id="43" dur="500"/>
                                        <p:tgtEl>
                                          <p:spTgt spid="51"/>
                                        </p:tgtEl>
                                      </p:cBhvr>
                                    </p:animEffect>
                                  </p:childTnLst>
                                </p:cTn>
                              </p:par>
                              <p:par>
                                <p:cTn id="44" presetID="22" presetClass="entr" presetSubtype="1" fill="hold" grpId="0" nodeType="withEffect">
                                  <p:stCondLst>
                                    <p:cond delay="0"/>
                                  </p:stCondLst>
                                  <p:childTnLst>
                                    <p:set>
                                      <p:cBhvr>
                                        <p:cTn id="45" dur="1" fill="hold">
                                          <p:stCondLst>
                                            <p:cond delay="0"/>
                                          </p:stCondLst>
                                        </p:cTn>
                                        <p:tgtEl>
                                          <p:spTgt spid="52"/>
                                        </p:tgtEl>
                                        <p:attrNameLst>
                                          <p:attrName>style.visibility</p:attrName>
                                        </p:attrNameLst>
                                      </p:cBhvr>
                                      <p:to>
                                        <p:strVal val="visible"/>
                                      </p:to>
                                    </p:set>
                                    <p:animEffect transition="in" filter="wipe(up)">
                                      <p:cBhvr>
                                        <p:cTn id="46" dur="500"/>
                                        <p:tgtEl>
                                          <p:spTgt spid="52"/>
                                        </p:tgtEl>
                                      </p:cBhvr>
                                    </p:animEffect>
                                  </p:childTnLst>
                                </p:cTn>
                              </p:par>
                            </p:childTnLst>
                          </p:cTn>
                        </p:par>
                      </p:childTnLst>
                    </p:cTn>
                  </p:par>
                  <p:par>
                    <p:cTn id="47" fill="hold">
                      <p:stCondLst>
                        <p:cond delay="indefinite"/>
                      </p:stCondLst>
                      <p:childTnLst>
                        <p:par>
                          <p:cTn id="48" fill="hold">
                            <p:stCondLst>
                              <p:cond delay="0"/>
                            </p:stCondLst>
                            <p:childTnLst>
                              <p:par>
                                <p:cTn id="49" presetID="6" presetClass="entr" presetSubtype="32"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circle(out)">
                                      <p:cBhvr>
                                        <p:cTn id="51" dur="1000"/>
                                        <p:tgtEl>
                                          <p:spTgt spid="19"/>
                                        </p:tgtEl>
                                      </p:cBhvr>
                                    </p:animEffect>
                                  </p:childTnLst>
                                </p:cTn>
                              </p:par>
                              <p:par>
                                <p:cTn id="52" presetID="6" presetClass="entr" presetSubtype="32" fill="hold" grpId="0" nodeType="withEffect">
                                  <p:stCondLst>
                                    <p:cond delay="0"/>
                                  </p:stCondLst>
                                  <p:childTnLst>
                                    <p:set>
                                      <p:cBhvr>
                                        <p:cTn id="53" dur="1" fill="hold">
                                          <p:stCondLst>
                                            <p:cond delay="0"/>
                                          </p:stCondLst>
                                        </p:cTn>
                                        <p:tgtEl>
                                          <p:spTgt spid="53"/>
                                        </p:tgtEl>
                                        <p:attrNameLst>
                                          <p:attrName>style.visibility</p:attrName>
                                        </p:attrNameLst>
                                      </p:cBhvr>
                                      <p:to>
                                        <p:strVal val="visible"/>
                                      </p:to>
                                    </p:set>
                                    <p:animEffect transition="in" filter="circle(out)">
                                      <p:cBhvr>
                                        <p:cTn id="54" dur="1000"/>
                                        <p:tgtEl>
                                          <p:spTgt spid="53"/>
                                        </p:tgtEl>
                                      </p:cBhvr>
                                    </p:animEffect>
                                  </p:childTnLst>
                                </p:cTn>
                              </p:par>
                              <p:par>
                                <p:cTn id="55" presetID="6" presetClass="entr" presetSubtype="32" fill="hold" grpId="0" nodeType="with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circle(out)">
                                      <p:cBhvr>
                                        <p:cTn id="57" dur="10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4" grpId="0" animBg="1"/>
      <p:bldP spid="45" grpId="0" animBg="1"/>
      <p:bldP spid="46" grpId="0" animBg="1"/>
      <p:bldP spid="47" grpId="0" animBg="1"/>
      <p:bldP spid="48" grpId="0" animBg="1"/>
      <p:bldP spid="49" grpId="0" animBg="1"/>
      <p:bldP spid="50" grpId="0" animBg="1"/>
      <p:bldP spid="51" grpId="0" animBg="1"/>
      <p:bldP spid="52" grpId="0" animBg="1"/>
      <p:bldP spid="53" grpId="0" animBg="1"/>
      <p:bldP spid="54"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60326"/>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60326"/>
            <a:ext cx="12192000" cy="723900"/>
          </a:xfrm>
          <a:prstGeom prst="rect">
            <a:avLst/>
          </a:prstGeom>
        </p:spPr>
      </p:pic>
      <p:pic>
        <p:nvPicPr>
          <p:cNvPr id="4" name="Image 2" descr="preencoded.png"/>
          <p:cNvPicPr>
            <a:picLocks noChangeAspect="1"/>
          </p:cNvPicPr>
          <p:nvPr/>
        </p:nvPicPr>
        <p:blipFill>
          <a:blip r:embed="rId5"/>
          <a:stretch>
            <a:fillRect/>
          </a:stretch>
        </p:blipFill>
        <p:spPr>
          <a:xfrm>
            <a:off x="142875" y="1088571"/>
            <a:ext cx="11906250" cy="4397415"/>
          </a:xfrm>
          <a:prstGeom prst="rect">
            <a:avLst/>
          </a:prstGeom>
        </p:spPr>
      </p:pic>
      <p:pic>
        <p:nvPicPr>
          <p:cNvPr id="5" name="Image 3" descr="preencoded.png"/>
          <p:cNvPicPr>
            <a:picLocks noChangeAspect="1"/>
          </p:cNvPicPr>
          <p:nvPr/>
        </p:nvPicPr>
        <p:blipFill>
          <a:blip r:embed="rId6"/>
          <a:stretch>
            <a:fillRect/>
          </a:stretch>
        </p:blipFill>
        <p:spPr>
          <a:xfrm>
            <a:off x="142875" y="1088571"/>
            <a:ext cx="11906250" cy="457200"/>
          </a:xfrm>
          <a:prstGeom prst="rect">
            <a:avLst/>
          </a:prstGeom>
        </p:spPr>
      </p:pic>
      <p:pic>
        <p:nvPicPr>
          <p:cNvPr id="6" name="Image 4" descr="preencoded.png"/>
          <p:cNvPicPr>
            <a:picLocks noChangeAspect="1"/>
          </p:cNvPicPr>
          <p:nvPr/>
        </p:nvPicPr>
        <p:blipFill>
          <a:blip r:embed="rId7"/>
          <a:stretch>
            <a:fillRect/>
          </a:stretch>
        </p:blipFill>
        <p:spPr>
          <a:xfrm>
            <a:off x="333375" y="1188036"/>
            <a:ext cx="342900" cy="342900"/>
          </a:xfrm>
          <a:prstGeom prst="rect">
            <a:avLst/>
          </a:prstGeom>
        </p:spPr>
      </p:pic>
      <p:pic>
        <p:nvPicPr>
          <p:cNvPr id="28" name="Image 26" descr="preencoded.png"/>
          <p:cNvPicPr>
            <a:picLocks noChangeAspect="1"/>
          </p:cNvPicPr>
          <p:nvPr/>
        </p:nvPicPr>
        <p:blipFill>
          <a:blip r:embed="rId8"/>
          <a:stretch>
            <a:fillRect/>
          </a:stretch>
        </p:blipFill>
        <p:spPr>
          <a:xfrm>
            <a:off x="0" y="6445249"/>
            <a:ext cx="12192000" cy="352425"/>
          </a:xfrm>
          <a:prstGeom prst="rect">
            <a:avLst/>
          </a:prstGeom>
        </p:spPr>
      </p:pic>
      <p:sp>
        <p:nvSpPr>
          <p:cNvPr id="29" name="Text 0"/>
          <p:cNvSpPr/>
          <p:nvPr/>
        </p:nvSpPr>
        <p:spPr>
          <a:xfrm>
            <a:off x="190500" y="130174"/>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Kết luận và kiến nghị</a:t>
            </a:r>
            <a:endParaRPr lang="en-US" sz="2600" dirty="0">
              <a:latin typeface="Times New Roman" panose="02020603050405020304" pitchFamily="18" charset="0"/>
              <a:cs typeface="Times New Roman" panose="02020603050405020304" pitchFamily="18" charset="0"/>
            </a:endParaRPr>
          </a:p>
        </p:txBody>
      </p:sp>
      <p:sp>
        <p:nvSpPr>
          <p:cNvPr id="30" name="Text 1"/>
          <p:cNvSpPr/>
          <p:nvPr/>
        </p:nvSpPr>
        <p:spPr>
          <a:xfrm>
            <a:off x="935342" y="1244674"/>
            <a:ext cx="3911545"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B5E20"/>
                </a:solidFill>
                <a:latin typeface="Times New Roman" panose="02020603050405020304" pitchFamily="18" charset="0"/>
                <a:ea typeface="Arial" pitchFamily="34" charset="-122"/>
                <a:cs typeface="Times New Roman" panose="02020603050405020304" pitchFamily="18" charset="0"/>
              </a:rPr>
              <a:t>Kết quả so sánh</a:t>
            </a:r>
            <a:endParaRPr lang="en-US" sz="2400" dirty="0">
              <a:latin typeface="Times New Roman" panose="02020603050405020304" pitchFamily="18" charset="0"/>
              <a:cs typeface="Times New Roman" panose="02020603050405020304" pitchFamily="18" charset="0"/>
            </a:endParaRPr>
          </a:p>
        </p:txBody>
      </p:sp>
      <p:grpSp>
        <p:nvGrpSpPr>
          <p:cNvPr id="68" name="Group 67">
            <a:extLst>
              <a:ext uri="{FF2B5EF4-FFF2-40B4-BE49-F238E27FC236}">
                <a16:creationId xmlns:a16="http://schemas.microsoft.com/office/drawing/2014/main" id="{77B158BA-2637-8015-8881-4FB0E16F49C6}"/>
              </a:ext>
            </a:extLst>
          </p:cNvPr>
          <p:cNvGrpSpPr/>
          <p:nvPr/>
        </p:nvGrpSpPr>
        <p:grpSpPr>
          <a:xfrm>
            <a:off x="295275" y="1796505"/>
            <a:ext cx="4667807" cy="1313723"/>
            <a:chOff x="295275" y="1796505"/>
            <a:chExt cx="4667807" cy="1313723"/>
          </a:xfrm>
        </p:grpSpPr>
        <p:pic>
          <p:nvPicPr>
            <p:cNvPr id="7" name="Image 5" descr="preencoded.png"/>
            <p:cNvPicPr>
              <a:picLocks noChangeAspect="1"/>
            </p:cNvPicPr>
            <p:nvPr/>
          </p:nvPicPr>
          <p:blipFill>
            <a:blip r:embed="rId9"/>
            <a:stretch>
              <a:fillRect/>
            </a:stretch>
          </p:blipFill>
          <p:spPr>
            <a:xfrm>
              <a:off x="295275" y="1796505"/>
              <a:ext cx="381000" cy="381000"/>
            </a:xfrm>
            <a:prstGeom prst="rect">
              <a:avLst/>
            </a:prstGeom>
          </p:spPr>
        </p:pic>
        <p:sp>
          <p:nvSpPr>
            <p:cNvPr id="31" name="Text 2"/>
            <p:cNvSpPr/>
            <p:nvPr/>
          </p:nvSpPr>
          <p:spPr>
            <a:xfrm>
              <a:off x="819150" y="1816686"/>
              <a:ext cx="3366715" cy="307777"/>
            </a:xfrm>
            <a:prstGeom prst="rect">
              <a:avLst/>
            </a:prstGeom>
            <a:noFill/>
            <a:ln/>
          </p:spPr>
          <p:txBody>
            <a:bodyPr wrap="square" lIns="0" tIns="0" rIns="0" bIns="0" rtlCol="0" anchor="t">
              <a:spAutoFit/>
            </a:bodyPr>
            <a:lstStyle/>
            <a:p>
              <a:pPr marL="0" indent="0">
                <a:buNone/>
              </a:pPr>
              <a:r>
                <a:rPr lang="en-US" sz="2000" b="1" dirty="0">
                  <a:solidFill>
                    <a:srgbClr val="1F2937"/>
                  </a:solidFill>
                  <a:latin typeface="Times New Roman" panose="02020603050405020304" pitchFamily="18" charset="0"/>
                  <a:ea typeface="Arial" pitchFamily="34" charset="-122"/>
                  <a:cs typeface="Times New Roman" panose="02020603050405020304" pitchFamily="18" charset="0"/>
                </a:rPr>
                <a:t>Thay đổi thứ hạng địa phương</a:t>
              </a:r>
              <a:endParaRPr lang="en-US" sz="2000" dirty="0">
                <a:latin typeface="Times New Roman" panose="02020603050405020304" pitchFamily="18" charset="0"/>
                <a:cs typeface="Times New Roman" panose="02020603050405020304" pitchFamily="18" charset="0"/>
              </a:endParaRPr>
            </a:p>
          </p:txBody>
        </p:sp>
        <p:sp>
          <p:nvSpPr>
            <p:cNvPr id="32" name="Text 3"/>
            <p:cNvSpPr/>
            <p:nvPr/>
          </p:nvSpPr>
          <p:spPr>
            <a:xfrm>
              <a:off x="819149" y="2186898"/>
              <a:ext cx="4143933" cy="923330"/>
            </a:xfrm>
            <a:prstGeom prst="rect">
              <a:avLst/>
            </a:prstGeom>
            <a:noFill/>
            <a:ln/>
          </p:spPr>
          <p:txBody>
            <a:bodyPr wrap="square" lIns="0" tIns="0" rIns="0" bIns="0" rtlCol="0" anchor="t">
              <a:spAutoFit/>
            </a:bodyPr>
            <a:lstStyle/>
            <a:p>
              <a:pPr marL="0" indent="0">
                <a:buNone/>
              </a:pPr>
              <a:r>
                <a:rPr lang="en-US" sz="2000" dirty="0">
                  <a:solidFill>
                    <a:srgbClr val="4B5563"/>
                  </a:solidFill>
                  <a:latin typeface="Times New Roman" panose="02020603050405020304" pitchFamily="18" charset="0"/>
                  <a:ea typeface="Arial" pitchFamily="34" charset="-122"/>
                  <a:cs typeface="Times New Roman" panose="02020603050405020304" pitchFamily="18" charset="0"/>
                </a:rPr>
                <a:t>Hà Nội vươn lên dẫn đầu (74,7 điểm), TP.HCM bám sát (73,5 điểm), Đà Nẵng lọt top 3 (28,1 điểm)</a:t>
              </a:r>
              <a:endParaRPr lang="en-US" sz="2000" dirty="0">
                <a:latin typeface="Times New Roman" panose="02020603050405020304" pitchFamily="18" charset="0"/>
                <a:cs typeface="Times New Roman" panose="02020603050405020304" pitchFamily="18" charset="0"/>
              </a:endParaRPr>
            </a:p>
          </p:txBody>
        </p:sp>
      </p:grpSp>
      <p:grpSp>
        <p:nvGrpSpPr>
          <p:cNvPr id="69" name="Group 68">
            <a:extLst>
              <a:ext uri="{FF2B5EF4-FFF2-40B4-BE49-F238E27FC236}">
                <a16:creationId xmlns:a16="http://schemas.microsoft.com/office/drawing/2014/main" id="{FC556BD1-5C25-3EEA-4F58-920B4ECD1160}"/>
              </a:ext>
            </a:extLst>
          </p:cNvPr>
          <p:cNvGrpSpPr/>
          <p:nvPr/>
        </p:nvGrpSpPr>
        <p:grpSpPr>
          <a:xfrm>
            <a:off x="329142" y="3630502"/>
            <a:ext cx="4633939" cy="1391764"/>
            <a:chOff x="329142" y="3630502"/>
            <a:chExt cx="4633939" cy="1391764"/>
          </a:xfrm>
        </p:grpSpPr>
        <p:grpSp>
          <p:nvGrpSpPr>
            <p:cNvPr id="63" name="Group 62">
              <a:extLst>
                <a:ext uri="{FF2B5EF4-FFF2-40B4-BE49-F238E27FC236}">
                  <a16:creationId xmlns:a16="http://schemas.microsoft.com/office/drawing/2014/main" id="{4A474BC8-90D5-7B8B-A5A4-A76A662410C9}"/>
                </a:ext>
              </a:extLst>
            </p:cNvPr>
            <p:cNvGrpSpPr/>
            <p:nvPr/>
          </p:nvGrpSpPr>
          <p:grpSpPr>
            <a:xfrm>
              <a:off x="329142" y="3652948"/>
              <a:ext cx="381000" cy="381000"/>
              <a:chOff x="342900" y="3744802"/>
              <a:chExt cx="381000" cy="381000"/>
            </a:xfrm>
          </p:grpSpPr>
          <p:pic>
            <p:nvPicPr>
              <p:cNvPr id="9" name="Image 7" descr="preencoded.png"/>
              <p:cNvPicPr>
                <a:picLocks noChangeAspect="1"/>
              </p:cNvPicPr>
              <p:nvPr/>
            </p:nvPicPr>
            <p:blipFill>
              <a:blip r:embed="rId10"/>
              <a:stretch>
                <a:fillRect/>
              </a:stretch>
            </p:blipFill>
            <p:spPr>
              <a:xfrm>
                <a:off x="342900" y="3744802"/>
                <a:ext cx="381000" cy="381000"/>
              </a:xfrm>
              <a:prstGeom prst="rect">
                <a:avLst/>
              </a:prstGeom>
            </p:spPr>
          </p:pic>
          <p:pic>
            <p:nvPicPr>
              <p:cNvPr id="10" name="Image 8" descr="preencoded.png"/>
              <p:cNvPicPr>
                <a:picLocks noChangeAspect="1"/>
              </p:cNvPicPr>
              <p:nvPr/>
            </p:nvPicPr>
            <p:blipFill>
              <a:blip r:embed="rId11"/>
              <a:stretch>
                <a:fillRect/>
              </a:stretch>
            </p:blipFill>
            <p:spPr>
              <a:xfrm>
                <a:off x="447675" y="3801952"/>
                <a:ext cx="171450" cy="266700"/>
              </a:xfrm>
              <a:prstGeom prst="rect">
                <a:avLst/>
              </a:prstGeom>
            </p:spPr>
          </p:pic>
        </p:grpSp>
        <p:sp>
          <p:nvSpPr>
            <p:cNvPr id="33" name="Text 4"/>
            <p:cNvSpPr/>
            <p:nvPr/>
          </p:nvSpPr>
          <p:spPr>
            <a:xfrm>
              <a:off x="819150" y="3630502"/>
              <a:ext cx="3366715" cy="307777"/>
            </a:xfrm>
            <a:prstGeom prst="rect">
              <a:avLst/>
            </a:prstGeom>
            <a:noFill/>
            <a:ln/>
          </p:spPr>
          <p:txBody>
            <a:bodyPr wrap="square" lIns="0" tIns="0" rIns="0" bIns="0" rtlCol="0" anchor="t">
              <a:spAutoFit/>
            </a:bodyPr>
            <a:lstStyle/>
            <a:p>
              <a:pPr marL="0" indent="0">
                <a:buNone/>
              </a:pPr>
              <a:r>
                <a:rPr lang="en-US" sz="2000" b="1" dirty="0">
                  <a:solidFill>
                    <a:srgbClr val="1F2937"/>
                  </a:solidFill>
                  <a:latin typeface="Times New Roman" panose="02020603050405020304" pitchFamily="18" charset="0"/>
                  <a:ea typeface="Arial" pitchFamily="34" charset="-122"/>
                  <a:cs typeface="Times New Roman" panose="02020603050405020304" pitchFamily="18" charset="0"/>
                </a:rPr>
                <a:t>Quy mô &amp; Tốc độ tăng trưởng</a:t>
              </a:r>
              <a:endParaRPr lang="en-US" sz="2000" dirty="0">
                <a:latin typeface="Times New Roman" panose="02020603050405020304" pitchFamily="18" charset="0"/>
                <a:cs typeface="Times New Roman" panose="02020603050405020304" pitchFamily="18" charset="0"/>
              </a:endParaRPr>
            </a:p>
          </p:txBody>
        </p:sp>
        <p:sp>
          <p:nvSpPr>
            <p:cNvPr id="34" name="Text 5"/>
            <p:cNvSpPr/>
            <p:nvPr/>
          </p:nvSpPr>
          <p:spPr>
            <a:xfrm>
              <a:off x="819149" y="4098936"/>
              <a:ext cx="4143932" cy="923330"/>
            </a:xfrm>
            <a:prstGeom prst="rect">
              <a:avLst/>
            </a:prstGeom>
            <a:noFill/>
            <a:ln/>
          </p:spPr>
          <p:txBody>
            <a:bodyPr wrap="square" lIns="0" tIns="0" rIns="0" bIns="0" rtlCol="0" anchor="t">
              <a:spAutoFit/>
            </a:bodyPr>
            <a:lstStyle/>
            <a:p>
              <a:pPr marL="0" indent="0">
                <a:buNone/>
              </a:pPr>
              <a:r>
                <a:rPr lang="en-US" sz="2000" dirty="0">
                  <a:solidFill>
                    <a:srgbClr val="4B5563"/>
                  </a:solidFill>
                  <a:latin typeface="Times New Roman" panose="02020603050405020304" pitchFamily="18" charset="0"/>
                  <a:ea typeface="Arial" pitchFamily="34" charset="-122"/>
                  <a:cs typeface="Times New Roman" panose="02020603050405020304" pitchFamily="18" charset="0"/>
                </a:rPr>
                <a:t>Quy mô đạt 25-32 tỷ USD, tốc độ tăng trưởng từ 27% (2024) xuống 18-20% (2025)</a:t>
              </a:r>
              <a:endParaRPr lang="en-US" sz="2000" dirty="0">
                <a:latin typeface="Times New Roman" panose="02020603050405020304" pitchFamily="18" charset="0"/>
                <a:cs typeface="Times New Roman" panose="02020603050405020304" pitchFamily="18" charset="0"/>
              </a:endParaRPr>
            </a:p>
          </p:txBody>
        </p:sp>
      </p:grpSp>
      <p:grpSp>
        <p:nvGrpSpPr>
          <p:cNvPr id="67" name="Group 66">
            <a:extLst>
              <a:ext uri="{FF2B5EF4-FFF2-40B4-BE49-F238E27FC236}">
                <a16:creationId xmlns:a16="http://schemas.microsoft.com/office/drawing/2014/main" id="{96DA4C8F-F731-561B-116A-75CE1B4413A5}"/>
              </a:ext>
            </a:extLst>
          </p:cNvPr>
          <p:cNvGrpSpPr/>
          <p:nvPr/>
        </p:nvGrpSpPr>
        <p:grpSpPr>
          <a:xfrm>
            <a:off x="6564813" y="1756869"/>
            <a:ext cx="4963083" cy="1132823"/>
            <a:chOff x="7157480" y="1760787"/>
            <a:chExt cx="4963083" cy="1132823"/>
          </a:xfrm>
        </p:grpSpPr>
        <p:grpSp>
          <p:nvGrpSpPr>
            <p:cNvPr id="64" name="Group 63">
              <a:extLst>
                <a:ext uri="{FF2B5EF4-FFF2-40B4-BE49-F238E27FC236}">
                  <a16:creationId xmlns:a16="http://schemas.microsoft.com/office/drawing/2014/main" id="{03087D12-337B-47E0-0B5E-7738F13DD6B5}"/>
                </a:ext>
              </a:extLst>
            </p:cNvPr>
            <p:cNvGrpSpPr/>
            <p:nvPr/>
          </p:nvGrpSpPr>
          <p:grpSpPr>
            <a:xfrm>
              <a:off x="7157480" y="1760787"/>
              <a:ext cx="381000" cy="381000"/>
              <a:chOff x="7133668" y="1929855"/>
              <a:chExt cx="381000" cy="381000"/>
            </a:xfrm>
          </p:grpSpPr>
          <p:pic>
            <p:nvPicPr>
              <p:cNvPr id="11" name="Image 9" descr="preencoded.png"/>
              <p:cNvPicPr>
                <a:picLocks noChangeAspect="1"/>
              </p:cNvPicPr>
              <p:nvPr/>
            </p:nvPicPr>
            <p:blipFill>
              <a:blip r:embed="rId12"/>
              <a:stretch>
                <a:fillRect/>
              </a:stretch>
            </p:blipFill>
            <p:spPr>
              <a:xfrm>
                <a:off x="7133668" y="1929855"/>
                <a:ext cx="381000" cy="381000"/>
              </a:xfrm>
              <a:prstGeom prst="rect">
                <a:avLst/>
              </a:prstGeom>
            </p:spPr>
          </p:pic>
          <p:pic>
            <p:nvPicPr>
              <p:cNvPr id="12" name="Image 10" descr="preencoded.png"/>
              <p:cNvPicPr>
                <a:picLocks noChangeAspect="1"/>
              </p:cNvPicPr>
              <p:nvPr/>
            </p:nvPicPr>
            <p:blipFill>
              <a:blip r:embed="rId13"/>
              <a:stretch>
                <a:fillRect/>
              </a:stretch>
            </p:blipFill>
            <p:spPr>
              <a:xfrm>
                <a:off x="7214631" y="1987005"/>
                <a:ext cx="219075" cy="266700"/>
              </a:xfrm>
              <a:prstGeom prst="rect">
                <a:avLst/>
              </a:prstGeom>
            </p:spPr>
          </p:pic>
        </p:grpSp>
        <p:sp>
          <p:nvSpPr>
            <p:cNvPr id="35" name="Text 6"/>
            <p:cNvSpPr/>
            <p:nvPr/>
          </p:nvSpPr>
          <p:spPr>
            <a:xfrm>
              <a:off x="7609918" y="1815555"/>
              <a:ext cx="3366715" cy="307777"/>
            </a:xfrm>
            <a:prstGeom prst="rect">
              <a:avLst/>
            </a:prstGeom>
            <a:noFill/>
            <a:ln/>
          </p:spPr>
          <p:txBody>
            <a:bodyPr wrap="square" lIns="0" tIns="0" rIns="0" bIns="0" rtlCol="0" anchor="t">
              <a:spAutoFit/>
            </a:bodyPr>
            <a:lstStyle/>
            <a:p>
              <a:pPr marL="0" indent="0">
                <a:buNone/>
              </a:pPr>
              <a:r>
                <a:rPr lang="en-US" sz="2000" b="1" dirty="0">
                  <a:solidFill>
                    <a:srgbClr val="1F2937"/>
                  </a:solidFill>
                  <a:latin typeface="Times New Roman" panose="02020603050405020304" pitchFamily="18" charset="0"/>
                  <a:ea typeface="Arial" pitchFamily="34" charset="-122"/>
                  <a:cs typeface="Times New Roman" panose="02020603050405020304" pitchFamily="18" charset="0"/>
                </a:rPr>
                <a:t>Cải thiện hạ tầng</a:t>
              </a:r>
              <a:endParaRPr lang="en-US" sz="2000" dirty="0">
                <a:latin typeface="Times New Roman" panose="02020603050405020304" pitchFamily="18" charset="0"/>
                <a:cs typeface="Times New Roman" panose="02020603050405020304" pitchFamily="18" charset="0"/>
              </a:endParaRPr>
            </a:p>
          </p:txBody>
        </p:sp>
        <p:sp>
          <p:nvSpPr>
            <p:cNvPr id="36" name="Text 7"/>
            <p:cNvSpPr/>
            <p:nvPr/>
          </p:nvSpPr>
          <p:spPr>
            <a:xfrm>
              <a:off x="7586107" y="2278057"/>
              <a:ext cx="4534456" cy="615553"/>
            </a:xfrm>
            <a:prstGeom prst="rect">
              <a:avLst/>
            </a:prstGeom>
            <a:noFill/>
            <a:ln/>
          </p:spPr>
          <p:txBody>
            <a:bodyPr wrap="square" lIns="0" tIns="0" rIns="0" bIns="0" rtlCol="0" anchor="t">
              <a:spAutoFit/>
            </a:bodyPr>
            <a:lstStyle/>
            <a:p>
              <a:pPr marL="0" indent="0">
                <a:buNone/>
              </a:pPr>
              <a:r>
                <a:rPr lang="en-US" sz="2000" dirty="0">
                  <a:solidFill>
                    <a:srgbClr val="4B5563"/>
                  </a:solidFill>
                  <a:latin typeface="Times New Roman" panose="02020603050405020304" pitchFamily="18" charset="0"/>
                  <a:ea typeface="Arial" pitchFamily="34" charset="-122"/>
                  <a:cs typeface="Times New Roman" panose="02020603050405020304" pitchFamily="18" charset="0"/>
                </a:rPr>
                <a:t>Tên miền .VN được ưu tiên hơn (48% DN), tích hợp Zalo/Facebook tăng (75% DN)</a:t>
              </a:r>
              <a:endParaRPr lang="en-US" sz="2000" dirty="0">
                <a:latin typeface="Times New Roman" panose="02020603050405020304" pitchFamily="18" charset="0"/>
                <a:cs typeface="Times New Roman" panose="02020603050405020304" pitchFamily="18" charset="0"/>
              </a:endParaRPr>
            </a:p>
          </p:txBody>
        </p:sp>
      </p:grpSp>
      <p:grpSp>
        <p:nvGrpSpPr>
          <p:cNvPr id="66" name="Group 65">
            <a:extLst>
              <a:ext uri="{FF2B5EF4-FFF2-40B4-BE49-F238E27FC236}">
                <a16:creationId xmlns:a16="http://schemas.microsoft.com/office/drawing/2014/main" id="{5C6D320C-D15D-C17E-6F7F-ABCAC29CB085}"/>
              </a:ext>
            </a:extLst>
          </p:cNvPr>
          <p:cNvGrpSpPr/>
          <p:nvPr/>
        </p:nvGrpSpPr>
        <p:grpSpPr>
          <a:xfrm>
            <a:off x="6564813" y="3668602"/>
            <a:ext cx="4715432" cy="1342235"/>
            <a:chOff x="7133668" y="3611452"/>
            <a:chExt cx="4715432" cy="1342235"/>
          </a:xfrm>
        </p:grpSpPr>
        <p:grpSp>
          <p:nvGrpSpPr>
            <p:cNvPr id="65" name="Group 64">
              <a:extLst>
                <a:ext uri="{FF2B5EF4-FFF2-40B4-BE49-F238E27FC236}">
                  <a16:creationId xmlns:a16="http://schemas.microsoft.com/office/drawing/2014/main" id="{ACA1C18E-1BC7-502D-2820-F645D47715FE}"/>
                </a:ext>
              </a:extLst>
            </p:cNvPr>
            <p:cNvGrpSpPr/>
            <p:nvPr/>
          </p:nvGrpSpPr>
          <p:grpSpPr>
            <a:xfrm>
              <a:off x="7133668" y="3611452"/>
              <a:ext cx="381000" cy="381000"/>
              <a:chOff x="7133668" y="3740197"/>
              <a:chExt cx="381000" cy="381000"/>
            </a:xfrm>
          </p:grpSpPr>
          <p:pic>
            <p:nvPicPr>
              <p:cNvPr id="13" name="Image 11" descr="preencoded.png"/>
              <p:cNvPicPr>
                <a:picLocks noChangeAspect="1"/>
              </p:cNvPicPr>
              <p:nvPr/>
            </p:nvPicPr>
            <p:blipFill>
              <a:blip r:embed="rId14"/>
              <a:stretch>
                <a:fillRect/>
              </a:stretch>
            </p:blipFill>
            <p:spPr>
              <a:xfrm>
                <a:off x="7133668" y="3740197"/>
                <a:ext cx="381000" cy="381000"/>
              </a:xfrm>
              <a:prstGeom prst="rect">
                <a:avLst/>
              </a:prstGeom>
            </p:spPr>
          </p:pic>
          <p:pic>
            <p:nvPicPr>
              <p:cNvPr id="14" name="Image 12" descr="preencoded.png"/>
              <p:cNvPicPr>
                <a:picLocks noChangeAspect="1"/>
              </p:cNvPicPr>
              <p:nvPr/>
            </p:nvPicPr>
            <p:blipFill>
              <a:blip r:embed="rId15"/>
              <a:stretch>
                <a:fillRect/>
              </a:stretch>
            </p:blipFill>
            <p:spPr>
              <a:xfrm>
                <a:off x="7257493" y="3797347"/>
                <a:ext cx="133350" cy="266700"/>
              </a:xfrm>
              <a:prstGeom prst="rect">
                <a:avLst/>
              </a:prstGeom>
            </p:spPr>
          </p:pic>
        </p:grpSp>
        <p:sp>
          <p:nvSpPr>
            <p:cNvPr id="37" name="Text 8"/>
            <p:cNvSpPr/>
            <p:nvPr/>
          </p:nvSpPr>
          <p:spPr>
            <a:xfrm>
              <a:off x="7609918" y="3625897"/>
              <a:ext cx="3366715" cy="307777"/>
            </a:xfrm>
            <a:prstGeom prst="rect">
              <a:avLst/>
            </a:prstGeom>
            <a:noFill/>
            <a:ln/>
          </p:spPr>
          <p:txBody>
            <a:bodyPr wrap="square" lIns="0" tIns="0" rIns="0" bIns="0" rtlCol="0" anchor="t">
              <a:spAutoFit/>
            </a:bodyPr>
            <a:lstStyle/>
            <a:p>
              <a:pPr marL="0" indent="0">
                <a:buNone/>
              </a:pPr>
              <a:r>
                <a:rPr lang="en-US" sz="2000" b="1" dirty="0">
                  <a:solidFill>
                    <a:srgbClr val="1F2937"/>
                  </a:solidFill>
                  <a:latin typeface="Times New Roman" panose="02020603050405020304" pitchFamily="18" charset="0"/>
                  <a:ea typeface="Arial" pitchFamily="34" charset="-122"/>
                  <a:cs typeface="Times New Roman" panose="02020603050405020304" pitchFamily="18" charset="0"/>
                </a:rPr>
                <a:t>B2B giảm đi</a:t>
              </a:r>
              <a:endParaRPr lang="en-US" sz="2000" dirty="0">
                <a:latin typeface="Times New Roman" panose="02020603050405020304" pitchFamily="18" charset="0"/>
                <a:cs typeface="Times New Roman" panose="02020603050405020304" pitchFamily="18" charset="0"/>
              </a:endParaRPr>
            </a:p>
          </p:txBody>
        </p:sp>
        <p:sp>
          <p:nvSpPr>
            <p:cNvPr id="38" name="Text 9"/>
            <p:cNvSpPr/>
            <p:nvPr/>
          </p:nvSpPr>
          <p:spPr>
            <a:xfrm>
              <a:off x="7609917" y="4030357"/>
              <a:ext cx="4239183" cy="923330"/>
            </a:xfrm>
            <a:prstGeom prst="rect">
              <a:avLst/>
            </a:prstGeom>
            <a:noFill/>
            <a:ln/>
          </p:spPr>
          <p:txBody>
            <a:bodyPr wrap="square" lIns="0" tIns="0" rIns="0" bIns="0" rtlCol="0" anchor="t">
              <a:spAutoFit/>
            </a:bodyPr>
            <a:lstStyle/>
            <a:p>
              <a:pPr marL="0" indent="0">
                <a:buNone/>
              </a:pPr>
              <a:r>
                <a:rPr lang="en-US" sz="2000" dirty="0">
                  <a:solidFill>
                    <a:srgbClr val="4B5563"/>
                  </a:solidFill>
                  <a:latin typeface="Times New Roman" panose="02020603050405020304" pitchFamily="18" charset="0"/>
                  <a:ea typeface="Arial" pitchFamily="34" charset="-122"/>
                  <a:cs typeface="Times New Roman" panose="02020603050405020304" pitchFamily="18" charset="0"/>
                </a:rPr>
                <a:t>Tỷ lệ DN tham gia xuất khẩu qua sàn TMĐT giảm từ 60% (2024) xuống 36% (2025)</a:t>
              </a:r>
              <a:endParaRPr lang="en-US" sz="2000" dirty="0">
                <a:latin typeface="Times New Roman" panose="02020603050405020304" pitchFamily="18" charset="0"/>
                <a:cs typeface="Times New Roman" panose="02020603050405020304" pitchFamily="18" charset="0"/>
              </a:endParaRPr>
            </a:p>
          </p:txBody>
        </p:sp>
      </p:grpSp>
      <p:sp>
        <p:nvSpPr>
          <p:cNvPr id="61" name="Text 32"/>
          <p:cNvSpPr/>
          <p:nvPr/>
        </p:nvSpPr>
        <p:spPr>
          <a:xfrm>
            <a:off x="190500" y="6521449"/>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23</a:t>
            </a:r>
            <a:endParaRPr lang="en-US" sz="980" dirty="0">
              <a:latin typeface="Times New Roman" panose="02020603050405020304" pitchFamily="18" charset="0"/>
              <a:cs typeface="Times New Roman" panose="02020603050405020304" pitchFamily="18" charset="0"/>
            </a:endParaRPr>
          </a:p>
        </p:txBody>
      </p:sp>
      <p:pic>
        <p:nvPicPr>
          <p:cNvPr id="70" name="Image 17" descr="preencoded.png">
            <a:extLst>
              <a:ext uri="{FF2B5EF4-FFF2-40B4-BE49-F238E27FC236}">
                <a16:creationId xmlns:a16="http://schemas.microsoft.com/office/drawing/2014/main" id="{23D77B7F-0912-FD41-F70D-5A9B43A8C216}"/>
              </a:ext>
            </a:extLst>
          </p:cNvPr>
          <p:cNvPicPr>
            <a:picLocks noChangeAspect="1"/>
          </p:cNvPicPr>
          <p:nvPr/>
        </p:nvPicPr>
        <p:blipFill>
          <a:blip r:embed="rId16"/>
          <a:stretch>
            <a:fillRect/>
          </a:stretch>
        </p:blipFill>
        <p:spPr>
          <a:xfrm>
            <a:off x="409763" y="1849629"/>
            <a:ext cx="152023" cy="321877"/>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0"/>
                                        </p:tgtEl>
                                        <p:attrNameLst>
                                          <p:attrName>style.visibility</p:attrName>
                                        </p:attrNameLst>
                                      </p:cBhvr>
                                      <p:to>
                                        <p:strVal val="visible"/>
                                      </p:to>
                                    </p:set>
                                    <p:animEffect transition="in" filter="wipe(left)">
                                      <p:cBhvr>
                                        <p:cTn id="10" dur="500"/>
                                        <p:tgtEl>
                                          <p:spTgt spid="30"/>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8"/>
                                        </p:tgtEl>
                                        <p:attrNameLst>
                                          <p:attrName>style.visibility</p:attrName>
                                        </p:attrNameLst>
                                      </p:cBhvr>
                                      <p:to>
                                        <p:strVal val="visible"/>
                                      </p:to>
                                    </p:set>
                                    <p:animEffect transition="in" filter="wipe(left)">
                                      <p:cBhvr>
                                        <p:cTn id="15" dur="500"/>
                                        <p:tgtEl>
                                          <p:spTgt spid="68"/>
                                        </p:tgtEl>
                                      </p:cBhvr>
                                    </p:animEffect>
                                  </p:childTnLst>
                                </p:cTn>
                              </p:par>
                              <p:par>
                                <p:cTn id="16" presetID="22" presetClass="entr" presetSubtype="8" fill="hold" nodeType="withEffect">
                                  <p:stCondLst>
                                    <p:cond delay="0"/>
                                  </p:stCondLst>
                                  <p:childTnLst>
                                    <p:set>
                                      <p:cBhvr>
                                        <p:cTn id="17" dur="1" fill="hold">
                                          <p:stCondLst>
                                            <p:cond delay="0"/>
                                          </p:stCondLst>
                                        </p:cTn>
                                        <p:tgtEl>
                                          <p:spTgt spid="70"/>
                                        </p:tgtEl>
                                        <p:attrNameLst>
                                          <p:attrName>style.visibility</p:attrName>
                                        </p:attrNameLst>
                                      </p:cBhvr>
                                      <p:to>
                                        <p:strVal val="visible"/>
                                      </p:to>
                                    </p:set>
                                    <p:animEffect transition="in" filter="wipe(left)">
                                      <p:cBhvr>
                                        <p:cTn id="18" dur="500"/>
                                        <p:tgtEl>
                                          <p:spTgt spid="70"/>
                                        </p:tgtEl>
                                      </p:cBhvr>
                                    </p:animEffect>
                                  </p:childTnLst>
                                </p:cTn>
                              </p:par>
                            </p:childTnLst>
                          </p:cTn>
                        </p:par>
                        <p:par>
                          <p:cTn id="19" fill="hold">
                            <p:stCondLst>
                              <p:cond delay="500"/>
                            </p:stCondLst>
                            <p:childTnLst>
                              <p:par>
                                <p:cTn id="20" presetID="22" presetClass="entr" presetSubtype="8" fill="hold" nodeType="afterEffect">
                                  <p:stCondLst>
                                    <p:cond delay="0"/>
                                  </p:stCondLst>
                                  <p:childTnLst>
                                    <p:set>
                                      <p:cBhvr>
                                        <p:cTn id="21" dur="1" fill="hold">
                                          <p:stCondLst>
                                            <p:cond delay="0"/>
                                          </p:stCondLst>
                                        </p:cTn>
                                        <p:tgtEl>
                                          <p:spTgt spid="67"/>
                                        </p:tgtEl>
                                        <p:attrNameLst>
                                          <p:attrName>style.visibility</p:attrName>
                                        </p:attrNameLst>
                                      </p:cBhvr>
                                      <p:to>
                                        <p:strVal val="visible"/>
                                      </p:to>
                                    </p:set>
                                    <p:animEffect transition="in" filter="wipe(left)">
                                      <p:cBhvr>
                                        <p:cTn id="22" dur="500"/>
                                        <p:tgtEl>
                                          <p:spTgt spid="67"/>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69"/>
                                        </p:tgtEl>
                                        <p:attrNameLst>
                                          <p:attrName>style.visibility</p:attrName>
                                        </p:attrNameLst>
                                      </p:cBhvr>
                                      <p:to>
                                        <p:strVal val="visible"/>
                                      </p:to>
                                    </p:set>
                                    <p:animEffect transition="in" filter="wipe(left)">
                                      <p:cBhvr>
                                        <p:cTn id="26" dur="500"/>
                                        <p:tgtEl>
                                          <p:spTgt spid="69"/>
                                        </p:tgtEl>
                                      </p:cBhvr>
                                    </p:animEffect>
                                  </p:childTnLst>
                                </p:cTn>
                              </p:par>
                            </p:childTnLst>
                          </p:cTn>
                        </p:par>
                        <p:par>
                          <p:cTn id="27" fill="hold">
                            <p:stCondLst>
                              <p:cond delay="1500"/>
                            </p:stCondLst>
                            <p:childTnLst>
                              <p:par>
                                <p:cTn id="28" presetID="22" presetClass="entr" presetSubtype="8" fill="hold" nodeType="afterEffect">
                                  <p:stCondLst>
                                    <p:cond delay="0"/>
                                  </p:stCondLst>
                                  <p:childTnLst>
                                    <p:set>
                                      <p:cBhvr>
                                        <p:cTn id="29" dur="1" fill="hold">
                                          <p:stCondLst>
                                            <p:cond delay="0"/>
                                          </p:stCondLst>
                                        </p:cTn>
                                        <p:tgtEl>
                                          <p:spTgt spid="66"/>
                                        </p:tgtEl>
                                        <p:attrNameLst>
                                          <p:attrName>style.visibility</p:attrName>
                                        </p:attrNameLst>
                                      </p:cBhvr>
                                      <p:to>
                                        <p:strVal val="visible"/>
                                      </p:to>
                                    </p:set>
                                    <p:animEffect transition="in" filter="wipe(left)">
                                      <p:cBhvr>
                                        <p:cTn id="30" dur="500"/>
                                        <p:tgtEl>
                                          <p:spTgt spid="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C6AFE4-55B2-FF6A-4137-78A52BE9C9B0}"/>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25279981-BE2F-0503-1BC6-1361B9DB7A48}"/>
              </a:ext>
            </a:extLst>
          </p:cNvPr>
          <p:cNvPicPr>
            <a:picLocks noChangeAspect="1"/>
          </p:cNvPicPr>
          <p:nvPr/>
        </p:nvPicPr>
        <p:blipFill>
          <a:blip r:embed="rId3"/>
          <a:stretch>
            <a:fillRect/>
          </a:stretch>
        </p:blipFill>
        <p:spPr>
          <a:xfrm>
            <a:off x="0" y="-60326"/>
            <a:ext cx="12192000" cy="6858000"/>
          </a:xfrm>
          <a:prstGeom prst="rect">
            <a:avLst/>
          </a:prstGeom>
        </p:spPr>
      </p:pic>
      <p:pic>
        <p:nvPicPr>
          <p:cNvPr id="3" name="Image 1" descr="preencoded.png">
            <a:extLst>
              <a:ext uri="{FF2B5EF4-FFF2-40B4-BE49-F238E27FC236}">
                <a16:creationId xmlns:a16="http://schemas.microsoft.com/office/drawing/2014/main" id="{1EA0CD0E-E5AD-3933-72B7-FD17178D14B2}"/>
              </a:ext>
            </a:extLst>
          </p:cNvPr>
          <p:cNvPicPr>
            <a:picLocks noChangeAspect="1"/>
          </p:cNvPicPr>
          <p:nvPr/>
        </p:nvPicPr>
        <p:blipFill>
          <a:blip r:embed="rId4"/>
          <a:stretch>
            <a:fillRect/>
          </a:stretch>
        </p:blipFill>
        <p:spPr>
          <a:xfrm>
            <a:off x="0" y="-60326"/>
            <a:ext cx="12192000" cy="723900"/>
          </a:xfrm>
          <a:prstGeom prst="rect">
            <a:avLst/>
          </a:prstGeom>
        </p:spPr>
      </p:pic>
      <p:pic>
        <p:nvPicPr>
          <p:cNvPr id="15" name="Image 13" descr="preencoded.png">
            <a:extLst>
              <a:ext uri="{FF2B5EF4-FFF2-40B4-BE49-F238E27FC236}">
                <a16:creationId xmlns:a16="http://schemas.microsoft.com/office/drawing/2014/main" id="{02AE6EFA-7F8E-A625-3560-80B937EC311D}"/>
              </a:ext>
            </a:extLst>
          </p:cNvPr>
          <p:cNvPicPr>
            <a:picLocks noChangeAspect="1"/>
          </p:cNvPicPr>
          <p:nvPr/>
        </p:nvPicPr>
        <p:blipFill>
          <a:blip r:embed="rId5"/>
          <a:stretch>
            <a:fillRect/>
          </a:stretch>
        </p:blipFill>
        <p:spPr>
          <a:xfrm>
            <a:off x="208441" y="774786"/>
            <a:ext cx="11849099" cy="5448300"/>
          </a:xfrm>
          <a:prstGeom prst="rect">
            <a:avLst/>
          </a:prstGeom>
        </p:spPr>
      </p:pic>
      <p:pic>
        <p:nvPicPr>
          <p:cNvPr id="16" name="Image 14" descr="preencoded.png">
            <a:extLst>
              <a:ext uri="{FF2B5EF4-FFF2-40B4-BE49-F238E27FC236}">
                <a16:creationId xmlns:a16="http://schemas.microsoft.com/office/drawing/2014/main" id="{4F804634-C293-E129-566A-6DC4656B28CA}"/>
              </a:ext>
            </a:extLst>
          </p:cNvPr>
          <p:cNvPicPr>
            <a:picLocks noChangeAspect="1"/>
          </p:cNvPicPr>
          <p:nvPr/>
        </p:nvPicPr>
        <p:blipFill>
          <a:blip r:embed="rId6"/>
          <a:stretch>
            <a:fillRect/>
          </a:stretch>
        </p:blipFill>
        <p:spPr>
          <a:xfrm>
            <a:off x="190500" y="806449"/>
            <a:ext cx="11867040" cy="457200"/>
          </a:xfrm>
          <a:prstGeom prst="rect">
            <a:avLst/>
          </a:prstGeom>
        </p:spPr>
      </p:pic>
      <p:pic>
        <p:nvPicPr>
          <p:cNvPr id="17" name="Image 15" descr="preencoded.png">
            <a:extLst>
              <a:ext uri="{FF2B5EF4-FFF2-40B4-BE49-F238E27FC236}">
                <a16:creationId xmlns:a16="http://schemas.microsoft.com/office/drawing/2014/main" id="{81E671A4-2330-EDB9-8AB3-4C1B134C0042}"/>
              </a:ext>
            </a:extLst>
          </p:cNvPr>
          <p:cNvPicPr>
            <a:picLocks noChangeAspect="1"/>
          </p:cNvPicPr>
          <p:nvPr/>
        </p:nvPicPr>
        <p:blipFill>
          <a:blip r:embed="rId7"/>
          <a:stretch>
            <a:fillRect/>
          </a:stretch>
        </p:blipFill>
        <p:spPr>
          <a:xfrm>
            <a:off x="347133" y="901699"/>
            <a:ext cx="244425" cy="325900"/>
          </a:xfrm>
          <a:prstGeom prst="rect">
            <a:avLst/>
          </a:prstGeom>
        </p:spPr>
      </p:pic>
      <p:grpSp>
        <p:nvGrpSpPr>
          <p:cNvPr id="63" name="Group 62">
            <a:extLst>
              <a:ext uri="{FF2B5EF4-FFF2-40B4-BE49-F238E27FC236}">
                <a16:creationId xmlns:a16="http://schemas.microsoft.com/office/drawing/2014/main" id="{1AE93F5A-0DE6-44BF-BD0A-05385DFBBF13}"/>
              </a:ext>
            </a:extLst>
          </p:cNvPr>
          <p:cNvGrpSpPr/>
          <p:nvPr/>
        </p:nvGrpSpPr>
        <p:grpSpPr>
          <a:xfrm>
            <a:off x="831800" y="2017881"/>
            <a:ext cx="434352" cy="459824"/>
            <a:chOff x="957170" y="2168793"/>
            <a:chExt cx="381000" cy="381000"/>
          </a:xfrm>
        </p:grpSpPr>
        <p:pic>
          <p:nvPicPr>
            <p:cNvPr id="18" name="Image 16" descr="preencoded.png">
              <a:extLst>
                <a:ext uri="{FF2B5EF4-FFF2-40B4-BE49-F238E27FC236}">
                  <a16:creationId xmlns:a16="http://schemas.microsoft.com/office/drawing/2014/main" id="{983BB4BE-190B-8D47-6E3B-6DA569713A5B}"/>
                </a:ext>
              </a:extLst>
            </p:cNvPr>
            <p:cNvPicPr>
              <a:picLocks noChangeAspect="1"/>
            </p:cNvPicPr>
            <p:nvPr/>
          </p:nvPicPr>
          <p:blipFill>
            <a:blip r:embed="rId8"/>
            <a:stretch>
              <a:fillRect/>
            </a:stretch>
          </p:blipFill>
          <p:spPr>
            <a:xfrm>
              <a:off x="957170" y="2168793"/>
              <a:ext cx="381000" cy="381000"/>
            </a:xfrm>
            <a:prstGeom prst="rect">
              <a:avLst/>
            </a:prstGeom>
          </p:spPr>
        </p:pic>
        <p:pic>
          <p:nvPicPr>
            <p:cNvPr id="19" name="Image 17" descr="preencoded.png">
              <a:extLst>
                <a:ext uri="{FF2B5EF4-FFF2-40B4-BE49-F238E27FC236}">
                  <a16:creationId xmlns:a16="http://schemas.microsoft.com/office/drawing/2014/main" id="{DA124793-F700-7E3D-357A-7DA4D65E09BB}"/>
                </a:ext>
              </a:extLst>
            </p:cNvPr>
            <p:cNvPicPr>
              <a:picLocks noChangeAspect="1"/>
            </p:cNvPicPr>
            <p:nvPr/>
          </p:nvPicPr>
          <p:blipFill>
            <a:blip r:embed="rId9"/>
            <a:stretch>
              <a:fillRect/>
            </a:stretch>
          </p:blipFill>
          <p:spPr>
            <a:xfrm>
              <a:off x="1080995" y="2225943"/>
              <a:ext cx="133350" cy="266700"/>
            </a:xfrm>
            <a:prstGeom prst="rect">
              <a:avLst/>
            </a:prstGeom>
          </p:spPr>
        </p:pic>
      </p:grpSp>
      <p:grpSp>
        <p:nvGrpSpPr>
          <p:cNvPr id="66" name="Group 65">
            <a:extLst>
              <a:ext uri="{FF2B5EF4-FFF2-40B4-BE49-F238E27FC236}">
                <a16:creationId xmlns:a16="http://schemas.microsoft.com/office/drawing/2014/main" id="{A6BF6D04-7D49-6248-13FF-4D676256DED6}"/>
              </a:ext>
            </a:extLst>
          </p:cNvPr>
          <p:cNvGrpSpPr/>
          <p:nvPr/>
        </p:nvGrpSpPr>
        <p:grpSpPr>
          <a:xfrm>
            <a:off x="6482059" y="2039611"/>
            <a:ext cx="522609" cy="457200"/>
            <a:chOff x="8210342" y="2592005"/>
            <a:chExt cx="381000" cy="381000"/>
          </a:xfrm>
        </p:grpSpPr>
        <p:pic>
          <p:nvPicPr>
            <p:cNvPr id="21" name="Image 19" descr="preencoded.png">
              <a:extLst>
                <a:ext uri="{FF2B5EF4-FFF2-40B4-BE49-F238E27FC236}">
                  <a16:creationId xmlns:a16="http://schemas.microsoft.com/office/drawing/2014/main" id="{7FBD8DA5-4A11-68BD-F976-02AF8BA81043}"/>
                </a:ext>
              </a:extLst>
            </p:cNvPr>
            <p:cNvPicPr>
              <a:picLocks noChangeAspect="1"/>
            </p:cNvPicPr>
            <p:nvPr/>
          </p:nvPicPr>
          <p:blipFill>
            <a:blip r:embed="rId10"/>
            <a:stretch>
              <a:fillRect/>
            </a:stretch>
          </p:blipFill>
          <p:spPr>
            <a:xfrm>
              <a:off x="8210342" y="2592005"/>
              <a:ext cx="381000" cy="381000"/>
            </a:xfrm>
            <a:prstGeom prst="rect">
              <a:avLst/>
            </a:prstGeom>
          </p:spPr>
        </p:pic>
        <p:pic>
          <p:nvPicPr>
            <p:cNvPr id="22" name="Image 20" descr="preencoded.png">
              <a:extLst>
                <a:ext uri="{FF2B5EF4-FFF2-40B4-BE49-F238E27FC236}">
                  <a16:creationId xmlns:a16="http://schemas.microsoft.com/office/drawing/2014/main" id="{E55D54B9-676F-5577-A6F7-120E09686B8B}"/>
                </a:ext>
              </a:extLst>
            </p:cNvPr>
            <p:cNvPicPr>
              <a:picLocks noChangeAspect="1"/>
            </p:cNvPicPr>
            <p:nvPr/>
          </p:nvPicPr>
          <p:blipFill>
            <a:blip r:embed="rId11"/>
            <a:stretch>
              <a:fillRect/>
            </a:stretch>
          </p:blipFill>
          <p:spPr>
            <a:xfrm>
              <a:off x="8305592" y="2649155"/>
              <a:ext cx="190500" cy="266700"/>
            </a:xfrm>
            <a:prstGeom prst="rect">
              <a:avLst/>
            </a:prstGeom>
          </p:spPr>
        </p:pic>
      </p:grpSp>
      <p:grpSp>
        <p:nvGrpSpPr>
          <p:cNvPr id="67" name="Group 66">
            <a:extLst>
              <a:ext uri="{FF2B5EF4-FFF2-40B4-BE49-F238E27FC236}">
                <a16:creationId xmlns:a16="http://schemas.microsoft.com/office/drawing/2014/main" id="{CDD6211C-AD27-B29E-3275-A34C4A5DD9DB}"/>
              </a:ext>
            </a:extLst>
          </p:cNvPr>
          <p:cNvGrpSpPr/>
          <p:nvPr/>
        </p:nvGrpSpPr>
        <p:grpSpPr>
          <a:xfrm>
            <a:off x="6482059" y="3905975"/>
            <a:ext cx="470802" cy="454171"/>
            <a:chOff x="8158535" y="3999296"/>
            <a:chExt cx="381000" cy="381000"/>
          </a:xfrm>
        </p:grpSpPr>
        <p:pic>
          <p:nvPicPr>
            <p:cNvPr id="23" name="Image 21" descr="preencoded.png">
              <a:extLst>
                <a:ext uri="{FF2B5EF4-FFF2-40B4-BE49-F238E27FC236}">
                  <a16:creationId xmlns:a16="http://schemas.microsoft.com/office/drawing/2014/main" id="{492AB2C7-7C21-8D39-7E02-FB93D29F2897}"/>
                </a:ext>
              </a:extLst>
            </p:cNvPr>
            <p:cNvPicPr>
              <a:picLocks noChangeAspect="1"/>
            </p:cNvPicPr>
            <p:nvPr/>
          </p:nvPicPr>
          <p:blipFill>
            <a:blip r:embed="rId12"/>
            <a:stretch>
              <a:fillRect/>
            </a:stretch>
          </p:blipFill>
          <p:spPr>
            <a:xfrm>
              <a:off x="8158535" y="3999296"/>
              <a:ext cx="381000" cy="381000"/>
            </a:xfrm>
            <a:prstGeom prst="rect">
              <a:avLst/>
            </a:prstGeom>
          </p:spPr>
        </p:pic>
        <p:pic>
          <p:nvPicPr>
            <p:cNvPr id="24" name="Image 22" descr="preencoded.png">
              <a:extLst>
                <a:ext uri="{FF2B5EF4-FFF2-40B4-BE49-F238E27FC236}">
                  <a16:creationId xmlns:a16="http://schemas.microsoft.com/office/drawing/2014/main" id="{D0F3F801-506D-AAC2-EF3F-62A7FD4F0C04}"/>
                </a:ext>
              </a:extLst>
            </p:cNvPr>
            <p:cNvPicPr>
              <a:picLocks noChangeAspect="1"/>
            </p:cNvPicPr>
            <p:nvPr/>
          </p:nvPicPr>
          <p:blipFill>
            <a:blip r:embed="rId13"/>
            <a:stretch>
              <a:fillRect/>
            </a:stretch>
          </p:blipFill>
          <p:spPr>
            <a:xfrm>
              <a:off x="8263310" y="4056446"/>
              <a:ext cx="171450" cy="266700"/>
            </a:xfrm>
            <a:prstGeom prst="rect">
              <a:avLst/>
            </a:prstGeom>
          </p:spPr>
        </p:pic>
      </p:grpSp>
      <p:pic>
        <p:nvPicPr>
          <p:cNvPr id="28" name="Image 26" descr="preencoded.png">
            <a:extLst>
              <a:ext uri="{FF2B5EF4-FFF2-40B4-BE49-F238E27FC236}">
                <a16:creationId xmlns:a16="http://schemas.microsoft.com/office/drawing/2014/main" id="{9FB7C63F-F63D-1EE6-9798-B2A7C8D031B7}"/>
              </a:ext>
            </a:extLst>
          </p:cNvPr>
          <p:cNvPicPr>
            <a:picLocks noChangeAspect="1"/>
          </p:cNvPicPr>
          <p:nvPr/>
        </p:nvPicPr>
        <p:blipFill>
          <a:blip r:embed="rId14"/>
          <a:stretch>
            <a:fillRect/>
          </a:stretch>
        </p:blipFill>
        <p:spPr>
          <a:xfrm>
            <a:off x="0" y="6445249"/>
            <a:ext cx="12192000" cy="352425"/>
          </a:xfrm>
          <a:prstGeom prst="rect">
            <a:avLst/>
          </a:prstGeom>
        </p:spPr>
      </p:pic>
      <p:sp>
        <p:nvSpPr>
          <p:cNvPr id="29" name="Text 0">
            <a:extLst>
              <a:ext uri="{FF2B5EF4-FFF2-40B4-BE49-F238E27FC236}">
                <a16:creationId xmlns:a16="http://schemas.microsoft.com/office/drawing/2014/main" id="{0A2A57B5-419E-9B61-E4BB-0C6D8E7567FA}"/>
              </a:ext>
            </a:extLst>
          </p:cNvPr>
          <p:cNvSpPr/>
          <p:nvPr/>
        </p:nvSpPr>
        <p:spPr>
          <a:xfrm>
            <a:off x="190500" y="130174"/>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Kết luận và kiến nghị</a:t>
            </a:r>
            <a:endParaRPr lang="en-US" sz="2600" dirty="0">
              <a:latin typeface="Times New Roman" panose="02020603050405020304" pitchFamily="18" charset="0"/>
              <a:cs typeface="Times New Roman" panose="02020603050405020304" pitchFamily="18" charset="0"/>
            </a:endParaRPr>
          </a:p>
        </p:txBody>
      </p:sp>
      <p:sp>
        <p:nvSpPr>
          <p:cNvPr id="39" name="Text 10">
            <a:extLst>
              <a:ext uri="{FF2B5EF4-FFF2-40B4-BE49-F238E27FC236}">
                <a16:creationId xmlns:a16="http://schemas.microsoft.com/office/drawing/2014/main" id="{EA97407F-C672-78FB-2C63-D5D64A44EC5A}"/>
              </a:ext>
            </a:extLst>
          </p:cNvPr>
          <p:cNvSpPr/>
          <p:nvPr/>
        </p:nvSpPr>
        <p:spPr>
          <a:xfrm>
            <a:off x="796930" y="936497"/>
            <a:ext cx="3911545"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B5E20"/>
                </a:solidFill>
                <a:latin typeface="Times New Roman" panose="02020603050405020304" pitchFamily="18" charset="0"/>
                <a:ea typeface="Arial" pitchFamily="34" charset="-122"/>
                <a:cs typeface="Times New Roman" panose="02020603050405020304" pitchFamily="18" charset="0"/>
              </a:rPr>
              <a:t>Ý nghĩa của sự thay đổi</a:t>
            </a:r>
            <a:endParaRPr lang="en-US" sz="2400" dirty="0">
              <a:latin typeface="Times New Roman" panose="02020603050405020304" pitchFamily="18" charset="0"/>
              <a:cs typeface="Times New Roman" panose="02020603050405020304" pitchFamily="18" charset="0"/>
            </a:endParaRPr>
          </a:p>
        </p:txBody>
      </p:sp>
      <p:sp>
        <p:nvSpPr>
          <p:cNvPr id="40" name="Text 11">
            <a:extLst>
              <a:ext uri="{FF2B5EF4-FFF2-40B4-BE49-F238E27FC236}">
                <a16:creationId xmlns:a16="http://schemas.microsoft.com/office/drawing/2014/main" id="{991EE22A-1912-7403-1195-6787FE068ECF}"/>
              </a:ext>
            </a:extLst>
          </p:cNvPr>
          <p:cNvSpPr/>
          <p:nvPr/>
        </p:nvSpPr>
        <p:spPr>
          <a:xfrm>
            <a:off x="1423016" y="2044968"/>
            <a:ext cx="3366715" cy="307777"/>
          </a:xfrm>
          <a:prstGeom prst="rect">
            <a:avLst/>
          </a:prstGeom>
          <a:noFill/>
          <a:ln/>
        </p:spPr>
        <p:txBody>
          <a:bodyPr wrap="square" lIns="0" tIns="0" rIns="0" bIns="0" rtlCol="0" anchor="t">
            <a:spAutoFit/>
          </a:bodyPr>
          <a:lstStyle/>
          <a:p>
            <a:pPr marL="0" indent="0">
              <a:buNone/>
            </a:pPr>
            <a:r>
              <a:rPr lang="en-US" sz="2000" b="1" dirty="0">
                <a:solidFill>
                  <a:srgbClr val="1F2937"/>
                </a:solidFill>
                <a:latin typeface="Times New Roman" panose="02020603050405020304" pitchFamily="18" charset="0"/>
                <a:ea typeface="Arial" pitchFamily="34" charset="-122"/>
                <a:cs typeface="Times New Roman" panose="02020603050405020304" pitchFamily="18" charset="0"/>
              </a:rPr>
              <a:t>Dịch chuyển trọng tâm</a:t>
            </a:r>
            <a:endParaRPr lang="en-US" sz="2000" dirty="0">
              <a:latin typeface="Times New Roman" panose="02020603050405020304" pitchFamily="18" charset="0"/>
              <a:cs typeface="Times New Roman" panose="02020603050405020304" pitchFamily="18" charset="0"/>
            </a:endParaRPr>
          </a:p>
        </p:txBody>
      </p:sp>
      <p:sp>
        <p:nvSpPr>
          <p:cNvPr id="41" name="Text 12">
            <a:extLst>
              <a:ext uri="{FF2B5EF4-FFF2-40B4-BE49-F238E27FC236}">
                <a16:creationId xmlns:a16="http://schemas.microsoft.com/office/drawing/2014/main" id="{4944FFBC-4EE5-7C0A-7C1A-5CCCB5712B3B}"/>
              </a:ext>
            </a:extLst>
          </p:cNvPr>
          <p:cNvSpPr/>
          <p:nvPr/>
        </p:nvSpPr>
        <p:spPr>
          <a:xfrm>
            <a:off x="1404845" y="2445344"/>
            <a:ext cx="3561912" cy="923330"/>
          </a:xfrm>
          <a:prstGeom prst="rect">
            <a:avLst/>
          </a:prstGeom>
          <a:noFill/>
          <a:ln/>
        </p:spPr>
        <p:txBody>
          <a:bodyPr wrap="square" lIns="0" tIns="0" rIns="0" bIns="0" rtlCol="0" anchor="t">
            <a:spAutoFit/>
          </a:bodyPr>
          <a:lstStyle/>
          <a:p>
            <a:pPr marL="0" indent="0">
              <a:buNone/>
            </a:pPr>
            <a:r>
              <a:rPr lang="en-US" sz="2000" dirty="0">
                <a:solidFill>
                  <a:srgbClr val="4B5563"/>
                </a:solidFill>
                <a:latin typeface="Times New Roman" panose="02020603050405020304" pitchFamily="18" charset="0"/>
                <a:ea typeface="Arial" pitchFamily="34" charset="-122"/>
                <a:cs typeface="Times New Roman" panose="02020603050405020304" pitchFamily="18" charset="0"/>
              </a:rPr>
              <a:t>Hà Nội lần đầu tiên vượt TP.HCM dẫn đầu EBI 2025, Đà Nẵng vươn vào top 3</a:t>
            </a:r>
            <a:endParaRPr lang="en-US" sz="2000" dirty="0">
              <a:latin typeface="Times New Roman" panose="02020603050405020304" pitchFamily="18" charset="0"/>
              <a:cs typeface="Times New Roman" panose="02020603050405020304" pitchFamily="18" charset="0"/>
            </a:endParaRPr>
          </a:p>
        </p:txBody>
      </p:sp>
      <p:sp>
        <p:nvSpPr>
          <p:cNvPr id="42" name="Text 13">
            <a:extLst>
              <a:ext uri="{FF2B5EF4-FFF2-40B4-BE49-F238E27FC236}">
                <a16:creationId xmlns:a16="http://schemas.microsoft.com/office/drawing/2014/main" id="{66F18793-4160-6A8E-9BDF-317248B1F342}"/>
              </a:ext>
            </a:extLst>
          </p:cNvPr>
          <p:cNvSpPr/>
          <p:nvPr/>
        </p:nvSpPr>
        <p:spPr>
          <a:xfrm>
            <a:off x="1423015" y="3970832"/>
            <a:ext cx="3366715" cy="307777"/>
          </a:xfrm>
          <a:prstGeom prst="rect">
            <a:avLst/>
          </a:prstGeom>
          <a:noFill/>
          <a:ln/>
        </p:spPr>
        <p:txBody>
          <a:bodyPr wrap="square" lIns="0" tIns="0" rIns="0" bIns="0" rtlCol="0" anchor="t">
            <a:spAutoFit/>
          </a:bodyPr>
          <a:lstStyle/>
          <a:p>
            <a:pPr marL="0" indent="0">
              <a:buNone/>
            </a:pPr>
            <a:r>
              <a:rPr lang="en-US" sz="2000" b="1" dirty="0">
                <a:solidFill>
                  <a:srgbClr val="1F2937"/>
                </a:solidFill>
                <a:latin typeface="Times New Roman" panose="02020603050405020304" pitchFamily="18" charset="0"/>
                <a:ea typeface="Arial" pitchFamily="34" charset="-122"/>
                <a:cs typeface="Times New Roman" panose="02020603050405020304" pitchFamily="18" charset="0"/>
              </a:rPr>
              <a:t>Vai trò trụ cột</a:t>
            </a:r>
            <a:endParaRPr lang="en-US" sz="2000" dirty="0">
              <a:latin typeface="Times New Roman" panose="02020603050405020304" pitchFamily="18" charset="0"/>
              <a:cs typeface="Times New Roman" panose="02020603050405020304" pitchFamily="18" charset="0"/>
            </a:endParaRPr>
          </a:p>
        </p:txBody>
      </p:sp>
      <p:sp>
        <p:nvSpPr>
          <p:cNvPr id="43" name="Text 14">
            <a:extLst>
              <a:ext uri="{FF2B5EF4-FFF2-40B4-BE49-F238E27FC236}">
                <a16:creationId xmlns:a16="http://schemas.microsoft.com/office/drawing/2014/main" id="{DE8F63F8-A679-32E7-74AC-85E25CB66163}"/>
              </a:ext>
            </a:extLst>
          </p:cNvPr>
          <p:cNvSpPr/>
          <p:nvPr/>
        </p:nvSpPr>
        <p:spPr>
          <a:xfrm>
            <a:off x="1433420" y="4334215"/>
            <a:ext cx="3657163" cy="923330"/>
          </a:xfrm>
          <a:prstGeom prst="rect">
            <a:avLst/>
          </a:prstGeom>
          <a:noFill/>
          <a:ln/>
        </p:spPr>
        <p:txBody>
          <a:bodyPr wrap="square" lIns="0" tIns="0" rIns="0" bIns="0" rtlCol="0" anchor="t">
            <a:spAutoFit/>
          </a:bodyPr>
          <a:lstStyle/>
          <a:p>
            <a:pPr marL="0" indent="0">
              <a:buNone/>
            </a:pPr>
            <a:r>
              <a:rPr lang="en-US" sz="2000" dirty="0">
                <a:solidFill>
                  <a:srgbClr val="4B5563"/>
                </a:solidFill>
                <a:latin typeface="Times New Roman" panose="02020603050405020304" pitchFamily="18" charset="0"/>
                <a:ea typeface="Arial" pitchFamily="34" charset="-122"/>
                <a:cs typeface="Times New Roman" panose="02020603050405020304" pitchFamily="18" charset="0"/>
              </a:rPr>
              <a:t>TMĐT tiếp tục là trụ cột quan trọng của kinh tế số, ảnh hưởng đến thương mại, tiêu dùng và xuất khẩu</a:t>
            </a:r>
            <a:endParaRPr lang="en-US" sz="2000" dirty="0">
              <a:latin typeface="Times New Roman" panose="02020603050405020304" pitchFamily="18" charset="0"/>
              <a:cs typeface="Times New Roman" panose="02020603050405020304" pitchFamily="18" charset="0"/>
            </a:endParaRPr>
          </a:p>
        </p:txBody>
      </p:sp>
      <p:sp>
        <p:nvSpPr>
          <p:cNvPr id="44" name="Text 15">
            <a:extLst>
              <a:ext uri="{FF2B5EF4-FFF2-40B4-BE49-F238E27FC236}">
                <a16:creationId xmlns:a16="http://schemas.microsoft.com/office/drawing/2014/main" id="{3FFC6E00-833D-2B84-26C6-472A3DDC277F}"/>
              </a:ext>
            </a:extLst>
          </p:cNvPr>
          <p:cNvSpPr/>
          <p:nvPr/>
        </p:nvSpPr>
        <p:spPr>
          <a:xfrm>
            <a:off x="7206662" y="2092473"/>
            <a:ext cx="3366715" cy="307777"/>
          </a:xfrm>
          <a:prstGeom prst="rect">
            <a:avLst/>
          </a:prstGeom>
          <a:noFill/>
          <a:ln/>
        </p:spPr>
        <p:txBody>
          <a:bodyPr wrap="square" lIns="0" tIns="0" rIns="0" bIns="0" rtlCol="0" anchor="t">
            <a:spAutoFit/>
          </a:bodyPr>
          <a:lstStyle/>
          <a:p>
            <a:pPr marL="0" indent="0">
              <a:buNone/>
            </a:pPr>
            <a:r>
              <a:rPr lang="en-US" sz="2000" b="1" dirty="0">
                <a:solidFill>
                  <a:srgbClr val="1F2937"/>
                </a:solidFill>
                <a:latin typeface="Times New Roman" panose="02020603050405020304" pitchFamily="18" charset="0"/>
                <a:ea typeface="Arial" pitchFamily="34" charset="-122"/>
                <a:cs typeface="Times New Roman" panose="02020603050405020304" pitchFamily="18" charset="0"/>
              </a:rPr>
              <a:t>Từ tăng trưởng sang bền vững</a:t>
            </a:r>
            <a:endParaRPr lang="en-US" sz="2000" dirty="0">
              <a:latin typeface="Times New Roman" panose="02020603050405020304" pitchFamily="18" charset="0"/>
              <a:cs typeface="Times New Roman" panose="02020603050405020304" pitchFamily="18" charset="0"/>
            </a:endParaRPr>
          </a:p>
        </p:txBody>
      </p:sp>
      <p:sp>
        <p:nvSpPr>
          <p:cNvPr id="45" name="Text 16">
            <a:extLst>
              <a:ext uri="{FF2B5EF4-FFF2-40B4-BE49-F238E27FC236}">
                <a16:creationId xmlns:a16="http://schemas.microsoft.com/office/drawing/2014/main" id="{FA2DFB4A-95A9-0359-45BE-53410E6CBC1C}"/>
              </a:ext>
            </a:extLst>
          </p:cNvPr>
          <p:cNvSpPr/>
          <p:nvPr/>
        </p:nvSpPr>
        <p:spPr>
          <a:xfrm>
            <a:off x="7225245" y="2523468"/>
            <a:ext cx="3296967" cy="923330"/>
          </a:xfrm>
          <a:prstGeom prst="rect">
            <a:avLst/>
          </a:prstGeom>
          <a:noFill/>
          <a:ln/>
        </p:spPr>
        <p:txBody>
          <a:bodyPr wrap="square" lIns="0" tIns="0" rIns="0" bIns="0" rtlCol="0" anchor="t">
            <a:spAutoFit/>
          </a:bodyPr>
          <a:lstStyle/>
          <a:p>
            <a:pPr marL="0" indent="0">
              <a:buNone/>
            </a:pPr>
            <a:r>
              <a:rPr lang="en-US" sz="2000" dirty="0">
                <a:solidFill>
                  <a:srgbClr val="4B5563"/>
                </a:solidFill>
                <a:latin typeface="Times New Roman" panose="02020603050405020304" pitchFamily="18" charset="0"/>
                <a:ea typeface="Arial" pitchFamily="34" charset="-122"/>
                <a:cs typeface="Times New Roman" panose="02020603050405020304" pitchFamily="18" charset="0"/>
              </a:rPr>
              <a:t>TMĐT chuyển từ giai đoạn mở rộng quy mô sang giai đoạn phát triển theo chiều sâu</a:t>
            </a:r>
            <a:endParaRPr lang="en-US" sz="2000" dirty="0">
              <a:latin typeface="Times New Roman" panose="02020603050405020304" pitchFamily="18" charset="0"/>
              <a:cs typeface="Times New Roman" panose="02020603050405020304" pitchFamily="18" charset="0"/>
            </a:endParaRPr>
          </a:p>
        </p:txBody>
      </p:sp>
      <p:sp>
        <p:nvSpPr>
          <p:cNvPr id="46" name="Text 17">
            <a:extLst>
              <a:ext uri="{FF2B5EF4-FFF2-40B4-BE49-F238E27FC236}">
                <a16:creationId xmlns:a16="http://schemas.microsoft.com/office/drawing/2014/main" id="{B88D42CC-3141-6352-62FA-9C9C66D0DBEB}"/>
              </a:ext>
            </a:extLst>
          </p:cNvPr>
          <p:cNvSpPr/>
          <p:nvPr/>
        </p:nvSpPr>
        <p:spPr>
          <a:xfrm>
            <a:off x="7206663" y="3946563"/>
            <a:ext cx="3366715" cy="307777"/>
          </a:xfrm>
          <a:prstGeom prst="rect">
            <a:avLst/>
          </a:prstGeom>
          <a:noFill/>
          <a:ln/>
        </p:spPr>
        <p:txBody>
          <a:bodyPr wrap="square" lIns="0" tIns="0" rIns="0" bIns="0" rtlCol="0" anchor="t">
            <a:spAutoFit/>
          </a:bodyPr>
          <a:lstStyle/>
          <a:p>
            <a:pPr marL="0" indent="0">
              <a:buNone/>
            </a:pPr>
            <a:r>
              <a:rPr lang="en-US" sz="2000" b="1" dirty="0">
                <a:solidFill>
                  <a:srgbClr val="1F2937"/>
                </a:solidFill>
                <a:latin typeface="Times New Roman" panose="02020603050405020304" pitchFamily="18" charset="0"/>
                <a:ea typeface="Arial" pitchFamily="34" charset="-122"/>
                <a:cs typeface="Times New Roman" panose="02020603050405020304" pitchFamily="18" charset="0"/>
              </a:rPr>
              <a:t>Thách thức</a:t>
            </a:r>
            <a:endParaRPr lang="en-US" sz="2000" dirty="0">
              <a:latin typeface="Times New Roman" panose="02020603050405020304" pitchFamily="18" charset="0"/>
              <a:cs typeface="Times New Roman" panose="02020603050405020304" pitchFamily="18" charset="0"/>
            </a:endParaRPr>
          </a:p>
        </p:txBody>
      </p:sp>
      <p:sp>
        <p:nvSpPr>
          <p:cNvPr id="47" name="Text 18">
            <a:extLst>
              <a:ext uri="{FF2B5EF4-FFF2-40B4-BE49-F238E27FC236}">
                <a16:creationId xmlns:a16="http://schemas.microsoft.com/office/drawing/2014/main" id="{DD6E568B-EEA5-C489-FED0-B37B8E4E933C}"/>
              </a:ext>
            </a:extLst>
          </p:cNvPr>
          <p:cNvSpPr/>
          <p:nvPr/>
        </p:nvSpPr>
        <p:spPr>
          <a:xfrm>
            <a:off x="7243942" y="4313042"/>
            <a:ext cx="3657162" cy="923330"/>
          </a:xfrm>
          <a:prstGeom prst="rect">
            <a:avLst/>
          </a:prstGeom>
          <a:noFill/>
          <a:ln/>
        </p:spPr>
        <p:txBody>
          <a:bodyPr wrap="square" lIns="0" tIns="0" rIns="0" bIns="0" rtlCol="0" anchor="t">
            <a:spAutoFit/>
          </a:bodyPr>
          <a:lstStyle/>
          <a:p>
            <a:pPr marL="0" indent="0">
              <a:buNone/>
            </a:pPr>
            <a:r>
              <a:rPr lang="en-US" sz="2000" dirty="0">
                <a:solidFill>
                  <a:srgbClr val="4B5563"/>
                </a:solidFill>
                <a:latin typeface="Times New Roman" panose="02020603050405020304" pitchFamily="18" charset="0"/>
                <a:ea typeface="Arial" pitchFamily="34" charset="-122"/>
                <a:cs typeface="Times New Roman" panose="02020603050405020304" pitchFamily="18" charset="0"/>
              </a:rPr>
              <a:t>Khoảng cách số vẫn tồn tại, tăng trưởng chậm lại, hạn chế về logistic và niềm tin người tiêu dùng</a:t>
            </a:r>
            <a:endParaRPr lang="en-US" sz="2000" dirty="0">
              <a:latin typeface="Times New Roman" panose="02020603050405020304" pitchFamily="18" charset="0"/>
              <a:cs typeface="Times New Roman" panose="02020603050405020304" pitchFamily="18" charset="0"/>
            </a:endParaRPr>
          </a:p>
        </p:txBody>
      </p:sp>
      <p:sp>
        <p:nvSpPr>
          <p:cNvPr id="61" name="Text 32">
            <a:extLst>
              <a:ext uri="{FF2B5EF4-FFF2-40B4-BE49-F238E27FC236}">
                <a16:creationId xmlns:a16="http://schemas.microsoft.com/office/drawing/2014/main" id="{1813FB11-7A72-8E4D-6A56-78E69B99A6CF}"/>
              </a:ext>
            </a:extLst>
          </p:cNvPr>
          <p:cNvSpPr/>
          <p:nvPr/>
        </p:nvSpPr>
        <p:spPr>
          <a:xfrm>
            <a:off x="190500" y="6521449"/>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24</a:t>
            </a:r>
            <a:endParaRPr lang="en-US" sz="980" dirty="0">
              <a:latin typeface="Times New Roman" panose="02020603050405020304" pitchFamily="18" charset="0"/>
              <a:cs typeface="Times New Roman" panose="02020603050405020304" pitchFamily="18" charset="0"/>
            </a:endParaRPr>
          </a:p>
        </p:txBody>
      </p:sp>
      <p:grpSp>
        <p:nvGrpSpPr>
          <p:cNvPr id="65" name="Group 64">
            <a:extLst>
              <a:ext uri="{FF2B5EF4-FFF2-40B4-BE49-F238E27FC236}">
                <a16:creationId xmlns:a16="http://schemas.microsoft.com/office/drawing/2014/main" id="{2B00C561-EF8E-CBC9-2C9D-FC1CFFF84A27}"/>
              </a:ext>
            </a:extLst>
          </p:cNvPr>
          <p:cNvGrpSpPr/>
          <p:nvPr/>
        </p:nvGrpSpPr>
        <p:grpSpPr>
          <a:xfrm>
            <a:off x="822254" y="3900321"/>
            <a:ext cx="501775" cy="449125"/>
            <a:chOff x="858475" y="3857013"/>
            <a:chExt cx="381000" cy="381000"/>
          </a:xfrm>
        </p:grpSpPr>
        <p:pic>
          <p:nvPicPr>
            <p:cNvPr id="20" name="Image 18" descr="preencoded.png">
              <a:extLst>
                <a:ext uri="{FF2B5EF4-FFF2-40B4-BE49-F238E27FC236}">
                  <a16:creationId xmlns:a16="http://schemas.microsoft.com/office/drawing/2014/main" id="{2D717E24-3C64-59B0-A4A3-017C054742EC}"/>
                </a:ext>
              </a:extLst>
            </p:cNvPr>
            <p:cNvPicPr>
              <a:picLocks noChangeAspect="1"/>
            </p:cNvPicPr>
            <p:nvPr/>
          </p:nvPicPr>
          <p:blipFill>
            <a:blip r:embed="rId15"/>
            <a:stretch>
              <a:fillRect/>
            </a:stretch>
          </p:blipFill>
          <p:spPr>
            <a:xfrm>
              <a:off x="858475" y="3857013"/>
              <a:ext cx="381000" cy="381000"/>
            </a:xfrm>
            <a:prstGeom prst="rect">
              <a:avLst/>
            </a:prstGeom>
          </p:spPr>
        </p:pic>
        <p:pic>
          <p:nvPicPr>
            <p:cNvPr id="62" name="Image 6" descr="preencoded.png"/>
            <p:cNvPicPr>
              <a:picLocks noChangeAspect="1"/>
            </p:cNvPicPr>
            <p:nvPr/>
          </p:nvPicPr>
          <p:blipFill>
            <a:blip r:embed="rId16"/>
            <a:stretch>
              <a:fillRect/>
            </a:stretch>
          </p:blipFill>
          <p:spPr>
            <a:xfrm>
              <a:off x="945057" y="3905975"/>
              <a:ext cx="214959" cy="300942"/>
            </a:xfrm>
            <a:prstGeom prst="rect">
              <a:avLst/>
            </a:prstGeom>
          </p:spPr>
        </p:pic>
      </p:grpSp>
    </p:spTree>
    <p:extLst>
      <p:ext uri="{BB962C8B-B14F-4D97-AF65-F5344CB8AC3E}">
        <p14:creationId xmlns:p14="http://schemas.microsoft.com/office/powerpoint/2010/main" val="2367211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wipe(left)">
                                      <p:cBhvr>
                                        <p:cTn id="7" dur="500"/>
                                        <p:tgtEl>
                                          <p:spTgt spid="1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left)">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63"/>
                                        </p:tgtEl>
                                        <p:attrNameLst>
                                          <p:attrName>style.visibility</p:attrName>
                                        </p:attrNameLst>
                                      </p:cBhvr>
                                      <p:to>
                                        <p:strVal val="visible"/>
                                      </p:to>
                                    </p:set>
                                    <p:animEffect transition="in" filter="wipe(left)">
                                      <p:cBhvr>
                                        <p:cTn id="15" dur="500"/>
                                        <p:tgtEl>
                                          <p:spTgt spid="63"/>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40"/>
                                        </p:tgtEl>
                                        <p:attrNameLst>
                                          <p:attrName>style.visibility</p:attrName>
                                        </p:attrNameLst>
                                      </p:cBhvr>
                                      <p:to>
                                        <p:strVal val="visible"/>
                                      </p:to>
                                    </p:set>
                                    <p:animEffect transition="in" filter="wipe(left)">
                                      <p:cBhvr>
                                        <p:cTn id="18" dur="500"/>
                                        <p:tgtEl>
                                          <p:spTgt spid="4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41"/>
                                        </p:tgtEl>
                                        <p:attrNameLst>
                                          <p:attrName>style.visibility</p:attrName>
                                        </p:attrNameLst>
                                      </p:cBhvr>
                                      <p:to>
                                        <p:strVal val="visible"/>
                                      </p:to>
                                    </p:set>
                                    <p:animEffect transition="in" filter="wipe(left)">
                                      <p:cBhvr>
                                        <p:cTn id="21" dur="500"/>
                                        <p:tgtEl>
                                          <p:spTgt spid="41"/>
                                        </p:tgtEl>
                                      </p:cBhvr>
                                    </p:animEffect>
                                  </p:childTnLst>
                                </p:cTn>
                              </p:par>
                            </p:childTnLst>
                          </p:cTn>
                        </p:par>
                        <p:par>
                          <p:cTn id="22" fill="hold">
                            <p:stCondLst>
                              <p:cond delay="500"/>
                            </p:stCondLst>
                            <p:childTnLst>
                              <p:par>
                                <p:cTn id="23" presetID="22" presetClass="entr" presetSubtype="8" fill="hold" nodeType="afterEffect">
                                  <p:stCondLst>
                                    <p:cond delay="0"/>
                                  </p:stCondLst>
                                  <p:childTnLst>
                                    <p:set>
                                      <p:cBhvr>
                                        <p:cTn id="24" dur="1" fill="hold">
                                          <p:stCondLst>
                                            <p:cond delay="0"/>
                                          </p:stCondLst>
                                        </p:cTn>
                                        <p:tgtEl>
                                          <p:spTgt spid="66"/>
                                        </p:tgtEl>
                                        <p:attrNameLst>
                                          <p:attrName>style.visibility</p:attrName>
                                        </p:attrNameLst>
                                      </p:cBhvr>
                                      <p:to>
                                        <p:strVal val="visible"/>
                                      </p:to>
                                    </p:set>
                                    <p:animEffect transition="in" filter="wipe(left)">
                                      <p:cBhvr>
                                        <p:cTn id="25" dur="500"/>
                                        <p:tgtEl>
                                          <p:spTgt spid="66"/>
                                        </p:tgtEl>
                                      </p:cBhvr>
                                    </p:animEffect>
                                  </p:childTnLst>
                                </p:cTn>
                              </p:par>
                              <p:par>
                                <p:cTn id="26" presetID="22" presetClass="entr" presetSubtype="8" fill="hold" grpId="0" nodeType="withEffect">
                                  <p:stCondLst>
                                    <p:cond delay="0"/>
                                  </p:stCondLst>
                                  <p:childTnLst>
                                    <p:set>
                                      <p:cBhvr>
                                        <p:cTn id="27" dur="1" fill="hold">
                                          <p:stCondLst>
                                            <p:cond delay="0"/>
                                          </p:stCondLst>
                                        </p:cTn>
                                        <p:tgtEl>
                                          <p:spTgt spid="44"/>
                                        </p:tgtEl>
                                        <p:attrNameLst>
                                          <p:attrName>style.visibility</p:attrName>
                                        </p:attrNameLst>
                                      </p:cBhvr>
                                      <p:to>
                                        <p:strVal val="visible"/>
                                      </p:to>
                                    </p:set>
                                    <p:animEffect transition="in" filter="wipe(left)">
                                      <p:cBhvr>
                                        <p:cTn id="28" dur="500"/>
                                        <p:tgtEl>
                                          <p:spTgt spid="44"/>
                                        </p:tgtEl>
                                      </p:cBhvr>
                                    </p:animEffect>
                                  </p:childTnLst>
                                </p:cTn>
                              </p:par>
                              <p:par>
                                <p:cTn id="29" presetID="22" presetClass="entr" presetSubtype="8" fill="hold" grpId="0" nodeType="withEffect">
                                  <p:stCondLst>
                                    <p:cond delay="0"/>
                                  </p:stCondLst>
                                  <p:childTnLst>
                                    <p:set>
                                      <p:cBhvr>
                                        <p:cTn id="30" dur="1" fill="hold">
                                          <p:stCondLst>
                                            <p:cond delay="0"/>
                                          </p:stCondLst>
                                        </p:cTn>
                                        <p:tgtEl>
                                          <p:spTgt spid="45"/>
                                        </p:tgtEl>
                                        <p:attrNameLst>
                                          <p:attrName>style.visibility</p:attrName>
                                        </p:attrNameLst>
                                      </p:cBhvr>
                                      <p:to>
                                        <p:strVal val="visible"/>
                                      </p:to>
                                    </p:set>
                                    <p:animEffect transition="in" filter="wipe(left)">
                                      <p:cBhvr>
                                        <p:cTn id="31" dur="500"/>
                                        <p:tgtEl>
                                          <p:spTgt spid="45"/>
                                        </p:tgtEl>
                                      </p:cBhvr>
                                    </p:animEffect>
                                  </p:childTnLst>
                                </p:cTn>
                              </p:par>
                            </p:childTnLst>
                          </p:cTn>
                        </p:par>
                        <p:par>
                          <p:cTn id="32" fill="hold">
                            <p:stCondLst>
                              <p:cond delay="1000"/>
                            </p:stCondLst>
                            <p:childTnLst>
                              <p:par>
                                <p:cTn id="33" presetID="22" presetClass="entr" presetSubtype="8" fill="hold" grpId="0" nodeType="afterEffect">
                                  <p:stCondLst>
                                    <p:cond delay="0"/>
                                  </p:stCondLst>
                                  <p:childTnLst>
                                    <p:set>
                                      <p:cBhvr>
                                        <p:cTn id="34" dur="1" fill="hold">
                                          <p:stCondLst>
                                            <p:cond delay="0"/>
                                          </p:stCondLst>
                                        </p:cTn>
                                        <p:tgtEl>
                                          <p:spTgt spid="42"/>
                                        </p:tgtEl>
                                        <p:attrNameLst>
                                          <p:attrName>style.visibility</p:attrName>
                                        </p:attrNameLst>
                                      </p:cBhvr>
                                      <p:to>
                                        <p:strVal val="visible"/>
                                      </p:to>
                                    </p:set>
                                    <p:animEffect transition="in" filter="wipe(left)">
                                      <p:cBhvr>
                                        <p:cTn id="35" dur="500"/>
                                        <p:tgtEl>
                                          <p:spTgt spid="42"/>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43"/>
                                        </p:tgtEl>
                                        <p:attrNameLst>
                                          <p:attrName>style.visibility</p:attrName>
                                        </p:attrNameLst>
                                      </p:cBhvr>
                                      <p:to>
                                        <p:strVal val="visible"/>
                                      </p:to>
                                    </p:set>
                                    <p:animEffect transition="in" filter="wipe(left)">
                                      <p:cBhvr>
                                        <p:cTn id="38" dur="500"/>
                                        <p:tgtEl>
                                          <p:spTgt spid="43"/>
                                        </p:tgtEl>
                                      </p:cBhvr>
                                    </p:animEffect>
                                  </p:childTnLst>
                                </p:cTn>
                              </p:par>
                              <p:par>
                                <p:cTn id="39" presetID="22" presetClass="entr" presetSubtype="8" fill="hold" nodeType="withEffect">
                                  <p:stCondLst>
                                    <p:cond delay="0"/>
                                  </p:stCondLst>
                                  <p:childTnLst>
                                    <p:set>
                                      <p:cBhvr>
                                        <p:cTn id="40" dur="1" fill="hold">
                                          <p:stCondLst>
                                            <p:cond delay="0"/>
                                          </p:stCondLst>
                                        </p:cTn>
                                        <p:tgtEl>
                                          <p:spTgt spid="65"/>
                                        </p:tgtEl>
                                        <p:attrNameLst>
                                          <p:attrName>style.visibility</p:attrName>
                                        </p:attrNameLst>
                                      </p:cBhvr>
                                      <p:to>
                                        <p:strVal val="visible"/>
                                      </p:to>
                                    </p:set>
                                    <p:animEffect transition="in" filter="wipe(left)">
                                      <p:cBhvr>
                                        <p:cTn id="41" dur="500"/>
                                        <p:tgtEl>
                                          <p:spTgt spid="65"/>
                                        </p:tgtEl>
                                      </p:cBhvr>
                                    </p:animEffect>
                                  </p:childTnLst>
                                </p:cTn>
                              </p:par>
                            </p:childTnLst>
                          </p:cTn>
                        </p:par>
                        <p:par>
                          <p:cTn id="42" fill="hold">
                            <p:stCondLst>
                              <p:cond delay="1500"/>
                            </p:stCondLst>
                            <p:childTnLst>
                              <p:par>
                                <p:cTn id="43" presetID="22" presetClass="entr" presetSubtype="8" fill="hold" nodeType="afterEffect">
                                  <p:stCondLst>
                                    <p:cond delay="0"/>
                                  </p:stCondLst>
                                  <p:childTnLst>
                                    <p:set>
                                      <p:cBhvr>
                                        <p:cTn id="44" dur="1" fill="hold">
                                          <p:stCondLst>
                                            <p:cond delay="0"/>
                                          </p:stCondLst>
                                        </p:cTn>
                                        <p:tgtEl>
                                          <p:spTgt spid="67"/>
                                        </p:tgtEl>
                                        <p:attrNameLst>
                                          <p:attrName>style.visibility</p:attrName>
                                        </p:attrNameLst>
                                      </p:cBhvr>
                                      <p:to>
                                        <p:strVal val="visible"/>
                                      </p:to>
                                    </p:set>
                                    <p:animEffect transition="in" filter="wipe(left)">
                                      <p:cBhvr>
                                        <p:cTn id="45" dur="500"/>
                                        <p:tgtEl>
                                          <p:spTgt spid="67"/>
                                        </p:tgtEl>
                                      </p:cBhvr>
                                    </p:animEffect>
                                  </p:childTnLst>
                                </p:cTn>
                              </p:par>
                              <p:par>
                                <p:cTn id="46" presetID="22" presetClass="entr" presetSubtype="8" fill="hold" grpId="0" nodeType="withEffect">
                                  <p:stCondLst>
                                    <p:cond delay="0"/>
                                  </p:stCondLst>
                                  <p:childTnLst>
                                    <p:set>
                                      <p:cBhvr>
                                        <p:cTn id="47" dur="1" fill="hold">
                                          <p:stCondLst>
                                            <p:cond delay="0"/>
                                          </p:stCondLst>
                                        </p:cTn>
                                        <p:tgtEl>
                                          <p:spTgt spid="46"/>
                                        </p:tgtEl>
                                        <p:attrNameLst>
                                          <p:attrName>style.visibility</p:attrName>
                                        </p:attrNameLst>
                                      </p:cBhvr>
                                      <p:to>
                                        <p:strVal val="visible"/>
                                      </p:to>
                                    </p:set>
                                    <p:animEffect transition="in" filter="wipe(left)">
                                      <p:cBhvr>
                                        <p:cTn id="48" dur="500"/>
                                        <p:tgtEl>
                                          <p:spTgt spid="46"/>
                                        </p:tgtEl>
                                      </p:cBhvr>
                                    </p:animEffect>
                                  </p:childTnLst>
                                </p:cTn>
                              </p:par>
                              <p:par>
                                <p:cTn id="49" presetID="22" presetClass="entr" presetSubtype="8" fill="hold" grpId="0" nodeType="withEffect">
                                  <p:stCondLst>
                                    <p:cond delay="0"/>
                                  </p:stCondLst>
                                  <p:childTnLst>
                                    <p:set>
                                      <p:cBhvr>
                                        <p:cTn id="50" dur="1" fill="hold">
                                          <p:stCondLst>
                                            <p:cond delay="0"/>
                                          </p:stCondLst>
                                        </p:cTn>
                                        <p:tgtEl>
                                          <p:spTgt spid="47"/>
                                        </p:tgtEl>
                                        <p:attrNameLst>
                                          <p:attrName>style.visibility</p:attrName>
                                        </p:attrNameLst>
                                      </p:cBhvr>
                                      <p:to>
                                        <p:strVal val="visible"/>
                                      </p:to>
                                    </p:set>
                                    <p:animEffect transition="in" filter="wipe(left)">
                                      <p:cBhvr>
                                        <p:cTn id="51"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5" grpId="0" animBg="1"/>
      <p:bldP spid="46" grpId="0" animBg="1"/>
      <p:bldP spid="4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FF2AA-CBAE-2CA2-297C-BB54F817F16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11C38876-951F-5E28-BCEB-49C3F07225F6}"/>
              </a:ext>
            </a:extLst>
          </p:cNvPr>
          <p:cNvPicPr>
            <a:picLocks noChangeAspect="1"/>
          </p:cNvPicPr>
          <p:nvPr/>
        </p:nvPicPr>
        <p:blipFill>
          <a:blip r:embed="rId3"/>
          <a:stretch>
            <a:fillRect/>
          </a:stretch>
        </p:blipFill>
        <p:spPr>
          <a:xfrm>
            <a:off x="0" y="-60326"/>
            <a:ext cx="12192000" cy="6858000"/>
          </a:xfrm>
          <a:prstGeom prst="rect">
            <a:avLst/>
          </a:prstGeom>
        </p:spPr>
      </p:pic>
      <p:pic>
        <p:nvPicPr>
          <p:cNvPr id="3" name="Image 1" descr="preencoded.png">
            <a:extLst>
              <a:ext uri="{FF2B5EF4-FFF2-40B4-BE49-F238E27FC236}">
                <a16:creationId xmlns:a16="http://schemas.microsoft.com/office/drawing/2014/main" id="{6C628149-C8D6-9B00-0A97-EF947608BE0D}"/>
              </a:ext>
            </a:extLst>
          </p:cNvPr>
          <p:cNvPicPr>
            <a:picLocks noChangeAspect="1"/>
          </p:cNvPicPr>
          <p:nvPr/>
        </p:nvPicPr>
        <p:blipFill>
          <a:blip r:embed="rId4"/>
          <a:stretch>
            <a:fillRect/>
          </a:stretch>
        </p:blipFill>
        <p:spPr>
          <a:xfrm>
            <a:off x="0" y="-60326"/>
            <a:ext cx="12192000" cy="723900"/>
          </a:xfrm>
          <a:prstGeom prst="rect">
            <a:avLst/>
          </a:prstGeom>
        </p:spPr>
      </p:pic>
      <p:pic>
        <p:nvPicPr>
          <p:cNvPr id="25" name="Image 23" descr="preencoded.png">
            <a:extLst>
              <a:ext uri="{FF2B5EF4-FFF2-40B4-BE49-F238E27FC236}">
                <a16:creationId xmlns:a16="http://schemas.microsoft.com/office/drawing/2014/main" id="{DCE4B767-3A5D-DF50-999C-33F496D68704}"/>
              </a:ext>
            </a:extLst>
          </p:cNvPr>
          <p:cNvPicPr>
            <a:picLocks noChangeAspect="1"/>
          </p:cNvPicPr>
          <p:nvPr/>
        </p:nvPicPr>
        <p:blipFill>
          <a:blip r:embed="rId5"/>
          <a:stretch>
            <a:fillRect/>
          </a:stretch>
        </p:blipFill>
        <p:spPr>
          <a:xfrm>
            <a:off x="142876" y="806449"/>
            <a:ext cx="11906250" cy="5448300"/>
          </a:xfrm>
          <a:prstGeom prst="rect">
            <a:avLst/>
          </a:prstGeom>
        </p:spPr>
      </p:pic>
      <p:pic>
        <p:nvPicPr>
          <p:cNvPr id="26" name="Image 24" descr="preencoded.png">
            <a:extLst>
              <a:ext uri="{FF2B5EF4-FFF2-40B4-BE49-F238E27FC236}">
                <a16:creationId xmlns:a16="http://schemas.microsoft.com/office/drawing/2014/main" id="{E2173DFB-B6E2-D5DA-219F-14C5B74A8361}"/>
              </a:ext>
            </a:extLst>
          </p:cNvPr>
          <p:cNvPicPr>
            <a:picLocks noChangeAspect="1"/>
          </p:cNvPicPr>
          <p:nvPr/>
        </p:nvPicPr>
        <p:blipFill>
          <a:blip r:embed="rId6"/>
          <a:stretch>
            <a:fillRect/>
          </a:stretch>
        </p:blipFill>
        <p:spPr>
          <a:xfrm>
            <a:off x="142874" y="806449"/>
            <a:ext cx="11906251" cy="457200"/>
          </a:xfrm>
          <a:prstGeom prst="rect">
            <a:avLst/>
          </a:prstGeom>
        </p:spPr>
      </p:pic>
      <p:pic>
        <p:nvPicPr>
          <p:cNvPr id="27" name="Image 25" descr="preencoded.png">
            <a:extLst>
              <a:ext uri="{FF2B5EF4-FFF2-40B4-BE49-F238E27FC236}">
                <a16:creationId xmlns:a16="http://schemas.microsoft.com/office/drawing/2014/main" id="{A3107CF2-8A51-5DE0-D258-A38975A0E5C3}"/>
              </a:ext>
            </a:extLst>
          </p:cNvPr>
          <p:cNvPicPr>
            <a:picLocks noChangeAspect="1"/>
          </p:cNvPicPr>
          <p:nvPr/>
        </p:nvPicPr>
        <p:blipFill>
          <a:blip r:embed="rId7"/>
          <a:stretch>
            <a:fillRect/>
          </a:stretch>
        </p:blipFill>
        <p:spPr>
          <a:xfrm>
            <a:off x="372533" y="854074"/>
            <a:ext cx="336451" cy="336451"/>
          </a:xfrm>
          <a:prstGeom prst="rect">
            <a:avLst/>
          </a:prstGeom>
        </p:spPr>
      </p:pic>
      <p:pic>
        <p:nvPicPr>
          <p:cNvPr id="28" name="Image 26" descr="preencoded.png">
            <a:extLst>
              <a:ext uri="{FF2B5EF4-FFF2-40B4-BE49-F238E27FC236}">
                <a16:creationId xmlns:a16="http://schemas.microsoft.com/office/drawing/2014/main" id="{2AC0B2C1-5520-AB18-4931-53A222B40D1B}"/>
              </a:ext>
            </a:extLst>
          </p:cNvPr>
          <p:cNvPicPr>
            <a:picLocks noChangeAspect="1"/>
          </p:cNvPicPr>
          <p:nvPr/>
        </p:nvPicPr>
        <p:blipFill>
          <a:blip r:embed="rId8"/>
          <a:stretch>
            <a:fillRect/>
          </a:stretch>
        </p:blipFill>
        <p:spPr>
          <a:xfrm>
            <a:off x="0" y="6445249"/>
            <a:ext cx="12192000" cy="352425"/>
          </a:xfrm>
          <a:prstGeom prst="rect">
            <a:avLst/>
          </a:prstGeom>
        </p:spPr>
      </p:pic>
      <p:sp>
        <p:nvSpPr>
          <p:cNvPr id="29" name="Text 0">
            <a:extLst>
              <a:ext uri="{FF2B5EF4-FFF2-40B4-BE49-F238E27FC236}">
                <a16:creationId xmlns:a16="http://schemas.microsoft.com/office/drawing/2014/main" id="{BF28F056-E5EA-61D7-085C-0B1611731F32}"/>
              </a:ext>
            </a:extLst>
          </p:cNvPr>
          <p:cNvSpPr/>
          <p:nvPr/>
        </p:nvSpPr>
        <p:spPr>
          <a:xfrm>
            <a:off x="190500" y="130174"/>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Kết luận và kiến nghị</a:t>
            </a:r>
            <a:endParaRPr lang="en-US" sz="2600" dirty="0">
              <a:latin typeface="Times New Roman" panose="02020603050405020304" pitchFamily="18" charset="0"/>
              <a:cs typeface="Times New Roman" panose="02020603050405020304" pitchFamily="18" charset="0"/>
            </a:endParaRPr>
          </a:p>
        </p:txBody>
      </p:sp>
      <p:sp>
        <p:nvSpPr>
          <p:cNvPr id="48" name="Text 19">
            <a:extLst>
              <a:ext uri="{FF2B5EF4-FFF2-40B4-BE49-F238E27FC236}">
                <a16:creationId xmlns:a16="http://schemas.microsoft.com/office/drawing/2014/main" id="{5514844B-EB1C-3E84-9E09-E55E4064B6B1}"/>
              </a:ext>
            </a:extLst>
          </p:cNvPr>
          <p:cNvSpPr/>
          <p:nvPr/>
        </p:nvSpPr>
        <p:spPr>
          <a:xfrm>
            <a:off x="1039184" y="885242"/>
            <a:ext cx="3911709"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B5E20"/>
                </a:solidFill>
                <a:latin typeface="Times New Roman" panose="02020603050405020304" pitchFamily="18" charset="0"/>
                <a:ea typeface="Arial" pitchFamily="34" charset="-122"/>
                <a:cs typeface="Times New Roman" panose="02020603050405020304" pitchFamily="18" charset="0"/>
              </a:rPr>
              <a:t>Đề xuất kiến nghị</a:t>
            </a:r>
            <a:endParaRPr lang="en-US" sz="2400" dirty="0">
              <a:latin typeface="Times New Roman" panose="02020603050405020304" pitchFamily="18" charset="0"/>
              <a:cs typeface="Times New Roman" panose="02020603050405020304" pitchFamily="18" charset="0"/>
            </a:endParaRPr>
          </a:p>
        </p:txBody>
      </p:sp>
      <p:sp>
        <p:nvSpPr>
          <p:cNvPr id="49" name="Text 20">
            <a:extLst>
              <a:ext uri="{FF2B5EF4-FFF2-40B4-BE49-F238E27FC236}">
                <a16:creationId xmlns:a16="http://schemas.microsoft.com/office/drawing/2014/main" id="{0FEF1E84-DCD8-6C36-7D51-66954BFA1ACC}"/>
              </a:ext>
            </a:extLst>
          </p:cNvPr>
          <p:cNvSpPr/>
          <p:nvPr/>
        </p:nvSpPr>
        <p:spPr>
          <a:xfrm>
            <a:off x="1039184" y="1665138"/>
            <a:ext cx="3890754" cy="307777"/>
          </a:xfrm>
          <a:prstGeom prst="rect">
            <a:avLst/>
          </a:prstGeom>
          <a:noFill/>
          <a:ln/>
        </p:spPr>
        <p:txBody>
          <a:bodyPr wrap="square" lIns="0" tIns="0" rIns="0" bIns="0" rtlCol="0" anchor="t">
            <a:spAutoFit/>
          </a:bodyPr>
          <a:lstStyle/>
          <a:p>
            <a:pPr marL="0" indent="0">
              <a:buNone/>
            </a:pPr>
            <a:r>
              <a:rPr lang="en-US" sz="2000" b="1" dirty="0">
                <a:solidFill>
                  <a:srgbClr val="166534"/>
                </a:solidFill>
                <a:latin typeface="Times New Roman" panose="02020603050405020304" pitchFamily="18" charset="0"/>
                <a:ea typeface="Arial" pitchFamily="34" charset="-122"/>
                <a:cs typeface="Times New Roman" panose="02020603050405020304" pitchFamily="18" charset="0"/>
              </a:rPr>
              <a:t>Chuyển đổi số</a:t>
            </a:r>
            <a:endParaRPr lang="en-US" sz="2000" dirty="0">
              <a:latin typeface="Times New Roman" panose="02020603050405020304" pitchFamily="18" charset="0"/>
              <a:cs typeface="Times New Roman" panose="02020603050405020304" pitchFamily="18" charset="0"/>
            </a:endParaRPr>
          </a:p>
        </p:txBody>
      </p:sp>
      <p:sp>
        <p:nvSpPr>
          <p:cNvPr id="50" name="Text 21">
            <a:extLst>
              <a:ext uri="{FF2B5EF4-FFF2-40B4-BE49-F238E27FC236}">
                <a16:creationId xmlns:a16="http://schemas.microsoft.com/office/drawing/2014/main" id="{652E528F-8F54-0967-BFC1-9E73CAE79146}"/>
              </a:ext>
            </a:extLst>
          </p:cNvPr>
          <p:cNvSpPr/>
          <p:nvPr/>
        </p:nvSpPr>
        <p:spPr>
          <a:xfrm>
            <a:off x="1039184" y="1969938"/>
            <a:ext cx="3956249" cy="923330"/>
          </a:xfrm>
          <a:prstGeom prst="rect">
            <a:avLst/>
          </a:prstGeom>
          <a:noFill/>
          <a:ln/>
        </p:spPr>
        <p:txBody>
          <a:bodyPr wrap="square" lIns="0" tIns="0" rIns="0" bIns="0" rtlCol="0" anchor="t">
            <a:spAutoFit/>
          </a:bodyPr>
          <a:lstStyle/>
          <a:p>
            <a:pPr marL="0" indent="0">
              <a:buNone/>
            </a:pPr>
            <a:r>
              <a:rPr lang="en-US" sz="2000" dirty="0">
                <a:solidFill>
                  <a:srgbClr val="4B5563"/>
                </a:solidFill>
                <a:latin typeface="Times New Roman" panose="02020603050405020304" pitchFamily="18" charset="0"/>
                <a:ea typeface="Arial" pitchFamily="34" charset="-122"/>
                <a:cs typeface="Times New Roman" panose="02020603050405020304" pitchFamily="18" charset="0"/>
              </a:rPr>
              <a:t>Tiếp tục ưu tiên đầu tư hạ tầng số, thúc đẩy thanh toán không tiền mặt và hóa đơn điện tử</a:t>
            </a:r>
            <a:endParaRPr lang="en-US" sz="2000" dirty="0">
              <a:latin typeface="Times New Roman" panose="02020603050405020304" pitchFamily="18" charset="0"/>
              <a:cs typeface="Times New Roman" panose="02020603050405020304" pitchFamily="18" charset="0"/>
            </a:endParaRPr>
          </a:p>
        </p:txBody>
      </p:sp>
      <p:sp>
        <p:nvSpPr>
          <p:cNvPr id="51" name="Text 22">
            <a:extLst>
              <a:ext uri="{FF2B5EF4-FFF2-40B4-BE49-F238E27FC236}">
                <a16:creationId xmlns:a16="http://schemas.microsoft.com/office/drawing/2014/main" id="{ED9BCC11-4EF2-C8DA-DEBA-E15C53CF02D6}"/>
              </a:ext>
            </a:extLst>
          </p:cNvPr>
          <p:cNvSpPr/>
          <p:nvPr/>
        </p:nvSpPr>
        <p:spPr>
          <a:xfrm>
            <a:off x="1039184" y="3121336"/>
            <a:ext cx="3890754" cy="307777"/>
          </a:xfrm>
          <a:prstGeom prst="rect">
            <a:avLst/>
          </a:prstGeom>
          <a:noFill/>
          <a:ln/>
        </p:spPr>
        <p:txBody>
          <a:bodyPr wrap="square" lIns="0" tIns="0" rIns="0" bIns="0" rtlCol="0" anchor="t">
            <a:spAutoFit/>
          </a:bodyPr>
          <a:lstStyle/>
          <a:p>
            <a:pPr marL="0" indent="0">
              <a:buNone/>
            </a:pPr>
            <a:r>
              <a:rPr lang="en-US" sz="2000" b="1" dirty="0">
                <a:solidFill>
                  <a:srgbClr val="166534"/>
                </a:solidFill>
                <a:latin typeface="Times New Roman" panose="02020603050405020304" pitchFamily="18" charset="0"/>
                <a:ea typeface="Arial" pitchFamily="34" charset="-122"/>
                <a:cs typeface="Times New Roman" panose="02020603050405020304" pitchFamily="18" charset="0"/>
              </a:rPr>
              <a:t>Thị trường xuyên biên giới</a:t>
            </a:r>
            <a:endParaRPr lang="en-US" sz="2000" dirty="0">
              <a:latin typeface="Times New Roman" panose="02020603050405020304" pitchFamily="18" charset="0"/>
              <a:cs typeface="Times New Roman" panose="02020603050405020304" pitchFamily="18" charset="0"/>
            </a:endParaRPr>
          </a:p>
        </p:txBody>
      </p:sp>
      <p:sp>
        <p:nvSpPr>
          <p:cNvPr id="52" name="Text 23">
            <a:extLst>
              <a:ext uri="{FF2B5EF4-FFF2-40B4-BE49-F238E27FC236}">
                <a16:creationId xmlns:a16="http://schemas.microsoft.com/office/drawing/2014/main" id="{47FA8EEE-42E0-B0F2-592B-87433F3D6A8C}"/>
              </a:ext>
            </a:extLst>
          </p:cNvPr>
          <p:cNvSpPr/>
          <p:nvPr/>
        </p:nvSpPr>
        <p:spPr>
          <a:xfrm>
            <a:off x="1039184" y="3426136"/>
            <a:ext cx="3989179" cy="923330"/>
          </a:xfrm>
          <a:prstGeom prst="rect">
            <a:avLst/>
          </a:prstGeom>
          <a:noFill/>
          <a:ln/>
        </p:spPr>
        <p:txBody>
          <a:bodyPr wrap="square" lIns="0" tIns="0" rIns="0" bIns="0" rtlCol="0" anchor="t">
            <a:spAutoFit/>
          </a:bodyPr>
          <a:lstStyle/>
          <a:p>
            <a:pPr marL="0" indent="0">
              <a:buNone/>
            </a:pPr>
            <a:r>
              <a:rPr lang="en-US" sz="2000" dirty="0">
                <a:solidFill>
                  <a:srgbClr val="4B5563"/>
                </a:solidFill>
                <a:latin typeface="Times New Roman" panose="02020603050405020304" pitchFamily="18" charset="0"/>
                <a:ea typeface="Arial" pitchFamily="34" charset="-122"/>
                <a:cs typeface="Times New Roman" panose="02020603050405020304" pitchFamily="18" charset="0"/>
              </a:rPr>
              <a:t>Hỗ trợ đào tạo, xúc tiến thương mại và đơn giản hóa thủ tục hải quan để thúc đẩy xuất khẩu trực tuyến</a:t>
            </a:r>
            <a:endParaRPr lang="en-US" sz="2000" dirty="0">
              <a:latin typeface="Times New Roman" panose="02020603050405020304" pitchFamily="18" charset="0"/>
              <a:cs typeface="Times New Roman" panose="02020603050405020304" pitchFamily="18" charset="0"/>
            </a:endParaRPr>
          </a:p>
        </p:txBody>
      </p:sp>
      <p:sp>
        <p:nvSpPr>
          <p:cNvPr id="53" name="Text 24">
            <a:extLst>
              <a:ext uri="{FF2B5EF4-FFF2-40B4-BE49-F238E27FC236}">
                <a16:creationId xmlns:a16="http://schemas.microsoft.com/office/drawing/2014/main" id="{5E41AFDE-8970-5130-EF0D-AAA2517355CF}"/>
              </a:ext>
            </a:extLst>
          </p:cNvPr>
          <p:cNvSpPr/>
          <p:nvPr/>
        </p:nvSpPr>
        <p:spPr>
          <a:xfrm>
            <a:off x="1039184" y="4796161"/>
            <a:ext cx="3890754" cy="307777"/>
          </a:xfrm>
          <a:prstGeom prst="rect">
            <a:avLst/>
          </a:prstGeom>
          <a:noFill/>
          <a:ln/>
        </p:spPr>
        <p:txBody>
          <a:bodyPr wrap="square" lIns="0" tIns="0" rIns="0" bIns="0" rtlCol="0" anchor="t">
            <a:spAutoFit/>
          </a:bodyPr>
          <a:lstStyle/>
          <a:p>
            <a:pPr marL="0" indent="0">
              <a:buNone/>
            </a:pPr>
            <a:r>
              <a:rPr lang="en-US" sz="2000" b="1" dirty="0">
                <a:solidFill>
                  <a:srgbClr val="166534"/>
                </a:solidFill>
                <a:latin typeface="Times New Roman" panose="02020603050405020304" pitchFamily="18" charset="0"/>
                <a:ea typeface="Arial" pitchFamily="34" charset="-122"/>
                <a:cs typeface="Times New Roman" panose="02020603050405020304" pitchFamily="18" charset="0"/>
              </a:rPr>
              <a:t>TMĐT bền vững</a:t>
            </a:r>
            <a:endParaRPr lang="en-US" sz="2000" dirty="0">
              <a:latin typeface="Times New Roman" panose="02020603050405020304" pitchFamily="18" charset="0"/>
              <a:cs typeface="Times New Roman" panose="02020603050405020304" pitchFamily="18" charset="0"/>
            </a:endParaRPr>
          </a:p>
        </p:txBody>
      </p:sp>
      <p:sp>
        <p:nvSpPr>
          <p:cNvPr id="54" name="Text 25">
            <a:extLst>
              <a:ext uri="{FF2B5EF4-FFF2-40B4-BE49-F238E27FC236}">
                <a16:creationId xmlns:a16="http://schemas.microsoft.com/office/drawing/2014/main" id="{8BCF94C9-A85F-ECA3-EDA5-66DE79B620EB}"/>
              </a:ext>
            </a:extLst>
          </p:cNvPr>
          <p:cNvSpPr/>
          <p:nvPr/>
        </p:nvSpPr>
        <p:spPr>
          <a:xfrm>
            <a:off x="1039184" y="5100961"/>
            <a:ext cx="3989179" cy="923330"/>
          </a:xfrm>
          <a:prstGeom prst="rect">
            <a:avLst/>
          </a:prstGeom>
          <a:noFill/>
          <a:ln/>
        </p:spPr>
        <p:txBody>
          <a:bodyPr wrap="square" lIns="0" tIns="0" rIns="0" bIns="0" rtlCol="0" anchor="t">
            <a:spAutoFit/>
          </a:bodyPr>
          <a:lstStyle/>
          <a:p>
            <a:pPr marL="0" indent="0">
              <a:buNone/>
            </a:pPr>
            <a:r>
              <a:rPr lang="en-US" sz="2000" dirty="0">
                <a:solidFill>
                  <a:srgbClr val="4B5563"/>
                </a:solidFill>
                <a:latin typeface="Times New Roman" panose="02020603050405020304" pitchFamily="18" charset="0"/>
                <a:ea typeface="Arial" pitchFamily="34" charset="-122"/>
                <a:cs typeface="Times New Roman" panose="02020603050405020304" pitchFamily="18" charset="0"/>
              </a:rPr>
              <a:t>Khuyến khích sử dụng bao bì tái chế, tối ưu logistics để giảm phát thải carbon</a:t>
            </a:r>
            <a:endParaRPr lang="en-US" sz="2000" dirty="0">
              <a:latin typeface="Times New Roman" panose="02020603050405020304" pitchFamily="18" charset="0"/>
              <a:cs typeface="Times New Roman" panose="02020603050405020304" pitchFamily="18" charset="0"/>
            </a:endParaRPr>
          </a:p>
        </p:txBody>
      </p:sp>
      <p:sp>
        <p:nvSpPr>
          <p:cNvPr id="55" name="Text 26">
            <a:extLst>
              <a:ext uri="{FF2B5EF4-FFF2-40B4-BE49-F238E27FC236}">
                <a16:creationId xmlns:a16="http://schemas.microsoft.com/office/drawing/2014/main" id="{69DFF5F2-375F-FDE9-E4E5-E1254E73ABDE}"/>
              </a:ext>
            </a:extLst>
          </p:cNvPr>
          <p:cNvSpPr/>
          <p:nvPr/>
        </p:nvSpPr>
        <p:spPr>
          <a:xfrm>
            <a:off x="6576902" y="1660316"/>
            <a:ext cx="3890754" cy="307777"/>
          </a:xfrm>
          <a:prstGeom prst="rect">
            <a:avLst/>
          </a:prstGeom>
          <a:noFill/>
          <a:ln/>
        </p:spPr>
        <p:txBody>
          <a:bodyPr wrap="square" lIns="0" tIns="0" rIns="0" bIns="0" rtlCol="0" anchor="t">
            <a:spAutoFit/>
          </a:bodyPr>
          <a:lstStyle/>
          <a:p>
            <a:pPr marL="0" indent="0">
              <a:buNone/>
            </a:pPr>
            <a:r>
              <a:rPr lang="en-US" sz="2000" b="1" dirty="0">
                <a:solidFill>
                  <a:srgbClr val="166534"/>
                </a:solidFill>
                <a:latin typeface="Times New Roman" panose="02020603050405020304" pitchFamily="18" charset="0"/>
                <a:ea typeface="Arial" pitchFamily="34" charset="-122"/>
                <a:cs typeface="Times New Roman" panose="02020603050405020304" pitchFamily="18" charset="0"/>
              </a:rPr>
              <a:t>Thu hẹp khoảng cách số</a:t>
            </a:r>
            <a:endParaRPr lang="en-US" sz="2000" dirty="0">
              <a:latin typeface="Times New Roman" panose="02020603050405020304" pitchFamily="18" charset="0"/>
              <a:cs typeface="Times New Roman" panose="02020603050405020304" pitchFamily="18" charset="0"/>
            </a:endParaRPr>
          </a:p>
        </p:txBody>
      </p:sp>
      <p:sp>
        <p:nvSpPr>
          <p:cNvPr id="56" name="Text 27">
            <a:extLst>
              <a:ext uri="{FF2B5EF4-FFF2-40B4-BE49-F238E27FC236}">
                <a16:creationId xmlns:a16="http://schemas.microsoft.com/office/drawing/2014/main" id="{E23B695B-2494-C01E-DC82-B4133F06964F}"/>
              </a:ext>
            </a:extLst>
          </p:cNvPr>
          <p:cNvSpPr/>
          <p:nvPr/>
        </p:nvSpPr>
        <p:spPr>
          <a:xfrm>
            <a:off x="6576902" y="1965116"/>
            <a:ext cx="3890754" cy="615553"/>
          </a:xfrm>
          <a:prstGeom prst="rect">
            <a:avLst/>
          </a:prstGeom>
          <a:noFill/>
          <a:ln/>
        </p:spPr>
        <p:txBody>
          <a:bodyPr wrap="square" lIns="0" tIns="0" rIns="0" bIns="0" rtlCol="0" anchor="t">
            <a:spAutoFit/>
          </a:bodyPr>
          <a:lstStyle/>
          <a:p>
            <a:pPr marL="0" indent="0">
              <a:buNone/>
            </a:pPr>
            <a:r>
              <a:rPr lang="en-US" sz="2000" dirty="0">
                <a:solidFill>
                  <a:srgbClr val="4B5563"/>
                </a:solidFill>
                <a:latin typeface="Times New Roman" panose="02020603050405020304" pitchFamily="18" charset="0"/>
                <a:ea typeface="Arial" pitchFamily="34" charset="-122"/>
                <a:cs typeface="Times New Roman" panose="02020603050405020304" pitchFamily="18" charset="0"/>
              </a:rPr>
              <a:t>Chương trình đầu tư đặc biệt cho các tỉnh, thành phố có chỉ số EBI thấp</a:t>
            </a:r>
            <a:endParaRPr lang="en-US" sz="2000" dirty="0">
              <a:latin typeface="Times New Roman" panose="02020603050405020304" pitchFamily="18" charset="0"/>
              <a:cs typeface="Times New Roman" panose="02020603050405020304" pitchFamily="18" charset="0"/>
            </a:endParaRPr>
          </a:p>
        </p:txBody>
      </p:sp>
      <p:sp>
        <p:nvSpPr>
          <p:cNvPr id="57" name="Text 28">
            <a:extLst>
              <a:ext uri="{FF2B5EF4-FFF2-40B4-BE49-F238E27FC236}">
                <a16:creationId xmlns:a16="http://schemas.microsoft.com/office/drawing/2014/main" id="{4A40FFC3-4352-9DBD-13BB-548A2162E2D2}"/>
              </a:ext>
            </a:extLst>
          </p:cNvPr>
          <p:cNvSpPr/>
          <p:nvPr/>
        </p:nvSpPr>
        <p:spPr>
          <a:xfrm>
            <a:off x="6576902" y="3138676"/>
            <a:ext cx="3890754" cy="307777"/>
          </a:xfrm>
          <a:prstGeom prst="rect">
            <a:avLst/>
          </a:prstGeom>
          <a:noFill/>
          <a:ln/>
        </p:spPr>
        <p:txBody>
          <a:bodyPr wrap="square" lIns="0" tIns="0" rIns="0" bIns="0" rtlCol="0" anchor="t">
            <a:spAutoFit/>
          </a:bodyPr>
          <a:lstStyle/>
          <a:p>
            <a:pPr marL="0" indent="0">
              <a:buNone/>
            </a:pPr>
            <a:r>
              <a:rPr lang="en-US" sz="2000" b="1" dirty="0">
                <a:solidFill>
                  <a:srgbClr val="166534"/>
                </a:solidFill>
                <a:latin typeface="Times New Roman" panose="02020603050405020304" pitchFamily="18" charset="0"/>
                <a:ea typeface="Arial" pitchFamily="34" charset="-122"/>
                <a:cs typeface="Times New Roman" panose="02020603050405020304" pitchFamily="18" charset="0"/>
              </a:rPr>
              <a:t>Nâng cao niềm tin</a:t>
            </a:r>
            <a:endParaRPr lang="en-US" sz="2000" dirty="0">
              <a:latin typeface="Times New Roman" panose="02020603050405020304" pitchFamily="18" charset="0"/>
              <a:cs typeface="Times New Roman" panose="02020603050405020304" pitchFamily="18" charset="0"/>
            </a:endParaRPr>
          </a:p>
        </p:txBody>
      </p:sp>
      <p:sp>
        <p:nvSpPr>
          <p:cNvPr id="58" name="Text 29">
            <a:extLst>
              <a:ext uri="{FF2B5EF4-FFF2-40B4-BE49-F238E27FC236}">
                <a16:creationId xmlns:a16="http://schemas.microsoft.com/office/drawing/2014/main" id="{C08B76C5-6C46-8CA0-B9EF-160DC7ED543E}"/>
              </a:ext>
            </a:extLst>
          </p:cNvPr>
          <p:cNvSpPr/>
          <p:nvPr/>
        </p:nvSpPr>
        <p:spPr>
          <a:xfrm>
            <a:off x="6576902" y="3443476"/>
            <a:ext cx="3890754" cy="923330"/>
          </a:xfrm>
          <a:prstGeom prst="rect">
            <a:avLst/>
          </a:prstGeom>
          <a:noFill/>
          <a:ln/>
        </p:spPr>
        <p:txBody>
          <a:bodyPr wrap="square" lIns="0" tIns="0" rIns="0" bIns="0" rtlCol="0" anchor="t">
            <a:spAutoFit/>
          </a:bodyPr>
          <a:lstStyle/>
          <a:p>
            <a:pPr marL="0" indent="0">
              <a:buNone/>
            </a:pPr>
            <a:r>
              <a:rPr lang="en-US" sz="2000" dirty="0">
                <a:solidFill>
                  <a:srgbClr val="4B5563"/>
                </a:solidFill>
                <a:latin typeface="Times New Roman" panose="02020603050405020304" pitchFamily="18" charset="0"/>
                <a:ea typeface="Arial" pitchFamily="34" charset="-122"/>
                <a:cs typeface="Times New Roman" panose="02020603050405020304" pitchFamily="18" charset="0"/>
              </a:rPr>
              <a:t>Tăng cường quản lý chất lượng hàng hóa, bảo mật thông tin cá nhân và giải quyết tranh chấp</a:t>
            </a:r>
            <a:endParaRPr lang="en-US" sz="2000" dirty="0">
              <a:latin typeface="Times New Roman" panose="02020603050405020304" pitchFamily="18" charset="0"/>
              <a:cs typeface="Times New Roman" panose="02020603050405020304" pitchFamily="18" charset="0"/>
            </a:endParaRPr>
          </a:p>
        </p:txBody>
      </p:sp>
      <p:sp>
        <p:nvSpPr>
          <p:cNvPr id="59" name="Text 30">
            <a:extLst>
              <a:ext uri="{FF2B5EF4-FFF2-40B4-BE49-F238E27FC236}">
                <a16:creationId xmlns:a16="http://schemas.microsoft.com/office/drawing/2014/main" id="{76BCCB68-4210-C263-C419-DEEE9AD3732B}"/>
              </a:ext>
            </a:extLst>
          </p:cNvPr>
          <p:cNvSpPr/>
          <p:nvPr/>
        </p:nvSpPr>
        <p:spPr>
          <a:xfrm>
            <a:off x="6593367" y="4780463"/>
            <a:ext cx="3890754" cy="307777"/>
          </a:xfrm>
          <a:prstGeom prst="rect">
            <a:avLst/>
          </a:prstGeom>
          <a:noFill/>
          <a:ln/>
        </p:spPr>
        <p:txBody>
          <a:bodyPr wrap="square" lIns="0" tIns="0" rIns="0" bIns="0" rtlCol="0" anchor="t">
            <a:spAutoFit/>
          </a:bodyPr>
          <a:lstStyle/>
          <a:p>
            <a:pPr marL="0" indent="0">
              <a:buNone/>
            </a:pPr>
            <a:r>
              <a:rPr lang="en-US" sz="2000" b="1" dirty="0">
                <a:solidFill>
                  <a:srgbClr val="166534"/>
                </a:solidFill>
                <a:latin typeface="Times New Roman" panose="02020603050405020304" pitchFamily="18" charset="0"/>
                <a:ea typeface="Arial" pitchFamily="34" charset="-122"/>
                <a:cs typeface="Times New Roman" panose="02020603050405020304" pitchFamily="18" charset="0"/>
              </a:rPr>
              <a:t>Ứng dụng công nghệ mới</a:t>
            </a:r>
            <a:endParaRPr lang="en-US" sz="2000" dirty="0">
              <a:latin typeface="Times New Roman" panose="02020603050405020304" pitchFamily="18" charset="0"/>
              <a:cs typeface="Times New Roman" panose="02020603050405020304" pitchFamily="18" charset="0"/>
            </a:endParaRPr>
          </a:p>
        </p:txBody>
      </p:sp>
      <p:sp>
        <p:nvSpPr>
          <p:cNvPr id="60" name="Text 31">
            <a:extLst>
              <a:ext uri="{FF2B5EF4-FFF2-40B4-BE49-F238E27FC236}">
                <a16:creationId xmlns:a16="http://schemas.microsoft.com/office/drawing/2014/main" id="{FDBB5368-621B-D372-43CE-6CA39C0CB2BA}"/>
              </a:ext>
            </a:extLst>
          </p:cNvPr>
          <p:cNvSpPr/>
          <p:nvPr/>
        </p:nvSpPr>
        <p:spPr>
          <a:xfrm>
            <a:off x="6593367" y="5085263"/>
            <a:ext cx="3890754" cy="923330"/>
          </a:xfrm>
          <a:prstGeom prst="rect">
            <a:avLst/>
          </a:prstGeom>
          <a:noFill/>
          <a:ln/>
        </p:spPr>
        <p:txBody>
          <a:bodyPr wrap="square" lIns="0" tIns="0" rIns="0" bIns="0" rtlCol="0" anchor="t">
            <a:spAutoFit/>
          </a:bodyPr>
          <a:lstStyle/>
          <a:p>
            <a:pPr marL="0" indent="0">
              <a:buNone/>
            </a:pPr>
            <a:r>
              <a:rPr lang="en-US" sz="2000" dirty="0">
                <a:solidFill>
                  <a:srgbClr val="4B5563"/>
                </a:solidFill>
                <a:latin typeface="Times New Roman" panose="02020603050405020304" pitchFamily="18" charset="0"/>
                <a:ea typeface="Arial" pitchFamily="34" charset="-122"/>
                <a:cs typeface="Times New Roman" panose="02020603050405020304" pitchFamily="18" charset="0"/>
              </a:rPr>
              <a:t>Khuyến khích sử dụng AI, Big Data để cá nhân hóa trải nghiệm khách hàng</a:t>
            </a:r>
            <a:endParaRPr lang="en-US" sz="2000" dirty="0">
              <a:latin typeface="Times New Roman" panose="02020603050405020304" pitchFamily="18" charset="0"/>
              <a:cs typeface="Times New Roman" panose="02020603050405020304" pitchFamily="18" charset="0"/>
            </a:endParaRPr>
          </a:p>
        </p:txBody>
      </p:sp>
      <p:sp>
        <p:nvSpPr>
          <p:cNvPr id="61" name="Text 32">
            <a:extLst>
              <a:ext uri="{FF2B5EF4-FFF2-40B4-BE49-F238E27FC236}">
                <a16:creationId xmlns:a16="http://schemas.microsoft.com/office/drawing/2014/main" id="{C468F5D5-1074-1ED6-85AA-BA943AE44219}"/>
              </a:ext>
            </a:extLst>
          </p:cNvPr>
          <p:cNvSpPr/>
          <p:nvPr/>
        </p:nvSpPr>
        <p:spPr>
          <a:xfrm>
            <a:off x="190500" y="6521449"/>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25</a:t>
            </a:r>
            <a:endParaRPr lang="en-US" sz="98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977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48"/>
                                        </p:tgtEl>
                                        <p:attrNameLst>
                                          <p:attrName>style.visibility</p:attrName>
                                        </p:attrNameLst>
                                      </p:cBhvr>
                                      <p:to>
                                        <p:strVal val="visible"/>
                                      </p:to>
                                    </p:set>
                                    <p:animEffect transition="in" filter="wipe(left)">
                                      <p:cBhvr>
                                        <p:cTn id="10" dur="500"/>
                                        <p:tgtEl>
                                          <p:spTgt spid="4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9"/>
                                        </p:tgtEl>
                                        <p:attrNameLst>
                                          <p:attrName>style.visibility</p:attrName>
                                        </p:attrNameLst>
                                      </p:cBhvr>
                                      <p:to>
                                        <p:strVal val="visible"/>
                                      </p:to>
                                    </p:set>
                                    <p:animEffect transition="in" filter="wipe(left)">
                                      <p:cBhvr>
                                        <p:cTn id="15" dur="500"/>
                                        <p:tgtEl>
                                          <p:spTgt spid="49"/>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left)">
                                      <p:cBhvr>
                                        <p:cTn id="18" dur="500"/>
                                        <p:tgtEl>
                                          <p:spTgt spid="50"/>
                                        </p:tgtEl>
                                      </p:cBhvr>
                                    </p:animEffect>
                                  </p:childTnLst>
                                </p:cTn>
                              </p:par>
                            </p:childTnLst>
                          </p:cTn>
                        </p:par>
                        <p:par>
                          <p:cTn id="19" fill="hold">
                            <p:stCondLst>
                              <p:cond delay="500"/>
                            </p:stCondLst>
                            <p:childTnLst>
                              <p:par>
                                <p:cTn id="20" presetID="22" presetClass="entr" presetSubtype="8" fill="hold" grpId="0" nodeType="after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wipe(left)">
                                      <p:cBhvr>
                                        <p:cTn id="22" dur="500"/>
                                        <p:tgtEl>
                                          <p:spTgt spid="5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56"/>
                                        </p:tgtEl>
                                        <p:attrNameLst>
                                          <p:attrName>style.visibility</p:attrName>
                                        </p:attrNameLst>
                                      </p:cBhvr>
                                      <p:to>
                                        <p:strVal val="visible"/>
                                      </p:to>
                                    </p:set>
                                    <p:animEffect transition="in" filter="wipe(left)">
                                      <p:cBhvr>
                                        <p:cTn id="25" dur="500"/>
                                        <p:tgtEl>
                                          <p:spTgt spid="56"/>
                                        </p:tgtEl>
                                      </p:cBhvr>
                                    </p:animEffect>
                                  </p:childTnLst>
                                </p:cTn>
                              </p:par>
                            </p:childTnLst>
                          </p:cTn>
                        </p:par>
                        <p:par>
                          <p:cTn id="26" fill="hold">
                            <p:stCondLst>
                              <p:cond delay="1000"/>
                            </p:stCondLst>
                            <p:childTnLst>
                              <p:par>
                                <p:cTn id="27" presetID="22" presetClass="entr" presetSubtype="8" fill="hold" grpId="0" nodeType="afterEffect">
                                  <p:stCondLst>
                                    <p:cond delay="0"/>
                                  </p:stCondLst>
                                  <p:childTnLst>
                                    <p:set>
                                      <p:cBhvr>
                                        <p:cTn id="28" dur="1" fill="hold">
                                          <p:stCondLst>
                                            <p:cond delay="0"/>
                                          </p:stCondLst>
                                        </p:cTn>
                                        <p:tgtEl>
                                          <p:spTgt spid="51"/>
                                        </p:tgtEl>
                                        <p:attrNameLst>
                                          <p:attrName>style.visibility</p:attrName>
                                        </p:attrNameLst>
                                      </p:cBhvr>
                                      <p:to>
                                        <p:strVal val="visible"/>
                                      </p:to>
                                    </p:set>
                                    <p:animEffect transition="in" filter="wipe(left)">
                                      <p:cBhvr>
                                        <p:cTn id="29" dur="500"/>
                                        <p:tgtEl>
                                          <p:spTgt spid="51"/>
                                        </p:tgtEl>
                                      </p:cBhvr>
                                    </p:animEffect>
                                  </p:childTnLst>
                                </p:cTn>
                              </p:par>
                              <p:par>
                                <p:cTn id="30" presetID="22" presetClass="entr" presetSubtype="8" fill="hold" grpId="0" nodeType="withEffect">
                                  <p:stCondLst>
                                    <p:cond delay="0"/>
                                  </p:stCondLst>
                                  <p:childTnLst>
                                    <p:set>
                                      <p:cBhvr>
                                        <p:cTn id="31" dur="1" fill="hold">
                                          <p:stCondLst>
                                            <p:cond delay="0"/>
                                          </p:stCondLst>
                                        </p:cTn>
                                        <p:tgtEl>
                                          <p:spTgt spid="52"/>
                                        </p:tgtEl>
                                        <p:attrNameLst>
                                          <p:attrName>style.visibility</p:attrName>
                                        </p:attrNameLst>
                                      </p:cBhvr>
                                      <p:to>
                                        <p:strVal val="visible"/>
                                      </p:to>
                                    </p:set>
                                    <p:animEffect transition="in" filter="wipe(left)">
                                      <p:cBhvr>
                                        <p:cTn id="32" dur="500"/>
                                        <p:tgtEl>
                                          <p:spTgt spid="52"/>
                                        </p:tgtEl>
                                      </p:cBhvr>
                                    </p:animEffect>
                                  </p:childTnLst>
                                </p:cTn>
                              </p:par>
                            </p:childTnLst>
                          </p:cTn>
                        </p:par>
                        <p:par>
                          <p:cTn id="33" fill="hold">
                            <p:stCondLst>
                              <p:cond delay="1500"/>
                            </p:stCondLst>
                            <p:childTnLst>
                              <p:par>
                                <p:cTn id="34" presetID="22" presetClass="entr" presetSubtype="8" fill="hold" grpId="0" nodeType="afterEffect">
                                  <p:stCondLst>
                                    <p:cond delay="0"/>
                                  </p:stCondLst>
                                  <p:childTnLst>
                                    <p:set>
                                      <p:cBhvr>
                                        <p:cTn id="35" dur="1" fill="hold">
                                          <p:stCondLst>
                                            <p:cond delay="0"/>
                                          </p:stCondLst>
                                        </p:cTn>
                                        <p:tgtEl>
                                          <p:spTgt spid="57"/>
                                        </p:tgtEl>
                                        <p:attrNameLst>
                                          <p:attrName>style.visibility</p:attrName>
                                        </p:attrNameLst>
                                      </p:cBhvr>
                                      <p:to>
                                        <p:strVal val="visible"/>
                                      </p:to>
                                    </p:set>
                                    <p:animEffect transition="in" filter="wipe(left)">
                                      <p:cBhvr>
                                        <p:cTn id="36" dur="500"/>
                                        <p:tgtEl>
                                          <p:spTgt spid="57"/>
                                        </p:tgtEl>
                                      </p:cBhvr>
                                    </p:animEffect>
                                  </p:childTnLst>
                                </p:cTn>
                              </p:par>
                              <p:par>
                                <p:cTn id="37" presetID="22" presetClass="entr" presetSubtype="8" fill="hold" grpId="0" nodeType="withEffect">
                                  <p:stCondLst>
                                    <p:cond delay="0"/>
                                  </p:stCondLst>
                                  <p:childTnLst>
                                    <p:set>
                                      <p:cBhvr>
                                        <p:cTn id="38" dur="1" fill="hold">
                                          <p:stCondLst>
                                            <p:cond delay="0"/>
                                          </p:stCondLst>
                                        </p:cTn>
                                        <p:tgtEl>
                                          <p:spTgt spid="58"/>
                                        </p:tgtEl>
                                        <p:attrNameLst>
                                          <p:attrName>style.visibility</p:attrName>
                                        </p:attrNameLst>
                                      </p:cBhvr>
                                      <p:to>
                                        <p:strVal val="visible"/>
                                      </p:to>
                                    </p:set>
                                    <p:animEffect transition="in" filter="wipe(left)">
                                      <p:cBhvr>
                                        <p:cTn id="39" dur="500"/>
                                        <p:tgtEl>
                                          <p:spTgt spid="58"/>
                                        </p:tgtEl>
                                      </p:cBhvr>
                                    </p:animEffect>
                                  </p:childTnLst>
                                </p:cTn>
                              </p:par>
                            </p:childTnLst>
                          </p:cTn>
                        </p:par>
                        <p:par>
                          <p:cTn id="40" fill="hold">
                            <p:stCondLst>
                              <p:cond delay="2000"/>
                            </p:stCondLst>
                            <p:childTnLst>
                              <p:par>
                                <p:cTn id="41" presetID="22" presetClass="entr" presetSubtype="8" fill="hold" grpId="0" nodeType="afterEffect">
                                  <p:stCondLst>
                                    <p:cond delay="0"/>
                                  </p:stCondLst>
                                  <p:childTnLst>
                                    <p:set>
                                      <p:cBhvr>
                                        <p:cTn id="42" dur="1" fill="hold">
                                          <p:stCondLst>
                                            <p:cond delay="0"/>
                                          </p:stCondLst>
                                        </p:cTn>
                                        <p:tgtEl>
                                          <p:spTgt spid="53"/>
                                        </p:tgtEl>
                                        <p:attrNameLst>
                                          <p:attrName>style.visibility</p:attrName>
                                        </p:attrNameLst>
                                      </p:cBhvr>
                                      <p:to>
                                        <p:strVal val="visible"/>
                                      </p:to>
                                    </p:set>
                                    <p:animEffect transition="in" filter="wipe(left)">
                                      <p:cBhvr>
                                        <p:cTn id="43" dur="500"/>
                                        <p:tgtEl>
                                          <p:spTgt spid="53"/>
                                        </p:tgtEl>
                                      </p:cBhvr>
                                    </p:animEffect>
                                  </p:childTnLst>
                                </p:cTn>
                              </p:par>
                              <p:par>
                                <p:cTn id="44" presetID="22" presetClass="entr" presetSubtype="8" fill="hold" grpId="0" nodeType="with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wipe(left)">
                                      <p:cBhvr>
                                        <p:cTn id="46" dur="500"/>
                                        <p:tgtEl>
                                          <p:spTgt spid="54"/>
                                        </p:tgtEl>
                                      </p:cBhvr>
                                    </p:animEffect>
                                  </p:childTnLst>
                                </p:cTn>
                              </p:par>
                            </p:childTnLst>
                          </p:cTn>
                        </p:par>
                        <p:par>
                          <p:cTn id="47" fill="hold">
                            <p:stCondLst>
                              <p:cond delay="2500"/>
                            </p:stCondLst>
                            <p:childTnLst>
                              <p:par>
                                <p:cTn id="48" presetID="22" presetClass="entr" presetSubtype="8" fill="hold" grpId="0" nodeType="afterEffect">
                                  <p:stCondLst>
                                    <p:cond delay="0"/>
                                  </p:stCondLst>
                                  <p:childTnLst>
                                    <p:set>
                                      <p:cBhvr>
                                        <p:cTn id="49" dur="1" fill="hold">
                                          <p:stCondLst>
                                            <p:cond delay="0"/>
                                          </p:stCondLst>
                                        </p:cTn>
                                        <p:tgtEl>
                                          <p:spTgt spid="59"/>
                                        </p:tgtEl>
                                        <p:attrNameLst>
                                          <p:attrName>style.visibility</p:attrName>
                                        </p:attrNameLst>
                                      </p:cBhvr>
                                      <p:to>
                                        <p:strVal val="visible"/>
                                      </p:to>
                                    </p:set>
                                    <p:animEffect transition="in" filter="wipe(left)">
                                      <p:cBhvr>
                                        <p:cTn id="50" dur="500"/>
                                        <p:tgtEl>
                                          <p:spTgt spid="59"/>
                                        </p:tgtEl>
                                      </p:cBhvr>
                                    </p:animEffect>
                                  </p:childTnLst>
                                </p:cTn>
                              </p:par>
                              <p:par>
                                <p:cTn id="51" presetID="22" presetClass="entr" presetSubtype="8" fill="hold" grpId="0" nodeType="withEffect">
                                  <p:stCondLst>
                                    <p:cond delay="0"/>
                                  </p:stCondLst>
                                  <p:childTnLst>
                                    <p:set>
                                      <p:cBhvr>
                                        <p:cTn id="52" dur="1" fill="hold">
                                          <p:stCondLst>
                                            <p:cond delay="0"/>
                                          </p:stCondLst>
                                        </p:cTn>
                                        <p:tgtEl>
                                          <p:spTgt spid="60"/>
                                        </p:tgtEl>
                                        <p:attrNameLst>
                                          <p:attrName>style.visibility</p:attrName>
                                        </p:attrNameLst>
                                      </p:cBhvr>
                                      <p:to>
                                        <p:strVal val="visible"/>
                                      </p:to>
                                    </p:set>
                                    <p:animEffect transition="in" filter="wipe(left)">
                                      <p:cBhvr>
                                        <p:cTn id="5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05703B-4CB5-2363-E67B-D391996AD37C}"/>
            </a:ext>
          </a:extLst>
        </p:cNvPr>
        <p:cNvGrpSpPr/>
        <p:nvPr/>
      </p:nvGrpSpPr>
      <p:grpSpPr>
        <a:xfrm>
          <a:off x="0" y="0"/>
          <a:ext cx="0" cy="0"/>
          <a:chOff x="0" y="0"/>
          <a:chExt cx="0" cy="0"/>
        </a:xfrm>
      </p:grpSpPr>
      <p:sp>
        <p:nvSpPr>
          <p:cNvPr id="61" name="Text 32">
            <a:extLst>
              <a:ext uri="{FF2B5EF4-FFF2-40B4-BE49-F238E27FC236}">
                <a16:creationId xmlns:a16="http://schemas.microsoft.com/office/drawing/2014/main" id="{398338DF-0DFD-2E94-75E2-EBBF77DF2EF6}"/>
              </a:ext>
            </a:extLst>
          </p:cNvPr>
          <p:cNvSpPr/>
          <p:nvPr/>
        </p:nvSpPr>
        <p:spPr>
          <a:xfrm>
            <a:off x="190500" y="6521449"/>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25</a:t>
            </a:r>
            <a:endParaRPr lang="en-US" sz="980" dirty="0">
              <a:latin typeface="Times New Roman" panose="02020603050405020304" pitchFamily="18" charset="0"/>
              <a:cs typeface="Times New Roman" panose="02020603050405020304" pitchFamily="18" charset="0"/>
            </a:endParaRPr>
          </a:p>
        </p:txBody>
      </p:sp>
      <p:pic>
        <p:nvPicPr>
          <p:cNvPr id="11" name="Picture 10" descr="A green watercolor stain with black text&#10;&#10;AI-generated content may be incorrect.">
            <a:extLst>
              <a:ext uri="{FF2B5EF4-FFF2-40B4-BE49-F238E27FC236}">
                <a16:creationId xmlns:a16="http://schemas.microsoft.com/office/drawing/2014/main" id="{86FBB23D-C408-7191-350C-ACBB5DF3D61D}"/>
              </a:ext>
            </a:extLst>
          </p:cNvPr>
          <p:cNvPicPr>
            <a:picLocks noChangeAspect="1"/>
          </p:cNvPicPr>
          <p:nvPr/>
        </p:nvPicPr>
        <p:blipFill>
          <a:blip r:embed="rId3"/>
          <a:stretch>
            <a:fillRect/>
          </a:stretch>
        </p:blipFill>
        <p:spPr>
          <a:xfrm>
            <a:off x="2667000" y="0"/>
            <a:ext cx="6858000" cy="6858000"/>
          </a:xfrm>
          <a:prstGeom prst="rect">
            <a:avLst/>
          </a:prstGeom>
        </p:spPr>
      </p:pic>
    </p:spTree>
    <p:extLst>
      <p:ext uri="{BB962C8B-B14F-4D97-AF65-F5344CB8AC3E}">
        <p14:creationId xmlns:p14="http://schemas.microsoft.com/office/powerpoint/2010/main" val="3592321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54" name="Image 12" descr="preencoded.png">
            <a:extLst>
              <a:ext uri="{FF2B5EF4-FFF2-40B4-BE49-F238E27FC236}">
                <a16:creationId xmlns:a16="http://schemas.microsoft.com/office/drawing/2014/main" id="{A3D71D5D-A656-D050-C1A5-56767426C0CE}"/>
              </a:ext>
            </a:extLst>
          </p:cNvPr>
          <p:cNvPicPr>
            <a:picLocks noChangeAspect="1"/>
          </p:cNvPicPr>
          <p:nvPr/>
        </p:nvPicPr>
        <p:blipFill>
          <a:blip r:embed="rId4"/>
          <a:stretch>
            <a:fillRect/>
          </a:stretch>
        </p:blipFill>
        <p:spPr>
          <a:xfrm>
            <a:off x="8092336" y="2238376"/>
            <a:ext cx="3708499" cy="2828925"/>
          </a:xfrm>
          <a:prstGeom prst="rect">
            <a:avLst/>
          </a:prstGeom>
        </p:spPr>
      </p:pic>
      <p:pic>
        <p:nvPicPr>
          <p:cNvPr id="2" name="Image 0" descr="preencoded.png"/>
          <p:cNvPicPr>
            <a:picLocks noChangeAspect="1"/>
          </p:cNvPicPr>
          <p:nvPr/>
        </p:nvPicPr>
        <p:blipFill>
          <a:blip r:embed="rId3"/>
          <a:stretch>
            <a:fillRect/>
          </a:stretch>
        </p:blipFill>
        <p:spPr>
          <a:xfrm>
            <a:off x="0" y="0"/>
            <a:ext cx="12192000" cy="7181850"/>
          </a:xfrm>
          <a:prstGeom prst="rect">
            <a:avLst/>
          </a:prstGeom>
        </p:spPr>
      </p:pic>
      <p:pic>
        <p:nvPicPr>
          <p:cNvPr id="7" name="Image 5" descr="preencoded.png"/>
          <p:cNvPicPr>
            <a:picLocks noChangeAspect="1"/>
          </p:cNvPicPr>
          <p:nvPr/>
        </p:nvPicPr>
        <p:blipFill>
          <a:blip r:embed="rId5"/>
          <a:stretch>
            <a:fillRect/>
          </a:stretch>
        </p:blipFill>
        <p:spPr>
          <a:xfrm>
            <a:off x="190500" y="927048"/>
            <a:ext cx="11734800" cy="5327754"/>
          </a:xfrm>
          <a:prstGeom prst="rect">
            <a:avLst/>
          </a:prstGeom>
        </p:spPr>
      </p:pic>
      <p:pic>
        <p:nvPicPr>
          <p:cNvPr id="70" name="Image 9" descr="preencoded.png">
            <a:extLst>
              <a:ext uri="{FF2B5EF4-FFF2-40B4-BE49-F238E27FC236}">
                <a16:creationId xmlns:a16="http://schemas.microsoft.com/office/drawing/2014/main" id="{CA554A80-274F-4E27-B947-0BF83205D90D}"/>
              </a:ext>
            </a:extLst>
          </p:cNvPr>
          <p:cNvPicPr>
            <a:picLocks noChangeAspect="1"/>
          </p:cNvPicPr>
          <p:nvPr/>
        </p:nvPicPr>
        <p:blipFill>
          <a:blip r:embed="rId6"/>
          <a:stretch>
            <a:fillRect/>
          </a:stretch>
        </p:blipFill>
        <p:spPr>
          <a:xfrm>
            <a:off x="8102651" y="2176462"/>
            <a:ext cx="3708350" cy="3959655"/>
          </a:xfrm>
          <a:prstGeom prst="rect">
            <a:avLst/>
          </a:prstGeom>
        </p:spPr>
      </p:pic>
      <p:pic>
        <p:nvPicPr>
          <p:cNvPr id="3" name="Image 1" descr="preencoded.png"/>
          <p:cNvPicPr>
            <a:picLocks noChangeAspect="1"/>
          </p:cNvPicPr>
          <p:nvPr/>
        </p:nvPicPr>
        <p:blipFill>
          <a:blip r:embed="rId7"/>
          <a:stretch>
            <a:fillRect/>
          </a:stretch>
        </p:blipFill>
        <p:spPr>
          <a:xfrm>
            <a:off x="0" y="0"/>
            <a:ext cx="12192000" cy="723900"/>
          </a:xfrm>
          <a:prstGeom prst="rect">
            <a:avLst/>
          </a:prstGeom>
        </p:spPr>
      </p:pic>
      <p:pic>
        <p:nvPicPr>
          <p:cNvPr id="8" name="Image 6" descr="preencoded.png"/>
          <p:cNvPicPr>
            <a:picLocks noChangeAspect="1"/>
          </p:cNvPicPr>
          <p:nvPr/>
        </p:nvPicPr>
        <p:blipFill>
          <a:blip r:embed="rId8"/>
          <a:stretch>
            <a:fillRect/>
          </a:stretch>
        </p:blipFill>
        <p:spPr>
          <a:xfrm>
            <a:off x="190500" y="1064992"/>
            <a:ext cx="11734800" cy="515779"/>
          </a:xfrm>
          <a:prstGeom prst="rect">
            <a:avLst/>
          </a:prstGeom>
        </p:spPr>
      </p:pic>
      <p:pic>
        <p:nvPicPr>
          <p:cNvPr id="9" name="Image 7" descr="preencoded.png"/>
          <p:cNvPicPr>
            <a:picLocks noChangeAspect="1"/>
          </p:cNvPicPr>
          <p:nvPr/>
        </p:nvPicPr>
        <p:blipFill>
          <a:blip r:embed="rId9"/>
          <a:stretch>
            <a:fillRect/>
          </a:stretch>
        </p:blipFill>
        <p:spPr>
          <a:xfrm>
            <a:off x="409575" y="1131836"/>
            <a:ext cx="266700" cy="266700"/>
          </a:xfrm>
          <a:prstGeom prst="rect">
            <a:avLst/>
          </a:prstGeom>
        </p:spPr>
      </p:pic>
      <p:pic>
        <p:nvPicPr>
          <p:cNvPr id="24" name="Image 22" descr="preencoded.png"/>
          <p:cNvPicPr>
            <a:picLocks noChangeAspect="1"/>
          </p:cNvPicPr>
          <p:nvPr/>
        </p:nvPicPr>
        <p:blipFill>
          <a:blip r:embed="rId10"/>
          <a:stretch>
            <a:fillRect/>
          </a:stretch>
        </p:blipFill>
        <p:spPr>
          <a:xfrm>
            <a:off x="0" y="6829425"/>
            <a:ext cx="12192000" cy="352425"/>
          </a:xfrm>
          <a:prstGeom prst="rect">
            <a:avLst/>
          </a:prstGeom>
        </p:spPr>
      </p:pic>
      <p:sp>
        <p:nvSpPr>
          <p:cNvPr id="25" name="Text 0"/>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Tổng quan về Thương mại điện tử và chỉ số EBI</a:t>
            </a:r>
            <a:endParaRPr lang="en-US" sz="2600" dirty="0">
              <a:latin typeface="Times New Roman" panose="02020603050405020304" pitchFamily="18" charset="0"/>
              <a:cs typeface="Times New Roman" panose="02020603050405020304" pitchFamily="18" charset="0"/>
            </a:endParaRPr>
          </a:p>
        </p:txBody>
      </p:sp>
      <p:sp>
        <p:nvSpPr>
          <p:cNvPr id="28" name="Text 3"/>
          <p:cNvSpPr/>
          <p:nvPr/>
        </p:nvSpPr>
        <p:spPr>
          <a:xfrm>
            <a:off x="866775" y="1169936"/>
            <a:ext cx="6076950" cy="280846"/>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B5E20"/>
                </a:solidFill>
                <a:latin typeface="Times New Roman" panose="02020603050405020304" pitchFamily="18" charset="0"/>
                <a:ea typeface="Arial" pitchFamily="34" charset="-122"/>
                <a:cs typeface="Times New Roman" panose="02020603050405020304" pitchFamily="18" charset="0"/>
              </a:rPr>
              <a:t>Sự hình thành TMĐT</a:t>
            </a:r>
            <a:endParaRPr lang="en-US" sz="2400" dirty="0">
              <a:latin typeface="Times New Roman" panose="02020603050405020304" pitchFamily="18" charset="0"/>
              <a:cs typeface="Times New Roman" panose="02020603050405020304" pitchFamily="18" charset="0"/>
            </a:endParaRPr>
          </a:p>
        </p:txBody>
      </p:sp>
      <p:sp>
        <p:nvSpPr>
          <p:cNvPr id="47" name="Text 22"/>
          <p:cNvSpPr/>
          <p:nvPr/>
        </p:nvSpPr>
        <p:spPr>
          <a:xfrm>
            <a:off x="190500" y="6905625"/>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2</a:t>
            </a:r>
            <a:endParaRPr lang="en-US" sz="980" dirty="0">
              <a:latin typeface="Times New Roman" panose="02020603050405020304" pitchFamily="18" charset="0"/>
              <a:cs typeface="Times New Roman" panose="02020603050405020304" pitchFamily="18" charset="0"/>
            </a:endParaRPr>
          </a:p>
        </p:txBody>
      </p:sp>
      <p:pic>
        <p:nvPicPr>
          <p:cNvPr id="48" name="Image 6" descr="preencoded.png">
            <a:extLst>
              <a:ext uri="{FF2B5EF4-FFF2-40B4-BE49-F238E27FC236}">
                <a16:creationId xmlns:a16="http://schemas.microsoft.com/office/drawing/2014/main" id="{A9873510-FCBE-1F5B-0392-5AFC0D7999CE}"/>
              </a:ext>
            </a:extLst>
          </p:cNvPr>
          <p:cNvPicPr>
            <a:picLocks noChangeAspect="1"/>
          </p:cNvPicPr>
          <p:nvPr/>
        </p:nvPicPr>
        <p:blipFill>
          <a:blip r:embed="rId11"/>
          <a:stretch>
            <a:fillRect/>
          </a:stretch>
        </p:blipFill>
        <p:spPr>
          <a:xfrm>
            <a:off x="370835" y="2238376"/>
            <a:ext cx="3708350" cy="3924678"/>
          </a:xfrm>
          <a:prstGeom prst="rect">
            <a:avLst/>
          </a:prstGeom>
        </p:spPr>
      </p:pic>
      <p:pic>
        <p:nvPicPr>
          <p:cNvPr id="49" name="Image 7" descr="preencoded.png">
            <a:extLst>
              <a:ext uri="{FF2B5EF4-FFF2-40B4-BE49-F238E27FC236}">
                <a16:creationId xmlns:a16="http://schemas.microsoft.com/office/drawing/2014/main" id="{89D01A7A-7C94-8376-8AD5-238DB3675F77}"/>
              </a:ext>
            </a:extLst>
          </p:cNvPr>
          <p:cNvPicPr>
            <a:picLocks noChangeAspect="1"/>
          </p:cNvPicPr>
          <p:nvPr/>
        </p:nvPicPr>
        <p:blipFill>
          <a:blip r:embed="rId12"/>
          <a:stretch>
            <a:fillRect/>
          </a:stretch>
        </p:blipFill>
        <p:spPr>
          <a:xfrm>
            <a:off x="447035" y="2524126"/>
            <a:ext cx="152400" cy="152400"/>
          </a:xfrm>
          <a:prstGeom prst="rect">
            <a:avLst/>
          </a:prstGeom>
        </p:spPr>
      </p:pic>
      <p:pic>
        <p:nvPicPr>
          <p:cNvPr id="50" name="Image 8" descr="preencoded.png">
            <a:extLst>
              <a:ext uri="{FF2B5EF4-FFF2-40B4-BE49-F238E27FC236}">
                <a16:creationId xmlns:a16="http://schemas.microsoft.com/office/drawing/2014/main" id="{738D352F-7676-4972-B0BA-05DC1273B962}"/>
              </a:ext>
            </a:extLst>
          </p:cNvPr>
          <p:cNvPicPr>
            <a:picLocks noChangeAspect="1"/>
          </p:cNvPicPr>
          <p:nvPr/>
        </p:nvPicPr>
        <p:blipFill>
          <a:blip r:embed="rId13"/>
          <a:stretch>
            <a:fillRect/>
          </a:stretch>
        </p:blipFill>
        <p:spPr>
          <a:xfrm>
            <a:off x="2219927" y="5817031"/>
            <a:ext cx="342900" cy="381000"/>
          </a:xfrm>
          <a:prstGeom prst="rect">
            <a:avLst/>
          </a:prstGeom>
        </p:spPr>
      </p:pic>
      <p:pic>
        <p:nvPicPr>
          <p:cNvPr id="51" name="Image 9" descr="preencoded.png">
            <a:extLst>
              <a:ext uri="{FF2B5EF4-FFF2-40B4-BE49-F238E27FC236}">
                <a16:creationId xmlns:a16="http://schemas.microsoft.com/office/drawing/2014/main" id="{063D26D5-8C88-5AF5-1DE8-1CCA8153FF1D}"/>
              </a:ext>
            </a:extLst>
          </p:cNvPr>
          <p:cNvPicPr>
            <a:picLocks noChangeAspect="1"/>
          </p:cNvPicPr>
          <p:nvPr/>
        </p:nvPicPr>
        <p:blipFill>
          <a:blip r:embed="rId6"/>
          <a:stretch>
            <a:fillRect/>
          </a:stretch>
        </p:blipFill>
        <p:spPr>
          <a:xfrm>
            <a:off x="4231585" y="2238376"/>
            <a:ext cx="3708350" cy="3959655"/>
          </a:xfrm>
          <a:prstGeom prst="rect">
            <a:avLst/>
          </a:prstGeom>
        </p:spPr>
      </p:pic>
      <p:pic>
        <p:nvPicPr>
          <p:cNvPr id="52" name="Image 10" descr="preencoded.png">
            <a:extLst>
              <a:ext uri="{FF2B5EF4-FFF2-40B4-BE49-F238E27FC236}">
                <a16:creationId xmlns:a16="http://schemas.microsoft.com/office/drawing/2014/main" id="{83030E6A-681F-93C6-2D95-D4FB892E66D5}"/>
              </a:ext>
            </a:extLst>
          </p:cNvPr>
          <p:cNvPicPr>
            <a:picLocks noChangeAspect="1"/>
          </p:cNvPicPr>
          <p:nvPr/>
        </p:nvPicPr>
        <p:blipFill>
          <a:blip r:embed="rId14"/>
          <a:stretch>
            <a:fillRect/>
          </a:stretch>
        </p:blipFill>
        <p:spPr>
          <a:xfrm>
            <a:off x="4307785" y="2524126"/>
            <a:ext cx="152400" cy="152400"/>
          </a:xfrm>
          <a:prstGeom prst="rect">
            <a:avLst/>
          </a:prstGeom>
        </p:spPr>
      </p:pic>
      <p:pic>
        <p:nvPicPr>
          <p:cNvPr id="53" name="Image 11" descr="preencoded.png">
            <a:extLst>
              <a:ext uri="{FF2B5EF4-FFF2-40B4-BE49-F238E27FC236}">
                <a16:creationId xmlns:a16="http://schemas.microsoft.com/office/drawing/2014/main" id="{D077307F-3441-2517-E05C-4AEEAE713D73}"/>
              </a:ext>
            </a:extLst>
          </p:cNvPr>
          <p:cNvPicPr>
            <a:picLocks noChangeAspect="1"/>
          </p:cNvPicPr>
          <p:nvPr/>
        </p:nvPicPr>
        <p:blipFill>
          <a:blip r:embed="rId15"/>
          <a:stretch>
            <a:fillRect/>
          </a:stretch>
        </p:blipFill>
        <p:spPr>
          <a:xfrm>
            <a:off x="6271176" y="5816652"/>
            <a:ext cx="342900" cy="381000"/>
          </a:xfrm>
          <a:prstGeom prst="rect">
            <a:avLst/>
          </a:prstGeom>
        </p:spPr>
      </p:pic>
      <p:pic>
        <p:nvPicPr>
          <p:cNvPr id="55" name="Image 13" descr="preencoded.png">
            <a:extLst>
              <a:ext uri="{FF2B5EF4-FFF2-40B4-BE49-F238E27FC236}">
                <a16:creationId xmlns:a16="http://schemas.microsoft.com/office/drawing/2014/main" id="{9F73F44F-EB14-DB2E-E2D2-1058605ADD08}"/>
              </a:ext>
            </a:extLst>
          </p:cNvPr>
          <p:cNvPicPr>
            <a:picLocks noChangeAspect="1"/>
          </p:cNvPicPr>
          <p:nvPr/>
        </p:nvPicPr>
        <p:blipFill>
          <a:blip r:embed="rId16"/>
          <a:stretch>
            <a:fillRect/>
          </a:stretch>
        </p:blipFill>
        <p:spPr>
          <a:xfrm>
            <a:off x="8168536" y="2524126"/>
            <a:ext cx="152400" cy="152400"/>
          </a:xfrm>
          <a:prstGeom prst="rect">
            <a:avLst/>
          </a:prstGeom>
        </p:spPr>
      </p:pic>
      <p:pic>
        <p:nvPicPr>
          <p:cNvPr id="56" name="Image 14" descr="preencoded.png">
            <a:extLst>
              <a:ext uri="{FF2B5EF4-FFF2-40B4-BE49-F238E27FC236}">
                <a16:creationId xmlns:a16="http://schemas.microsoft.com/office/drawing/2014/main" id="{A1B9A0C2-09D3-0062-5322-C485494823FB}"/>
              </a:ext>
            </a:extLst>
          </p:cNvPr>
          <p:cNvPicPr>
            <a:picLocks noChangeAspect="1"/>
          </p:cNvPicPr>
          <p:nvPr/>
        </p:nvPicPr>
        <p:blipFill>
          <a:blip r:embed="rId17"/>
          <a:stretch>
            <a:fillRect/>
          </a:stretch>
        </p:blipFill>
        <p:spPr>
          <a:xfrm>
            <a:off x="9979526" y="5873802"/>
            <a:ext cx="304800" cy="381000"/>
          </a:xfrm>
          <a:prstGeom prst="rect">
            <a:avLst/>
          </a:prstGeom>
        </p:spPr>
      </p:pic>
      <p:sp>
        <p:nvSpPr>
          <p:cNvPr id="57" name="Text 4">
            <a:extLst>
              <a:ext uri="{FF2B5EF4-FFF2-40B4-BE49-F238E27FC236}">
                <a16:creationId xmlns:a16="http://schemas.microsoft.com/office/drawing/2014/main" id="{89C64C5D-C944-82DC-3EE2-CDD1815F86C3}"/>
              </a:ext>
            </a:extLst>
          </p:cNvPr>
          <p:cNvSpPr/>
          <p:nvPr/>
        </p:nvSpPr>
        <p:spPr>
          <a:xfrm>
            <a:off x="952352" y="2486026"/>
            <a:ext cx="3660085" cy="274306"/>
          </a:xfrm>
          <a:prstGeom prst="rect">
            <a:avLst/>
          </a:prstGeom>
          <a:noFill/>
          <a:ln/>
        </p:spPr>
        <p:txBody>
          <a:bodyPr wrap="square" lIns="0" tIns="0" rIns="0" bIns="0" rtlCol="0" anchor="t">
            <a:spAutoFit/>
          </a:bodyPr>
          <a:lstStyle/>
          <a:p>
            <a:pPr marL="0" indent="0">
              <a:lnSpc>
                <a:spcPts val="2100"/>
              </a:lnSpc>
              <a:buNone/>
            </a:pPr>
            <a:r>
              <a:rPr lang="en-US" sz="2200" b="1" dirty="0">
                <a:solidFill>
                  <a:srgbClr val="CA8A04"/>
                </a:solidFill>
                <a:latin typeface="Times New Roman" panose="02020603050405020304" pitchFamily="18" charset="0"/>
                <a:ea typeface="Arial" pitchFamily="34" charset="-122"/>
                <a:cs typeface="Times New Roman" panose="02020603050405020304" pitchFamily="18" charset="0"/>
              </a:rPr>
              <a:t>Thập niên 70-80</a:t>
            </a:r>
            <a:endParaRPr lang="en-US" sz="2200" dirty="0">
              <a:latin typeface="Times New Roman" panose="02020603050405020304" pitchFamily="18" charset="0"/>
              <a:cs typeface="Times New Roman" panose="02020603050405020304" pitchFamily="18" charset="0"/>
            </a:endParaRPr>
          </a:p>
        </p:txBody>
      </p:sp>
      <p:sp>
        <p:nvSpPr>
          <p:cNvPr id="58" name="Text 5">
            <a:extLst>
              <a:ext uri="{FF2B5EF4-FFF2-40B4-BE49-F238E27FC236}">
                <a16:creationId xmlns:a16="http://schemas.microsoft.com/office/drawing/2014/main" id="{E675D2CF-2E4F-3516-91C2-621D72AE3B91}"/>
              </a:ext>
            </a:extLst>
          </p:cNvPr>
          <p:cNvSpPr/>
          <p:nvPr/>
        </p:nvSpPr>
        <p:spPr>
          <a:xfrm>
            <a:off x="561335" y="2771776"/>
            <a:ext cx="3327350" cy="873637"/>
          </a:xfrm>
          <a:prstGeom prst="rect">
            <a:avLst/>
          </a:prstGeom>
          <a:noFill/>
          <a:ln/>
        </p:spPr>
        <p:txBody>
          <a:bodyPr wrap="square" lIns="0" tIns="0" rIns="0" bIns="0" rtlCol="0" anchor="t">
            <a:spAutoFit/>
          </a:bodyPr>
          <a:lstStyle/>
          <a:p>
            <a:pPr marL="342900" indent="-342900" algn="l">
              <a:lnSpc>
                <a:spcPct val="150000"/>
              </a:lnSpc>
              <a:buSzPct val="100000"/>
              <a:buChar char="•"/>
            </a:pPr>
            <a:r>
              <a:rPr lang="en-US" sz="2000" dirty="0">
                <a:solidFill>
                  <a:srgbClr val="212121"/>
                </a:solidFill>
                <a:latin typeface="Times New Roman" panose="02020603050405020304" pitchFamily="18" charset="0"/>
                <a:ea typeface="Arial" pitchFamily="34" charset="-122"/>
                <a:cs typeface="Times New Roman" panose="02020603050405020304" pitchFamily="18" charset="0"/>
              </a:rPr>
              <a:t>TMĐT xuất hiện từ công nghệ EDI và EFT</a:t>
            </a:r>
            <a:endParaRPr lang="en-US" sz="2000" dirty="0">
              <a:latin typeface="Times New Roman" panose="02020603050405020304" pitchFamily="18" charset="0"/>
              <a:cs typeface="Times New Roman" panose="02020603050405020304" pitchFamily="18" charset="0"/>
            </a:endParaRPr>
          </a:p>
        </p:txBody>
      </p:sp>
      <p:sp>
        <p:nvSpPr>
          <p:cNvPr id="59" name="Text 6">
            <a:extLst>
              <a:ext uri="{FF2B5EF4-FFF2-40B4-BE49-F238E27FC236}">
                <a16:creationId xmlns:a16="http://schemas.microsoft.com/office/drawing/2014/main" id="{C10CF52A-185F-7179-A0A1-FA191A3E54FF}"/>
              </a:ext>
            </a:extLst>
          </p:cNvPr>
          <p:cNvSpPr/>
          <p:nvPr/>
        </p:nvSpPr>
        <p:spPr>
          <a:xfrm>
            <a:off x="556252" y="3704325"/>
            <a:ext cx="3327350" cy="1335302"/>
          </a:xfrm>
          <a:prstGeom prst="rect">
            <a:avLst/>
          </a:prstGeom>
          <a:noFill/>
          <a:ln/>
        </p:spPr>
        <p:txBody>
          <a:bodyPr wrap="square" lIns="0" tIns="0" rIns="0" bIns="0" rtlCol="0" anchor="t">
            <a:spAutoFit/>
          </a:bodyPr>
          <a:lstStyle/>
          <a:p>
            <a:pPr marL="342900" indent="-342900" algn="l">
              <a:lnSpc>
                <a:spcPct val="150000"/>
              </a:lnSpc>
              <a:buSzPct val="100000"/>
              <a:buChar char="•"/>
            </a:pPr>
            <a:r>
              <a:rPr lang="en-US" sz="2000" dirty="0">
                <a:solidFill>
                  <a:srgbClr val="212121"/>
                </a:solidFill>
                <a:latin typeface="Times New Roman" panose="02020603050405020304" pitchFamily="18" charset="0"/>
                <a:ea typeface="Arial" pitchFamily="34" charset="-122"/>
                <a:cs typeface="Times New Roman" panose="02020603050405020304" pitchFamily="18" charset="0"/>
              </a:rPr>
              <a:t>Sự phổ biến của thẻ tín dụng, ATM và ngân hàng điện thoại</a:t>
            </a:r>
            <a:endParaRPr lang="en-US" sz="2000" dirty="0">
              <a:latin typeface="Times New Roman" panose="02020603050405020304" pitchFamily="18" charset="0"/>
              <a:cs typeface="Times New Roman" panose="02020603050405020304" pitchFamily="18" charset="0"/>
            </a:endParaRPr>
          </a:p>
        </p:txBody>
      </p:sp>
      <p:sp>
        <p:nvSpPr>
          <p:cNvPr id="60" name="Text 7">
            <a:extLst>
              <a:ext uri="{FF2B5EF4-FFF2-40B4-BE49-F238E27FC236}">
                <a16:creationId xmlns:a16="http://schemas.microsoft.com/office/drawing/2014/main" id="{C4FF0D80-F53C-94F1-C796-B6885DF06CD6}"/>
              </a:ext>
            </a:extLst>
          </p:cNvPr>
          <p:cNvSpPr/>
          <p:nvPr/>
        </p:nvSpPr>
        <p:spPr>
          <a:xfrm>
            <a:off x="561335" y="5035464"/>
            <a:ext cx="3660085" cy="873637"/>
          </a:xfrm>
          <a:prstGeom prst="rect">
            <a:avLst/>
          </a:prstGeom>
          <a:noFill/>
          <a:ln/>
        </p:spPr>
        <p:txBody>
          <a:bodyPr wrap="square" lIns="0" tIns="0" rIns="0" bIns="0" rtlCol="0" anchor="t">
            <a:spAutoFit/>
          </a:bodyPr>
          <a:lstStyle/>
          <a:p>
            <a:pPr marL="342900" indent="-342900" algn="l">
              <a:lnSpc>
                <a:spcPct val="150000"/>
              </a:lnSpc>
              <a:buSzPct val="100000"/>
              <a:buChar char="•"/>
            </a:pPr>
            <a:r>
              <a:rPr lang="en-US" sz="2000" dirty="0">
                <a:solidFill>
                  <a:srgbClr val="212121"/>
                </a:solidFill>
                <a:latin typeface="Times New Roman" panose="02020603050405020304" pitchFamily="18" charset="0"/>
                <a:ea typeface="Arial" pitchFamily="34" charset="-122"/>
                <a:cs typeface="Times New Roman" panose="02020603050405020304" pitchFamily="18" charset="0"/>
              </a:rPr>
              <a:t>Đặt nền móng cho giao dịch điện tử</a:t>
            </a:r>
            <a:endParaRPr lang="en-US" sz="2000" dirty="0">
              <a:latin typeface="Times New Roman" panose="02020603050405020304" pitchFamily="18" charset="0"/>
              <a:cs typeface="Times New Roman" panose="02020603050405020304" pitchFamily="18" charset="0"/>
            </a:endParaRPr>
          </a:p>
        </p:txBody>
      </p:sp>
      <p:sp>
        <p:nvSpPr>
          <p:cNvPr id="61" name="Text 8">
            <a:extLst>
              <a:ext uri="{FF2B5EF4-FFF2-40B4-BE49-F238E27FC236}">
                <a16:creationId xmlns:a16="http://schemas.microsoft.com/office/drawing/2014/main" id="{FA165C06-E4DE-691D-6C49-BC3BE36B9C94}"/>
              </a:ext>
            </a:extLst>
          </p:cNvPr>
          <p:cNvSpPr/>
          <p:nvPr/>
        </p:nvSpPr>
        <p:spPr>
          <a:xfrm>
            <a:off x="4688637" y="2486026"/>
            <a:ext cx="3660085" cy="274306"/>
          </a:xfrm>
          <a:prstGeom prst="rect">
            <a:avLst/>
          </a:prstGeom>
          <a:noFill/>
          <a:ln/>
        </p:spPr>
        <p:txBody>
          <a:bodyPr wrap="square" lIns="0" tIns="0" rIns="0" bIns="0" rtlCol="0" anchor="t">
            <a:spAutoFit/>
          </a:bodyPr>
          <a:lstStyle/>
          <a:p>
            <a:pPr marL="0" indent="0">
              <a:lnSpc>
                <a:spcPts val="2100"/>
              </a:lnSpc>
              <a:buNone/>
            </a:pPr>
            <a:r>
              <a:rPr lang="en-US" sz="2200" b="1" dirty="0">
                <a:solidFill>
                  <a:srgbClr val="CA8A04"/>
                </a:solidFill>
                <a:latin typeface="Times New Roman" panose="02020603050405020304" pitchFamily="18" charset="0"/>
                <a:ea typeface="Arial" pitchFamily="34" charset="-122"/>
                <a:cs typeface="Times New Roman" panose="02020603050405020304" pitchFamily="18" charset="0"/>
              </a:rPr>
              <a:t>Thập niên 90</a:t>
            </a:r>
            <a:endParaRPr lang="en-US" sz="2200" dirty="0">
              <a:latin typeface="Times New Roman" panose="02020603050405020304" pitchFamily="18" charset="0"/>
              <a:cs typeface="Times New Roman" panose="02020603050405020304" pitchFamily="18" charset="0"/>
            </a:endParaRPr>
          </a:p>
        </p:txBody>
      </p:sp>
      <p:sp>
        <p:nvSpPr>
          <p:cNvPr id="62" name="Text 9">
            <a:extLst>
              <a:ext uri="{FF2B5EF4-FFF2-40B4-BE49-F238E27FC236}">
                <a16:creationId xmlns:a16="http://schemas.microsoft.com/office/drawing/2014/main" id="{811B67F1-D61C-B681-816A-0BC01B68EF49}"/>
              </a:ext>
            </a:extLst>
          </p:cNvPr>
          <p:cNvSpPr/>
          <p:nvPr/>
        </p:nvSpPr>
        <p:spPr>
          <a:xfrm>
            <a:off x="4422085" y="2771776"/>
            <a:ext cx="3660085" cy="873637"/>
          </a:xfrm>
          <a:prstGeom prst="rect">
            <a:avLst/>
          </a:prstGeom>
          <a:noFill/>
          <a:ln/>
        </p:spPr>
        <p:txBody>
          <a:bodyPr wrap="square" lIns="0" tIns="0" rIns="0" bIns="0" rtlCol="0" anchor="t">
            <a:spAutoFit/>
          </a:bodyPr>
          <a:lstStyle/>
          <a:p>
            <a:pPr marL="342900" indent="-342900" algn="l">
              <a:lnSpc>
                <a:spcPct val="150000"/>
              </a:lnSpc>
              <a:buSzPct val="100000"/>
              <a:buChar char="•"/>
            </a:pPr>
            <a:r>
              <a:rPr lang="en-US" sz="2000" dirty="0">
                <a:solidFill>
                  <a:srgbClr val="212121"/>
                </a:solidFill>
                <a:latin typeface="Times New Roman" panose="02020603050405020304" pitchFamily="18" charset="0"/>
                <a:ea typeface="Arial" pitchFamily="34" charset="-122"/>
                <a:cs typeface="Times New Roman" panose="02020603050405020304" pitchFamily="18" charset="0"/>
              </a:rPr>
              <a:t>Internet và World Wide Web ra đời</a:t>
            </a:r>
            <a:endParaRPr lang="en-US" sz="2000" dirty="0">
              <a:latin typeface="Times New Roman" panose="02020603050405020304" pitchFamily="18" charset="0"/>
              <a:cs typeface="Times New Roman" panose="02020603050405020304" pitchFamily="18" charset="0"/>
            </a:endParaRPr>
          </a:p>
        </p:txBody>
      </p:sp>
      <p:sp>
        <p:nvSpPr>
          <p:cNvPr id="63" name="Text 10">
            <a:extLst>
              <a:ext uri="{FF2B5EF4-FFF2-40B4-BE49-F238E27FC236}">
                <a16:creationId xmlns:a16="http://schemas.microsoft.com/office/drawing/2014/main" id="{3BFE804E-B7CC-FC67-B058-95A681786B30}"/>
              </a:ext>
            </a:extLst>
          </p:cNvPr>
          <p:cNvSpPr/>
          <p:nvPr/>
        </p:nvSpPr>
        <p:spPr>
          <a:xfrm>
            <a:off x="4432250" y="3570819"/>
            <a:ext cx="3660085" cy="873637"/>
          </a:xfrm>
          <a:prstGeom prst="rect">
            <a:avLst/>
          </a:prstGeom>
          <a:noFill/>
          <a:ln/>
        </p:spPr>
        <p:txBody>
          <a:bodyPr wrap="square" lIns="0" tIns="0" rIns="0" bIns="0" rtlCol="0" anchor="t">
            <a:spAutoFit/>
          </a:bodyPr>
          <a:lstStyle/>
          <a:p>
            <a:pPr marL="342900" indent="-342900" algn="l">
              <a:lnSpc>
                <a:spcPct val="150000"/>
              </a:lnSpc>
              <a:buSzPct val="100000"/>
              <a:buChar char="•"/>
            </a:pPr>
            <a:r>
              <a:rPr lang="en-US" sz="2000" dirty="0">
                <a:solidFill>
                  <a:srgbClr val="212121"/>
                </a:solidFill>
                <a:latin typeface="Times New Roman" panose="02020603050405020304" pitchFamily="18" charset="0"/>
                <a:ea typeface="Arial" pitchFamily="34" charset="-122"/>
                <a:cs typeface="Times New Roman" panose="02020603050405020304" pitchFamily="18" charset="0"/>
              </a:rPr>
              <a:t>Các công nghệ ERP, khai thác dữ liệu</a:t>
            </a:r>
            <a:endParaRPr lang="en-US" sz="2000" dirty="0">
              <a:latin typeface="Times New Roman" panose="02020603050405020304" pitchFamily="18" charset="0"/>
              <a:cs typeface="Times New Roman" panose="02020603050405020304" pitchFamily="18" charset="0"/>
            </a:endParaRPr>
          </a:p>
        </p:txBody>
      </p:sp>
      <p:sp>
        <p:nvSpPr>
          <p:cNvPr id="64" name="Text 11">
            <a:extLst>
              <a:ext uri="{FF2B5EF4-FFF2-40B4-BE49-F238E27FC236}">
                <a16:creationId xmlns:a16="http://schemas.microsoft.com/office/drawing/2014/main" id="{C56B1574-A642-1366-D16C-53F6CF081F65}"/>
              </a:ext>
            </a:extLst>
          </p:cNvPr>
          <p:cNvSpPr/>
          <p:nvPr/>
        </p:nvSpPr>
        <p:spPr>
          <a:xfrm>
            <a:off x="4460184" y="4520656"/>
            <a:ext cx="3621985" cy="1335302"/>
          </a:xfrm>
          <a:prstGeom prst="rect">
            <a:avLst/>
          </a:prstGeom>
          <a:noFill/>
          <a:ln/>
        </p:spPr>
        <p:txBody>
          <a:bodyPr wrap="square" lIns="0" tIns="0" rIns="0" bIns="0" rtlCol="0" anchor="t">
            <a:spAutoFit/>
          </a:bodyPr>
          <a:lstStyle/>
          <a:p>
            <a:pPr marL="342900" indent="-342900" algn="l">
              <a:lnSpc>
                <a:spcPct val="150000"/>
              </a:lnSpc>
              <a:buSzPct val="100000"/>
              <a:buChar char="•"/>
            </a:pPr>
            <a:r>
              <a:rPr lang="en-US" sz="2000" dirty="0">
                <a:solidFill>
                  <a:srgbClr val="212121"/>
                </a:solidFill>
                <a:latin typeface="Times New Roman" panose="02020603050405020304" pitchFamily="18" charset="0"/>
                <a:ea typeface="Arial" pitchFamily="34" charset="-122"/>
                <a:cs typeface="Times New Roman" panose="02020603050405020304" pitchFamily="18" charset="0"/>
              </a:rPr>
              <a:t>Trình duyệt web và giao thức bảo mật (SSL) giúp TMĐT an toàn hơn</a:t>
            </a:r>
            <a:endParaRPr lang="en-US" sz="2000" dirty="0">
              <a:latin typeface="Times New Roman" panose="02020603050405020304" pitchFamily="18" charset="0"/>
              <a:cs typeface="Times New Roman" panose="02020603050405020304" pitchFamily="18" charset="0"/>
            </a:endParaRPr>
          </a:p>
        </p:txBody>
      </p:sp>
      <p:sp>
        <p:nvSpPr>
          <p:cNvPr id="65" name="Text 12">
            <a:extLst>
              <a:ext uri="{FF2B5EF4-FFF2-40B4-BE49-F238E27FC236}">
                <a16:creationId xmlns:a16="http://schemas.microsoft.com/office/drawing/2014/main" id="{C3E16935-1962-074A-676F-4415FBF3379E}"/>
              </a:ext>
            </a:extLst>
          </p:cNvPr>
          <p:cNvSpPr/>
          <p:nvPr/>
        </p:nvSpPr>
        <p:spPr>
          <a:xfrm>
            <a:off x="8617968" y="2486026"/>
            <a:ext cx="3660249" cy="269304"/>
          </a:xfrm>
          <a:prstGeom prst="rect">
            <a:avLst/>
          </a:prstGeom>
          <a:noFill/>
          <a:ln/>
        </p:spPr>
        <p:txBody>
          <a:bodyPr wrap="square" lIns="0" tIns="0" rIns="0" bIns="0" rtlCol="0" anchor="t">
            <a:spAutoFit/>
          </a:bodyPr>
          <a:lstStyle/>
          <a:p>
            <a:pPr marL="0" indent="0">
              <a:lnSpc>
                <a:spcPts val="2100"/>
              </a:lnSpc>
              <a:buNone/>
            </a:pPr>
            <a:r>
              <a:rPr lang="en-US" sz="2200" b="1" dirty="0">
                <a:solidFill>
                  <a:srgbClr val="CA8A04"/>
                </a:solidFill>
                <a:latin typeface="Times New Roman" panose="02020603050405020304" pitchFamily="18" charset="0"/>
                <a:ea typeface="Arial" pitchFamily="34" charset="-122"/>
                <a:cs typeface="Times New Roman" panose="02020603050405020304" pitchFamily="18" charset="0"/>
              </a:rPr>
              <a:t>Cuối thập niên 90-2000</a:t>
            </a:r>
            <a:endParaRPr lang="en-US" sz="2200" dirty="0">
              <a:latin typeface="Times New Roman" panose="02020603050405020304" pitchFamily="18" charset="0"/>
              <a:cs typeface="Times New Roman" panose="02020603050405020304" pitchFamily="18" charset="0"/>
            </a:endParaRPr>
          </a:p>
        </p:txBody>
      </p:sp>
      <p:sp>
        <p:nvSpPr>
          <p:cNvPr id="66" name="Text 13">
            <a:extLst>
              <a:ext uri="{FF2B5EF4-FFF2-40B4-BE49-F238E27FC236}">
                <a16:creationId xmlns:a16="http://schemas.microsoft.com/office/drawing/2014/main" id="{AABFF978-5343-10F8-CC54-423584493737}"/>
              </a:ext>
            </a:extLst>
          </p:cNvPr>
          <p:cNvSpPr/>
          <p:nvPr/>
        </p:nvSpPr>
        <p:spPr>
          <a:xfrm>
            <a:off x="8293076" y="2791405"/>
            <a:ext cx="3552297" cy="1329659"/>
          </a:xfrm>
          <a:prstGeom prst="rect">
            <a:avLst/>
          </a:prstGeom>
          <a:noFill/>
          <a:ln/>
        </p:spPr>
        <p:txBody>
          <a:bodyPr wrap="square" lIns="0" tIns="0" rIns="0" bIns="0" rtlCol="0" anchor="t">
            <a:spAutoFit/>
          </a:bodyPr>
          <a:lstStyle/>
          <a:p>
            <a:pPr marL="342900" indent="-342900" algn="l">
              <a:lnSpc>
                <a:spcPct val="150000"/>
              </a:lnSpc>
              <a:buSzPct val="100000"/>
              <a:buChar char="•"/>
            </a:pPr>
            <a:r>
              <a:rPr lang="en-US" sz="2000" dirty="0">
                <a:solidFill>
                  <a:srgbClr val="212121"/>
                </a:solidFill>
                <a:latin typeface="Times New Roman" panose="02020603050405020304" pitchFamily="18" charset="0"/>
                <a:ea typeface="Arial" pitchFamily="34" charset="-122"/>
                <a:cs typeface="Times New Roman" panose="02020603050405020304" pitchFamily="18" charset="0"/>
              </a:rPr>
              <a:t>Doanh nghiệp Mỹ, châu Âu và toàn cầu bắt đầu triển khai dịch vụ trực tuyến</a:t>
            </a:r>
            <a:endParaRPr lang="en-US" sz="2000" dirty="0">
              <a:latin typeface="Times New Roman" panose="02020603050405020304" pitchFamily="18" charset="0"/>
              <a:cs typeface="Times New Roman" panose="02020603050405020304" pitchFamily="18" charset="0"/>
            </a:endParaRPr>
          </a:p>
        </p:txBody>
      </p:sp>
      <p:sp>
        <p:nvSpPr>
          <p:cNvPr id="67" name="Text 14">
            <a:extLst>
              <a:ext uri="{FF2B5EF4-FFF2-40B4-BE49-F238E27FC236}">
                <a16:creationId xmlns:a16="http://schemas.microsoft.com/office/drawing/2014/main" id="{1A59FE3E-787E-F4B1-8917-71B39F11E97A}"/>
              </a:ext>
            </a:extLst>
          </p:cNvPr>
          <p:cNvSpPr/>
          <p:nvPr/>
        </p:nvSpPr>
        <p:spPr>
          <a:xfrm>
            <a:off x="8293076" y="4112289"/>
            <a:ext cx="3327499" cy="867995"/>
          </a:xfrm>
          <a:prstGeom prst="rect">
            <a:avLst/>
          </a:prstGeom>
          <a:noFill/>
          <a:ln/>
        </p:spPr>
        <p:txBody>
          <a:bodyPr wrap="square" lIns="0" tIns="0" rIns="0" bIns="0" rtlCol="0" anchor="t">
            <a:spAutoFit/>
          </a:bodyPr>
          <a:lstStyle/>
          <a:p>
            <a:pPr marL="342900" indent="-342900" algn="l">
              <a:lnSpc>
                <a:spcPct val="150000"/>
              </a:lnSpc>
              <a:buSzPct val="100000"/>
              <a:buChar char="•"/>
            </a:pPr>
            <a:r>
              <a:rPr lang="en-US" sz="2000" dirty="0">
                <a:solidFill>
                  <a:srgbClr val="212121"/>
                </a:solidFill>
                <a:latin typeface="Times New Roman" panose="02020603050405020304" pitchFamily="18" charset="0"/>
                <a:ea typeface="Arial" pitchFamily="34" charset="-122"/>
                <a:cs typeface="Times New Roman" panose="02020603050405020304" pitchFamily="18" charset="0"/>
              </a:rPr>
              <a:t>"E-commerce" trở thành khái niệm quen thuộc</a:t>
            </a:r>
            <a:endParaRPr lang="en-US" sz="2000" dirty="0">
              <a:latin typeface="Times New Roman" panose="02020603050405020304" pitchFamily="18" charset="0"/>
              <a:cs typeface="Times New Roman" panose="02020603050405020304" pitchFamily="18" charset="0"/>
            </a:endParaRPr>
          </a:p>
        </p:txBody>
      </p:sp>
      <p:sp>
        <p:nvSpPr>
          <p:cNvPr id="68" name="Text 15">
            <a:extLst>
              <a:ext uri="{FF2B5EF4-FFF2-40B4-BE49-F238E27FC236}">
                <a16:creationId xmlns:a16="http://schemas.microsoft.com/office/drawing/2014/main" id="{8E9AEBCB-550D-6433-6151-2D29E71872C2}"/>
              </a:ext>
            </a:extLst>
          </p:cNvPr>
          <p:cNvSpPr/>
          <p:nvPr/>
        </p:nvSpPr>
        <p:spPr>
          <a:xfrm>
            <a:off x="8320936" y="4958532"/>
            <a:ext cx="3327499" cy="867995"/>
          </a:xfrm>
          <a:prstGeom prst="rect">
            <a:avLst/>
          </a:prstGeom>
          <a:noFill/>
          <a:ln/>
        </p:spPr>
        <p:txBody>
          <a:bodyPr wrap="square" lIns="0" tIns="0" rIns="0" bIns="0" rtlCol="0" anchor="t">
            <a:spAutoFit/>
          </a:bodyPr>
          <a:lstStyle/>
          <a:p>
            <a:pPr marL="342900" indent="-342900" algn="l">
              <a:lnSpc>
                <a:spcPct val="150000"/>
              </a:lnSpc>
              <a:buSzPct val="100000"/>
              <a:buChar char="•"/>
            </a:pPr>
            <a:r>
              <a:rPr lang="en-US" sz="2000" dirty="0">
                <a:solidFill>
                  <a:srgbClr val="212121"/>
                </a:solidFill>
                <a:latin typeface="Times New Roman" panose="02020603050405020304" pitchFamily="18" charset="0"/>
                <a:ea typeface="Arial" pitchFamily="34" charset="-122"/>
                <a:cs typeface="Times New Roman" panose="02020603050405020304" pitchFamily="18" charset="0"/>
              </a:rPr>
              <a:t>Gắn liền với mua sắm trực tuyến và thanh toán điện tử</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wipe(left)">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48"/>
                                        </p:tgtEl>
                                        <p:attrNameLst>
                                          <p:attrName>style.visibility</p:attrName>
                                        </p:attrNameLst>
                                      </p:cBhvr>
                                      <p:to>
                                        <p:strVal val="visible"/>
                                      </p:to>
                                    </p:set>
                                    <p:animEffect transition="in" filter="wipe(up)">
                                      <p:cBhvr>
                                        <p:cTn id="15" dur="500"/>
                                        <p:tgtEl>
                                          <p:spTgt spid="48"/>
                                        </p:tgtEl>
                                      </p:cBhvr>
                                    </p:animEffect>
                                  </p:childTnLst>
                                </p:cTn>
                              </p:par>
                              <p:par>
                                <p:cTn id="16" presetID="22" presetClass="entr" presetSubtype="1" fill="hold" grpId="0" nodeType="withEffect">
                                  <p:stCondLst>
                                    <p:cond delay="0"/>
                                  </p:stCondLst>
                                  <p:childTnLst>
                                    <p:set>
                                      <p:cBhvr>
                                        <p:cTn id="17" dur="1" fill="hold">
                                          <p:stCondLst>
                                            <p:cond delay="0"/>
                                          </p:stCondLst>
                                        </p:cTn>
                                        <p:tgtEl>
                                          <p:spTgt spid="57"/>
                                        </p:tgtEl>
                                        <p:attrNameLst>
                                          <p:attrName>style.visibility</p:attrName>
                                        </p:attrNameLst>
                                      </p:cBhvr>
                                      <p:to>
                                        <p:strVal val="visible"/>
                                      </p:to>
                                    </p:set>
                                    <p:animEffect transition="in" filter="wipe(up)">
                                      <p:cBhvr>
                                        <p:cTn id="18" dur="500"/>
                                        <p:tgtEl>
                                          <p:spTgt spid="57"/>
                                        </p:tgtEl>
                                      </p:cBhvr>
                                    </p:animEffect>
                                  </p:childTnLst>
                                </p:cTn>
                              </p:par>
                              <p:par>
                                <p:cTn id="19" presetID="22" presetClass="entr" presetSubtype="1" fill="hold" nodeType="with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wipe(up)">
                                      <p:cBhvr>
                                        <p:cTn id="21" dur="500"/>
                                        <p:tgtEl>
                                          <p:spTgt spid="49"/>
                                        </p:tgtEl>
                                      </p:cBhvr>
                                    </p:animEffect>
                                  </p:childTnLst>
                                </p:cTn>
                              </p:par>
                              <p:par>
                                <p:cTn id="22" presetID="22" presetClass="entr" presetSubtype="1" fill="hold" nodeType="withEffect">
                                  <p:stCondLst>
                                    <p:cond delay="0"/>
                                  </p:stCondLst>
                                  <p:childTnLst>
                                    <p:set>
                                      <p:cBhvr>
                                        <p:cTn id="23" dur="1" fill="hold">
                                          <p:stCondLst>
                                            <p:cond delay="0"/>
                                          </p:stCondLst>
                                        </p:cTn>
                                        <p:tgtEl>
                                          <p:spTgt spid="50"/>
                                        </p:tgtEl>
                                        <p:attrNameLst>
                                          <p:attrName>style.visibility</p:attrName>
                                        </p:attrNameLst>
                                      </p:cBhvr>
                                      <p:to>
                                        <p:strVal val="visible"/>
                                      </p:to>
                                    </p:set>
                                    <p:animEffect transition="in" filter="wipe(up)">
                                      <p:cBhvr>
                                        <p:cTn id="24" dur="500"/>
                                        <p:tgtEl>
                                          <p:spTgt spid="50"/>
                                        </p:tgtEl>
                                      </p:cBhvr>
                                    </p:animEffect>
                                  </p:childTnLst>
                                </p:cTn>
                              </p:par>
                              <p:par>
                                <p:cTn id="25" presetID="22" presetClass="entr" presetSubtype="1" fill="hold" grpId="0" nodeType="withEffect">
                                  <p:stCondLst>
                                    <p:cond delay="0"/>
                                  </p:stCondLst>
                                  <p:childTnLst>
                                    <p:set>
                                      <p:cBhvr>
                                        <p:cTn id="26" dur="1" fill="hold">
                                          <p:stCondLst>
                                            <p:cond delay="0"/>
                                          </p:stCondLst>
                                        </p:cTn>
                                        <p:tgtEl>
                                          <p:spTgt spid="58"/>
                                        </p:tgtEl>
                                        <p:attrNameLst>
                                          <p:attrName>style.visibility</p:attrName>
                                        </p:attrNameLst>
                                      </p:cBhvr>
                                      <p:to>
                                        <p:strVal val="visible"/>
                                      </p:to>
                                    </p:set>
                                    <p:animEffect transition="in" filter="wipe(up)">
                                      <p:cBhvr>
                                        <p:cTn id="27" dur="500"/>
                                        <p:tgtEl>
                                          <p:spTgt spid="58"/>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59"/>
                                        </p:tgtEl>
                                        <p:attrNameLst>
                                          <p:attrName>style.visibility</p:attrName>
                                        </p:attrNameLst>
                                      </p:cBhvr>
                                      <p:to>
                                        <p:strVal val="visible"/>
                                      </p:to>
                                    </p:set>
                                    <p:animEffect transition="in" filter="wipe(up)">
                                      <p:cBhvr>
                                        <p:cTn id="30" dur="500"/>
                                        <p:tgtEl>
                                          <p:spTgt spid="59"/>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60"/>
                                        </p:tgtEl>
                                        <p:attrNameLst>
                                          <p:attrName>style.visibility</p:attrName>
                                        </p:attrNameLst>
                                      </p:cBhvr>
                                      <p:to>
                                        <p:strVal val="visible"/>
                                      </p:to>
                                    </p:set>
                                    <p:animEffect transition="in" filter="wipe(up)">
                                      <p:cBhvr>
                                        <p:cTn id="33" dur="500"/>
                                        <p:tgtEl>
                                          <p:spTgt spid="60"/>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1" fill="hold" nodeType="clickEffect">
                                  <p:stCondLst>
                                    <p:cond delay="0"/>
                                  </p:stCondLst>
                                  <p:childTnLst>
                                    <p:set>
                                      <p:cBhvr>
                                        <p:cTn id="37" dur="1" fill="hold">
                                          <p:stCondLst>
                                            <p:cond delay="0"/>
                                          </p:stCondLst>
                                        </p:cTn>
                                        <p:tgtEl>
                                          <p:spTgt spid="51"/>
                                        </p:tgtEl>
                                        <p:attrNameLst>
                                          <p:attrName>style.visibility</p:attrName>
                                        </p:attrNameLst>
                                      </p:cBhvr>
                                      <p:to>
                                        <p:strVal val="visible"/>
                                      </p:to>
                                    </p:set>
                                    <p:animEffect transition="in" filter="wipe(up)">
                                      <p:cBhvr>
                                        <p:cTn id="38" dur="500"/>
                                        <p:tgtEl>
                                          <p:spTgt spid="51"/>
                                        </p:tgtEl>
                                      </p:cBhvr>
                                    </p:animEffect>
                                  </p:childTnLst>
                                </p:cTn>
                              </p:par>
                              <p:par>
                                <p:cTn id="39" presetID="22" presetClass="entr" presetSubtype="1" fill="hold" nodeType="withEffect">
                                  <p:stCondLst>
                                    <p:cond delay="0"/>
                                  </p:stCondLst>
                                  <p:childTnLst>
                                    <p:set>
                                      <p:cBhvr>
                                        <p:cTn id="40" dur="1" fill="hold">
                                          <p:stCondLst>
                                            <p:cond delay="0"/>
                                          </p:stCondLst>
                                        </p:cTn>
                                        <p:tgtEl>
                                          <p:spTgt spid="52"/>
                                        </p:tgtEl>
                                        <p:attrNameLst>
                                          <p:attrName>style.visibility</p:attrName>
                                        </p:attrNameLst>
                                      </p:cBhvr>
                                      <p:to>
                                        <p:strVal val="visible"/>
                                      </p:to>
                                    </p:set>
                                    <p:animEffect transition="in" filter="wipe(up)">
                                      <p:cBhvr>
                                        <p:cTn id="41" dur="500"/>
                                        <p:tgtEl>
                                          <p:spTgt spid="52"/>
                                        </p:tgtEl>
                                      </p:cBhvr>
                                    </p:animEffect>
                                  </p:childTnLst>
                                </p:cTn>
                              </p:par>
                              <p:par>
                                <p:cTn id="42" presetID="22" presetClass="entr" presetSubtype="1" fill="hold" nodeType="withEffect">
                                  <p:stCondLst>
                                    <p:cond delay="0"/>
                                  </p:stCondLst>
                                  <p:childTnLst>
                                    <p:set>
                                      <p:cBhvr>
                                        <p:cTn id="43" dur="1" fill="hold">
                                          <p:stCondLst>
                                            <p:cond delay="0"/>
                                          </p:stCondLst>
                                        </p:cTn>
                                        <p:tgtEl>
                                          <p:spTgt spid="53"/>
                                        </p:tgtEl>
                                        <p:attrNameLst>
                                          <p:attrName>style.visibility</p:attrName>
                                        </p:attrNameLst>
                                      </p:cBhvr>
                                      <p:to>
                                        <p:strVal val="visible"/>
                                      </p:to>
                                    </p:set>
                                    <p:animEffect transition="in" filter="wipe(up)">
                                      <p:cBhvr>
                                        <p:cTn id="44" dur="500"/>
                                        <p:tgtEl>
                                          <p:spTgt spid="53"/>
                                        </p:tgtEl>
                                      </p:cBhvr>
                                    </p:animEffect>
                                  </p:childTnLst>
                                </p:cTn>
                              </p:par>
                              <p:par>
                                <p:cTn id="45" presetID="22" presetClass="entr" presetSubtype="1" fill="hold" grpId="0" nodeType="withEffect">
                                  <p:stCondLst>
                                    <p:cond delay="0"/>
                                  </p:stCondLst>
                                  <p:childTnLst>
                                    <p:set>
                                      <p:cBhvr>
                                        <p:cTn id="46" dur="1" fill="hold">
                                          <p:stCondLst>
                                            <p:cond delay="0"/>
                                          </p:stCondLst>
                                        </p:cTn>
                                        <p:tgtEl>
                                          <p:spTgt spid="61"/>
                                        </p:tgtEl>
                                        <p:attrNameLst>
                                          <p:attrName>style.visibility</p:attrName>
                                        </p:attrNameLst>
                                      </p:cBhvr>
                                      <p:to>
                                        <p:strVal val="visible"/>
                                      </p:to>
                                    </p:set>
                                    <p:animEffect transition="in" filter="wipe(up)">
                                      <p:cBhvr>
                                        <p:cTn id="47" dur="500"/>
                                        <p:tgtEl>
                                          <p:spTgt spid="61"/>
                                        </p:tgtEl>
                                      </p:cBhvr>
                                    </p:animEffect>
                                  </p:childTnLst>
                                </p:cTn>
                              </p:par>
                              <p:par>
                                <p:cTn id="48" presetID="22" presetClass="entr" presetSubtype="1" fill="hold" grpId="0" nodeType="withEffect">
                                  <p:stCondLst>
                                    <p:cond delay="0"/>
                                  </p:stCondLst>
                                  <p:childTnLst>
                                    <p:set>
                                      <p:cBhvr>
                                        <p:cTn id="49" dur="1" fill="hold">
                                          <p:stCondLst>
                                            <p:cond delay="0"/>
                                          </p:stCondLst>
                                        </p:cTn>
                                        <p:tgtEl>
                                          <p:spTgt spid="62"/>
                                        </p:tgtEl>
                                        <p:attrNameLst>
                                          <p:attrName>style.visibility</p:attrName>
                                        </p:attrNameLst>
                                      </p:cBhvr>
                                      <p:to>
                                        <p:strVal val="visible"/>
                                      </p:to>
                                    </p:set>
                                    <p:animEffect transition="in" filter="wipe(up)">
                                      <p:cBhvr>
                                        <p:cTn id="50" dur="500"/>
                                        <p:tgtEl>
                                          <p:spTgt spid="62"/>
                                        </p:tgtEl>
                                      </p:cBhvr>
                                    </p:animEffect>
                                  </p:childTnLst>
                                </p:cTn>
                              </p:par>
                              <p:par>
                                <p:cTn id="51" presetID="22" presetClass="entr" presetSubtype="1" fill="hold" grpId="0" nodeType="withEffect">
                                  <p:stCondLst>
                                    <p:cond delay="0"/>
                                  </p:stCondLst>
                                  <p:childTnLst>
                                    <p:set>
                                      <p:cBhvr>
                                        <p:cTn id="52" dur="1" fill="hold">
                                          <p:stCondLst>
                                            <p:cond delay="0"/>
                                          </p:stCondLst>
                                        </p:cTn>
                                        <p:tgtEl>
                                          <p:spTgt spid="63"/>
                                        </p:tgtEl>
                                        <p:attrNameLst>
                                          <p:attrName>style.visibility</p:attrName>
                                        </p:attrNameLst>
                                      </p:cBhvr>
                                      <p:to>
                                        <p:strVal val="visible"/>
                                      </p:to>
                                    </p:set>
                                    <p:animEffect transition="in" filter="wipe(up)">
                                      <p:cBhvr>
                                        <p:cTn id="53" dur="500"/>
                                        <p:tgtEl>
                                          <p:spTgt spid="63"/>
                                        </p:tgtEl>
                                      </p:cBhvr>
                                    </p:animEffect>
                                  </p:childTnLst>
                                </p:cTn>
                              </p:par>
                              <p:par>
                                <p:cTn id="54" presetID="22" presetClass="entr" presetSubtype="1" fill="hold" grpId="0" nodeType="withEffect">
                                  <p:stCondLst>
                                    <p:cond delay="0"/>
                                  </p:stCondLst>
                                  <p:childTnLst>
                                    <p:set>
                                      <p:cBhvr>
                                        <p:cTn id="55" dur="1" fill="hold">
                                          <p:stCondLst>
                                            <p:cond delay="0"/>
                                          </p:stCondLst>
                                        </p:cTn>
                                        <p:tgtEl>
                                          <p:spTgt spid="64"/>
                                        </p:tgtEl>
                                        <p:attrNameLst>
                                          <p:attrName>style.visibility</p:attrName>
                                        </p:attrNameLst>
                                      </p:cBhvr>
                                      <p:to>
                                        <p:strVal val="visible"/>
                                      </p:to>
                                    </p:set>
                                    <p:animEffect transition="in" filter="wipe(up)">
                                      <p:cBhvr>
                                        <p:cTn id="56" dur="500"/>
                                        <p:tgtEl>
                                          <p:spTgt spid="64"/>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1" fill="hold" nodeType="clickEffect">
                                  <p:stCondLst>
                                    <p:cond delay="0"/>
                                  </p:stCondLst>
                                  <p:childTnLst>
                                    <p:set>
                                      <p:cBhvr>
                                        <p:cTn id="60" dur="1" fill="hold">
                                          <p:stCondLst>
                                            <p:cond delay="0"/>
                                          </p:stCondLst>
                                        </p:cTn>
                                        <p:tgtEl>
                                          <p:spTgt spid="54"/>
                                        </p:tgtEl>
                                        <p:attrNameLst>
                                          <p:attrName>style.visibility</p:attrName>
                                        </p:attrNameLst>
                                      </p:cBhvr>
                                      <p:to>
                                        <p:strVal val="visible"/>
                                      </p:to>
                                    </p:set>
                                    <p:animEffect transition="in" filter="wipe(up)">
                                      <p:cBhvr>
                                        <p:cTn id="61" dur="500"/>
                                        <p:tgtEl>
                                          <p:spTgt spid="54"/>
                                        </p:tgtEl>
                                      </p:cBhvr>
                                    </p:animEffect>
                                  </p:childTnLst>
                                </p:cTn>
                              </p:par>
                              <p:par>
                                <p:cTn id="62" presetID="22" presetClass="entr" presetSubtype="1" fill="hold" nodeType="withEffect">
                                  <p:stCondLst>
                                    <p:cond delay="0"/>
                                  </p:stCondLst>
                                  <p:childTnLst>
                                    <p:set>
                                      <p:cBhvr>
                                        <p:cTn id="63" dur="1" fill="hold">
                                          <p:stCondLst>
                                            <p:cond delay="0"/>
                                          </p:stCondLst>
                                        </p:cTn>
                                        <p:tgtEl>
                                          <p:spTgt spid="70"/>
                                        </p:tgtEl>
                                        <p:attrNameLst>
                                          <p:attrName>style.visibility</p:attrName>
                                        </p:attrNameLst>
                                      </p:cBhvr>
                                      <p:to>
                                        <p:strVal val="visible"/>
                                      </p:to>
                                    </p:set>
                                    <p:animEffect transition="in" filter="wipe(up)">
                                      <p:cBhvr>
                                        <p:cTn id="64" dur="500"/>
                                        <p:tgtEl>
                                          <p:spTgt spid="70"/>
                                        </p:tgtEl>
                                      </p:cBhvr>
                                    </p:animEffect>
                                  </p:childTnLst>
                                </p:cTn>
                              </p:par>
                              <p:par>
                                <p:cTn id="65" presetID="22" presetClass="entr" presetSubtype="1" fill="hold" nodeType="withEffect">
                                  <p:stCondLst>
                                    <p:cond delay="0"/>
                                  </p:stCondLst>
                                  <p:childTnLst>
                                    <p:set>
                                      <p:cBhvr>
                                        <p:cTn id="66" dur="1" fill="hold">
                                          <p:stCondLst>
                                            <p:cond delay="0"/>
                                          </p:stCondLst>
                                        </p:cTn>
                                        <p:tgtEl>
                                          <p:spTgt spid="55"/>
                                        </p:tgtEl>
                                        <p:attrNameLst>
                                          <p:attrName>style.visibility</p:attrName>
                                        </p:attrNameLst>
                                      </p:cBhvr>
                                      <p:to>
                                        <p:strVal val="visible"/>
                                      </p:to>
                                    </p:set>
                                    <p:animEffect transition="in" filter="wipe(up)">
                                      <p:cBhvr>
                                        <p:cTn id="67" dur="500"/>
                                        <p:tgtEl>
                                          <p:spTgt spid="55"/>
                                        </p:tgtEl>
                                      </p:cBhvr>
                                    </p:animEffect>
                                  </p:childTnLst>
                                </p:cTn>
                              </p:par>
                              <p:par>
                                <p:cTn id="68" presetID="22" presetClass="entr" presetSubtype="1" fill="hold" nodeType="withEffect">
                                  <p:stCondLst>
                                    <p:cond delay="0"/>
                                  </p:stCondLst>
                                  <p:childTnLst>
                                    <p:set>
                                      <p:cBhvr>
                                        <p:cTn id="69" dur="1" fill="hold">
                                          <p:stCondLst>
                                            <p:cond delay="0"/>
                                          </p:stCondLst>
                                        </p:cTn>
                                        <p:tgtEl>
                                          <p:spTgt spid="56"/>
                                        </p:tgtEl>
                                        <p:attrNameLst>
                                          <p:attrName>style.visibility</p:attrName>
                                        </p:attrNameLst>
                                      </p:cBhvr>
                                      <p:to>
                                        <p:strVal val="visible"/>
                                      </p:to>
                                    </p:set>
                                    <p:animEffect transition="in" filter="wipe(up)">
                                      <p:cBhvr>
                                        <p:cTn id="70" dur="500"/>
                                        <p:tgtEl>
                                          <p:spTgt spid="56"/>
                                        </p:tgtEl>
                                      </p:cBhvr>
                                    </p:animEffect>
                                  </p:childTnLst>
                                </p:cTn>
                              </p:par>
                              <p:par>
                                <p:cTn id="71" presetID="22" presetClass="entr" presetSubtype="1" fill="hold" grpId="0" nodeType="withEffect">
                                  <p:stCondLst>
                                    <p:cond delay="0"/>
                                  </p:stCondLst>
                                  <p:childTnLst>
                                    <p:set>
                                      <p:cBhvr>
                                        <p:cTn id="72" dur="1" fill="hold">
                                          <p:stCondLst>
                                            <p:cond delay="0"/>
                                          </p:stCondLst>
                                        </p:cTn>
                                        <p:tgtEl>
                                          <p:spTgt spid="65"/>
                                        </p:tgtEl>
                                        <p:attrNameLst>
                                          <p:attrName>style.visibility</p:attrName>
                                        </p:attrNameLst>
                                      </p:cBhvr>
                                      <p:to>
                                        <p:strVal val="visible"/>
                                      </p:to>
                                    </p:set>
                                    <p:animEffect transition="in" filter="wipe(up)">
                                      <p:cBhvr>
                                        <p:cTn id="73" dur="500"/>
                                        <p:tgtEl>
                                          <p:spTgt spid="65"/>
                                        </p:tgtEl>
                                      </p:cBhvr>
                                    </p:animEffect>
                                  </p:childTnLst>
                                </p:cTn>
                              </p:par>
                              <p:par>
                                <p:cTn id="74" presetID="22" presetClass="entr" presetSubtype="1" fill="hold" grpId="0" nodeType="withEffect">
                                  <p:stCondLst>
                                    <p:cond delay="0"/>
                                  </p:stCondLst>
                                  <p:childTnLst>
                                    <p:set>
                                      <p:cBhvr>
                                        <p:cTn id="75" dur="1" fill="hold">
                                          <p:stCondLst>
                                            <p:cond delay="0"/>
                                          </p:stCondLst>
                                        </p:cTn>
                                        <p:tgtEl>
                                          <p:spTgt spid="66"/>
                                        </p:tgtEl>
                                        <p:attrNameLst>
                                          <p:attrName>style.visibility</p:attrName>
                                        </p:attrNameLst>
                                      </p:cBhvr>
                                      <p:to>
                                        <p:strVal val="visible"/>
                                      </p:to>
                                    </p:set>
                                    <p:animEffect transition="in" filter="wipe(up)">
                                      <p:cBhvr>
                                        <p:cTn id="76" dur="500"/>
                                        <p:tgtEl>
                                          <p:spTgt spid="66"/>
                                        </p:tgtEl>
                                      </p:cBhvr>
                                    </p:animEffect>
                                  </p:childTnLst>
                                </p:cTn>
                              </p:par>
                              <p:par>
                                <p:cTn id="77" presetID="22" presetClass="entr" presetSubtype="1" fill="hold" grpId="0" nodeType="withEffect">
                                  <p:stCondLst>
                                    <p:cond delay="0"/>
                                  </p:stCondLst>
                                  <p:childTnLst>
                                    <p:set>
                                      <p:cBhvr>
                                        <p:cTn id="78" dur="1" fill="hold">
                                          <p:stCondLst>
                                            <p:cond delay="0"/>
                                          </p:stCondLst>
                                        </p:cTn>
                                        <p:tgtEl>
                                          <p:spTgt spid="67"/>
                                        </p:tgtEl>
                                        <p:attrNameLst>
                                          <p:attrName>style.visibility</p:attrName>
                                        </p:attrNameLst>
                                      </p:cBhvr>
                                      <p:to>
                                        <p:strVal val="visible"/>
                                      </p:to>
                                    </p:set>
                                    <p:animEffect transition="in" filter="wipe(up)">
                                      <p:cBhvr>
                                        <p:cTn id="79" dur="500"/>
                                        <p:tgtEl>
                                          <p:spTgt spid="67"/>
                                        </p:tgtEl>
                                      </p:cBhvr>
                                    </p:animEffect>
                                  </p:childTnLst>
                                </p:cTn>
                              </p:par>
                              <p:par>
                                <p:cTn id="80" presetID="22" presetClass="entr" presetSubtype="1" fill="hold" grpId="0" nodeType="withEffect">
                                  <p:stCondLst>
                                    <p:cond delay="0"/>
                                  </p:stCondLst>
                                  <p:childTnLst>
                                    <p:set>
                                      <p:cBhvr>
                                        <p:cTn id="81" dur="1" fill="hold">
                                          <p:stCondLst>
                                            <p:cond delay="0"/>
                                          </p:stCondLst>
                                        </p:cTn>
                                        <p:tgtEl>
                                          <p:spTgt spid="68"/>
                                        </p:tgtEl>
                                        <p:attrNameLst>
                                          <p:attrName>style.visibility</p:attrName>
                                        </p:attrNameLst>
                                      </p:cBhvr>
                                      <p:to>
                                        <p:strVal val="visible"/>
                                      </p:to>
                                    </p:set>
                                    <p:animEffect transition="in" filter="wipe(up)">
                                      <p:cBhvr>
                                        <p:cTn id="82" dur="500"/>
                                        <p:tgtEl>
                                          <p:spTgt spid="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57" grpId="0" animBg="1"/>
      <p:bldP spid="58" grpId="0" animBg="1"/>
      <p:bldP spid="59" grpId="0" animBg="1"/>
      <p:bldP spid="60" grpId="0" animBg="1"/>
      <p:bldP spid="61" grpId="0" animBg="1"/>
      <p:bldP spid="62" grpId="0" animBg="1"/>
      <p:bldP spid="63" grpId="0" animBg="1"/>
      <p:bldP spid="64" grpId="0" animBg="1"/>
      <p:bldP spid="65" grpId="0" animBg="1"/>
      <p:bldP spid="66" grpId="0" animBg="1"/>
      <p:bldP spid="67" grpId="0" animBg="1"/>
      <p:bldP spid="6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18BFF0-61FA-498E-C237-AF5C6A19E82C}"/>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4F764979-3156-ECB1-D88E-C88D2EC7AC5F}"/>
              </a:ext>
            </a:extLst>
          </p:cNvPr>
          <p:cNvPicPr>
            <a:picLocks noChangeAspect="1"/>
          </p:cNvPicPr>
          <p:nvPr/>
        </p:nvPicPr>
        <p:blipFill>
          <a:blip r:embed="rId3"/>
          <a:stretch>
            <a:fillRect/>
          </a:stretch>
        </p:blipFill>
        <p:spPr>
          <a:xfrm>
            <a:off x="0" y="0"/>
            <a:ext cx="12192000" cy="7181850"/>
          </a:xfrm>
          <a:prstGeom prst="rect">
            <a:avLst/>
          </a:prstGeom>
        </p:spPr>
      </p:pic>
      <p:pic>
        <p:nvPicPr>
          <p:cNvPr id="3" name="Image 1" descr="preencoded.png">
            <a:extLst>
              <a:ext uri="{FF2B5EF4-FFF2-40B4-BE49-F238E27FC236}">
                <a16:creationId xmlns:a16="http://schemas.microsoft.com/office/drawing/2014/main" id="{6E66A715-F0FF-389D-9825-B37C80EB37A9}"/>
              </a:ext>
            </a:extLst>
          </p:cNvPr>
          <p:cNvPicPr>
            <a:picLocks noChangeAspect="1"/>
          </p:cNvPicPr>
          <p:nvPr/>
        </p:nvPicPr>
        <p:blipFill>
          <a:blip r:embed="rId4"/>
          <a:stretch>
            <a:fillRect/>
          </a:stretch>
        </p:blipFill>
        <p:spPr>
          <a:xfrm>
            <a:off x="0" y="0"/>
            <a:ext cx="12192000" cy="723900"/>
          </a:xfrm>
          <a:prstGeom prst="rect">
            <a:avLst/>
          </a:prstGeom>
        </p:spPr>
      </p:pic>
      <p:pic>
        <p:nvPicPr>
          <p:cNvPr id="13" name="Image 11" descr="preencoded.png">
            <a:extLst>
              <a:ext uri="{FF2B5EF4-FFF2-40B4-BE49-F238E27FC236}">
                <a16:creationId xmlns:a16="http://schemas.microsoft.com/office/drawing/2014/main" id="{0CBE51CC-3ABB-07E6-C6E2-85EA0AF7213F}"/>
              </a:ext>
            </a:extLst>
          </p:cNvPr>
          <p:cNvPicPr>
            <a:picLocks noChangeAspect="1"/>
          </p:cNvPicPr>
          <p:nvPr/>
        </p:nvPicPr>
        <p:blipFill>
          <a:blip r:embed="rId5"/>
          <a:stretch>
            <a:fillRect/>
          </a:stretch>
        </p:blipFill>
        <p:spPr>
          <a:xfrm>
            <a:off x="247650" y="1028907"/>
            <a:ext cx="11696700" cy="5613367"/>
          </a:xfrm>
          <a:prstGeom prst="rect">
            <a:avLst/>
          </a:prstGeom>
        </p:spPr>
      </p:pic>
      <p:pic>
        <p:nvPicPr>
          <p:cNvPr id="14" name="Image 12" descr="preencoded.png">
            <a:extLst>
              <a:ext uri="{FF2B5EF4-FFF2-40B4-BE49-F238E27FC236}">
                <a16:creationId xmlns:a16="http://schemas.microsoft.com/office/drawing/2014/main" id="{DE7B4CAE-4D3A-27EF-1B23-3E1EBBACC458}"/>
              </a:ext>
            </a:extLst>
          </p:cNvPr>
          <p:cNvPicPr>
            <a:picLocks noChangeAspect="1"/>
          </p:cNvPicPr>
          <p:nvPr/>
        </p:nvPicPr>
        <p:blipFill>
          <a:blip r:embed="rId6"/>
          <a:stretch>
            <a:fillRect/>
          </a:stretch>
        </p:blipFill>
        <p:spPr>
          <a:xfrm>
            <a:off x="247649" y="1008391"/>
            <a:ext cx="11696699" cy="537212"/>
          </a:xfrm>
          <a:prstGeom prst="rect">
            <a:avLst/>
          </a:prstGeom>
        </p:spPr>
      </p:pic>
      <p:pic>
        <p:nvPicPr>
          <p:cNvPr id="15" name="Image 13" descr="preencoded.png">
            <a:extLst>
              <a:ext uri="{FF2B5EF4-FFF2-40B4-BE49-F238E27FC236}">
                <a16:creationId xmlns:a16="http://schemas.microsoft.com/office/drawing/2014/main" id="{1510A56F-AC7D-B08F-9F50-353EE23B6FBD}"/>
              </a:ext>
            </a:extLst>
          </p:cNvPr>
          <p:cNvPicPr>
            <a:picLocks noChangeAspect="1"/>
          </p:cNvPicPr>
          <p:nvPr/>
        </p:nvPicPr>
        <p:blipFill>
          <a:blip r:embed="rId7"/>
          <a:stretch>
            <a:fillRect/>
          </a:stretch>
        </p:blipFill>
        <p:spPr>
          <a:xfrm>
            <a:off x="423862" y="1086058"/>
            <a:ext cx="315231" cy="274114"/>
          </a:xfrm>
          <a:prstGeom prst="rect">
            <a:avLst/>
          </a:prstGeom>
        </p:spPr>
      </p:pic>
      <p:pic>
        <p:nvPicPr>
          <p:cNvPr id="16" name="Image 14" descr="preencoded.png">
            <a:extLst>
              <a:ext uri="{FF2B5EF4-FFF2-40B4-BE49-F238E27FC236}">
                <a16:creationId xmlns:a16="http://schemas.microsoft.com/office/drawing/2014/main" id="{489087DE-C92E-7D41-D34D-50E3A0334E94}"/>
              </a:ext>
            </a:extLst>
          </p:cNvPr>
          <p:cNvPicPr>
            <a:picLocks noChangeAspect="1"/>
          </p:cNvPicPr>
          <p:nvPr/>
        </p:nvPicPr>
        <p:blipFill>
          <a:blip r:embed="rId8"/>
          <a:stretch>
            <a:fillRect/>
          </a:stretch>
        </p:blipFill>
        <p:spPr>
          <a:xfrm>
            <a:off x="1227668" y="1638508"/>
            <a:ext cx="511042" cy="476250"/>
          </a:xfrm>
          <a:prstGeom prst="rect">
            <a:avLst/>
          </a:prstGeom>
        </p:spPr>
      </p:pic>
      <p:pic>
        <p:nvPicPr>
          <p:cNvPr id="17" name="Image 15" descr="preencoded.png">
            <a:extLst>
              <a:ext uri="{FF2B5EF4-FFF2-40B4-BE49-F238E27FC236}">
                <a16:creationId xmlns:a16="http://schemas.microsoft.com/office/drawing/2014/main" id="{6BF99E34-9B76-D421-D978-C5AF70CAB8ED}"/>
              </a:ext>
            </a:extLst>
          </p:cNvPr>
          <p:cNvPicPr>
            <a:picLocks noChangeAspect="1"/>
          </p:cNvPicPr>
          <p:nvPr/>
        </p:nvPicPr>
        <p:blipFill>
          <a:blip r:embed="rId9"/>
          <a:stretch>
            <a:fillRect/>
          </a:stretch>
        </p:blipFill>
        <p:spPr>
          <a:xfrm>
            <a:off x="1349452" y="1741663"/>
            <a:ext cx="269156" cy="301455"/>
          </a:xfrm>
          <a:prstGeom prst="rect">
            <a:avLst/>
          </a:prstGeom>
        </p:spPr>
      </p:pic>
      <p:pic>
        <p:nvPicPr>
          <p:cNvPr id="18" name="Image 16" descr="preencoded.png">
            <a:extLst>
              <a:ext uri="{FF2B5EF4-FFF2-40B4-BE49-F238E27FC236}">
                <a16:creationId xmlns:a16="http://schemas.microsoft.com/office/drawing/2014/main" id="{BAE2260C-6CA4-80BA-1313-63A2CB0F4238}"/>
              </a:ext>
            </a:extLst>
          </p:cNvPr>
          <p:cNvPicPr>
            <a:picLocks noChangeAspect="1"/>
          </p:cNvPicPr>
          <p:nvPr/>
        </p:nvPicPr>
        <p:blipFill>
          <a:blip r:embed="rId10"/>
          <a:stretch>
            <a:fillRect/>
          </a:stretch>
        </p:blipFill>
        <p:spPr>
          <a:xfrm>
            <a:off x="1277278" y="2771441"/>
            <a:ext cx="462299" cy="476250"/>
          </a:xfrm>
          <a:prstGeom prst="rect">
            <a:avLst/>
          </a:prstGeom>
        </p:spPr>
      </p:pic>
      <p:pic>
        <p:nvPicPr>
          <p:cNvPr id="19" name="Image 17" descr="preencoded.png">
            <a:extLst>
              <a:ext uri="{FF2B5EF4-FFF2-40B4-BE49-F238E27FC236}">
                <a16:creationId xmlns:a16="http://schemas.microsoft.com/office/drawing/2014/main" id="{9386F7F2-DBEE-3A16-FAA5-FA9B012151F4}"/>
              </a:ext>
            </a:extLst>
          </p:cNvPr>
          <p:cNvPicPr>
            <a:picLocks noChangeAspect="1"/>
          </p:cNvPicPr>
          <p:nvPr/>
        </p:nvPicPr>
        <p:blipFill>
          <a:blip r:embed="rId11"/>
          <a:stretch>
            <a:fillRect/>
          </a:stretch>
        </p:blipFill>
        <p:spPr>
          <a:xfrm>
            <a:off x="1431399" y="2876216"/>
            <a:ext cx="190500" cy="266700"/>
          </a:xfrm>
          <a:prstGeom prst="rect">
            <a:avLst/>
          </a:prstGeom>
        </p:spPr>
      </p:pic>
      <p:pic>
        <p:nvPicPr>
          <p:cNvPr id="20" name="Image 18" descr="preencoded.png">
            <a:extLst>
              <a:ext uri="{FF2B5EF4-FFF2-40B4-BE49-F238E27FC236}">
                <a16:creationId xmlns:a16="http://schemas.microsoft.com/office/drawing/2014/main" id="{2220F06E-711F-C32C-0E62-A1CA341E585D}"/>
              </a:ext>
            </a:extLst>
          </p:cNvPr>
          <p:cNvPicPr>
            <a:picLocks noChangeAspect="1"/>
          </p:cNvPicPr>
          <p:nvPr/>
        </p:nvPicPr>
        <p:blipFill>
          <a:blip r:embed="rId12"/>
          <a:stretch>
            <a:fillRect/>
          </a:stretch>
        </p:blipFill>
        <p:spPr>
          <a:xfrm>
            <a:off x="1292209" y="4086743"/>
            <a:ext cx="462299" cy="476250"/>
          </a:xfrm>
          <a:prstGeom prst="rect">
            <a:avLst/>
          </a:prstGeom>
        </p:spPr>
      </p:pic>
      <p:pic>
        <p:nvPicPr>
          <p:cNvPr id="21" name="Image 19" descr="preencoded.png">
            <a:extLst>
              <a:ext uri="{FF2B5EF4-FFF2-40B4-BE49-F238E27FC236}">
                <a16:creationId xmlns:a16="http://schemas.microsoft.com/office/drawing/2014/main" id="{DF14C039-D5C0-6DEF-36A8-E0FAF0417D6C}"/>
              </a:ext>
            </a:extLst>
          </p:cNvPr>
          <p:cNvPicPr>
            <a:picLocks noChangeAspect="1"/>
          </p:cNvPicPr>
          <p:nvPr/>
        </p:nvPicPr>
        <p:blipFill>
          <a:blip r:embed="rId13"/>
          <a:stretch>
            <a:fillRect/>
          </a:stretch>
        </p:blipFill>
        <p:spPr>
          <a:xfrm>
            <a:off x="1428108" y="4189600"/>
            <a:ext cx="190500" cy="266700"/>
          </a:xfrm>
          <a:prstGeom prst="rect">
            <a:avLst/>
          </a:prstGeom>
        </p:spPr>
      </p:pic>
      <p:pic>
        <p:nvPicPr>
          <p:cNvPr id="22" name="Image 20" descr="preencoded.png">
            <a:extLst>
              <a:ext uri="{FF2B5EF4-FFF2-40B4-BE49-F238E27FC236}">
                <a16:creationId xmlns:a16="http://schemas.microsoft.com/office/drawing/2014/main" id="{7D89CF60-0679-1294-4098-6D9147FF71D6}"/>
              </a:ext>
            </a:extLst>
          </p:cNvPr>
          <p:cNvPicPr>
            <a:picLocks noChangeAspect="1"/>
          </p:cNvPicPr>
          <p:nvPr/>
        </p:nvPicPr>
        <p:blipFill>
          <a:blip r:embed="rId14"/>
          <a:stretch>
            <a:fillRect/>
          </a:stretch>
        </p:blipFill>
        <p:spPr>
          <a:xfrm>
            <a:off x="1281235" y="5316312"/>
            <a:ext cx="473065" cy="476250"/>
          </a:xfrm>
          <a:prstGeom prst="rect">
            <a:avLst/>
          </a:prstGeom>
        </p:spPr>
      </p:pic>
      <p:pic>
        <p:nvPicPr>
          <p:cNvPr id="23" name="Image 21" descr="preencoded.png">
            <a:extLst>
              <a:ext uri="{FF2B5EF4-FFF2-40B4-BE49-F238E27FC236}">
                <a16:creationId xmlns:a16="http://schemas.microsoft.com/office/drawing/2014/main" id="{4BD5A32C-F632-AF8C-F437-5F1CDDB6F23E}"/>
              </a:ext>
            </a:extLst>
          </p:cNvPr>
          <p:cNvPicPr>
            <a:picLocks noChangeAspect="1"/>
          </p:cNvPicPr>
          <p:nvPr/>
        </p:nvPicPr>
        <p:blipFill>
          <a:blip r:embed="rId15"/>
          <a:stretch>
            <a:fillRect/>
          </a:stretch>
        </p:blipFill>
        <p:spPr>
          <a:xfrm>
            <a:off x="1420425" y="5417356"/>
            <a:ext cx="190500" cy="266700"/>
          </a:xfrm>
          <a:prstGeom prst="rect">
            <a:avLst/>
          </a:prstGeom>
        </p:spPr>
      </p:pic>
      <p:pic>
        <p:nvPicPr>
          <p:cNvPr id="24" name="Image 22" descr="preencoded.png">
            <a:extLst>
              <a:ext uri="{FF2B5EF4-FFF2-40B4-BE49-F238E27FC236}">
                <a16:creationId xmlns:a16="http://schemas.microsoft.com/office/drawing/2014/main" id="{CD204B41-7E10-DAE6-1D5E-77C282A23CCA}"/>
              </a:ext>
            </a:extLst>
          </p:cNvPr>
          <p:cNvPicPr>
            <a:picLocks noChangeAspect="1"/>
          </p:cNvPicPr>
          <p:nvPr/>
        </p:nvPicPr>
        <p:blipFill>
          <a:blip r:embed="rId16"/>
          <a:stretch>
            <a:fillRect/>
          </a:stretch>
        </p:blipFill>
        <p:spPr>
          <a:xfrm>
            <a:off x="0" y="6829425"/>
            <a:ext cx="12192000" cy="352425"/>
          </a:xfrm>
          <a:prstGeom prst="rect">
            <a:avLst/>
          </a:prstGeom>
        </p:spPr>
      </p:pic>
      <p:sp>
        <p:nvSpPr>
          <p:cNvPr id="25" name="Text 0">
            <a:extLst>
              <a:ext uri="{FF2B5EF4-FFF2-40B4-BE49-F238E27FC236}">
                <a16:creationId xmlns:a16="http://schemas.microsoft.com/office/drawing/2014/main" id="{94152355-9423-AE70-2051-98AAB7097898}"/>
              </a:ext>
            </a:extLst>
          </p:cNvPr>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Tổng quan về Thương mại điện tử và chỉ số EBI</a:t>
            </a:r>
            <a:endParaRPr lang="en-US" sz="2600" dirty="0">
              <a:latin typeface="Times New Roman" panose="02020603050405020304" pitchFamily="18" charset="0"/>
              <a:cs typeface="Times New Roman" panose="02020603050405020304" pitchFamily="18" charset="0"/>
            </a:endParaRPr>
          </a:p>
        </p:txBody>
      </p:sp>
      <p:sp>
        <p:nvSpPr>
          <p:cNvPr id="38" name="Text 13">
            <a:extLst>
              <a:ext uri="{FF2B5EF4-FFF2-40B4-BE49-F238E27FC236}">
                <a16:creationId xmlns:a16="http://schemas.microsoft.com/office/drawing/2014/main" id="{C9D52B5E-2F79-2B09-ADFF-7621F153B6AC}"/>
              </a:ext>
            </a:extLst>
          </p:cNvPr>
          <p:cNvSpPr/>
          <p:nvPr/>
        </p:nvSpPr>
        <p:spPr>
          <a:xfrm>
            <a:off x="987425" y="1124158"/>
            <a:ext cx="6076950"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B5E20"/>
                </a:solidFill>
                <a:latin typeface="Times New Roman" panose="02020603050405020304" pitchFamily="18" charset="0"/>
                <a:ea typeface="Arial" pitchFamily="34" charset="-122"/>
                <a:cs typeface="Times New Roman" panose="02020603050405020304" pitchFamily="18" charset="0"/>
              </a:rPr>
              <a:t>Ý nghĩa của EBI</a:t>
            </a:r>
            <a:endParaRPr lang="en-US" sz="2400" dirty="0">
              <a:latin typeface="Times New Roman" panose="02020603050405020304" pitchFamily="18" charset="0"/>
              <a:cs typeface="Times New Roman" panose="02020603050405020304" pitchFamily="18" charset="0"/>
            </a:endParaRPr>
          </a:p>
        </p:txBody>
      </p:sp>
      <p:sp>
        <p:nvSpPr>
          <p:cNvPr id="39" name="Text 14">
            <a:extLst>
              <a:ext uri="{FF2B5EF4-FFF2-40B4-BE49-F238E27FC236}">
                <a16:creationId xmlns:a16="http://schemas.microsoft.com/office/drawing/2014/main" id="{F2D5DDBE-6AE6-BFB7-ED23-40008300C3D2}"/>
              </a:ext>
            </a:extLst>
          </p:cNvPr>
          <p:cNvSpPr/>
          <p:nvPr/>
        </p:nvSpPr>
        <p:spPr>
          <a:xfrm>
            <a:off x="1881584" y="1638508"/>
            <a:ext cx="5617250" cy="239296"/>
          </a:xfrm>
          <a:prstGeom prst="rect">
            <a:avLst/>
          </a:prstGeom>
          <a:noFill/>
          <a:ln/>
        </p:spPr>
        <p:txBody>
          <a:bodyPr wrap="square" lIns="0" tIns="0" rIns="0" bIns="0" rtlCol="0" anchor="t">
            <a:spAutoFit/>
          </a:bodyPr>
          <a:lstStyle/>
          <a:p>
            <a:pPr marL="0" indent="0">
              <a:lnSpc>
                <a:spcPts val="1800"/>
              </a:lnSpc>
              <a:buNone/>
            </a:pPr>
            <a:r>
              <a:rPr lang="en-US" sz="2200" b="1" dirty="0">
                <a:solidFill>
                  <a:srgbClr val="000000"/>
                </a:solidFill>
                <a:latin typeface="Times New Roman" panose="02020603050405020304" pitchFamily="18" charset="0"/>
                <a:ea typeface="Arial" pitchFamily="34" charset="-122"/>
                <a:cs typeface="Times New Roman" panose="02020603050405020304" pitchFamily="18" charset="0"/>
              </a:rPr>
              <a:t>Đánh giá và so sánh</a:t>
            </a:r>
            <a:endParaRPr lang="en-US" sz="2200" dirty="0">
              <a:latin typeface="Times New Roman" panose="02020603050405020304" pitchFamily="18" charset="0"/>
              <a:cs typeface="Times New Roman" panose="02020603050405020304" pitchFamily="18" charset="0"/>
            </a:endParaRPr>
          </a:p>
        </p:txBody>
      </p:sp>
      <p:sp>
        <p:nvSpPr>
          <p:cNvPr id="40" name="Text 15">
            <a:extLst>
              <a:ext uri="{FF2B5EF4-FFF2-40B4-BE49-F238E27FC236}">
                <a16:creationId xmlns:a16="http://schemas.microsoft.com/office/drawing/2014/main" id="{565E7006-1EDA-FE4F-002C-E13C1CA07D68}"/>
              </a:ext>
            </a:extLst>
          </p:cNvPr>
          <p:cNvSpPr/>
          <p:nvPr/>
        </p:nvSpPr>
        <p:spPr>
          <a:xfrm>
            <a:off x="1881584" y="1867108"/>
            <a:ext cx="9963283" cy="867995"/>
          </a:xfrm>
          <a:prstGeom prst="rect">
            <a:avLst/>
          </a:prstGeom>
          <a:noFill/>
          <a:ln/>
        </p:spPr>
        <p:txBody>
          <a:bodyPr wrap="square" lIns="0" tIns="0" rIns="0" bIns="0" rtlCol="0" anchor="t">
            <a:spAutoFit/>
          </a:bodyPr>
          <a:lstStyle/>
          <a:p>
            <a:pPr marL="0" indent="0">
              <a:lnSpc>
                <a:spcPct val="1500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Giúp doanh nghiệp, nhà quản lý đánh giá nhanh chóng mức độ ứng dụng và phát triển TMĐT, đồng thời so sánh tiến bộ giữa các năm và giữa các địa phương.</a:t>
            </a:r>
            <a:endParaRPr lang="en-US" sz="2000" dirty="0">
              <a:latin typeface="Times New Roman" panose="02020603050405020304" pitchFamily="18" charset="0"/>
              <a:cs typeface="Times New Roman" panose="02020603050405020304" pitchFamily="18" charset="0"/>
            </a:endParaRPr>
          </a:p>
        </p:txBody>
      </p:sp>
      <p:sp>
        <p:nvSpPr>
          <p:cNvPr id="41" name="Text 16">
            <a:extLst>
              <a:ext uri="{FF2B5EF4-FFF2-40B4-BE49-F238E27FC236}">
                <a16:creationId xmlns:a16="http://schemas.microsoft.com/office/drawing/2014/main" id="{224B82F6-77EB-7B68-DE92-19F7A141DE8F}"/>
              </a:ext>
            </a:extLst>
          </p:cNvPr>
          <p:cNvSpPr/>
          <p:nvPr/>
        </p:nvSpPr>
        <p:spPr>
          <a:xfrm>
            <a:off x="1869363" y="2903620"/>
            <a:ext cx="5524753" cy="239296"/>
          </a:xfrm>
          <a:prstGeom prst="rect">
            <a:avLst/>
          </a:prstGeom>
          <a:noFill/>
          <a:ln/>
        </p:spPr>
        <p:txBody>
          <a:bodyPr wrap="square" lIns="0" tIns="0" rIns="0" bIns="0" rtlCol="0" anchor="t">
            <a:spAutoFit/>
          </a:bodyPr>
          <a:lstStyle/>
          <a:p>
            <a:pPr marL="0" indent="0">
              <a:lnSpc>
                <a:spcPts val="1800"/>
              </a:lnSpc>
              <a:buNone/>
            </a:pPr>
            <a:r>
              <a:rPr lang="en-US" sz="2200" b="1" dirty="0">
                <a:solidFill>
                  <a:srgbClr val="000000"/>
                </a:solidFill>
                <a:latin typeface="Times New Roman" panose="02020603050405020304" pitchFamily="18" charset="0"/>
                <a:ea typeface="Arial" pitchFamily="34" charset="-122"/>
                <a:cs typeface="Times New Roman" panose="02020603050405020304" pitchFamily="18" charset="0"/>
              </a:rPr>
              <a:t>Cung cấp thông tin chuyên sâu</a:t>
            </a:r>
            <a:endParaRPr lang="en-US" sz="2200" dirty="0">
              <a:latin typeface="Times New Roman" panose="02020603050405020304" pitchFamily="18" charset="0"/>
              <a:cs typeface="Times New Roman" panose="02020603050405020304" pitchFamily="18" charset="0"/>
            </a:endParaRPr>
          </a:p>
        </p:txBody>
      </p:sp>
      <p:sp>
        <p:nvSpPr>
          <p:cNvPr id="42" name="Text 17">
            <a:extLst>
              <a:ext uri="{FF2B5EF4-FFF2-40B4-BE49-F238E27FC236}">
                <a16:creationId xmlns:a16="http://schemas.microsoft.com/office/drawing/2014/main" id="{4B3F0B4E-0AB8-6179-C4A3-A95D83C9601E}"/>
              </a:ext>
            </a:extLst>
          </p:cNvPr>
          <p:cNvSpPr/>
          <p:nvPr/>
        </p:nvSpPr>
        <p:spPr>
          <a:xfrm>
            <a:off x="1875836" y="3169248"/>
            <a:ext cx="10074985" cy="867995"/>
          </a:xfrm>
          <a:prstGeom prst="rect">
            <a:avLst/>
          </a:prstGeom>
          <a:noFill/>
          <a:ln/>
        </p:spPr>
        <p:txBody>
          <a:bodyPr wrap="square" lIns="0" tIns="0" rIns="0" bIns="0" rtlCol="0" anchor="t">
            <a:spAutoFit/>
          </a:bodyPr>
          <a:lstStyle/>
          <a:p>
            <a:pPr marL="0" indent="0">
              <a:lnSpc>
                <a:spcPct val="1500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Báo cáo EBI cung cấp bức tranh toàn cảnh, số liệu cập nhật và phân tích chuyên sâu về lĩnh vực thương mại điện tử.</a:t>
            </a:r>
            <a:endParaRPr lang="en-US" sz="2000" dirty="0">
              <a:latin typeface="Times New Roman" panose="02020603050405020304" pitchFamily="18" charset="0"/>
              <a:cs typeface="Times New Roman" panose="02020603050405020304" pitchFamily="18" charset="0"/>
            </a:endParaRPr>
          </a:p>
        </p:txBody>
      </p:sp>
      <p:sp>
        <p:nvSpPr>
          <p:cNvPr id="43" name="Text 18">
            <a:extLst>
              <a:ext uri="{FF2B5EF4-FFF2-40B4-BE49-F238E27FC236}">
                <a16:creationId xmlns:a16="http://schemas.microsoft.com/office/drawing/2014/main" id="{F8ED5482-E8F2-7882-B5D4-1C526ADA968D}"/>
              </a:ext>
            </a:extLst>
          </p:cNvPr>
          <p:cNvSpPr/>
          <p:nvPr/>
        </p:nvSpPr>
        <p:spPr>
          <a:xfrm>
            <a:off x="1869363" y="4217004"/>
            <a:ext cx="5559951" cy="239296"/>
          </a:xfrm>
          <a:prstGeom prst="rect">
            <a:avLst/>
          </a:prstGeom>
          <a:noFill/>
          <a:ln/>
        </p:spPr>
        <p:txBody>
          <a:bodyPr wrap="square" lIns="0" tIns="0" rIns="0" bIns="0" rtlCol="0" anchor="t">
            <a:spAutoFit/>
          </a:bodyPr>
          <a:lstStyle/>
          <a:p>
            <a:pPr marL="0" indent="0">
              <a:lnSpc>
                <a:spcPts val="1800"/>
              </a:lnSpc>
              <a:buNone/>
            </a:pPr>
            <a:r>
              <a:rPr lang="en-US" sz="2200" b="1" dirty="0">
                <a:solidFill>
                  <a:srgbClr val="000000"/>
                </a:solidFill>
                <a:latin typeface="Times New Roman" panose="02020603050405020304" pitchFamily="18" charset="0"/>
                <a:ea typeface="Arial" pitchFamily="34" charset="-122"/>
                <a:cs typeface="Times New Roman" panose="02020603050405020304" pitchFamily="18" charset="0"/>
              </a:rPr>
              <a:t>Hỗ trợ xây dựng chính sách</a:t>
            </a:r>
            <a:endParaRPr lang="en-US" sz="2200" dirty="0">
              <a:latin typeface="Times New Roman" panose="02020603050405020304" pitchFamily="18" charset="0"/>
              <a:cs typeface="Times New Roman" panose="02020603050405020304" pitchFamily="18" charset="0"/>
            </a:endParaRPr>
          </a:p>
        </p:txBody>
      </p:sp>
      <p:sp>
        <p:nvSpPr>
          <p:cNvPr id="44" name="Text 19">
            <a:extLst>
              <a:ext uri="{FF2B5EF4-FFF2-40B4-BE49-F238E27FC236}">
                <a16:creationId xmlns:a16="http://schemas.microsoft.com/office/drawing/2014/main" id="{956783A0-59CA-AC40-6923-BB8283ACE315}"/>
              </a:ext>
            </a:extLst>
          </p:cNvPr>
          <p:cNvSpPr/>
          <p:nvPr/>
        </p:nvSpPr>
        <p:spPr>
          <a:xfrm>
            <a:off x="1840481" y="4373003"/>
            <a:ext cx="9936718" cy="867995"/>
          </a:xfrm>
          <a:prstGeom prst="rect">
            <a:avLst/>
          </a:prstGeom>
          <a:noFill/>
          <a:ln/>
        </p:spPr>
        <p:txBody>
          <a:bodyPr wrap="square" lIns="0" tIns="0" rIns="0" bIns="0" rtlCol="0" anchor="t">
            <a:spAutoFit/>
          </a:bodyPr>
          <a:lstStyle/>
          <a:p>
            <a:pPr marL="0" indent="0">
              <a:lnSpc>
                <a:spcPct val="1500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Chỉ số EBI là nguồn thông tin tin cậy, góp phần vào việc xây dựng chính sách, pháp luật, quản lý nhà nước về thương mại điện tử.</a:t>
            </a:r>
            <a:endParaRPr lang="en-US" sz="2000" dirty="0">
              <a:latin typeface="Times New Roman" panose="02020603050405020304" pitchFamily="18" charset="0"/>
              <a:cs typeface="Times New Roman" panose="02020603050405020304" pitchFamily="18" charset="0"/>
            </a:endParaRPr>
          </a:p>
        </p:txBody>
      </p:sp>
      <p:sp>
        <p:nvSpPr>
          <p:cNvPr id="45" name="Text 20">
            <a:extLst>
              <a:ext uri="{FF2B5EF4-FFF2-40B4-BE49-F238E27FC236}">
                <a16:creationId xmlns:a16="http://schemas.microsoft.com/office/drawing/2014/main" id="{B4967998-03BA-AB97-32D3-CD5532A69F8C}"/>
              </a:ext>
            </a:extLst>
          </p:cNvPr>
          <p:cNvSpPr/>
          <p:nvPr/>
        </p:nvSpPr>
        <p:spPr>
          <a:xfrm>
            <a:off x="1869363" y="5476281"/>
            <a:ext cx="5541779" cy="239296"/>
          </a:xfrm>
          <a:prstGeom prst="rect">
            <a:avLst/>
          </a:prstGeom>
          <a:noFill/>
          <a:ln/>
        </p:spPr>
        <p:txBody>
          <a:bodyPr wrap="square" lIns="0" tIns="0" rIns="0" bIns="0" rtlCol="0" anchor="t">
            <a:spAutoFit/>
          </a:bodyPr>
          <a:lstStyle/>
          <a:p>
            <a:pPr marL="0" indent="0">
              <a:lnSpc>
                <a:spcPts val="1800"/>
              </a:lnSpc>
              <a:buNone/>
            </a:pPr>
            <a:r>
              <a:rPr lang="en-US" sz="2200" b="1" dirty="0">
                <a:solidFill>
                  <a:srgbClr val="000000"/>
                </a:solidFill>
                <a:latin typeface="Times New Roman" panose="02020603050405020304" pitchFamily="18" charset="0"/>
                <a:ea typeface="Arial" pitchFamily="34" charset="-122"/>
                <a:cs typeface="Times New Roman" panose="02020603050405020304" pitchFamily="18" charset="0"/>
              </a:rPr>
              <a:t>Hỗ trợ hoạt động kinh doanh</a:t>
            </a:r>
            <a:endParaRPr lang="en-US" sz="2200" dirty="0">
              <a:latin typeface="Times New Roman" panose="02020603050405020304" pitchFamily="18" charset="0"/>
              <a:cs typeface="Times New Roman" panose="02020603050405020304" pitchFamily="18" charset="0"/>
            </a:endParaRPr>
          </a:p>
        </p:txBody>
      </p:sp>
      <p:sp>
        <p:nvSpPr>
          <p:cNvPr id="46" name="Text 21">
            <a:extLst>
              <a:ext uri="{FF2B5EF4-FFF2-40B4-BE49-F238E27FC236}">
                <a16:creationId xmlns:a16="http://schemas.microsoft.com/office/drawing/2014/main" id="{89D506A9-13AB-EEA3-987A-3EEBD890C73E}"/>
              </a:ext>
            </a:extLst>
          </p:cNvPr>
          <p:cNvSpPr/>
          <p:nvPr/>
        </p:nvSpPr>
        <p:spPr>
          <a:xfrm>
            <a:off x="1881584" y="5823967"/>
            <a:ext cx="9963283" cy="867995"/>
          </a:xfrm>
          <a:prstGeom prst="rect">
            <a:avLst/>
          </a:prstGeom>
          <a:noFill/>
          <a:ln/>
        </p:spPr>
        <p:txBody>
          <a:bodyPr wrap="square" lIns="0" tIns="0" rIns="0" bIns="0" rtlCol="0" anchor="t">
            <a:spAutoFit/>
          </a:bodyPr>
          <a:lstStyle/>
          <a:p>
            <a:pPr marL="0" indent="0">
              <a:lnSpc>
                <a:spcPct val="1500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Các doanh nghiệp sử dụng báo cáo để hiểu rõ hơn về thị trường, định hướng phát triển và nâng cao hoạt động kinh doanh.</a:t>
            </a:r>
            <a:endParaRPr lang="en-US" sz="2000" dirty="0">
              <a:latin typeface="Times New Roman" panose="02020603050405020304" pitchFamily="18" charset="0"/>
              <a:cs typeface="Times New Roman" panose="02020603050405020304" pitchFamily="18" charset="0"/>
            </a:endParaRPr>
          </a:p>
        </p:txBody>
      </p:sp>
      <p:sp>
        <p:nvSpPr>
          <p:cNvPr id="47" name="Text 22">
            <a:extLst>
              <a:ext uri="{FF2B5EF4-FFF2-40B4-BE49-F238E27FC236}">
                <a16:creationId xmlns:a16="http://schemas.microsoft.com/office/drawing/2014/main" id="{DF3E6666-2041-6E86-8CB5-2C9230CE2924}"/>
              </a:ext>
            </a:extLst>
          </p:cNvPr>
          <p:cNvSpPr/>
          <p:nvPr/>
        </p:nvSpPr>
        <p:spPr>
          <a:xfrm>
            <a:off x="190500" y="6905625"/>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3</a:t>
            </a:r>
            <a:endParaRPr lang="en-US" sz="98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0041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wipe(left)">
                                      <p:cBhvr>
                                        <p:cTn id="7" dur="500"/>
                                        <p:tgtEl>
                                          <p:spTgt spid="15"/>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8"/>
                                        </p:tgtEl>
                                        <p:attrNameLst>
                                          <p:attrName>style.visibility</p:attrName>
                                        </p:attrNameLst>
                                      </p:cBhvr>
                                      <p:to>
                                        <p:strVal val="visible"/>
                                      </p:to>
                                    </p:set>
                                    <p:animEffect transition="in" filter="wipe(left)">
                                      <p:cBhvr>
                                        <p:cTn id="10" dur="500"/>
                                        <p:tgtEl>
                                          <p:spTgt spid="38"/>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wipe(down)">
                                      <p:cBhvr>
                                        <p:cTn id="15" dur="500"/>
                                        <p:tgtEl>
                                          <p:spTgt spid="16"/>
                                        </p:tgtEl>
                                      </p:cBhvr>
                                    </p:animEffect>
                                  </p:childTnLst>
                                </p:cTn>
                              </p:par>
                              <p:par>
                                <p:cTn id="16" presetID="22" presetClass="entr" presetSubtype="4" fill="hold"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wipe(down)">
                                      <p:cBhvr>
                                        <p:cTn id="18" dur="500"/>
                                        <p:tgtEl>
                                          <p:spTgt spid="17"/>
                                        </p:tgtEl>
                                      </p:cBhvr>
                                    </p:animEffect>
                                  </p:childTnLst>
                                </p:cTn>
                              </p:par>
                              <p:par>
                                <p:cTn id="19" presetID="22" presetClass="entr" presetSubtype="4" fill="hold"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wipe(down)">
                                      <p:cBhvr>
                                        <p:cTn id="21" dur="500"/>
                                        <p:tgtEl>
                                          <p:spTgt spid="18"/>
                                        </p:tgtEl>
                                      </p:cBhvr>
                                    </p:animEffect>
                                  </p:childTnLst>
                                </p:cTn>
                              </p:par>
                              <p:par>
                                <p:cTn id="22" presetID="22" presetClass="entr" presetSubtype="4" fill="hold"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wipe(down)">
                                      <p:cBhvr>
                                        <p:cTn id="24" dur="500"/>
                                        <p:tgtEl>
                                          <p:spTgt spid="19"/>
                                        </p:tgtEl>
                                      </p:cBhvr>
                                    </p:animEffect>
                                  </p:childTnLst>
                                </p:cTn>
                              </p:par>
                              <p:par>
                                <p:cTn id="25" presetID="22" presetClass="entr" presetSubtype="4" fill="hold"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wipe(down)">
                                      <p:cBhvr>
                                        <p:cTn id="27" dur="500"/>
                                        <p:tgtEl>
                                          <p:spTgt spid="20"/>
                                        </p:tgtEl>
                                      </p:cBhvr>
                                    </p:animEffect>
                                  </p:childTnLst>
                                </p:cTn>
                              </p:par>
                              <p:par>
                                <p:cTn id="28" presetID="22" presetClass="entr" presetSubtype="4" fill="hold"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wipe(down)">
                                      <p:cBhvr>
                                        <p:cTn id="30" dur="500"/>
                                        <p:tgtEl>
                                          <p:spTgt spid="21"/>
                                        </p:tgtEl>
                                      </p:cBhvr>
                                    </p:animEffect>
                                  </p:childTnLst>
                                </p:cTn>
                              </p:par>
                              <p:par>
                                <p:cTn id="31" presetID="22" presetClass="entr" presetSubtype="4" fill="hold"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wipe(down)">
                                      <p:cBhvr>
                                        <p:cTn id="33" dur="500"/>
                                        <p:tgtEl>
                                          <p:spTgt spid="22"/>
                                        </p:tgtEl>
                                      </p:cBhvr>
                                    </p:animEffect>
                                  </p:childTnLst>
                                </p:cTn>
                              </p:par>
                              <p:par>
                                <p:cTn id="34" presetID="22" presetClass="entr" presetSubtype="4"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wipe(down)">
                                      <p:cBhvr>
                                        <p:cTn id="36" dur="500"/>
                                        <p:tgtEl>
                                          <p:spTgt spid="23"/>
                                        </p:tgtEl>
                                      </p:cBhvr>
                                    </p:animEffect>
                                  </p:childTnLst>
                                </p:cTn>
                              </p:par>
                              <p:par>
                                <p:cTn id="37" presetID="22" presetClass="entr" presetSubtype="4"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animEffect transition="in" filter="wipe(down)">
                                      <p:cBhvr>
                                        <p:cTn id="39" dur="500"/>
                                        <p:tgtEl>
                                          <p:spTgt spid="39"/>
                                        </p:tgtEl>
                                      </p:cBhvr>
                                    </p:animEffect>
                                  </p:childTnLst>
                                </p:cTn>
                              </p:par>
                              <p:par>
                                <p:cTn id="40" presetID="22" presetClass="entr" presetSubtype="4" fill="hold" grpId="0" nodeType="withEffect">
                                  <p:stCondLst>
                                    <p:cond delay="0"/>
                                  </p:stCondLst>
                                  <p:childTnLst>
                                    <p:set>
                                      <p:cBhvr>
                                        <p:cTn id="41" dur="1" fill="hold">
                                          <p:stCondLst>
                                            <p:cond delay="0"/>
                                          </p:stCondLst>
                                        </p:cTn>
                                        <p:tgtEl>
                                          <p:spTgt spid="40"/>
                                        </p:tgtEl>
                                        <p:attrNameLst>
                                          <p:attrName>style.visibility</p:attrName>
                                        </p:attrNameLst>
                                      </p:cBhvr>
                                      <p:to>
                                        <p:strVal val="visible"/>
                                      </p:to>
                                    </p:set>
                                    <p:animEffect transition="in" filter="wipe(down)">
                                      <p:cBhvr>
                                        <p:cTn id="42" dur="500"/>
                                        <p:tgtEl>
                                          <p:spTgt spid="40"/>
                                        </p:tgtEl>
                                      </p:cBhvr>
                                    </p:animEffect>
                                  </p:childTnLst>
                                </p:cTn>
                              </p:par>
                              <p:par>
                                <p:cTn id="43" presetID="22" presetClass="entr" presetSubtype="4" fill="hold" grpId="0" nodeType="withEffect">
                                  <p:stCondLst>
                                    <p:cond delay="0"/>
                                  </p:stCondLst>
                                  <p:childTnLst>
                                    <p:set>
                                      <p:cBhvr>
                                        <p:cTn id="44" dur="1" fill="hold">
                                          <p:stCondLst>
                                            <p:cond delay="0"/>
                                          </p:stCondLst>
                                        </p:cTn>
                                        <p:tgtEl>
                                          <p:spTgt spid="41"/>
                                        </p:tgtEl>
                                        <p:attrNameLst>
                                          <p:attrName>style.visibility</p:attrName>
                                        </p:attrNameLst>
                                      </p:cBhvr>
                                      <p:to>
                                        <p:strVal val="visible"/>
                                      </p:to>
                                    </p:set>
                                    <p:animEffect transition="in" filter="wipe(down)">
                                      <p:cBhvr>
                                        <p:cTn id="45" dur="500"/>
                                        <p:tgtEl>
                                          <p:spTgt spid="41"/>
                                        </p:tgtEl>
                                      </p:cBhvr>
                                    </p:animEffect>
                                  </p:childTnLst>
                                </p:cTn>
                              </p:par>
                              <p:par>
                                <p:cTn id="46" presetID="22" presetClass="entr" presetSubtype="4" fill="hold" grpId="0" nodeType="withEffect">
                                  <p:stCondLst>
                                    <p:cond delay="0"/>
                                  </p:stCondLst>
                                  <p:childTnLst>
                                    <p:set>
                                      <p:cBhvr>
                                        <p:cTn id="47" dur="1" fill="hold">
                                          <p:stCondLst>
                                            <p:cond delay="0"/>
                                          </p:stCondLst>
                                        </p:cTn>
                                        <p:tgtEl>
                                          <p:spTgt spid="42"/>
                                        </p:tgtEl>
                                        <p:attrNameLst>
                                          <p:attrName>style.visibility</p:attrName>
                                        </p:attrNameLst>
                                      </p:cBhvr>
                                      <p:to>
                                        <p:strVal val="visible"/>
                                      </p:to>
                                    </p:set>
                                    <p:animEffect transition="in" filter="wipe(down)">
                                      <p:cBhvr>
                                        <p:cTn id="48" dur="500"/>
                                        <p:tgtEl>
                                          <p:spTgt spid="42"/>
                                        </p:tgtEl>
                                      </p:cBhvr>
                                    </p:animEffect>
                                  </p:childTnLst>
                                </p:cTn>
                              </p:par>
                              <p:par>
                                <p:cTn id="49" presetID="22" presetClass="entr" presetSubtype="4" fill="hold" grpId="0" nodeType="withEffect">
                                  <p:stCondLst>
                                    <p:cond delay="0"/>
                                  </p:stCondLst>
                                  <p:childTnLst>
                                    <p:set>
                                      <p:cBhvr>
                                        <p:cTn id="50" dur="1" fill="hold">
                                          <p:stCondLst>
                                            <p:cond delay="0"/>
                                          </p:stCondLst>
                                        </p:cTn>
                                        <p:tgtEl>
                                          <p:spTgt spid="43"/>
                                        </p:tgtEl>
                                        <p:attrNameLst>
                                          <p:attrName>style.visibility</p:attrName>
                                        </p:attrNameLst>
                                      </p:cBhvr>
                                      <p:to>
                                        <p:strVal val="visible"/>
                                      </p:to>
                                    </p:set>
                                    <p:animEffect transition="in" filter="wipe(down)">
                                      <p:cBhvr>
                                        <p:cTn id="51" dur="500"/>
                                        <p:tgtEl>
                                          <p:spTgt spid="43"/>
                                        </p:tgtEl>
                                      </p:cBhvr>
                                    </p:animEffect>
                                  </p:childTnLst>
                                </p:cTn>
                              </p:par>
                              <p:par>
                                <p:cTn id="52" presetID="22" presetClass="entr" presetSubtype="4"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animEffect transition="in" filter="wipe(down)">
                                      <p:cBhvr>
                                        <p:cTn id="54" dur="500"/>
                                        <p:tgtEl>
                                          <p:spTgt spid="44"/>
                                        </p:tgtEl>
                                      </p:cBhvr>
                                    </p:animEffect>
                                  </p:childTnLst>
                                </p:cTn>
                              </p:par>
                              <p:par>
                                <p:cTn id="55" presetID="22" presetClass="entr" presetSubtype="4"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wipe(down)">
                                      <p:cBhvr>
                                        <p:cTn id="57" dur="500"/>
                                        <p:tgtEl>
                                          <p:spTgt spid="45"/>
                                        </p:tgtEl>
                                      </p:cBhvr>
                                    </p:animEffect>
                                  </p:childTnLst>
                                </p:cTn>
                              </p:par>
                              <p:par>
                                <p:cTn id="58" presetID="22" presetClass="entr" presetSubtype="4" fill="hold" grpId="0" nodeType="withEffect">
                                  <p:stCondLst>
                                    <p:cond delay="0"/>
                                  </p:stCondLst>
                                  <p:childTnLst>
                                    <p:set>
                                      <p:cBhvr>
                                        <p:cTn id="59" dur="1" fill="hold">
                                          <p:stCondLst>
                                            <p:cond delay="0"/>
                                          </p:stCondLst>
                                        </p:cTn>
                                        <p:tgtEl>
                                          <p:spTgt spid="46"/>
                                        </p:tgtEl>
                                        <p:attrNameLst>
                                          <p:attrName>style.visibility</p:attrName>
                                        </p:attrNameLst>
                                      </p:cBhvr>
                                      <p:to>
                                        <p:strVal val="visible"/>
                                      </p:to>
                                    </p:set>
                                    <p:animEffect transition="in" filter="wipe(down)">
                                      <p:cBhvr>
                                        <p:cTn id="60"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44" grpId="0" animBg="1"/>
      <p:bldP spid="45" grpId="0" animBg="1"/>
      <p:bldP spid="46"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p:cNvPicPr>
            <a:picLocks noChangeAspect="1"/>
          </p:cNvPicPr>
          <p:nvPr/>
        </p:nvPicPr>
        <p:blipFill>
          <a:blip r:embed="rId4"/>
          <a:stretch>
            <a:fillRect/>
          </a:stretch>
        </p:blipFill>
        <p:spPr>
          <a:xfrm>
            <a:off x="0" y="0"/>
            <a:ext cx="12192000" cy="723900"/>
          </a:xfrm>
          <a:prstGeom prst="rect">
            <a:avLst/>
          </a:prstGeom>
        </p:spPr>
      </p:pic>
      <p:pic>
        <p:nvPicPr>
          <p:cNvPr id="4" name="Image 2" descr="preencoded.png"/>
          <p:cNvPicPr>
            <a:picLocks noChangeAspect="1"/>
          </p:cNvPicPr>
          <p:nvPr/>
        </p:nvPicPr>
        <p:blipFill>
          <a:blip r:embed="rId5"/>
          <a:stretch>
            <a:fillRect/>
          </a:stretch>
        </p:blipFill>
        <p:spPr>
          <a:xfrm>
            <a:off x="190499" y="914400"/>
            <a:ext cx="11811001" cy="5404024"/>
          </a:xfrm>
          <a:prstGeom prst="rect">
            <a:avLst/>
          </a:prstGeom>
        </p:spPr>
      </p:pic>
      <p:pic>
        <p:nvPicPr>
          <p:cNvPr id="5" name="Image 3" descr="preencoded.png"/>
          <p:cNvPicPr>
            <a:picLocks noChangeAspect="1"/>
          </p:cNvPicPr>
          <p:nvPr/>
        </p:nvPicPr>
        <p:blipFill>
          <a:blip r:embed="rId6"/>
          <a:stretch>
            <a:fillRect/>
          </a:stretch>
        </p:blipFill>
        <p:spPr>
          <a:xfrm>
            <a:off x="190500" y="914400"/>
            <a:ext cx="11811000" cy="457200"/>
          </a:xfrm>
          <a:prstGeom prst="rect">
            <a:avLst/>
          </a:prstGeom>
        </p:spPr>
      </p:pic>
      <p:pic>
        <p:nvPicPr>
          <p:cNvPr id="6" name="Image 4" descr="preencoded.png"/>
          <p:cNvPicPr>
            <a:picLocks noChangeAspect="1"/>
          </p:cNvPicPr>
          <p:nvPr/>
        </p:nvPicPr>
        <p:blipFill>
          <a:blip r:embed="rId7"/>
          <a:stretch>
            <a:fillRect/>
          </a:stretch>
        </p:blipFill>
        <p:spPr>
          <a:xfrm>
            <a:off x="319616" y="981075"/>
            <a:ext cx="309563" cy="309563"/>
          </a:xfrm>
          <a:prstGeom prst="rect">
            <a:avLst/>
          </a:prstGeom>
        </p:spPr>
      </p:pic>
      <p:pic>
        <p:nvPicPr>
          <p:cNvPr id="7" name="Image 5" descr="preencoded.png"/>
          <p:cNvPicPr>
            <a:picLocks noChangeAspect="1"/>
          </p:cNvPicPr>
          <p:nvPr/>
        </p:nvPicPr>
        <p:blipFill>
          <a:blip r:embed="rId8"/>
          <a:stretch>
            <a:fillRect/>
          </a:stretch>
        </p:blipFill>
        <p:spPr>
          <a:xfrm>
            <a:off x="6978226" y="1740921"/>
            <a:ext cx="476250" cy="476250"/>
          </a:xfrm>
          <a:prstGeom prst="rect">
            <a:avLst/>
          </a:prstGeom>
        </p:spPr>
      </p:pic>
      <p:pic>
        <p:nvPicPr>
          <p:cNvPr id="8" name="Image 6" descr="preencoded.png"/>
          <p:cNvPicPr>
            <a:picLocks noChangeAspect="1"/>
          </p:cNvPicPr>
          <p:nvPr/>
        </p:nvPicPr>
        <p:blipFill>
          <a:blip r:embed="rId9"/>
          <a:stretch>
            <a:fillRect/>
          </a:stretch>
        </p:blipFill>
        <p:spPr>
          <a:xfrm>
            <a:off x="7154439" y="1845696"/>
            <a:ext cx="123825" cy="266700"/>
          </a:xfrm>
          <a:prstGeom prst="rect">
            <a:avLst/>
          </a:prstGeom>
        </p:spPr>
      </p:pic>
      <p:pic>
        <p:nvPicPr>
          <p:cNvPr id="9" name="Image 7" descr="preencoded.png"/>
          <p:cNvPicPr>
            <a:picLocks noChangeAspect="1"/>
          </p:cNvPicPr>
          <p:nvPr/>
        </p:nvPicPr>
        <p:blipFill>
          <a:blip r:embed="rId8"/>
          <a:stretch>
            <a:fillRect/>
          </a:stretch>
        </p:blipFill>
        <p:spPr>
          <a:xfrm>
            <a:off x="597989" y="1708382"/>
            <a:ext cx="476250" cy="476250"/>
          </a:xfrm>
          <a:prstGeom prst="rect">
            <a:avLst/>
          </a:prstGeom>
        </p:spPr>
      </p:pic>
      <p:pic>
        <p:nvPicPr>
          <p:cNvPr id="10" name="Image 8" descr="preencoded.png"/>
          <p:cNvPicPr>
            <a:picLocks noChangeAspect="1"/>
          </p:cNvPicPr>
          <p:nvPr/>
        </p:nvPicPr>
        <p:blipFill>
          <a:blip r:embed="rId10"/>
          <a:stretch>
            <a:fillRect/>
          </a:stretch>
        </p:blipFill>
        <p:spPr>
          <a:xfrm>
            <a:off x="740864" y="1813157"/>
            <a:ext cx="190500" cy="266700"/>
          </a:xfrm>
          <a:prstGeom prst="rect">
            <a:avLst/>
          </a:prstGeom>
        </p:spPr>
      </p:pic>
      <p:pic>
        <p:nvPicPr>
          <p:cNvPr id="30" name="Image 28" descr="preencoded.png"/>
          <p:cNvPicPr>
            <a:picLocks noChangeAspect="1"/>
          </p:cNvPicPr>
          <p:nvPr/>
        </p:nvPicPr>
        <p:blipFill>
          <a:blip r:embed="rId11"/>
          <a:stretch>
            <a:fillRect/>
          </a:stretch>
        </p:blipFill>
        <p:spPr>
          <a:xfrm>
            <a:off x="0" y="6505575"/>
            <a:ext cx="12192000" cy="352425"/>
          </a:xfrm>
          <a:prstGeom prst="rect">
            <a:avLst/>
          </a:prstGeom>
        </p:spPr>
      </p:pic>
      <p:sp>
        <p:nvSpPr>
          <p:cNvPr id="31" name="Text 0"/>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Quy mô và tốc độ tăng trưởng TMĐT Việt Nam 2024-2025</a:t>
            </a:r>
            <a:endParaRPr lang="en-US" sz="2600" dirty="0">
              <a:latin typeface="Times New Roman" panose="02020603050405020304" pitchFamily="18" charset="0"/>
              <a:cs typeface="Times New Roman" panose="02020603050405020304" pitchFamily="18" charset="0"/>
            </a:endParaRPr>
          </a:p>
        </p:txBody>
      </p:sp>
      <p:sp>
        <p:nvSpPr>
          <p:cNvPr id="32" name="Text 1"/>
          <p:cNvSpPr/>
          <p:nvPr/>
        </p:nvSpPr>
        <p:spPr>
          <a:xfrm>
            <a:off x="714375" y="1009650"/>
            <a:ext cx="6076950"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B5E20"/>
                </a:solidFill>
                <a:latin typeface="Times New Roman" panose="02020603050405020304" pitchFamily="18" charset="0"/>
                <a:ea typeface="Arial" pitchFamily="34" charset="-122"/>
                <a:cs typeface="Times New Roman" panose="02020603050405020304" pitchFamily="18" charset="0"/>
              </a:rPr>
              <a:t>Quy mô và Tốc độ Tăng trưởng</a:t>
            </a:r>
            <a:endParaRPr lang="en-US" sz="2400" dirty="0">
              <a:latin typeface="Times New Roman" panose="02020603050405020304" pitchFamily="18" charset="0"/>
              <a:cs typeface="Times New Roman" panose="02020603050405020304" pitchFamily="18" charset="0"/>
            </a:endParaRPr>
          </a:p>
        </p:txBody>
      </p:sp>
      <p:sp>
        <p:nvSpPr>
          <p:cNvPr id="33" name="Text 2"/>
          <p:cNvSpPr/>
          <p:nvPr/>
        </p:nvSpPr>
        <p:spPr>
          <a:xfrm>
            <a:off x="7560308" y="1826859"/>
            <a:ext cx="2565842" cy="239296"/>
          </a:xfrm>
          <a:prstGeom prst="rect">
            <a:avLst/>
          </a:prstGeom>
          <a:noFill/>
          <a:ln/>
        </p:spPr>
        <p:txBody>
          <a:bodyPr wrap="square" lIns="0" tIns="0" rIns="0" bIns="0" rtlCol="0" anchor="t">
            <a:spAutoFit/>
          </a:bodyPr>
          <a:lstStyle/>
          <a:p>
            <a:pPr marL="0" indent="0">
              <a:lnSpc>
                <a:spcPts val="1800"/>
              </a:lnSpc>
              <a:buNone/>
            </a:pPr>
            <a:r>
              <a:rPr lang="en-US" sz="2200" b="1" dirty="0">
                <a:solidFill>
                  <a:srgbClr val="000000"/>
                </a:solidFill>
                <a:latin typeface="Times New Roman" panose="02020603050405020304" pitchFamily="18" charset="0"/>
                <a:ea typeface="Arial" pitchFamily="34" charset="-122"/>
                <a:cs typeface="Times New Roman" panose="02020603050405020304" pitchFamily="18" charset="0"/>
              </a:rPr>
              <a:t>Quy mô thị trường</a:t>
            </a:r>
            <a:endParaRPr lang="en-US" sz="2200" dirty="0">
              <a:latin typeface="Times New Roman" panose="02020603050405020304" pitchFamily="18" charset="0"/>
              <a:cs typeface="Times New Roman" panose="02020603050405020304" pitchFamily="18" charset="0"/>
            </a:endParaRPr>
          </a:p>
        </p:txBody>
      </p:sp>
      <p:sp>
        <p:nvSpPr>
          <p:cNvPr id="34" name="Text 3"/>
          <p:cNvSpPr/>
          <p:nvPr/>
        </p:nvSpPr>
        <p:spPr>
          <a:xfrm>
            <a:off x="7560308" y="2190187"/>
            <a:ext cx="3740119" cy="233205"/>
          </a:xfrm>
          <a:prstGeom prst="rect">
            <a:avLst/>
          </a:prstGeom>
          <a:noFill/>
          <a:ln/>
        </p:spPr>
        <p:txBody>
          <a:bodyPr wrap="square" lIns="0" tIns="0" rIns="0" bIns="0" rtlCol="0" anchor="t">
            <a:spAutoFit/>
          </a:bodyPr>
          <a:lstStyle/>
          <a:p>
            <a:pPr marL="0" indent="0">
              <a:lnSpc>
                <a:spcPts val="18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Năm 2024: 25 tỷ USD</a:t>
            </a:r>
            <a:endParaRPr lang="en-US" sz="2000" dirty="0">
              <a:latin typeface="Times New Roman" panose="02020603050405020304" pitchFamily="18" charset="0"/>
              <a:cs typeface="Times New Roman" panose="02020603050405020304" pitchFamily="18" charset="0"/>
            </a:endParaRPr>
          </a:p>
        </p:txBody>
      </p:sp>
      <p:sp>
        <p:nvSpPr>
          <p:cNvPr id="35" name="Text 4"/>
          <p:cNvSpPr/>
          <p:nvPr/>
        </p:nvSpPr>
        <p:spPr>
          <a:xfrm>
            <a:off x="7560307" y="2485262"/>
            <a:ext cx="3740119" cy="233205"/>
          </a:xfrm>
          <a:prstGeom prst="rect">
            <a:avLst/>
          </a:prstGeom>
          <a:noFill/>
          <a:ln/>
        </p:spPr>
        <p:txBody>
          <a:bodyPr wrap="square" lIns="0" tIns="0" rIns="0" bIns="0" rtlCol="0" anchor="t">
            <a:spAutoFit/>
          </a:bodyPr>
          <a:lstStyle/>
          <a:p>
            <a:pPr marL="0" indent="0">
              <a:lnSpc>
                <a:spcPts val="18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Năm 2025: 15.8 tỷ USD (dự báo)</a:t>
            </a:r>
            <a:endParaRPr lang="en-US" sz="2000" dirty="0">
              <a:latin typeface="Times New Roman" panose="02020603050405020304" pitchFamily="18" charset="0"/>
              <a:cs typeface="Times New Roman" panose="02020603050405020304" pitchFamily="18" charset="0"/>
            </a:endParaRPr>
          </a:p>
        </p:txBody>
      </p:sp>
      <p:sp>
        <p:nvSpPr>
          <p:cNvPr id="36" name="Text 5"/>
          <p:cNvSpPr/>
          <p:nvPr/>
        </p:nvSpPr>
        <p:spPr>
          <a:xfrm>
            <a:off x="1217114" y="1841732"/>
            <a:ext cx="2999286" cy="239296"/>
          </a:xfrm>
          <a:prstGeom prst="rect">
            <a:avLst/>
          </a:prstGeom>
          <a:noFill/>
          <a:ln/>
        </p:spPr>
        <p:txBody>
          <a:bodyPr wrap="square" lIns="0" tIns="0" rIns="0" bIns="0" rtlCol="0" anchor="t">
            <a:spAutoFit/>
          </a:bodyPr>
          <a:lstStyle/>
          <a:p>
            <a:pPr marL="0" indent="0">
              <a:lnSpc>
                <a:spcPts val="1800"/>
              </a:lnSpc>
              <a:buNone/>
            </a:pPr>
            <a:r>
              <a:rPr lang="en-US" sz="2200" b="1" dirty="0">
                <a:solidFill>
                  <a:srgbClr val="000000"/>
                </a:solidFill>
                <a:latin typeface="Times New Roman" panose="02020603050405020304" pitchFamily="18" charset="0"/>
                <a:ea typeface="Arial" pitchFamily="34" charset="-122"/>
                <a:cs typeface="Times New Roman" panose="02020603050405020304" pitchFamily="18" charset="0"/>
              </a:rPr>
              <a:t>Tốc độ tăng trưởng</a:t>
            </a:r>
            <a:endParaRPr lang="en-US" sz="2200" dirty="0">
              <a:latin typeface="Times New Roman" panose="02020603050405020304" pitchFamily="18" charset="0"/>
              <a:cs typeface="Times New Roman" panose="02020603050405020304" pitchFamily="18" charset="0"/>
            </a:endParaRPr>
          </a:p>
        </p:txBody>
      </p:sp>
      <p:sp>
        <p:nvSpPr>
          <p:cNvPr id="37" name="Text 6"/>
          <p:cNvSpPr/>
          <p:nvPr/>
        </p:nvSpPr>
        <p:spPr>
          <a:xfrm>
            <a:off x="1216602" y="2160517"/>
            <a:ext cx="2804553" cy="233205"/>
          </a:xfrm>
          <a:prstGeom prst="rect">
            <a:avLst/>
          </a:prstGeom>
          <a:noFill/>
          <a:ln/>
        </p:spPr>
        <p:txBody>
          <a:bodyPr wrap="square" lIns="0" tIns="0" rIns="0" bIns="0" rtlCol="0" anchor="t">
            <a:spAutoFit/>
          </a:bodyPr>
          <a:lstStyle/>
          <a:p>
            <a:pPr marL="0" indent="0">
              <a:lnSpc>
                <a:spcPts val="18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Năm 2024: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khoảng</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25%</a:t>
            </a:r>
            <a:endParaRPr lang="en-US" sz="2000" dirty="0">
              <a:latin typeface="Times New Roman" panose="02020603050405020304" pitchFamily="18" charset="0"/>
              <a:cs typeface="Times New Roman" panose="02020603050405020304" pitchFamily="18" charset="0"/>
            </a:endParaRPr>
          </a:p>
        </p:txBody>
      </p:sp>
      <p:sp>
        <p:nvSpPr>
          <p:cNvPr id="38" name="Text 7"/>
          <p:cNvSpPr/>
          <p:nvPr/>
        </p:nvSpPr>
        <p:spPr>
          <a:xfrm>
            <a:off x="1217113" y="2458679"/>
            <a:ext cx="2804553" cy="233205"/>
          </a:xfrm>
          <a:prstGeom prst="rect">
            <a:avLst/>
          </a:prstGeom>
          <a:noFill/>
          <a:ln/>
        </p:spPr>
        <p:txBody>
          <a:bodyPr wrap="square" lIns="0" tIns="0" rIns="0" bIns="0" rtlCol="0" anchor="t">
            <a:spAutoFit/>
          </a:bodyPr>
          <a:lstStyle/>
          <a:p>
            <a:pPr marL="0" indent="0">
              <a:lnSpc>
                <a:spcPts val="18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Năm 2025: </a:t>
            </a:r>
            <a:r>
              <a:rPr lang="en-US" sz="2000" dirty="0" err="1">
                <a:solidFill>
                  <a:srgbClr val="374151"/>
                </a:solidFill>
                <a:latin typeface="Times New Roman" panose="02020603050405020304" pitchFamily="18" charset="0"/>
                <a:ea typeface="Arial" pitchFamily="34" charset="-122"/>
                <a:cs typeface="Times New Roman" panose="02020603050405020304" pitchFamily="18" charset="0"/>
              </a:rPr>
              <a:t>khoảng</a:t>
            </a: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 21.6%</a:t>
            </a:r>
            <a:endParaRPr lang="en-US" sz="2000" dirty="0">
              <a:latin typeface="Times New Roman" panose="02020603050405020304" pitchFamily="18" charset="0"/>
              <a:cs typeface="Times New Roman" panose="02020603050405020304" pitchFamily="18" charset="0"/>
            </a:endParaRPr>
          </a:p>
        </p:txBody>
      </p:sp>
      <p:sp>
        <p:nvSpPr>
          <p:cNvPr id="53" name="Text 22"/>
          <p:cNvSpPr/>
          <p:nvPr/>
        </p:nvSpPr>
        <p:spPr>
          <a:xfrm>
            <a:off x="190500" y="6581775"/>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4</a:t>
            </a:r>
            <a:endParaRPr lang="en-US" sz="980" dirty="0">
              <a:latin typeface="Times New Roman" panose="02020603050405020304" pitchFamily="18" charset="0"/>
              <a:cs typeface="Times New Roman" panose="02020603050405020304" pitchFamily="18" charset="0"/>
            </a:endParaRPr>
          </a:p>
        </p:txBody>
      </p:sp>
      <p:graphicFrame>
        <p:nvGraphicFramePr>
          <p:cNvPr id="56" name="Chart 55">
            <a:extLst>
              <a:ext uri="{FF2B5EF4-FFF2-40B4-BE49-F238E27FC236}">
                <a16:creationId xmlns:a16="http://schemas.microsoft.com/office/drawing/2014/main" id="{B24B1C32-299C-E1AA-23D3-300BD9F4CBA0}"/>
              </a:ext>
            </a:extLst>
          </p:cNvPr>
          <p:cNvGraphicFramePr>
            <a:graphicFrameLocks/>
          </p:cNvGraphicFramePr>
          <p:nvPr>
            <p:extLst>
              <p:ext uri="{D42A27DB-BD31-4B8C-83A1-F6EECF244321}">
                <p14:modId xmlns:p14="http://schemas.microsoft.com/office/powerpoint/2010/main" val="996201191"/>
              </p:ext>
            </p:extLst>
          </p:nvPr>
        </p:nvGraphicFramePr>
        <p:xfrm>
          <a:off x="597989" y="2984473"/>
          <a:ext cx="4572000" cy="27432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57" name="Chart 56">
            <a:extLst>
              <a:ext uri="{FF2B5EF4-FFF2-40B4-BE49-F238E27FC236}">
                <a16:creationId xmlns:a16="http://schemas.microsoft.com/office/drawing/2014/main" id="{404156E6-8E9F-D465-CB12-19B4AC1D48BA}"/>
              </a:ext>
            </a:extLst>
          </p:cNvPr>
          <p:cNvGraphicFramePr>
            <a:graphicFrameLocks/>
          </p:cNvGraphicFramePr>
          <p:nvPr>
            <p:extLst>
              <p:ext uri="{D42A27DB-BD31-4B8C-83A1-F6EECF244321}">
                <p14:modId xmlns:p14="http://schemas.microsoft.com/office/powerpoint/2010/main" val="1852591089"/>
              </p:ext>
            </p:extLst>
          </p:nvPr>
        </p:nvGraphicFramePr>
        <p:xfrm>
          <a:off x="7022011" y="2970907"/>
          <a:ext cx="4572000" cy="2743200"/>
        </p:xfrm>
        <a:graphic>
          <a:graphicData uri="http://schemas.openxmlformats.org/drawingml/2006/chart">
            <c:chart xmlns:c="http://schemas.openxmlformats.org/drawingml/2006/chart" xmlns:r="http://schemas.openxmlformats.org/officeDocument/2006/relationships" r:id="rId13"/>
          </a:graphicData>
        </a:graphic>
      </p:graphicFrame>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wipe(left)">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wipe(left)">
                                      <p:cBhvr>
                                        <p:cTn id="15" dur="500"/>
                                        <p:tgtEl>
                                          <p:spTgt spid="9"/>
                                        </p:tgtEl>
                                      </p:cBhvr>
                                    </p:animEffect>
                                  </p:childTnLst>
                                </p:cTn>
                              </p:par>
                              <p:par>
                                <p:cTn id="16" presetID="22" presetClass="entr" presetSubtype="8"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wipe(left)">
                                      <p:cBhvr>
                                        <p:cTn id="18" dur="500"/>
                                        <p:tgtEl>
                                          <p:spTgt spid="10"/>
                                        </p:tgtEl>
                                      </p:cBhvr>
                                    </p:animEffect>
                                  </p:childTnLst>
                                </p:cTn>
                              </p:par>
                              <p:par>
                                <p:cTn id="19" presetID="22" presetClass="entr" presetSubtype="8" fill="hold" grpId="0" nodeType="withEffect">
                                  <p:stCondLst>
                                    <p:cond delay="0"/>
                                  </p:stCondLst>
                                  <p:childTnLst>
                                    <p:set>
                                      <p:cBhvr>
                                        <p:cTn id="20" dur="1" fill="hold">
                                          <p:stCondLst>
                                            <p:cond delay="0"/>
                                          </p:stCondLst>
                                        </p:cTn>
                                        <p:tgtEl>
                                          <p:spTgt spid="36"/>
                                        </p:tgtEl>
                                        <p:attrNameLst>
                                          <p:attrName>style.visibility</p:attrName>
                                        </p:attrNameLst>
                                      </p:cBhvr>
                                      <p:to>
                                        <p:strVal val="visible"/>
                                      </p:to>
                                    </p:set>
                                    <p:animEffect transition="in" filter="wipe(left)">
                                      <p:cBhvr>
                                        <p:cTn id="21" dur="500"/>
                                        <p:tgtEl>
                                          <p:spTgt spid="36"/>
                                        </p:tgtEl>
                                      </p:cBhvr>
                                    </p:animEffect>
                                  </p:childTnLst>
                                </p:cTn>
                              </p:par>
                              <p:par>
                                <p:cTn id="22" presetID="22" presetClass="entr" presetSubtype="8" fill="hold" grpId="0" nodeType="withEffect">
                                  <p:stCondLst>
                                    <p:cond delay="0"/>
                                  </p:stCondLst>
                                  <p:childTnLst>
                                    <p:set>
                                      <p:cBhvr>
                                        <p:cTn id="23" dur="1" fill="hold">
                                          <p:stCondLst>
                                            <p:cond delay="0"/>
                                          </p:stCondLst>
                                        </p:cTn>
                                        <p:tgtEl>
                                          <p:spTgt spid="37"/>
                                        </p:tgtEl>
                                        <p:attrNameLst>
                                          <p:attrName>style.visibility</p:attrName>
                                        </p:attrNameLst>
                                      </p:cBhvr>
                                      <p:to>
                                        <p:strVal val="visible"/>
                                      </p:to>
                                    </p:set>
                                    <p:animEffect transition="in" filter="wipe(left)">
                                      <p:cBhvr>
                                        <p:cTn id="24" dur="500"/>
                                        <p:tgtEl>
                                          <p:spTgt spid="37"/>
                                        </p:tgtEl>
                                      </p:cBhvr>
                                    </p:animEffect>
                                  </p:childTnLst>
                                </p:cTn>
                              </p:par>
                              <p:par>
                                <p:cTn id="25" presetID="22" presetClass="entr" presetSubtype="8" fill="hold" grpId="0" nodeType="withEffect">
                                  <p:stCondLst>
                                    <p:cond delay="0"/>
                                  </p:stCondLst>
                                  <p:childTnLst>
                                    <p:set>
                                      <p:cBhvr>
                                        <p:cTn id="26" dur="1" fill="hold">
                                          <p:stCondLst>
                                            <p:cond delay="0"/>
                                          </p:stCondLst>
                                        </p:cTn>
                                        <p:tgtEl>
                                          <p:spTgt spid="38"/>
                                        </p:tgtEl>
                                        <p:attrNameLst>
                                          <p:attrName>style.visibility</p:attrName>
                                        </p:attrNameLst>
                                      </p:cBhvr>
                                      <p:to>
                                        <p:strVal val="visible"/>
                                      </p:to>
                                    </p:set>
                                    <p:animEffect transition="in" filter="wipe(left)">
                                      <p:cBhvr>
                                        <p:cTn id="27" dur="500"/>
                                        <p:tgtEl>
                                          <p:spTgt spid="38"/>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56"/>
                                        </p:tgtEl>
                                        <p:attrNameLst>
                                          <p:attrName>style.visibility</p:attrName>
                                        </p:attrNameLst>
                                      </p:cBhvr>
                                      <p:to>
                                        <p:strVal val="visible"/>
                                      </p:to>
                                    </p:set>
                                    <p:animEffect transition="in" filter="wipe(left)">
                                      <p:cBhvr>
                                        <p:cTn id="30" dur="500"/>
                                        <p:tgtEl>
                                          <p:spTgt spid="5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2" fill="hold"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right)">
                                      <p:cBhvr>
                                        <p:cTn id="35" dur="500"/>
                                        <p:tgtEl>
                                          <p:spTgt spid="7"/>
                                        </p:tgtEl>
                                      </p:cBhvr>
                                    </p:animEffect>
                                  </p:childTnLst>
                                </p:cTn>
                              </p:par>
                              <p:par>
                                <p:cTn id="36" presetID="22" presetClass="entr" presetSubtype="2" fill="hold" nodeType="with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wipe(right)">
                                      <p:cBhvr>
                                        <p:cTn id="38" dur="500"/>
                                        <p:tgtEl>
                                          <p:spTgt spid="8"/>
                                        </p:tgtEl>
                                      </p:cBhvr>
                                    </p:animEffect>
                                  </p:childTnLst>
                                </p:cTn>
                              </p:par>
                              <p:par>
                                <p:cTn id="39" presetID="22" presetClass="entr" presetSubtype="2"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wipe(right)">
                                      <p:cBhvr>
                                        <p:cTn id="41" dur="500"/>
                                        <p:tgtEl>
                                          <p:spTgt spid="33"/>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34"/>
                                        </p:tgtEl>
                                        <p:attrNameLst>
                                          <p:attrName>style.visibility</p:attrName>
                                        </p:attrNameLst>
                                      </p:cBhvr>
                                      <p:to>
                                        <p:strVal val="visible"/>
                                      </p:to>
                                    </p:set>
                                    <p:animEffect transition="in" filter="wipe(right)">
                                      <p:cBhvr>
                                        <p:cTn id="44" dur="500"/>
                                        <p:tgtEl>
                                          <p:spTgt spid="34"/>
                                        </p:tgtEl>
                                      </p:cBhvr>
                                    </p:animEffect>
                                  </p:childTnLst>
                                </p:cTn>
                              </p:par>
                              <p:par>
                                <p:cTn id="45" presetID="22" presetClass="entr" presetSubtype="2"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right)">
                                      <p:cBhvr>
                                        <p:cTn id="47" dur="500"/>
                                        <p:tgtEl>
                                          <p:spTgt spid="35"/>
                                        </p:tgtEl>
                                      </p:cBhvr>
                                    </p:animEffect>
                                  </p:childTnLst>
                                </p:cTn>
                              </p:par>
                              <p:par>
                                <p:cTn id="48" presetID="22" presetClass="entr" presetSubtype="2" fill="hold" grpId="0" nodeType="with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wipe(right)">
                                      <p:cBhvr>
                                        <p:cTn id="50"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P spid="36" grpId="0" animBg="1"/>
      <p:bldP spid="37" grpId="0" animBg="1"/>
      <p:bldP spid="38" grpId="0" animBg="1"/>
      <p:bldGraphic spid="56" grpId="0">
        <p:bldAsOne/>
      </p:bldGraphic>
      <p:bldGraphic spid="5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F330B-BF93-2A60-C265-E11F02663D97}"/>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45E998E1-EA20-889D-2A37-67C546EDA9A4}"/>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E1BB0E39-33B7-7592-8D0C-6D8AE941522C}"/>
              </a:ext>
            </a:extLst>
          </p:cNvPr>
          <p:cNvPicPr>
            <a:picLocks noChangeAspect="1"/>
          </p:cNvPicPr>
          <p:nvPr/>
        </p:nvPicPr>
        <p:blipFill>
          <a:blip r:embed="rId4"/>
          <a:stretch>
            <a:fillRect/>
          </a:stretch>
        </p:blipFill>
        <p:spPr>
          <a:xfrm>
            <a:off x="0" y="0"/>
            <a:ext cx="12192000" cy="723900"/>
          </a:xfrm>
          <a:prstGeom prst="rect">
            <a:avLst/>
          </a:prstGeom>
        </p:spPr>
      </p:pic>
      <p:pic>
        <p:nvPicPr>
          <p:cNvPr id="12" name="Image 10" descr="preencoded.png">
            <a:extLst>
              <a:ext uri="{FF2B5EF4-FFF2-40B4-BE49-F238E27FC236}">
                <a16:creationId xmlns:a16="http://schemas.microsoft.com/office/drawing/2014/main" id="{5833228E-7D8C-3020-279C-B94A5C520188}"/>
              </a:ext>
            </a:extLst>
          </p:cNvPr>
          <p:cNvPicPr>
            <a:picLocks noChangeAspect="1"/>
          </p:cNvPicPr>
          <p:nvPr/>
        </p:nvPicPr>
        <p:blipFill>
          <a:blip r:embed="rId5"/>
          <a:stretch>
            <a:fillRect/>
          </a:stretch>
        </p:blipFill>
        <p:spPr>
          <a:xfrm>
            <a:off x="0" y="914399"/>
            <a:ext cx="12001500" cy="5138161"/>
          </a:xfrm>
          <a:prstGeom prst="rect">
            <a:avLst/>
          </a:prstGeom>
        </p:spPr>
      </p:pic>
      <p:pic>
        <p:nvPicPr>
          <p:cNvPr id="13" name="Image 11" descr="preencoded.png">
            <a:extLst>
              <a:ext uri="{FF2B5EF4-FFF2-40B4-BE49-F238E27FC236}">
                <a16:creationId xmlns:a16="http://schemas.microsoft.com/office/drawing/2014/main" id="{F2E3A07C-8D95-1887-F162-F60F0D3BA4B7}"/>
              </a:ext>
            </a:extLst>
          </p:cNvPr>
          <p:cNvPicPr>
            <a:picLocks noChangeAspect="1"/>
          </p:cNvPicPr>
          <p:nvPr/>
        </p:nvPicPr>
        <p:blipFill>
          <a:blip r:embed="rId6"/>
          <a:stretch>
            <a:fillRect/>
          </a:stretch>
        </p:blipFill>
        <p:spPr>
          <a:xfrm>
            <a:off x="0" y="914400"/>
            <a:ext cx="12001500" cy="457200"/>
          </a:xfrm>
          <a:prstGeom prst="rect">
            <a:avLst/>
          </a:prstGeom>
        </p:spPr>
      </p:pic>
      <p:pic>
        <p:nvPicPr>
          <p:cNvPr id="14" name="Image 12" descr="preencoded.png">
            <a:extLst>
              <a:ext uri="{FF2B5EF4-FFF2-40B4-BE49-F238E27FC236}">
                <a16:creationId xmlns:a16="http://schemas.microsoft.com/office/drawing/2014/main" id="{0A174E7B-ED24-3C5F-530E-BC9E6D1CB06C}"/>
              </a:ext>
            </a:extLst>
          </p:cNvPr>
          <p:cNvPicPr>
            <a:picLocks noChangeAspect="1"/>
          </p:cNvPicPr>
          <p:nvPr/>
        </p:nvPicPr>
        <p:blipFill>
          <a:blip r:embed="rId7"/>
          <a:stretch>
            <a:fillRect/>
          </a:stretch>
        </p:blipFill>
        <p:spPr>
          <a:xfrm>
            <a:off x="266700" y="935097"/>
            <a:ext cx="276671" cy="276671"/>
          </a:xfrm>
          <a:prstGeom prst="rect">
            <a:avLst/>
          </a:prstGeom>
        </p:spPr>
      </p:pic>
      <p:pic>
        <p:nvPicPr>
          <p:cNvPr id="15" name="Image 13" descr="preencoded.png">
            <a:extLst>
              <a:ext uri="{FF2B5EF4-FFF2-40B4-BE49-F238E27FC236}">
                <a16:creationId xmlns:a16="http://schemas.microsoft.com/office/drawing/2014/main" id="{AC5A2454-E07D-BC33-67F7-0F9D5256D994}"/>
              </a:ext>
            </a:extLst>
          </p:cNvPr>
          <p:cNvPicPr>
            <a:picLocks noChangeAspect="1"/>
          </p:cNvPicPr>
          <p:nvPr/>
        </p:nvPicPr>
        <p:blipFill>
          <a:blip r:embed="rId8"/>
          <a:stretch>
            <a:fillRect/>
          </a:stretch>
        </p:blipFill>
        <p:spPr>
          <a:xfrm>
            <a:off x="794606" y="1710482"/>
            <a:ext cx="411926" cy="476250"/>
          </a:xfrm>
          <a:prstGeom prst="rect">
            <a:avLst/>
          </a:prstGeom>
        </p:spPr>
      </p:pic>
      <p:pic>
        <p:nvPicPr>
          <p:cNvPr id="16" name="Image 14" descr="preencoded.png">
            <a:extLst>
              <a:ext uri="{FF2B5EF4-FFF2-40B4-BE49-F238E27FC236}">
                <a16:creationId xmlns:a16="http://schemas.microsoft.com/office/drawing/2014/main" id="{39A7735F-687E-E0DF-DABF-5928CF0AE60A}"/>
              </a:ext>
            </a:extLst>
          </p:cNvPr>
          <p:cNvPicPr>
            <a:picLocks noChangeAspect="1"/>
          </p:cNvPicPr>
          <p:nvPr/>
        </p:nvPicPr>
        <p:blipFill>
          <a:blip r:embed="rId9"/>
          <a:stretch>
            <a:fillRect/>
          </a:stretch>
        </p:blipFill>
        <p:spPr>
          <a:xfrm>
            <a:off x="905319" y="1811046"/>
            <a:ext cx="190500" cy="266700"/>
          </a:xfrm>
          <a:prstGeom prst="rect">
            <a:avLst/>
          </a:prstGeom>
        </p:spPr>
      </p:pic>
      <p:pic>
        <p:nvPicPr>
          <p:cNvPr id="17" name="Image 15" descr="preencoded.png">
            <a:extLst>
              <a:ext uri="{FF2B5EF4-FFF2-40B4-BE49-F238E27FC236}">
                <a16:creationId xmlns:a16="http://schemas.microsoft.com/office/drawing/2014/main" id="{AF5EA1D5-4224-9874-BFA6-8087DE42B939}"/>
              </a:ext>
            </a:extLst>
          </p:cNvPr>
          <p:cNvPicPr>
            <a:picLocks noChangeAspect="1"/>
          </p:cNvPicPr>
          <p:nvPr/>
        </p:nvPicPr>
        <p:blipFill>
          <a:blip r:embed="rId10"/>
          <a:stretch>
            <a:fillRect/>
          </a:stretch>
        </p:blipFill>
        <p:spPr>
          <a:xfrm>
            <a:off x="828244" y="3115594"/>
            <a:ext cx="411926" cy="476250"/>
          </a:xfrm>
          <a:prstGeom prst="rect">
            <a:avLst/>
          </a:prstGeom>
        </p:spPr>
      </p:pic>
      <p:pic>
        <p:nvPicPr>
          <p:cNvPr id="18" name="Image 16" descr="preencoded.png">
            <a:extLst>
              <a:ext uri="{FF2B5EF4-FFF2-40B4-BE49-F238E27FC236}">
                <a16:creationId xmlns:a16="http://schemas.microsoft.com/office/drawing/2014/main" id="{83B6DCDF-F56D-3F87-6AD5-8EFC36662247}"/>
              </a:ext>
            </a:extLst>
          </p:cNvPr>
          <p:cNvPicPr>
            <a:picLocks noChangeAspect="1"/>
          </p:cNvPicPr>
          <p:nvPr/>
        </p:nvPicPr>
        <p:blipFill>
          <a:blip r:embed="rId11"/>
          <a:stretch>
            <a:fillRect/>
          </a:stretch>
        </p:blipFill>
        <p:spPr>
          <a:xfrm>
            <a:off x="924669" y="3205163"/>
            <a:ext cx="219075" cy="266700"/>
          </a:xfrm>
          <a:prstGeom prst="rect">
            <a:avLst/>
          </a:prstGeom>
        </p:spPr>
      </p:pic>
      <p:pic>
        <p:nvPicPr>
          <p:cNvPr id="19" name="Image 17" descr="preencoded.png">
            <a:extLst>
              <a:ext uri="{FF2B5EF4-FFF2-40B4-BE49-F238E27FC236}">
                <a16:creationId xmlns:a16="http://schemas.microsoft.com/office/drawing/2014/main" id="{20C775E0-BFF4-0227-9648-E7076797D0DB}"/>
              </a:ext>
            </a:extLst>
          </p:cNvPr>
          <p:cNvPicPr>
            <a:picLocks noChangeAspect="1"/>
          </p:cNvPicPr>
          <p:nvPr/>
        </p:nvPicPr>
        <p:blipFill>
          <a:blip r:embed="rId12"/>
          <a:stretch>
            <a:fillRect/>
          </a:stretch>
        </p:blipFill>
        <p:spPr>
          <a:xfrm>
            <a:off x="833770" y="4419163"/>
            <a:ext cx="411925" cy="476250"/>
          </a:xfrm>
          <a:prstGeom prst="rect">
            <a:avLst/>
          </a:prstGeom>
        </p:spPr>
      </p:pic>
      <p:pic>
        <p:nvPicPr>
          <p:cNvPr id="20" name="Image 18" descr="preencoded.png">
            <a:extLst>
              <a:ext uri="{FF2B5EF4-FFF2-40B4-BE49-F238E27FC236}">
                <a16:creationId xmlns:a16="http://schemas.microsoft.com/office/drawing/2014/main" id="{A8D8030F-3F0E-3F8D-2E07-02ED39A64D38}"/>
              </a:ext>
            </a:extLst>
          </p:cNvPr>
          <p:cNvPicPr>
            <a:picLocks noChangeAspect="1"/>
          </p:cNvPicPr>
          <p:nvPr/>
        </p:nvPicPr>
        <p:blipFill>
          <a:blip r:embed="rId13"/>
          <a:stretch>
            <a:fillRect/>
          </a:stretch>
        </p:blipFill>
        <p:spPr>
          <a:xfrm>
            <a:off x="968294" y="4538811"/>
            <a:ext cx="142875" cy="266700"/>
          </a:xfrm>
          <a:prstGeom prst="rect">
            <a:avLst/>
          </a:prstGeom>
        </p:spPr>
      </p:pic>
      <p:pic>
        <p:nvPicPr>
          <p:cNvPr id="30" name="Image 28" descr="preencoded.png">
            <a:extLst>
              <a:ext uri="{FF2B5EF4-FFF2-40B4-BE49-F238E27FC236}">
                <a16:creationId xmlns:a16="http://schemas.microsoft.com/office/drawing/2014/main" id="{6DF7E09F-8745-1497-F961-186FA6C83394}"/>
              </a:ext>
            </a:extLst>
          </p:cNvPr>
          <p:cNvPicPr>
            <a:picLocks noChangeAspect="1"/>
          </p:cNvPicPr>
          <p:nvPr/>
        </p:nvPicPr>
        <p:blipFill>
          <a:blip r:embed="rId14"/>
          <a:stretch>
            <a:fillRect/>
          </a:stretch>
        </p:blipFill>
        <p:spPr>
          <a:xfrm>
            <a:off x="0" y="6505575"/>
            <a:ext cx="12192000" cy="352425"/>
          </a:xfrm>
          <a:prstGeom prst="rect">
            <a:avLst/>
          </a:prstGeom>
        </p:spPr>
      </p:pic>
      <p:sp>
        <p:nvSpPr>
          <p:cNvPr id="31" name="Text 0">
            <a:extLst>
              <a:ext uri="{FF2B5EF4-FFF2-40B4-BE49-F238E27FC236}">
                <a16:creationId xmlns:a16="http://schemas.microsoft.com/office/drawing/2014/main" id="{A81E2BF5-EE03-AC02-A748-9AE1BA9AAC15}"/>
              </a:ext>
            </a:extLst>
          </p:cNvPr>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Quy mô và tốc độ tăng trưởng TMĐT Việt Nam 2024-2025</a:t>
            </a:r>
            <a:endParaRPr lang="en-US" sz="2600" dirty="0">
              <a:latin typeface="Times New Roman" panose="02020603050405020304" pitchFamily="18" charset="0"/>
              <a:cs typeface="Times New Roman" panose="02020603050405020304" pitchFamily="18" charset="0"/>
            </a:endParaRPr>
          </a:p>
        </p:txBody>
      </p:sp>
      <p:sp>
        <p:nvSpPr>
          <p:cNvPr id="39" name="Text 8">
            <a:extLst>
              <a:ext uri="{FF2B5EF4-FFF2-40B4-BE49-F238E27FC236}">
                <a16:creationId xmlns:a16="http://schemas.microsoft.com/office/drawing/2014/main" id="{0B6C8110-A76F-BCE1-29DE-D053B75B9305}"/>
              </a:ext>
            </a:extLst>
          </p:cNvPr>
          <p:cNvSpPr/>
          <p:nvPr/>
        </p:nvSpPr>
        <p:spPr>
          <a:xfrm>
            <a:off x="702022" y="983168"/>
            <a:ext cx="6076950"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B5E20"/>
                </a:solidFill>
                <a:latin typeface="Times New Roman" panose="02020603050405020304" pitchFamily="18" charset="0"/>
                <a:ea typeface="Arial" pitchFamily="34" charset="-122"/>
                <a:cs typeface="Times New Roman" panose="02020603050405020304" pitchFamily="18" charset="0"/>
              </a:rPr>
              <a:t>Phân tích Xu hướng</a:t>
            </a:r>
            <a:endParaRPr lang="en-US" sz="2400" dirty="0">
              <a:latin typeface="Times New Roman" panose="02020603050405020304" pitchFamily="18" charset="0"/>
              <a:cs typeface="Times New Roman" panose="02020603050405020304" pitchFamily="18" charset="0"/>
            </a:endParaRPr>
          </a:p>
        </p:txBody>
      </p:sp>
      <p:sp>
        <p:nvSpPr>
          <p:cNvPr id="40" name="Text 9">
            <a:extLst>
              <a:ext uri="{FF2B5EF4-FFF2-40B4-BE49-F238E27FC236}">
                <a16:creationId xmlns:a16="http://schemas.microsoft.com/office/drawing/2014/main" id="{30D306AF-79F3-3AD4-850C-B17914149F9A}"/>
              </a:ext>
            </a:extLst>
          </p:cNvPr>
          <p:cNvSpPr/>
          <p:nvPr/>
        </p:nvSpPr>
        <p:spPr>
          <a:xfrm>
            <a:off x="1324421" y="1809677"/>
            <a:ext cx="5577141" cy="239296"/>
          </a:xfrm>
          <a:prstGeom prst="rect">
            <a:avLst/>
          </a:prstGeom>
          <a:noFill/>
          <a:ln/>
        </p:spPr>
        <p:txBody>
          <a:bodyPr wrap="square" lIns="0" tIns="0" rIns="0" bIns="0" rtlCol="0" anchor="t">
            <a:spAutoFit/>
          </a:bodyPr>
          <a:lstStyle/>
          <a:p>
            <a:pPr marL="0" indent="0">
              <a:lnSpc>
                <a:spcPts val="1800"/>
              </a:lnSpc>
              <a:buNone/>
            </a:pPr>
            <a:r>
              <a:rPr lang="en-US" sz="2200" b="1" dirty="0">
                <a:solidFill>
                  <a:srgbClr val="000000"/>
                </a:solidFill>
                <a:latin typeface="Times New Roman" panose="02020603050405020304" pitchFamily="18" charset="0"/>
                <a:ea typeface="Arial" pitchFamily="34" charset="-122"/>
                <a:cs typeface="Times New Roman" panose="02020603050405020304" pitchFamily="18" charset="0"/>
              </a:rPr>
              <a:t>Điều chỉnh tốc độ tăng trưởng</a:t>
            </a:r>
            <a:endParaRPr lang="en-US" sz="2200" dirty="0">
              <a:latin typeface="Times New Roman" panose="02020603050405020304" pitchFamily="18" charset="0"/>
              <a:cs typeface="Times New Roman" panose="02020603050405020304" pitchFamily="18" charset="0"/>
            </a:endParaRPr>
          </a:p>
        </p:txBody>
      </p:sp>
      <p:sp>
        <p:nvSpPr>
          <p:cNvPr id="41" name="Text 10">
            <a:extLst>
              <a:ext uri="{FF2B5EF4-FFF2-40B4-BE49-F238E27FC236}">
                <a16:creationId xmlns:a16="http://schemas.microsoft.com/office/drawing/2014/main" id="{3A9FB330-733C-7D38-35C1-79C3C8267CAE}"/>
              </a:ext>
            </a:extLst>
          </p:cNvPr>
          <p:cNvSpPr/>
          <p:nvPr/>
        </p:nvSpPr>
        <p:spPr>
          <a:xfrm>
            <a:off x="1324420" y="2038277"/>
            <a:ext cx="10448479" cy="867995"/>
          </a:xfrm>
          <a:prstGeom prst="rect">
            <a:avLst/>
          </a:prstGeom>
          <a:noFill/>
          <a:ln/>
        </p:spPr>
        <p:txBody>
          <a:bodyPr wrap="square" lIns="0" tIns="0" rIns="0" bIns="0" rtlCol="0" anchor="t">
            <a:spAutoFit/>
          </a:bodyPr>
          <a:lstStyle/>
          <a:p>
            <a:pPr marL="0" indent="0">
              <a:lnSpc>
                <a:spcPct val="1500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Có dấu hiệu cho thấy sự điều chỉnh về tốc độ tăng trưởng, phản ánh sự trưởng thành của thị trường và tác động của các chính sách mới.</a:t>
            </a:r>
            <a:endParaRPr lang="en-US" sz="2000" dirty="0">
              <a:latin typeface="Times New Roman" panose="02020603050405020304" pitchFamily="18" charset="0"/>
              <a:cs typeface="Times New Roman" panose="02020603050405020304" pitchFamily="18" charset="0"/>
            </a:endParaRPr>
          </a:p>
        </p:txBody>
      </p:sp>
      <p:sp>
        <p:nvSpPr>
          <p:cNvPr id="42" name="Text 11">
            <a:extLst>
              <a:ext uri="{FF2B5EF4-FFF2-40B4-BE49-F238E27FC236}">
                <a16:creationId xmlns:a16="http://schemas.microsoft.com/office/drawing/2014/main" id="{BFD05F7D-BF17-C1C5-AACC-44BC437672FA}"/>
              </a:ext>
            </a:extLst>
          </p:cNvPr>
          <p:cNvSpPr/>
          <p:nvPr/>
        </p:nvSpPr>
        <p:spPr>
          <a:xfrm>
            <a:off x="1324420" y="3243766"/>
            <a:ext cx="5604317" cy="239296"/>
          </a:xfrm>
          <a:prstGeom prst="rect">
            <a:avLst/>
          </a:prstGeom>
          <a:noFill/>
          <a:ln/>
        </p:spPr>
        <p:txBody>
          <a:bodyPr wrap="square" lIns="0" tIns="0" rIns="0" bIns="0" rtlCol="0" anchor="t">
            <a:spAutoFit/>
          </a:bodyPr>
          <a:lstStyle/>
          <a:p>
            <a:pPr marL="0" indent="0">
              <a:lnSpc>
                <a:spcPts val="1800"/>
              </a:lnSpc>
              <a:buNone/>
            </a:pPr>
            <a:r>
              <a:rPr lang="en-US" sz="2200" b="1" dirty="0">
                <a:solidFill>
                  <a:srgbClr val="000000"/>
                </a:solidFill>
                <a:latin typeface="Times New Roman" panose="02020603050405020304" pitchFamily="18" charset="0"/>
                <a:ea typeface="Arial" pitchFamily="34" charset="-122"/>
                <a:cs typeface="Times New Roman" panose="02020603050405020304" pitchFamily="18" charset="0"/>
              </a:rPr>
              <a:t>Bước vào giai đoạn bão hòa</a:t>
            </a:r>
            <a:endParaRPr lang="en-US" sz="2200" dirty="0">
              <a:latin typeface="Times New Roman" panose="02020603050405020304" pitchFamily="18" charset="0"/>
              <a:cs typeface="Times New Roman" panose="02020603050405020304" pitchFamily="18" charset="0"/>
            </a:endParaRPr>
          </a:p>
        </p:txBody>
      </p:sp>
      <p:sp>
        <p:nvSpPr>
          <p:cNvPr id="43" name="Text 12">
            <a:extLst>
              <a:ext uri="{FF2B5EF4-FFF2-40B4-BE49-F238E27FC236}">
                <a16:creationId xmlns:a16="http://schemas.microsoft.com/office/drawing/2014/main" id="{75A47A91-EC78-BDC8-B382-DBD3796A3084}"/>
              </a:ext>
            </a:extLst>
          </p:cNvPr>
          <p:cNvSpPr/>
          <p:nvPr/>
        </p:nvSpPr>
        <p:spPr>
          <a:xfrm>
            <a:off x="1324420" y="3478568"/>
            <a:ext cx="10499391" cy="867995"/>
          </a:xfrm>
          <a:prstGeom prst="rect">
            <a:avLst/>
          </a:prstGeom>
          <a:noFill/>
          <a:ln/>
        </p:spPr>
        <p:txBody>
          <a:bodyPr wrap="square" lIns="0" tIns="0" rIns="0" bIns="0" rtlCol="0" anchor="t">
            <a:spAutoFit/>
          </a:bodyPr>
          <a:lstStyle/>
          <a:p>
            <a:pPr marL="0" indent="0">
              <a:lnSpc>
                <a:spcPct val="1500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Tốc độ tăng trưởng chậm lại từ 27% xuống 18-20%, cho thấy thị trường đang dần bước vào giai đoạn bão hòa và cần những chiến lược phát triển mới.</a:t>
            </a:r>
            <a:endParaRPr lang="en-US" sz="2000" dirty="0">
              <a:latin typeface="Times New Roman" panose="02020603050405020304" pitchFamily="18" charset="0"/>
              <a:cs typeface="Times New Roman" panose="02020603050405020304" pitchFamily="18" charset="0"/>
            </a:endParaRPr>
          </a:p>
        </p:txBody>
      </p:sp>
      <p:sp>
        <p:nvSpPr>
          <p:cNvPr id="44" name="Text 13">
            <a:extLst>
              <a:ext uri="{FF2B5EF4-FFF2-40B4-BE49-F238E27FC236}">
                <a16:creationId xmlns:a16="http://schemas.microsoft.com/office/drawing/2014/main" id="{D5F2C3A1-DF20-9E6E-CDDA-693C20491EC3}"/>
              </a:ext>
            </a:extLst>
          </p:cNvPr>
          <p:cNvSpPr/>
          <p:nvPr/>
        </p:nvSpPr>
        <p:spPr>
          <a:xfrm>
            <a:off x="1324421" y="4585338"/>
            <a:ext cx="5510674" cy="239296"/>
          </a:xfrm>
          <a:prstGeom prst="rect">
            <a:avLst/>
          </a:prstGeom>
          <a:noFill/>
          <a:ln/>
        </p:spPr>
        <p:txBody>
          <a:bodyPr wrap="square" lIns="0" tIns="0" rIns="0" bIns="0" rtlCol="0" anchor="t">
            <a:spAutoFit/>
          </a:bodyPr>
          <a:lstStyle/>
          <a:p>
            <a:pPr marL="0" indent="0">
              <a:lnSpc>
                <a:spcPts val="1800"/>
              </a:lnSpc>
              <a:buNone/>
            </a:pPr>
            <a:r>
              <a:rPr lang="en-US" sz="2200" b="1" dirty="0">
                <a:solidFill>
                  <a:srgbClr val="000000"/>
                </a:solidFill>
                <a:latin typeface="Times New Roman" panose="02020603050405020304" pitchFamily="18" charset="0"/>
                <a:ea typeface="Arial" pitchFamily="34" charset="-122"/>
                <a:cs typeface="Times New Roman" panose="02020603050405020304" pitchFamily="18" charset="0"/>
              </a:rPr>
              <a:t>Chuyển sang phát triển chất lượng</a:t>
            </a:r>
            <a:endParaRPr lang="en-US" sz="2200" dirty="0">
              <a:latin typeface="Times New Roman" panose="02020603050405020304" pitchFamily="18" charset="0"/>
              <a:cs typeface="Times New Roman" panose="02020603050405020304" pitchFamily="18" charset="0"/>
            </a:endParaRPr>
          </a:p>
        </p:txBody>
      </p:sp>
      <p:sp>
        <p:nvSpPr>
          <p:cNvPr id="45" name="Text 14">
            <a:extLst>
              <a:ext uri="{FF2B5EF4-FFF2-40B4-BE49-F238E27FC236}">
                <a16:creationId xmlns:a16="http://schemas.microsoft.com/office/drawing/2014/main" id="{E5CFC928-4819-40B5-6FBC-B6C203CF31D6}"/>
              </a:ext>
            </a:extLst>
          </p:cNvPr>
          <p:cNvSpPr/>
          <p:nvPr/>
        </p:nvSpPr>
        <p:spPr>
          <a:xfrm>
            <a:off x="1324421" y="4807727"/>
            <a:ext cx="10323958" cy="867995"/>
          </a:xfrm>
          <a:prstGeom prst="rect">
            <a:avLst/>
          </a:prstGeom>
          <a:noFill/>
          <a:ln/>
        </p:spPr>
        <p:txBody>
          <a:bodyPr wrap="square" lIns="0" tIns="0" rIns="0" bIns="0" rtlCol="0" anchor="t">
            <a:spAutoFit/>
          </a:bodyPr>
          <a:lstStyle/>
          <a:p>
            <a:pPr marL="0" indent="0">
              <a:lnSpc>
                <a:spcPct val="1500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Từ tăng trưởng số lượng sang tăng trưởng chất lượng, nâng cao trải nghiệm khách hàng, và phát triển bền vững.</a:t>
            </a:r>
            <a:endParaRPr lang="en-US" sz="2000" dirty="0">
              <a:latin typeface="Times New Roman" panose="02020603050405020304" pitchFamily="18" charset="0"/>
              <a:cs typeface="Times New Roman" panose="02020603050405020304" pitchFamily="18" charset="0"/>
            </a:endParaRPr>
          </a:p>
        </p:txBody>
      </p:sp>
      <p:sp>
        <p:nvSpPr>
          <p:cNvPr id="53" name="Text 22">
            <a:extLst>
              <a:ext uri="{FF2B5EF4-FFF2-40B4-BE49-F238E27FC236}">
                <a16:creationId xmlns:a16="http://schemas.microsoft.com/office/drawing/2014/main" id="{8DB5E7C4-B703-4FFD-071D-9EEF97A7F5AE}"/>
              </a:ext>
            </a:extLst>
          </p:cNvPr>
          <p:cNvSpPr/>
          <p:nvPr/>
        </p:nvSpPr>
        <p:spPr>
          <a:xfrm>
            <a:off x="190500" y="6581775"/>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5</a:t>
            </a:r>
            <a:endParaRPr lang="en-US" sz="98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6347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39"/>
                                        </p:tgtEl>
                                        <p:attrNameLst>
                                          <p:attrName>style.visibility</p:attrName>
                                        </p:attrNameLst>
                                      </p:cBhvr>
                                      <p:to>
                                        <p:strVal val="visible"/>
                                      </p:to>
                                    </p:set>
                                    <p:animEffect transition="in" filter="wipe(left)">
                                      <p:cBhvr>
                                        <p:cTn id="10" dur="500"/>
                                        <p:tgtEl>
                                          <p:spTgt spid="39"/>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ipe(down)">
                                      <p:cBhvr>
                                        <p:cTn id="15" dur="500"/>
                                        <p:tgtEl>
                                          <p:spTgt spid="15"/>
                                        </p:tgtEl>
                                      </p:cBhvr>
                                    </p:animEffect>
                                  </p:childTnLst>
                                </p:cTn>
                              </p:par>
                              <p:par>
                                <p:cTn id="16" presetID="22" presetClass="entr" presetSubtype="4" fill="hold"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wipe(down)">
                                      <p:cBhvr>
                                        <p:cTn id="18" dur="500"/>
                                        <p:tgtEl>
                                          <p:spTgt spid="16"/>
                                        </p:tgtEl>
                                      </p:cBhvr>
                                    </p:animEffect>
                                  </p:childTnLst>
                                </p:cTn>
                              </p:par>
                              <p:par>
                                <p:cTn id="19" presetID="22" presetClass="entr" presetSubtype="4" fill="hold" grpId="0" nodeType="withEffect">
                                  <p:stCondLst>
                                    <p:cond delay="0"/>
                                  </p:stCondLst>
                                  <p:childTnLst>
                                    <p:set>
                                      <p:cBhvr>
                                        <p:cTn id="20" dur="1" fill="hold">
                                          <p:stCondLst>
                                            <p:cond delay="0"/>
                                          </p:stCondLst>
                                        </p:cTn>
                                        <p:tgtEl>
                                          <p:spTgt spid="40"/>
                                        </p:tgtEl>
                                        <p:attrNameLst>
                                          <p:attrName>style.visibility</p:attrName>
                                        </p:attrNameLst>
                                      </p:cBhvr>
                                      <p:to>
                                        <p:strVal val="visible"/>
                                      </p:to>
                                    </p:set>
                                    <p:animEffect transition="in" filter="wipe(down)">
                                      <p:cBhvr>
                                        <p:cTn id="21" dur="500"/>
                                        <p:tgtEl>
                                          <p:spTgt spid="40"/>
                                        </p:tgtEl>
                                      </p:cBhvr>
                                    </p:animEffect>
                                  </p:childTnLst>
                                </p:cTn>
                              </p:par>
                              <p:par>
                                <p:cTn id="22" presetID="22" presetClass="entr" presetSubtype="4" fill="hold" grpId="0" nodeType="withEffect">
                                  <p:stCondLst>
                                    <p:cond delay="0"/>
                                  </p:stCondLst>
                                  <p:childTnLst>
                                    <p:set>
                                      <p:cBhvr>
                                        <p:cTn id="23" dur="1" fill="hold">
                                          <p:stCondLst>
                                            <p:cond delay="0"/>
                                          </p:stCondLst>
                                        </p:cTn>
                                        <p:tgtEl>
                                          <p:spTgt spid="41"/>
                                        </p:tgtEl>
                                        <p:attrNameLst>
                                          <p:attrName>style.visibility</p:attrName>
                                        </p:attrNameLst>
                                      </p:cBhvr>
                                      <p:to>
                                        <p:strVal val="visible"/>
                                      </p:to>
                                    </p:set>
                                    <p:animEffect transition="in" filter="wipe(down)">
                                      <p:cBhvr>
                                        <p:cTn id="24" dur="500"/>
                                        <p:tgtEl>
                                          <p:spTgt spid="41"/>
                                        </p:tgtEl>
                                      </p:cBhvr>
                                    </p:animEffect>
                                  </p:childTnLst>
                                </p:cTn>
                              </p:par>
                            </p:childTnLst>
                          </p:cTn>
                        </p:par>
                        <p:par>
                          <p:cTn id="25" fill="hold">
                            <p:stCondLst>
                              <p:cond delay="500"/>
                            </p:stCondLst>
                            <p:childTnLst>
                              <p:par>
                                <p:cTn id="26" presetID="22" presetClass="entr" presetSubtype="4" fill="hold" nodeType="afterEffect">
                                  <p:stCondLst>
                                    <p:cond delay="0"/>
                                  </p:stCondLst>
                                  <p:childTnLst>
                                    <p:set>
                                      <p:cBhvr>
                                        <p:cTn id="27" dur="1" fill="hold">
                                          <p:stCondLst>
                                            <p:cond delay="0"/>
                                          </p:stCondLst>
                                        </p:cTn>
                                        <p:tgtEl>
                                          <p:spTgt spid="17"/>
                                        </p:tgtEl>
                                        <p:attrNameLst>
                                          <p:attrName>style.visibility</p:attrName>
                                        </p:attrNameLst>
                                      </p:cBhvr>
                                      <p:to>
                                        <p:strVal val="visible"/>
                                      </p:to>
                                    </p:set>
                                    <p:animEffect transition="in" filter="wipe(down)">
                                      <p:cBhvr>
                                        <p:cTn id="28" dur="500"/>
                                        <p:tgtEl>
                                          <p:spTgt spid="17"/>
                                        </p:tgtEl>
                                      </p:cBhvr>
                                    </p:animEffect>
                                  </p:childTnLst>
                                </p:cTn>
                              </p:par>
                              <p:par>
                                <p:cTn id="29" presetID="22" presetClass="entr" presetSubtype="4" fill="hold" nodeType="with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down)">
                                      <p:cBhvr>
                                        <p:cTn id="31" dur="500"/>
                                        <p:tgtEl>
                                          <p:spTgt spid="18"/>
                                        </p:tgtEl>
                                      </p:cBhvr>
                                    </p:animEffect>
                                  </p:childTnLst>
                                </p:cTn>
                              </p:par>
                              <p:par>
                                <p:cTn id="32" presetID="22" presetClass="entr" presetSubtype="4" fill="hold" grpId="0" nodeType="withEffect">
                                  <p:stCondLst>
                                    <p:cond delay="0"/>
                                  </p:stCondLst>
                                  <p:childTnLst>
                                    <p:set>
                                      <p:cBhvr>
                                        <p:cTn id="33" dur="1" fill="hold">
                                          <p:stCondLst>
                                            <p:cond delay="0"/>
                                          </p:stCondLst>
                                        </p:cTn>
                                        <p:tgtEl>
                                          <p:spTgt spid="42"/>
                                        </p:tgtEl>
                                        <p:attrNameLst>
                                          <p:attrName>style.visibility</p:attrName>
                                        </p:attrNameLst>
                                      </p:cBhvr>
                                      <p:to>
                                        <p:strVal val="visible"/>
                                      </p:to>
                                    </p:set>
                                    <p:animEffect transition="in" filter="wipe(down)">
                                      <p:cBhvr>
                                        <p:cTn id="34" dur="500"/>
                                        <p:tgtEl>
                                          <p:spTgt spid="42"/>
                                        </p:tgtEl>
                                      </p:cBhvr>
                                    </p:animEffect>
                                  </p:childTnLst>
                                </p:cTn>
                              </p:par>
                              <p:par>
                                <p:cTn id="35" presetID="22" presetClass="entr" presetSubtype="4" fill="hold" grpId="0" nodeType="withEffect">
                                  <p:stCondLst>
                                    <p:cond delay="0"/>
                                  </p:stCondLst>
                                  <p:childTnLst>
                                    <p:set>
                                      <p:cBhvr>
                                        <p:cTn id="36" dur="1" fill="hold">
                                          <p:stCondLst>
                                            <p:cond delay="0"/>
                                          </p:stCondLst>
                                        </p:cTn>
                                        <p:tgtEl>
                                          <p:spTgt spid="43"/>
                                        </p:tgtEl>
                                        <p:attrNameLst>
                                          <p:attrName>style.visibility</p:attrName>
                                        </p:attrNameLst>
                                      </p:cBhvr>
                                      <p:to>
                                        <p:strVal val="visible"/>
                                      </p:to>
                                    </p:set>
                                    <p:animEffect transition="in" filter="wipe(down)">
                                      <p:cBhvr>
                                        <p:cTn id="37" dur="500"/>
                                        <p:tgtEl>
                                          <p:spTgt spid="43"/>
                                        </p:tgtEl>
                                      </p:cBhvr>
                                    </p:animEffect>
                                  </p:childTnLst>
                                </p:cTn>
                              </p:par>
                            </p:childTnLst>
                          </p:cTn>
                        </p:par>
                        <p:par>
                          <p:cTn id="38" fill="hold">
                            <p:stCondLst>
                              <p:cond delay="1000"/>
                            </p:stCondLst>
                            <p:childTnLst>
                              <p:par>
                                <p:cTn id="39" presetID="22" presetClass="entr" presetSubtype="4" fill="hold"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down)">
                                      <p:cBhvr>
                                        <p:cTn id="41" dur="500"/>
                                        <p:tgtEl>
                                          <p:spTgt spid="19"/>
                                        </p:tgtEl>
                                      </p:cBhvr>
                                    </p:animEffect>
                                  </p:childTnLst>
                                </p:cTn>
                              </p:par>
                              <p:par>
                                <p:cTn id="42" presetID="22" presetClass="entr" presetSubtype="4" fill="hold" nodeType="with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wipe(down)">
                                      <p:cBhvr>
                                        <p:cTn id="44" dur="500"/>
                                        <p:tgtEl>
                                          <p:spTgt spid="20"/>
                                        </p:tgtEl>
                                      </p:cBhvr>
                                    </p:animEffect>
                                  </p:childTnLst>
                                </p:cTn>
                              </p:par>
                              <p:par>
                                <p:cTn id="45" presetID="22" presetClass="entr" presetSubtype="4"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animEffect transition="in" filter="wipe(down)">
                                      <p:cBhvr>
                                        <p:cTn id="47" dur="500"/>
                                        <p:tgtEl>
                                          <p:spTgt spid="44"/>
                                        </p:tgtEl>
                                      </p:cBhvr>
                                    </p:animEffect>
                                  </p:childTnLst>
                                </p:cTn>
                              </p:par>
                              <p:par>
                                <p:cTn id="48" presetID="22" presetClass="entr" presetSubtype="4"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wipe(down)">
                                      <p:cBhvr>
                                        <p:cTn id="50"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0" grpId="0" animBg="1"/>
      <p:bldP spid="41" grpId="0" animBg="1"/>
      <p:bldP spid="42" grpId="0" animBg="1"/>
      <p:bldP spid="43" grpId="0" animBg="1"/>
      <p:bldP spid="44" grpId="0" animBg="1"/>
      <p:bldP spid="4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E1EA35-BE9E-4148-1A9E-03052F487DF6}"/>
            </a:ext>
          </a:extLst>
        </p:cNvPr>
        <p:cNvGrpSpPr/>
        <p:nvPr/>
      </p:nvGrpSpPr>
      <p:grpSpPr>
        <a:xfrm>
          <a:off x="0" y="0"/>
          <a:ext cx="0" cy="0"/>
          <a:chOff x="0" y="0"/>
          <a:chExt cx="0" cy="0"/>
        </a:xfrm>
      </p:grpSpPr>
      <p:pic>
        <p:nvPicPr>
          <p:cNvPr id="2" name="Image 0" descr="preencoded.png">
            <a:extLst>
              <a:ext uri="{FF2B5EF4-FFF2-40B4-BE49-F238E27FC236}">
                <a16:creationId xmlns:a16="http://schemas.microsoft.com/office/drawing/2014/main" id="{C9544EAA-4D03-73D7-12F1-BCEA1F9C002F}"/>
              </a:ext>
            </a:extLst>
          </p:cNvPr>
          <p:cNvPicPr>
            <a:picLocks noChangeAspect="1"/>
          </p:cNvPicPr>
          <p:nvPr/>
        </p:nvPicPr>
        <p:blipFill>
          <a:blip r:embed="rId3"/>
          <a:stretch>
            <a:fillRect/>
          </a:stretch>
        </p:blipFill>
        <p:spPr>
          <a:xfrm>
            <a:off x="0" y="0"/>
            <a:ext cx="12192000" cy="6858000"/>
          </a:xfrm>
          <a:prstGeom prst="rect">
            <a:avLst/>
          </a:prstGeom>
        </p:spPr>
      </p:pic>
      <p:pic>
        <p:nvPicPr>
          <p:cNvPr id="3" name="Image 1" descr="preencoded.png">
            <a:extLst>
              <a:ext uri="{FF2B5EF4-FFF2-40B4-BE49-F238E27FC236}">
                <a16:creationId xmlns:a16="http://schemas.microsoft.com/office/drawing/2014/main" id="{094C5532-98B2-71FB-A571-C98CFFD1A9FF}"/>
              </a:ext>
            </a:extLst>
          </p:cNvPr>
          <p:cNvPicPr>
            <a:picLocks noChangeAspect="1"/>
          </p:cNvPicPr>
          <p:nvPr/>
        </p:nvPicPr>
        <p:blipFill>
          <a:blip r:embed="rId4"/>
          <a:stretch>
            <a:fillRect/>
          </a:stretch>
        </p:blipFill>
        <p:spPr>
          <a:xfrm>
            <a:off x="0" y="0"/>
            <a:ext cx="12192000" cy="723900"/>
          </a:xfrm>
          <a:prstGeom prst="rect">
            <a:avLst/>
          </a:prstGeom>
        </p:spPr>
      </p:pic>
      <p:pic>
        <p:nvPicPr>
          <p:cNvPr id="21" name="Image 19" descr="preencoded.png">
            <a:extLst>
              <a:ext uri="{FF2B5EF4-FFF2-40B4-BE49-F238E27FC236}">
                <a16:creationId xmlns:a16="http://schemas.microsoft.com/office/drawing/2014/main" id="{16EFFC6F-0EE2-FEDD-58B9-CD9FA2E4A86F}"/>
              </a:ext>
            </a:extLst>
          </p:cNvPr>
          <p:cNvPicPr>
            <a:picLocks noChangeAspect="1"/>
          </p:cNvPicPr>
          <p:nvPr/>
        </p:nvPicPr>
        <p:blipFill>
          <a:blip r:embed="rId5"/>
          <a:stretch>
            <a:fillRect/>
          </a:stretch>
        </p:blipFill>
        <p:spPr>
          <a:xfrm>
            <a:off x="190500" y="1427594"/>
            <a:ext cx="11811000" cy="3753517"/>
          </a:xfrm>
          <a:prstGeom prst="rect">
            <a:avLst/>
          </a:prstGeom>
        </p:spPr>
      </p:pic>
      <p:pic>
        <p:nvPicPr>
          <p:cNvPr id="24" name="Image 22" descr="preencoded.png">
            <a:extLst>
              <a:ext uri="{FF2B5EF4-FFF2-40B4-BE49-F238E27FC236}">
                <a16:creationId xmlns:a16="http://schemas.microsoft.com/office/drawing/2014/main" id="{DE16C78E-95D8-5E80-B53F-4D12E3217DA1}"/>
              </a:ext>
            </a:extLst>
          </p:cNvPr>
          <p:cNvPicPr>
            <a:picLocks noChangeAspect="1"/>
          </p:cNvPicPr>
          <p:nvPr/>
        </p:nvPicPr>
        <p:blipFill>
          <a:blip r:embed="rId6"/>
          <a:stretch>
            <a:fillRect/>
          </a:stretch>
        </p:blipFill>
        <p:spPr>
          <a:xfrm>
            <a:off x="1145166" y="2715985"/>
            <a:ext cx="152400" cy="152400"/>
          </a:xfrm>
          <a:prstGeom prst="rect">
            <a:avLst/>
          </a:prstGeom>
        </p:spPr>
      </p:pic>
      <p:pic>
        <p:nvPicPr>
          <p:cNvPr id="25" name="Image 23" descr="preencoded.png">
            <a:extLst>
              <a:ext uri="{FF2B5EF4-FFF2-40B4-BE49-F238E27FC236}">
                <a16:creationId xmlns:a16="http://schemas.microsoft.com/office/drawing/2014/main" id="{FE4BD689-DF88-1520-7118-FA906AF2AE01}"/>
              </a:ext>
            </a:extLst>
          </p:cNvPr>
          <p:cNvPicPr>
            <a:picLocks noChangeAspect="1"/>
          </p:cNvPicPr>
          <p:nvPr/>
        </p:nvPicPr>
        <p:blipFill>
          <a:blip r:embed="rId7"/>
          <a:stretch>
            <a:fillRect/>
          </a:stretch>
        </p:blipFill>
        <p:spPr>
          <a:xfrm>
            <a:off x="6953250" y="2706460"/>
            <a:ext cx="190500" cy="152400"/>
          </a:xfrm>
          <a:prstGeom prst="rect">
            <a:avLst/>
          </a:prstGeom>
        </p:spPr>
      </p:pic>
      <p:pic>
        <p:nvPicPr>
          <p:cNvPr id="26" name="Image 24" descr="preencoded.png">
            <a:extLst>
              <a:ext uri="{FF2B5EF4-FFF2-40B4-BE49-F238E27FC236}">
                <a16:creationId xmlns:a16="http://schemas.microsoft.com/office/drawing/2014/main" id="{8D97C117-2419-DC1B-F75D-D5A394C4DF68}"/>
              </a:ext>
            </a:extLst>
          </p:cNvPr>
          <p:cNvPicPr>
            <a:picLocks noChangeAspect="1"/>
          </p:cNvPicPr>
          <p:nvPr/>
        </p:nvPicPr>
        <p:blipFill>
          <a:blip r:embed="rId8"/>
          <a:stretch>
            <a:fillRect/>
          </a:stretch>
        </p:blipFill>
        <p:spPr>
          <a:xfrm>
            <a:off x="1126116" y="3247537"/>
            <a:ext cx="152400" cy="152400"/>
          </a:xfrm>
          <a:prstGeom prst="rect">
            <a:avLst/>
          </a:prstGeom>
        </p:spPr>
      </p:pic>
      <p:pic>
        <p:nvPicPr>
          <p:cNvPr id="27" name="Image 25" descr="preencoded.png">
            <a:extLst>
              <a:ext uri="{FF2B5EF4-FFF2-40B4-BE49-F238E27FC236}">
                <a16:creationId xmlns:a16="http://schemas.microsoft.com/office/drawing/2014/main" id="{2D4C5965-19DC-D7E0-4B73-546BE06F1BF7}"/>
              </a:ext>
            </a:extLst>
          </p:cNvPr>
          <p:cNvPicPr>
            <a:picLocks noChangeAspect="1"/>
          </p:cNvPicPr>
          <p:nvPr/>
        </p:nvPicPr>
        <p:blipFill>
          <a:blip r:embed="rId9"/>
          <a:stretch>
            <a:fillRect/>
          </a:stretch>
        </p:blipFill>
        <p:spPr>
          <a:xfrm>
            <a:off x="6943724" y="3228487"/>
            <a:ext cx="171450" cy="152400"/>
          </a:xfrm>
          <a:prstGeom prst="rect">
            <a:avLst/>
          </a:prstGeom>
        </p:spPr>
      </p:pic>
      <p:pic>
        <p:nvPicPr>
          <p:cNvPr id="28" name="Image 26" descr="preencoded.png">
            <a:extLst>
              <a:ext uri="{FF2B5EF4-FFF2-40B4-BE49-F238E27FC236}">
                <a16:creationId xmlns:a16="http://schemas.microsoft.com/office/drawing/2014/main" id="{14A1DF8C-BC71-DB77-1EEF-BADD5C46C104}"/>
              </a:ext>
            </a:extLst>
          </p:cNvPr>
          <p:cNvPicPr>
            <a:picLocks noChangeAspect="1"/>
          </p:cNvPicPr>
          <p:nvPr/>
        </p:nvPicPr>
        <p:blipFill>
          <a:blip r:embed="rId10"/>
          <a:stretch>
            <a:fillRect/>
          </a:stretch>
        </p:blipFill>
        <p:spPr>
          <a:xfrm>
            <a:off x="1164216" y="3703761"/>
            <a:ext cx="114300" cy="152400"/>
          </a:xfrm>
          <a:prstGeom prst="rect">
            <a:avLst/>
          </a:prstGeom>
        </p:spPr>
      </p:pic>
      <p:pic>
        <p:nvPicPr>
          <p:cNvPr id="29" name="Image 27" descr="preencoded.png">
            <a:extLst>
              <a:ext uri="{FF2B5EF4-FFF2-40B4-BE49-F238E27FC236}">
                <a16:creationId xmlns:a16="http://schemas.microsoft.com/office/drawing/2014/main" id="{063AD239-113E-C549-1764-73DDA330037D}"/>
              </a:ext>
            </a:extLst>
          </p:cNvPr>
          <p:cNvPicPr>
            <a:picLocks noChangeAspect="1"/>
          </p:cNvPicPr>
          <p:nvPr/>
        </p:nvPicPr>
        <p:blipFill>
          <a:blip r:embed="rId11"/>
          <a:stretch>
            <a:fillRect/>
          </a:stretch>
        </p:blipFill>
        <p:spPr>
          <a:xfrm>
            <a:off x="6953250" y="3718747"/>
            <a:ext cx="190500" cy="152400"/>
          </a:xfrm>
          <a:prstGeom prst="rect">
            <a:avLst/>
          </a:prstGeom>
        </p:spPr>
      </p:pic>
      <p:pic>
        <p:nvPicPr>
          <p:cNvPr id="30" name="Image 28" descr="preencoded.png">
            <a:extLst>
              <a:ext uri="{FF2B5EF4-FFF2-40B4-BE49-F238E27FC236}">
                <a16:creationId xmlns:a16="http://schemas.microsoft.com/office/drawing/2014/main" id="{1D6D11DC-1C28-BFA8-D767-E37CB150F917}"/>
              </a:ext>
            </a:extLst>
          </p:cNvPr>
          <p:cNvPicPr>
            <a:picLocks noChangeAspect="1"/>
          </p:cNvPicPr>
          <p:nvPr/>
        </p:nvPicPr>
        <p:blipFill>
          <a:blip r:embed="rId12"/>
          <a:stretch>
            <a:fillRect/>
          </a:stretch>
        </p:blipFill>
        <p:spPr>
          <a:xfrm>
            <a:off x="0" y="6505575"/>
            <a:ext cx="12192000" cy="352425"/>
          </a:xfrm>
          <a:prstGeom prst="rect">
            <a:avLst/>
          </a:prstGeom>
        </p:spPr>
      </p:pic>
      <p:sp>
        <p:nvSpPr>
          <p:cNvPr id="31" name="Text 0">
            <a:extLst>
              <a:ext uri="{FF2B5EF4-FFF2-40B4-BE49-F238E27FC236}">
                <a16:creationId xmlns:a16="http://schemas.microsoft.com/office/drawing/2014/main" id="{D0C8A5DC-A8DA-BA18-0530-3D8873A56E61}"/>
              </a:ext>
            </a:extLst>
          </p:cNvPr>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Quy mô và tốc độ tăng trưởng TMĐT Việt Nam 2024-2025</a:t>
            </a:r>
            <a:endParaRPr lang="en-US" sz="2600" dirty="0">
              <a:latin typeface="Times New Roman" panose="02020603050405020304" pitchFamily="18" charset="0"/>
              <a:cs typeface="Times New Roman" panose="02020603050405020304" pitchFamily="18" charset="0"/>
            </a:endParaRPr>
          </a:p>
        </p:txBody>
      </p:sp>
      <p:grpSp>
        <p:nvGrpSpPr>
          <p:cNvPr id="11" name="Group 10">
            <a:extLst>
              <a:ext uri="{FF2B5EF4-FFF2-40B4-BE49-F238E27FC236}">
                <a16:creationId xmlns:a16="http://schemas.microsoft.com/office/drawing/2014/main" id="{CDC90DC5-CE46-690C-083E-D9597A6323D3}"/>
              </a:ext>
            </a:extLst>
          </p:cNvPr>
          <p:cNvGrpSpPr/>
          <p:nvPr/>
        </p:nvGrpSpPr>
        <p:grpSpPr>
          <a:xfrm>
            <a:off x="190500" y="1340773"/>
            <a:ext cx="11811000" cy="457200"/>
            <a:chOff x="190500" y="883573"/>
            <a:chExt cx="11811000" cy="457200"/>
          </a:xfrm>
        </p:grpSpPr>
        <p:pic>
          <p:nvPicPr>
            <p:cNvPr id="22" name="Image 20" descr="preencoded.png">
              <a:extLst>
                <a:ext uri="{FF2B5EF4-FFF2-40B4-BE49-F238E27FC236}">
                  <a16:creationId xmlns:a16="http://schemas.microsoft.com/office/drawing/2014/main" id="{9B8BD7D5-6B4D-353B-5FF6-CD96D624D2C2}"/>
                </a:ext>
              </a:extLst>
            </p:cNvPr>
            <p:cNvPicPr>
              <a:picLocks noChangeAspect="1"/>
            </p:cNvPicPr>
            <p:nvPr/>
          </p:nvPicPr>
          <p:blipFill>
            <a:blip r:embed="rId13"/>
            <a:stretch>
              <a:fillRect/>
            </a:stretch>
          </p:blipFill>
          <p:spPr>
            <a:xfrm>
              <a:off x="190500" y="883573"/>
              <a:ext cx="11811000" cy="457200"/>
            </a:xfrm>
            <a:prstGeom prst="rect">
              <a:avLst/>
            </a:prstGeom>
          </p:spPr>
        </p:pic>
        <p:pic>
          <p:nvPicPr>
            <p:cNvPr id="23" name="Image 21" descr="preencoded.png">
              <a:extLst>
                <a:ext uri="{FF2B5EF4-FFF2-40B4-BE49-F238E27FC236}">
                  <a16:creationId xmlns:a16="http://schemas.microsoft.com/office/drawing/2014/main" id="{2143831E-52CE-7833-810F-BB9B8C74AA1C}"/>
                </a:ext>
              </a:extLst>
            </p:cNvPr>
            <p:cNvPicPr>
              <a:picLocks noChangeAspect="1"/>
            </p:cNvPicPr>
            <p:nvPr/>
          </p:nvPicPr>
          <p:blipFill>
            <a:blip r:embed="rId14"/>
            <a:stretch>
              <a:fillRect/>
            </a:stretch>
          </p:blipFill>
          <p:spPr>
            <a:xfrm>
              <a:off x="333375" y="925483"/>
              <a:ext cx="352425" cy="281940"/>
            </a:xfrm>
            <a:prstGeom prst="rect">
              <a:avLst/>
            </a:prstGeom>
          </p:spPr>
        </p:pic>
        <p:sp>
          <p:nvSpPr>
            <p:cNvPr id="46" name="Text 15">
              <a:extLst>
                <a:ext uri="{FF2B5EF4-FFF2-40B4-BE49-F238E27FC236}">
                  <a16:creationId xmlns:a16="http://schemas.microsoft.com/office/drawing/2014/main" id="{0188357D-C41A-E00F-2DC9-E993A02B2648}"/>
                </a:ext>
              </a:extLst>
            </p:cNvPr>
            <p:cNvSpPr/>
            <p:nvPr/>
          </p:nvSpPr>
          <p:spPr>
            <a:xfrm>
              <a:off x="876300" y="970395"/>
              <a:ext cx="6076950"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B5E20"/>
                  </a:solidFill>
                  <a:latin typeface="Times New Roman" panose="02020603050405020304" pitchFamily="18" charset="0"/>
                  <a:ea typeface="Arial" pitchFamily="34" charset="-122"/>
                  <a:cs typeface="Times New Roman" panose="02020603050405020304" pitchFamily="18" charset="0"/>
                </a:rPr>
                <a:t>Yếu tố Ảnh hưởng</a:t>
              </a:r>
              <a:endParaRPr lang="en-US" sz="2400" dirty="0">
                <a:latin typeface="Times New Roman" panose="02020603050405020304" pitchFamily="18" charset="0"/>
                <a:cs typeface="Times New Roman" panose="02020603050405020304" pitchFamily="18" charset="0"/>
              </a:endParaRPr>
            </a:p>
          </p:txBody>
        </p:sp>
      </p:grpSp>
      <p:sp>
        <p:nvSpPr>
          <p:cNvPr id="47" name="Text 16">
            <a:extLst>
              <a:ext uri="{FF2B5EF4-FFF2-40B4-BE49-F238E27FC236}">
                <a16:creationId xmlns:a16="http://schemas.microsoft.com/office/drawing/2014/main" id="{11DC34C7-8FF5-28E7-B654-D7F3DA3A0147}"/>
              </a:ext>
            </a:extLst>
          </p:cNvPr>
          <p:cNvSpPr/>
          <p:nvPr/>
        </p:nvSpPr>
        <p:spPr>
          <a:xfrm>
            <a:off x="1354716" y="2724150"/>
            <a:ext cx="2209800" cy="204351"/>
          </a:xfrm>
          <a:prstGeom prst="rect">
            <a:avLst/>
          </a:prstGeom>
          <a:noFill/>
          <a:ln/>
        </p:spPr>
        <p:txBody>
          <a:bodyPr wrap="square" lIns="0" tIns="0" rIns="0" bIns="0" rtlCol="0" anchor="t">
            <a:spAutoFit/>
          </a:bodyPr>
          <a:lstStyle/>
          <a:p>
            <a:pPr marL="0" indent="0">
              <a:lnSpc>
                <a:spcPts val="15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Chính sách mới</a:t>
            </a:r>
            <a:endParaRPr lang="en-US" sz="2000" dirty="0">
              <a:latin typeface="Times New Roman" panose="02020603050405020304" pitchFamily="18" charset="0"/>
              <a:cs typeface="Times New Roman" panose="02020603050405020304" pitchFamily="18" charset="0"/>
            </a:endParaRPr>
          </a:p>
        </p:txBody>
      </p:sp>
      <p:sp>
        <p:nvSpPr>
          <p:cNvPr id="48" name="Text 17">
            <a:extLst>
              <a:ext uri="{FF2B5EF4-FFF2-40B4-BE49-F238E27FC236}">
                <a16:creationId xmlns:a16="http://schemas.microsoft.com/office/drawing/2014/main" id="{383DAB43-5B9F-D099-F531-967456EA57BC}"/>
              </a:ext>
            </a:extLst>
          </p:cNvPr>
          <p:cNvSpPr/>
          <p:nvPr/>
        </p:nvSpPr>
        <p:spPr>
          <a:xfrm>
            <a:off x="7212621" y="2724150"/>
            <a:ext cx="2938894" cy="204351"/>
          </a:xfrm>
          <a:prstGeom prst="rect">
            <a:avLst/>
          </a:prstGeom>
          <a:noFill/>
          <a:ln/>
        </p:spPr>
        <p:txBody>
          <a:bodyPr wrap="square" lIns="0" tIns="0" rIns="0" bIns="0" rtlCol="0" anchor="t">
            <a:spAutoFit/>
          </a:bodyPr>
          <a:lstStyle/>
          <a:p>
            <a:pPr marL="0" indent="0">
              <a:lnSpc>
                <a:spcPts val="15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Thay đổi thói quen tiêu dùng</a:t>
            </a:r>
            <a:endParaRPr lang="en-US" sz="2000" dirty="0">
              <a:latin typeface="Times New Roman" panose="02020603050405020304" pitchFamily="18" charset="0"/>
              <a:cs typeface="Times New Roman" panose="02020603050405020304" pitchFamily="18" charset="0"/>
            </a:endParaRPr>
          </a:p>
        </p:txBody>
      </p:sp>
      <p:sp>
        <p:nvSpPr>
          <p:cNvPr id="49" name="Text 18">
            <a:extLst>
              <a:ext uri="{FF2B5EF4-FFF2-40B4-BE49-F238E27FC236}">
                <a16:creationId xmlns:a16="http://schemas.microsoft.com/office/drawing/2014/main" id="{D27C3C44-24B1-49BF-EE9C-C05F084F4CA5}"/>
              </a:ext>
            </a:extLst>
          </p:cNvPr>
          <p:cNvSpPr/>
          <p:nvPr/>
        </p:nvSpPr>
        <p:spPr>
          <a:xfrm>
            <a:off x="1354715" y="3228487"/>
            <a:ext cx="2276475" cy="204351"/>
          </a:xfrm>
          <a:prstGeom prst="rect">
            <a:avLst/>
          </a:prstGeom>
          <a:noFill/>
          <a:ln/>
        </p:spPr>
        <p:txBody>
          <a:bodyPr wrap="square" lIns="0" tIns="0" rIns="0" bIns="0" rtlCol="0" anchor="t">
            <a:spAutoFit/>
          </a:bodyPr>
          <a:lstStyle/>
          <a:p>
            <a:pPr marL="0" indent="0">
              <a:lnSpc>
                <a:spcPts val="15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Xuất khẩu trực tuyến</a:t>
            </a:r>
            <a:endParaRPr lang="en-US" sz="2000" dirty="0">
              <a:latin typeface="Times New Roman" panose="02020603050405020304" pitchFamily="18" charset="0"/>
              <a:cs typeface="Times New Roman" panose="02020603050405020304" pitchFamily="18" charset="0"/>
            </a:endParaRPr>
          </a:p>
        </p:txBody>
      </p:sp>
      <p:sp>
        <p:nvSpPr>
          <p:cNvPr id="50" name="Text 19">
            <a:extLst>
              <a:ext uri="{FF2B5EF4-FFF2-40B4-BE49-F238E27FC236}">
                <a16:creationId xmlns:a16="http://schemas.microsoft.com/office/drawing/2014/main" id="{94331592-25B4-496D-6238-BC259D604513}"/>
              </a:ext>
            </a:extLst>
          </p:cNvPr>
          <p:cNvSpPr/>
          <p:nvPr/>
        </p:nvSpPr>
        <p:spPr>
          <a:xfrm>
            <a:off x="7219949" y="3202511"/>
            <a:ext cx="2703235" cy="204351"/>
          </a:xfrm>
          <a:prstGeom prst="rect">
            <a:avLst/>
          </a:prstGeom>
          <a:noFill/>
          <a:ln/>
        </p:spPr>
        <p:txBody>
          <a:bodyPr wrap="square" lIns="0" tIns="0" rIns="0" bIns="0" rtlCol="0" anchor="t">
            <a:spAutoFit/>
          </a:bodyPr>
          <a:lstStyle/>
          <a:p>
            <a:pPr marL="0" indent="0">
              <a:lnSpc>
                <a:spcPts val="15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Hội nhập kinh tế toàn cầu</a:t>
            </a:r>
            <a:endParaRPr lang="en-US" sz="2000" dirty="0">
              <a:latin typeface="Times New Roman" panose="02020603050405020304" pitchFamily="18" charset="0"/>
              <a:cs typeface="Times New Roman" panose="02020603050405020304" pitchFamily="18" charset="0"/>
            </a:endParaRPr>
          </a:p>
        </p:txBody>
      </p:sp>
      <p:sp>
        <p:nvSpPr>
          <p:cNvPr id="51" name="Text 20">
            <a:extLst>
              <a:ext uri="{FF2B5EF4-FFF2-40B4-BE49-F238E27FC236}">
                <a16:creationId xmlns:a16="http://schemas.microsoft.com/office/drawing/2014/main" id="{8869FF7C-0A09-762E-A5D6-212BECE38F63}"/>
              </a:ext>
            </a:extLst>
          </p:cNvPr>
          <p:cNvSpPr/>
          <p:nvPr/>
        </p:nvSpPr>
        <p:spPr>
          <a:xfrm>
            <a:off x="1354716" y="3703761"/>
            <a:ext cx="3333750" cy="204351"/>
          </a:xfrm>
          <a:prstGeom prst="rect">
            <a:avLst/>
          </a:prstGeom>
          <a:noFill/>
          <a:ln/>
        </p:spPr>
        <p:txBody>
          <a:bodyPr wrap="square" lIns="0" tIns="0" rIns="0" bIns="0" rtlCol="0" anchor="t">
            <a:spAutoFit/>
          </a:bodyPr>
          <a:lstStyle/>
          <a:p>
            <a:pPr marL="0" indent="0">
              <a:lnSpc>
                <a:spcPts val="15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Số lượng người dùng Internet</a:t>
            </a:r>
            <a:endParaRPr lang="en-US" sz="2000" dirty="0">
              <a:latin typeface="Times New Roman" panose="02020603050405020304" pitchFamily="18" charset="0"/>
              <a:cs typeface="Times New Roman" panose="02020603050405020304" pitchFamily="18" charset="0"/>
            </a:endParaRPr>
          </a:p>
        </p:txBody>
      </p:sp>
      <p:sp>
        <p:nvSpPr>
          <p:cNvPr id="52" name="Text 21">
            <a:extLst>
              <a:ext uri="{FF2B5EF4-FFF2-40B4-BE49-F238E27FC236}">
                <a16:creationId xmlns:a16="http://schemas.microsoft.com/office/drawing/2014/main" id="{5FA5EFEB-5AEA-0B9E-C485-CF1121038F1C}"/>
              </a:ext>
            </a:extLst>
          </p:cNvPr>
          <p:cNvSpPr/>
          <p:nvPr/>
        </p:nvSpPr>
        <p:spPr>
          <a:xfrm>
            <a:off x="7219949" y="3699697"/>
            <a:ext cx="2657807" cy="204351"/>
          </a:xfrm>
          <a:prstGeom prst="rect">
            <a:avLst/>
          </a:prstGeom>
          <a:noFill/>
          <a:ln/>
        </p:spPr>
        <p:txBody>
          <a:bodyPr wrap="square" lIns="0" tIns="0" rIns="0" bIns="0" rtlCol="0" anchor="t">
            <a:spAutoFit/>
          </a:bodyPr>
          <a:lstStyle/>
          <a:p>
            <a:pPr marL="0" indent="0">
              <a:lnSpc>
                <a:spcPts val="15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Hệ thống giao nhận hàng</a:t>
            </a:r>
            <a:endParaRPr lang="en-US" sz="2000" dirty="0">
              <a:latin typeface="Times New Roman" panose="02020603050405020304" pitchFamily="18" charset="0"/>
              <a:cs typeface="Times New Roman" panose="02020603050405020304" pitchFamily="18" charset="0"/>
            </a:endParaRPr>
          </a:p>
        </p:txBody>
      </p:sp>
      <p:sp>
        <p:nvSpPr>
          <p:cNvPr id="53" name="Text 22">
            <a:extLst>
              <a:ext uri="{FF2B5EF4-FFF2-40B4-BE49-F238E27FC236}">
                <a16:creationId xmlns:a16="http://schemas.microsoft.com/office/drawing/2014/main" id="{A77D683C-7EF4-F5BB-0679-903771604096}"/>
              </a:ext>
            </a:extLst>
          </p:cNvPr>
          <p:cNvSpPr/>
          <p:nvPr/>
        </p:nvSpPr>
        <p:spPr>
          <a:xfrm>
            <a:off x="190500" y="6581775"/>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6</a:t>
            </a:r>
            <a:endParaRPr lang="en-US" sz="98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9090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ipe(left)">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up)">
                                      <p:cBhvr>
                                        <p:cTn id="12" dur="500"/>
                                        <p:tgtEl>
                                          <p:spTgt spid="24"/>
                                        </p:tgtEl>
                                      </p:cBhvr>
                                    </p:animEffect>
                                  </p:childTnLst>
                                </p:cTn>
                              </p:par>
                              <p:par>
                                <p:cTn id="13" presetID="22" presetClass="entr" presetSubtype="1"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up)">
                                      <p:cBhvr>
                                        <p:cTn id="15" dur="500"/>
                                        <p:tgtEl>
                                          <p:spTgt spid="25"/>
                                        </p:tgtEl>
                                      </p:cBhvr>
                                    </p:animEffect>
                                  </p:childTnLst>
                                </p:cTn>
                              </p:par>
                              <p:par>
                                <p:cTn id="16" presetID="22" presetClass="entr" presetSubtype="1" fill="hold" nodeType="withEffect">
                                  <p:stCondLst>
                                    <p:cond delay="0"/>
                                  </p:stCondLst>
                                  <p:childTnLst>
                                    <p:set>
                                      <p:cBhvr>
                                        <p:cTn id="17" dur="1" fill="hold">
                                          <p:stCondLst>
                                            <p:cond delay="0"/>
                                          </p:stCondLst>
                                        </p:cTn>
                                        <p:tgtEl>
                                          <p:spTgt spid="26"/>
                                        </p:tgtEl>
                                        <p:attrNameLst>
                                          <p:attrName>style.visibility</p:attrName>
                                        </p:attrNameLst>
                                      </p:cBhvr>
                                      <p:to>
                                        <p:strVal val="visible"/>
                                      </p:to>
                                    </p:set>
                                    <p:animEffect transition="in" filter="wipe(up)">
                                      <p:cBhvr>
                                        <p:cTn id="18" dur="500"/>
                                        <p:tgtEl>
                                          <p:spTgt spid="26"/>
                                        </p:tgtEl>
                                      </p:cBhvr>
                                    </p:animEffect>
                                  </p:childTnLst>
                                </p:cTn>
                              </p:par>
                              <p:par>
                                <p:cTn id="19" presetID="22" presetClass="entr" presetSubtype="1" fill="hold" nodeType="withEffect">
                                  <p:stCondLst>
                                    <p:cond delay="0"/>
                                  </p:stCondLst>
                                  <p:childTnLst>
                                    <p:set>
                                      <p:cBhvr>
                                        <p:cTn id="20" dur="1" fill="hold">
                                          <p:stCondLst>
                                            <p:cond delay="0"/>
                                          </p:stCondLst>
                                        </p:cTn>
                                        <p:tgtEl>
                                          <p:spTgt spid="27"/>
                                        </p:tgtEl>
                                        <p:attrNameLst>
                                          <p:attrName>style.visibility</p:attrName>
                                        </p:attrNameLst>
                                      </p:cBhvr>
                                      <p:to>
                                        <p:strVal val="visible"/>
                                      </p:to>
                                    </p:set>
                                    <p:animEffect transition="in" filter="wipe(up)">
                                      <p:cBhvr>
                                        <p:cTn id="21" dur="500"/>
                                        <p:tgtEl>
                                          <p:spTgt spid="27"/>
                                        </p:tgtEl>
                                      </p:cBhvr>
                                    </p:animEffect>
                                  </p:childTnLst>
                                </p:cTn>
                              </p:par>
                              <p:par>
                                <p:cTn id="22" presetID="22" presetClass="entr" presetSubtype="1" fill="hold" nodeType="withEffect">
                                  <p:stCondLst>
                                    <p:cond delay="0"/>
                                  </p:stCondLst>
                                  <p:childTnLst>
                                    <p:set>
                                      <p:cBhvr>
                                        <p:cTn id="23" dur="1" fill="hold">
                                          <p:stCondLst>
                                            <p:cond delay="0"/>
                                          </p:stCondLst>
                                        </p:cTn>
                                        <p:tgtEl>
                                          <p:spTgt spid="28"/>
                                        </p:tgtEl>
                                        <p:attrNameLst>
                                          <p:attrName>style.visibility</p:attrName>
                                        </p:attrNameLst>
                                      </p:cBhvr>
                                      <p:to>
                                        <p:strVal val="visible"/>
                                      </p:to>
                                    </p:set>
                                    <p:animEffect transition="in" filter="wipe(up)">
                                      <p:cBhvr>
                                        <p:cTn id="24" dur="500"/>
                                        <p:tgtEl>
                                          <p:spTgt spid="28"/>
                                        </p:tgtEl>
                                      </p:cBhvr>
                                    </p:animEffect>
                                  </p:childTnLst>
                                </p:cTn>
                              </p:par>
                              <p:par>
                                <p:cTn id="25" presetID="22" presetClass="entr" presetSubtype="1" fill="hold" nodeType="withEffect">
                                  <p:stCondLst>
                                    <p:cond delay="0"/>
                                  </p:stCondLst>
                                  <p:childTnLst>
                                    <p:set>
                                      <p:cBhvr>
                                        <p:cTn id="26" dur="1" fill="hold">
                                          <p:stCondLst>
                                            <p:cond delay="0"/>
                                          </p:stCondLst>
                                        </p:cTn>
                                        <p:tgtEl>
                                          <p:spTgt spid="29"/>
                                        </p:tgtEl>
                                        <p:attrNameLst>
                                          <p:attrName>style.visibility</p:attrName>
                                        </p:attrNameLst>
                                      </p:cBhvr>
                                      <p:to>
                                        <p:strVal val="visible"/>
                                      </p:to>
                                    </p:set>
                                    <p:animEffect transition="in" filter="wipe(up)">
                                      <p:cBhvr>
                                        <p:cTn id="27" dur="500"/>
                                        <p:tgtEl>
                                          <p:spTgt spid="29"/>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47"/>
                                        </p:tgtEl>
                                        <p:attrNameLst>
                                          <p:attrName>style.visibility</p:attrName>
                                        </p:attrNameLst>
                                      </p:cBhvr>
                                      <p:to>
                                        <p:strVal val="visible"/>
                                      </p:to>
                                    </p:set>
                                    <p:animEffect transition="in" filter="wipe(up)">
                                      <p:cBhvr>
                                        <p:cTn id="30" dur="500"/>
                                        <p:tgtEl>
                                          <p:spTgt spid="47"/>
                                        </p:tgtEl>
                                      </p:cBhvr>
                                    </p:animEffect>
                                  </p:childTnLst>
                                </p:cTn>
                              </p:par>
                              <p:par>
                                <p:cTn id="31" presetID="22" presetClass="entr" presetSubtype="1" fill="hold" grpId="0" nodeType="withEffect">
                                  <p:stCondLst>
                                    <p:cond delay="0"/>
                                  </p:stCondLst>
                                  <p:childTnLst>
                                    <p:set>
                                      <p:cBhvr>
                                        <p:cTn id="32" dur="1" fill="hold">
                                          <p:stCondLst>
                                            <p:cond delay="0"/>
                                          </p:stCondLst>
                                        </p:cTn>
                                        <p:tgtEl>
                                          <p:spTgt spid="48"/>
                                        </p:tgtEl>
                                        <p:attrNameLst>
                                          <p:attrName>style.visibility</p:attrName>
                                        </p:attrNameLst>
                                      </p:cBhvr>
                                      <p:to>
                                        <p:strVal val="visible"/>
                                      </p:to>
                                    </p:set>
                                    <p:animEffect transition="in" filter="wipe(up)">
                                      <p:cBhvr>
                                        <p:cTn id="33" dur="500"/>
                                        <p:tgtEl>
                                          <p:spTgt spid="48"/>
                                        </p:tgtEl>
                                      </p:cBhvr>
                                    </p:animEffect>
                                  </p:childTnLst>
                                </p:cTn>
                              </p:par>
                              <p:par>
                                <p:cTn id="34" presetID="22" presetClass="entr" presetSubtype="1" fill="hold" grpId="0" nodeType="with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wipe(up)">
                                      <p:cBhvr>
                                        <p:cTn id="36" dur="500"/>
                                        <p:tgtEl>
                                          <p:spTgt spid="49"/>
                                        </p:tgtEl>
                                      </p:cBhvr>
                                    </p:animEffect>
                                  </p:childTnLst>
                                </p:cTn>
                              </p:par>
                              <p:par>
                                <p:cTn id="37" presetID="22" presetClass="entr" presetSubtype="1" fill="hold" grpId="0" nodeType="withEffect">
                                  <p:stCondLst>
                                    <p:cond delay="0"/>
                                  </p:stCondLst>
                                  <p:childTnLst>
                                    <p:set>
                                      <p:cBhvr>
                                        <p:cTn id="38" dur="1" fill="hold">
                                          <p:stCondLst>
                                            <p:cond delay="0"/>
                                          </p:stCondLst>
                                        </p:cTn>
                                        <p:tgtEl>
                                          <p:spTgt spid="50"/>
                                        </p:tgtEl>
                                        <p:attrNameLst>
                                          <p:attrName>style.visibility</p:attrName>
                                        </p:attrNameLst>
                                      </p:cBhvr>
                                      <p:to>
                                        <p:strVal val="visible"/>
                                      </p:to>
                                    </p:set>
                                    <p:animEffect transition="in" filter="wipe(up)">
                                      <p:cBhvr>
                                        <p:cTn id="39" dur="500"/>
                                        <p:tgtEl>
                                          <p:spTgt spid="50"/>
                                        </p:tgtEl>
                                      </p:cBhvr>
                                    </p:animEffect>
                                  </p:childTnLst>
                                </p:cTn>
                              </p:par>
                              <p:par>
                                <p:cTn id="40" presetID="22" presetClass="entr" presetSubtype="1" fill="hold" grpId="0" nodeType="withEffect">
                                  <p:stCondLst>
                                    <p:cond delay="0"/>
                                  </p:stCondLst>
                                  <p:childTnLst>
                                    <p:set>
                                      <p:cBhvr>
                                        <p:cTn id="41" dur="1" fill="hold">
                                          <p:stCondLst>
                                            <p:cond delay="0"/>
                                          </p:stCondLst>
                                        </p:cTn>
                                        <p:tgtEl>
                                          <p:spTgt spid="51"/>
                                        </p:tgtEl>
                                        <p:attrNameLst>
                                          <p:attrName>style.visibility</p:attrName>
                                        </p:attrNameLst>
                                      </p:cBhvr>
                                      <p:to>
                                        <p:strVal val="visible"/>
                                      </p:to>
                                    </p:set>
                                    <p:animEffect transition="in" filter="wipe(up)">
                                      <p:cBhvr>
                                        <p:cTn id="42" dur="500"/>
                                        <p:tgtEl>
                                          <p:spTgt spid="51"/>
                                        </p:tgtEl>
                                      </p:cBhvr>
                                    </p:animEffect>
                                  </p:childTnLst>
                                </p:cTn>
                              </p:par>
                              <p:par>
                                <p:cTn id="43" presetID="22" presetClass="entr" presetSubtype="1" fill="hold" grpId="0" nodeType="withEffect">
                                  <p:stCondLst>
                                    <p:cond delay="0"/>
                                  </p:stCondLst>
                                  <p:childTnLst>
                                    <p:set>
                                      <p:cBhvr>
                                        <p:cTn id="44" dur="1" fill="hold">
                                          <p:stCondLst>
                                            <p:cond delay="0"/>
                                          </p:stCondLst>
                                        </p:cTn>
                                        <p:tgtEl>
                                          <p:spTgt spid="52"/>
                                        </p:tgtEl>
                                        <p:attrNameLst>
                                          <p:attrName>style.visibility</p:attrName>
                                        </p:attrNameLst>
                                      </p:cBhvr>
                                      <p:to>
                                        <p:strVal val="visible"/>
                                      </p:to>
                                    </p:set>
                                    <p:animEffect transition="in" filter="wipe(up)">
                                      <p:cBhvr>
                                        <p:cTn id="45"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animBg="1"/>
      <p:bldP spid="48" grpId="0" animBg="1"/>
      <p:bldP spid="49" grpId="0" animBg="1"/>
      <p:bldP spid="50" grpId="0" animBg="1"/>
      <p:bldP spid="51" grpId="0" animBg="1"/>
      <p:bldP spid="5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7486650"/>
          </a:xfrm>
          <a:prstGeom prst="rect">
            <a:avLst/>
          </a:prstGeom>
        </p:spPr>
      </p:pic>
      <p:pic>
        <p:nvPicPr>
          <p:cNvPr id="3" name="Image 1" descr="preencoded.png"/>
          <p:cNvPicPr>
            <a:picLocks noChangeAspect="1"/>
          </p:cNvPicPr>
          <p:nvPr/>
        </p:nvPicPr>
        <p:blipFill>
          <a:blip r:embed="rId4"/>
          <a:stretch>
            <a:fillRect/>
          </a:stretch>
        </p:blipFill>
        <p:spPr>
          <a:xfrm>
            <a:off x="0" y="0"/>
            <a:ext cx="12192000" cy="723900"/>
          </a:xfrm>
          <a:prstGeom prst="rect">
            <a:avLst/>
          </a:prstGeom>
        </p:spPr>
      </p:pic>
      <p:pic>
        <p:nvPicPr>
          <p:cNvPr id="4" name="Image 2" descr="preencoded.png"/>
          <p:cNvPicPr>
            <a:picLocks noChangeAspect="1"/>
          </p:cNvPicPr>
          <p:nvPr/>
        </p:nvPicPr>
        <p:blipFill>
          <a:blip r:embed="rId5"/>
          <a:stretch>
            <a:fillRect/>
          </a:stretch>
        </p:blipFill>
        <p:spPr>
          <a:xfrm>
            <a:off x="142874" y="866775"/>
            <a:ext cx="11906251" cy="6324600"/>
          </a:xfrm>
          <a:prstGeom prst="rect">
            <a:avLst/>
          </a:prstGeom>
        </p:spPr>
      </p:pic>
      <p:pic>
        <p:nvPicPr>
          <p:cNvPr id="5" name="Image 3" descr="preencoded.png"/>
          <p:cNvPicPr>
            <a:picLocks noChangeAspect="1"/>
          </p:cNvPicPr>
          <p:nvPr/>
        </p:nvPicPr>
        <p:blipFill>
          <a:blip r:embed="rId6"/>
          <a:stretch>
            <a:fillRect/>
          </a:stretch>
        </p:blipFill>
        <p:spPr>
          <a:xfrm>
            <a:off x="142875" y="866775"/>
            <a:ext cx="11906250" cy="457200"/>
          </a:xfrm>
          <a:prstGeom prst="rect">
            <a:avLst/>
          </a:prstGeom>
        </p:spPr>
      </p:pic>
      <p:pic>
        <p:nvPicPr>
          <p:cNvPr id="6" name="Image 4" descr="preencoded.png"/>
          <p:cNvPicPr>
            <a:picLocks noChangeAspect="1"/>
          </p:cNvPicPr>
          <p:nvPr/>
        </p:nvPicPr>
        <p:blipFill>
          <a:blip r:embed="rId7"/>
          <a:stretch>
            <a:fillRect/>
          </a:stretch>
        </p:blipFill>
        <p:spPr>
          <a:xfrm>
            <a:off x="276225" y="914400"/>
            <a:ext cx="342900" cy="274320"/>
          </a:xfrm>
          <a:prstGeom prst="rect">
            <a:avLst/>
          </a:prstGeom>
        </p:spPr>
      </p:pic>
      <p:grpSp>
        <p:nvGrpSpPr>
          <p:cNvPr id="62" name="Group 61">
            <a:extLst>
              <a:ext uri="{FF2B5EF4-FFF2-40B4-BE49-F238E27FC236}">
                <a16:creationId xmlns:a16="http://schemas.microsoft.com/office/drawing/2014/main" id="{AC917087-4D8E-3E2A-CDA9-0C8AEA699DD1}"/>
              </a:ext>
            </a:extLst>
          </p:cNvPr>
          <p:cNvGrpSpPr/>
          <p:nvPr/>
        </p:nvGrpSpPr>
        <p:grpSpPr>
          <a:xfrm>
            <a:off x="295274" y="2181226"/>
            <a:ext cx="476249" cy="476249"/>
            <a:chOff x="295274" y="2181226"/>
            <a:chExt cx="476249" cy="476249"/>
          </a:xfrm>
        </p:grpSpPr>
        <p:pic>
          <p:nvPicPr>
            <p:cNvPr id="7" name="Image 5" descr="preencoded.png"/>
            <p:cNvPicPr>
              <a:picLocks noChangeAspect="1"/>
            </p:cNvPicPr>
            <p:nvPr/>
          </p:nvPicPr>
          <p:blipFill>
            <a:blip r:embed="rId8"/>
            <a:stretch>
              <a:fillRect/>
            </a:stretch>
          </p:blipFill>
          <p:spPr>
            <a:xfrm>
              <a:off x="295274" y="2181226"/>
              <a:ext cx="476249" cy="476249"/>
            </a:xfrm>
            <a:prstGeom prst="rect">
              <a:avLst/>
            </a:prstGeom>
          </p:spPr>
        </p:pic>
        <p:pic>
          <p:nvPicPr>
            <p:cNvPr id="8" name="Image 6" descr="preencoded.png"/>
            <p:cNvPicPr>
              <a:picLocks noChangeAspect="1"/>
            </p:cNvPicPr>
            <p:nvPr/>
          </p:nvPicPr>
          <p:blipFill>
            <a:blip r:embed="rId9"/>
            <a:stretch>
              <a:fillRect/>
            </a:stretch>
          </p:blipFill>
          <p:spPr>
            <a:xfrm>
              <a:off x="438150" y="2331489"/>
              <a:ext cx="190500" cy="190500"/>
            </a:xfrm>
            <a:prstGeom prst="rect">
              <a:avLst/>
            </a:prstGeom>
          </p:spPr>
        </p:pic>
      </p:grpSp>
      <p:pic>
        <p:nvPicPr>
          <p:cNvPr id="9" name="Image 7" descr="preencoded.png"/>
          <p:cNvPicPr>
            <a:picLocks noChangeAspect="1"/>
          </p:cNvPicPr>
          <p:nvPr/>
        </p:nvPicPr>
        <p:blipFill>
          <a:blip r:embed="rId10"/>
          <a:stretch>
            <a:fillRect/>
          </a:stretch>
        </p:blipFill>
        <p:spPr>
          <a:xfrm>
            <a:off x="2681285" y="3528857"/>
            <a:ext cx="7029450" cy="3410514"/>
          </a:xfrm>
          <a:prstGeom prst="rect">
            <a:avLst/>
          </a:prstGeom>
        </p:spPr>
      </p:pic>
      <p:sp>
        <p:nvSpPr>
          <p:cNvPr id="30" name="Text 0"/>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Các chỉ số thành phần EBI 2024-2025</a:t>
            </a:r>
            <a:endParaRPr lang="en-US" sz="2600" dirty="0">
              <a:latin typeface="Times New Roman" panose="02020603050405020304" pitchFamily="18" charset="0"/>
              <a:cs typeface="Times New Roman" panose="02020603050405020304" pitchFamily="18" charset="0"/>
            </a:endParaRPr>
          </a:p>
        </p:txBody>
      </p:sp>
      <p:sp>
        <p:nvSpPr>
          <p:cNvPr id="31" name="Text 1"/>
          <p:cNvSpPr/>
          <p:nvPr/>
        </p:nvSpPr>
        <p:spPr>
          <a:xfrm>
            <a:off x="771525" y="948341"/>
            <a:ext cx="3911545"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B5E20"/>
                </a:solidFill>
                <a:latin typeface="Times New Roman" panose="02020603050405020304" pitchFamily="18" charset="0"/>
                <a:ea typeface="Arial" pitchFamily="34" charset="-122"/>
                <a:cs typeface="Times New Roman" panose="02020603050405020304" pitchFamily="18" charset="0"/>
              </a:rPr>
              <a:t>Hạ tầng &amp; Nhân lực</a:t>
            </a:r>
            <a:endParaRPr lang="en-US" sz="2400" dirty="0">
              <a:latin typeface="Times New Roman" panose="02020603050405020304" pitchFamily="18" charset="0"/>
              <a:cs typeface="Times New Roman" panose="02020603050405020304" pitchFamily="18" charset="0"/>
            </a:endParaRPr>
          </a:p>
        </p:txBody>
      </p:sp>
      <p:sp>
        <p:nvSpPr>
          <p:cNvPr id="32" name="Text 2"/>
          <p:cNvSpPr/>
          <p:nvPr/>
        </p:nvSpPr>
        <p:spPr>
          <a:xfrm>
            <a:off x="142873" y="1645523"/>
            <a:ext cx="12106275" cy="233205"/>
          </a:xfrm>
          <a:prstGeom prst="rect">
            <a:avLst/>
          </a:prstGeom>
          <a:noFill/>
          <a:ln/>
        </p:spPr>
        <p:txBody>
          <a:bodyPr wrap="square" lIns="0" tIns="0" rIns="0" bIns="0" rtlCol="0" anchor="t">
            <a:spAutoFit/>
          </a:bodyPr>
          <a:lstStyle/>
          <a:p>
            <a:pPr marL="0" indent="0">
              <a:lnSpc>
                <a:spcPts val="18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Chỉ số này đánh giá nguồn nhân lực và hạ tầng công nghệ thông tin, với tỷ lệ tên miền trên dân số là yếu tố hàng đầu.</a:t>
            </a:r>
            <a:endParaRPr lang="en-US" sz="2000" dirty="0">
              <a:latin typeface="Times New Roman" panose="02020603050405020304" pitchFamily="18" charset="0"/>
              <a:cs typeface="Times New Roman" panose="02020603050405020304" pitchFamily="18" charset="0"/>
            </a:endParaRPr>
          </a:p>
        </p:txBody>
      </p:sp>
      <p:sp>
        <p:nvSpPr>
          <p:cNvPr id="33" name="Text 3"/>
          <p:cNvSpPr/>
          <p:nvPr/>
        </p:nvSpPr>
        <p:spPr>
          <a:xfrm>
            <a:off x="914397" y="2322930"/>
            <a:ext cx="4314825" cy="239296"/>
          </a:xfrm>
          <a:prstGeom prst="rect">
            <a:avLst/>
          </a:prstGeom>
          <a:noFill/>
          <a:ln/>
        </p:spPr>
        <p:txBody>
          <a:bodyPr wrap="square" lIns="0" tIns="0" rIns="0" bIns="0" rtlCol="0" anchor="t">
            <a:spAutoFit/>
          </a:bodyPr>
          <a:lstStyle/>
          <a:p>
            <a:pPr marL="0" indent="0">
              <a:lnSpc>
                <a:spcPts val="1800"/>
              </a:lnSpc>
              <a:buNone/>
            </a:pPr>
            <a:r>
              <a:rPr lang="en-US" sz="2200" b="1" dirty="0">
                <a:solidFill>
                  <a:srgbClr val="000000"/>
                </a:solidFill>
                <a:latin typeface="Times New Roman" panose="02020603050405020304" pitchFamily="18" charset="0"/>
                <a:ea typeface="Arial" pitchFamily="34" charset="-122"/>
                <a:cs typeface="Times New Roman" panose="02020603050405020304" pitchFamily="18" charset="0"/>
              </a:rPr>
              <a:t>Tên miền quốc gia ".VN"</a:t>
            </a:r>
            <a:endParaRPr lang="en-US" sz="2200" dirty="0">
              <a:latin typeface="Times New Roman" panose="02020603050405020304" pitchFamily="18" charset="0"/>
              <a:cs typeface="Times New Roman" panose="02020603050405020304" pitchFamily="18" charset="0"/>
            </a:endParaRPr>
          </a:p>
        </p:txBody>
      </p:sp>
      <p:sp>
        <p:nvSpPr>
          <p:cNvPr id="34" name="Text 4"/>
          <p:cNvSpPr/>
          <p:nvPr/>
        </p:nvSpPr>
        <p:spPr>
          <a:xfrm>
            <a:off x="295275" y="2733675"/>
            <a:ext cx="11677650" cy="867995"/>
          </a:xfrm>
          <a:prstGeom prst="rect">
            <a:avLst/>
          </a:prstGeom>
          <a:noFill/>
          <a:ln/>
        </p:spPr>
        <p:txBody>
          <a:bodyPr wrap="square" lIns="0" tIns="0" rIns="0" bIns="0" rtlCol="0" anchor="t">
            <a:spAutoFit/>
          </a:bodyPr>
          <a:lstStyle/>
          <a:p>
            <a:pPr marL="0" indent="0">
              <a:lnSpc>
                <a:spcPct val="150000"/>
              </a:lnSpc>
              <a:buNone/>
            </a:pPr>
            <a:r>
              <a:rPr lang="en-US" sz="2000" dirty="0">
                <a:solidFill>
                  <a:srgbClr val="374151"/>
                </a:solidFill>
                <a:latin typeface="Times New Roman" panose="02020603050405020304" pitchFamily="18" charset="0"/>
                <a:ea typeface="Arial" pitchFamily="34" charset="-122"/>
                <a:cs typeface="Times New Roman" panose="02020603050405020304" pitchFamily="18" charset="0"/>
              </a:rPr>
              <a:t>Tên miền .VN tiếp tục là lựa chọn hàng đầu được doanh nghiệp quan tâm nhất, với 48% doanh nghiệp ưu tiên sử dụng, tăng từ 41% so với năm 2024.</a:t>
            </a:r>
            <a:endParaRPr lang="en-US" sz="2000" dirty="0">
              <a:latin typeface="Times New Roman" panose="02020603050405020304" pitchFamily="18" charset="0"/>
              <a:cs typeface="Times New Roman" panose="02020603050405020304" pitchFamily="18" charset="0"/>
            </a:endParaRPr>
          </a:p>
        </p:txBody>
      </p:sp>
      <p:sp>
        <p:nvSpPr>
          <p:cNvPr id="35" name="Text 5"/>
          <p:cNvSpPr/>
          <p:nvPr/>
        </p:nvSpPr>
        <p:spPr>
          <a:xfrm>
            <a:off x="-490538" y="6840177"/>
            <a:ext cx="13249275" cy="198388"/>
          </a:xfrm>
          <a:prstGeom prst="rect">
            <a:avLst/>
          </a:prstGeom>
          <a:noFill/>
          <a:ln/>
        </p:spPr>
        <p:txBody>
          <a:bodyPr wrap="square" lIns="0" tIns="0" rIns="0" bIns="0" rtlCol="0" anchor="t">
            <a:spAutoFit/>
          </a:bodyPr>
          <a:lstStyle/>
          <a:p>
            <a:pPr marL="0" indent="0" algn="ctr">
              <a:lnSpc>
                <a:spcPts val="1500"/>
              </a:lnSpc>
              <a:buNone/>
            </a:pPr>
            <a:r>
              <a:rPr lang="en-US" sz="1700" i="1" dirty="0">
                <a:solidFill>
                  <a:srgbClr val="4B5563"/>
                </a:solidFill>
                <a:latin typeface="Times New Roman" panose="02020603050405020304" pitchFamily="18" charset="0"/>
                <a:ea typeface="Arial" pitchFamily="34" charset="-122"/>
                <a:cs typeface="Times New Roman" panose="02020603050405020304" pitchFamily="18" charset="0"/>
              </a:rPr>
              <a:t>Phương pháp tính chỉ số EBI năm 2025 được cải tiến, lần đầu tiên tích hợp dữ liệu bưu chính chuyển phát theo địa phương cho B2C.</a:t>
            </a:r>
            <a:endParaRPr lang="en-US" sz="1700" dirty="0">
              <a:latin typeface="Times New Roman" panose="02020603050405020304" pitchFamily="18" charset="0"/>
              <a:cs typeface="Times New Roman" panose="02020603050405020304" pitchFamily="18" charset="0"/>
            </a:endParaRPr>
          </a:p>
        </p:txBody>
      </p:sp>
      <p:sp>
        <p:nvSpPr>
          <p:cNvPr id="61" name="Text 31"/>
          <p:cNvSpPr/>
          <p:nvPr/>
        </p:nvSpPr>
        <p:spPr>
          <a:xfrm>
            <a:off x="190500" y="7210425"/>
            <a:ext cx="12992100" cy="183320"/>
          </a:xfrm>
          <a:prstGeom prst="rect">
            <a:avLst/>
          </a:prstGeom>
          <a:noFill/>
          <a:ln/>
        </p:spPr>
        <p:txBody>
          <a:bodyPr wrap="square" lIns="0" tIns="0" rIns="0" bIns="0" rtlCol="0" anchor="t">
            <a:spAutoFit/>
          </a:bodyPr>
          <a:lstStyle/>
          <a:p>
            <a:pPr marL="0" indent="0">
              <a:lnSpc>
                <a:spcPts val="1575"/>
              </a:lnSpc>
              <a:buNone/>
            </a:pPr>
            <a:r>
              <a:rPr lang="en-US" sz="980" dirty="0">
                <a:solidFill>
                  <a:srgbClr val="FFFFFF"/>
                </a:solidFill>
                <a:latin typeface="Times New Roman" panose="02020603050405020304" pitchFamily="18" charset="0"/>
                <a:ea typeface="Arial" pitchFamily="34" charset="-122"/>
                <a:cs typeface="Times New Roman" panose="02020603050405020304" pitchFamily="18" charset="0"/>
              </a:rPr>
              <a:t>So sánh chỉ số Thương mại điện tử Việt Nam (EBI) 2024-2025 | Trang 4</a:t>
            </a:r>
            <a:endParaRPr lang="en-US" sz="98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barn(inVertical)">
                                      <p:cBhvr>
                                        <p:cTn id="12" dur="5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62"/>
                                        </p:tgtEl>
                                        <p:attrNameLst>
                                          <p:attrName>style.visibility</p:attrName>
                                        </p:attrNameLst>
                                      </p:cBhvr>
                                      <p:to>
                                        <p:strVal val="visible"/>
                                      </p:to>
                                    </p:set>
                                    <p:animEffect transition="in" filter="wipe(up)">
                                      <p:cBhvr>
                                        <p:cTn id="17" dur="500"/>
                                        <p:tgtEl>
                                          <p:spTgt spid="62"/>
                                        </p:tgtEl>
                                      </p:cBhvr>
                                    </p:animEffect>
                                  </p:childTnLst>
                                </p:cTn>
                              </p:par>
                              <p:par>
                                <p:cTn id="18" presetID="22" presetClass="entr" presetSubtype="1" fill="hold"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500"/>
                                        <p:tgtEl>
                                          <p:spTgt spid="9"/>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animEffect transition="in" filter="wipe(up)">
                                      <p:cBhvr>
                                        <p:cTn id="23" dur="500"/>
                                        <p:tgtEl>
                                          <p:spTgt spid="33"/>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4"/>
                                        </p:tgtEl>
                                        <p:attrNameLst>
                                          <p:attrName>style.visibility</p:attrName>
                                        </p:attrNameLst>
                                      </p:cBhvr>
                                      <p:to>
                                        <p:strVal val="visible"/>
                                      </p:to>
                                    </p:set>
                                    <p:animEffect transition="in" filter="wipe(up)">
                                      <p:cBhvr>
                                        <p:cTn id="26" dur="500"/>
                                        <p:tgtEl>
                                          <p:spTgt spid="34"/>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5"/>
                                        </p:tgtEl>
                                        <p:attrNameLst>
                                          <p:attrName>style.visibility</p:attrName>
                                        </p:attrNameLst>
                                      </p:cBhvr>
                                      <p:to>
                                        <p:strVal val="visible"/>
                                      </p:to>
                                    </p:set>
                                    <p:animEffect transition="in" filter="wipe(up)">
                                      <p:cBhvr>
                                        <p:cTn id="2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P spid="33" grpId="0" animBg="1"/>
      <p:bldP spid="34" grpId="0" animBg="1"/>
      <p:bldP spid="3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2192000" cy="6877050"/>
          </a:xfrm>
          <a:prstGeom prst="rect">
            <a:avLst/>
          </a:prstGeom>
        </p:spPr>
      </p:pic>
      <p:pic>
        <p:nvPicPr>
          <p:cNvPr id="5" name="Image 3" descr="preencoded.png"/>
          <p:cNvPicPr>
            <a:picLocks noChangeAspect="1"/>
          </p:cNvPicPr>
          <p:nvPr/>
        </p:nvPicPr>
        <p:blipFill>
          <a:blip r:embed="rId4"/>
          <a:stretch>
            <a:fillRect/>
          </a:stretch>
        </p:blipFill>
        <p:spPr>
          <a:xfrm>
            <a:off x="152400" y="1693118"/>
            <a:ext cx="5527494" cy="5094426"/>
          </a:xfrm>
          <a:prstGeom prst="rect">
            <a:avLst/>
          </a:prstGeom>
        </p:spPr>
      </p:pic>
      <p:pic>
        <p:nvPicPr>
          <p:cNvPr id="6" name="Image 4" descr="preencoded.png"/>
          <p:cNvPicPr>
            <a:picLocks noChangeAspect="1"/>
          </p:cNvPicPr>
          <p:nvPr/>
        </p:nvPicPr>
        <p:blipFill>
          <a:blip r:embed="rId5"/>
          <a:stretch>
            <a:fillRect/>
          </a:stretch>
        </p:blipFill>
        <p:spPr>
          <a:xfrm>
            <a:off x="368754" y="1875259"/>
            <a:ext cx="457200" cy="457200"/>
          </a:xfrm>
          <a:prstGeom prst="rect">
            <a:avLst/>
          </a:prstGeom>
        </p:spPr>
      </p:pic>
      <p:pic>
        <p:nvPicPr>
          <p:cNvPr id="7" name="Image 5" descr="preencoded.png"/>
          <p:cNvPicPr>
            <a:picLocks noChangeAspect="1"/>
          </p:cNvPicPr>
          <p:nvPr/>
        </p:nvPicPr>
        <p:blipFill>
          <a:blip r:embed="rId6"/>
          <a:stretch>
            <a:fillRect/>
          </a:stretch>
        </p:blipFill>
        <p:spPr>
          <a:xfrm>
            <a:off x="454479" y="1951459"/>
            <a:ext cx="285750" cy="304800"/>
          </a:xfrm>
          <a:prstGeom prst="rect">
            <a:avLst/>
          </a:prstGeom>
        </p:spPr>
      </p:pic>
      <p:pic>
        <p:nvPicPr>
          <p:cNvPr id="8" name="Image 6" descr="preencoded.png"/>
          <p:cNvPicPr>
            <a:picLocks noChangeAspect="1"/>
          </p:cNvPicPr>
          <p:nvPr/>
        </p:nvPicPr>
        <p:blipFill>
          <a:blip r:embed="rId7"/>
          <a:stretch>
            <a:fillRect/>
          </a:stretch>
        </p:blipFill>
        <p:spPr>
          <a:xfrm>
            <a:off x="368754" y="2827759"/>
            <a:ext cx="5105400" cy="285750"/>
          </a:xfrm>
          <a:prstGeom prst="rect">
            <a:avLst/>
          </a:prstGeom>
        </p:spPr>
      </p:pic>
      <p:pic>
        <p:nvPicPr>
          <p:cNvPr id="9" name="Image 7" descr="preencoded.png"/>
          <p:cNvPicPr>
            <a:picLocks noChangeAspect="1"/>
          </p:cNvPicPr>
          <p:nvPr/>
        </p:nvPicPr>
        <p:blipFill>
          <a:blip r:embed="rId8"/>
          <a:stretch>
            <a:fillRect/>
          </a:stretch>
        </p:blipFill>
        <p:spPr>
          <a:xfrm>
            <a:off x="368754" y="2827759"/>
            <a:ext cx="3777853" cy="285750"/>
          </a:xfrm>
          <a:prstGeom prst="rect">
            <a:avLst/>
          </a:prstGeom>
        </p:spPr>
      </p:pic>
      <p:pic>
        <p:nvPicPr>
          <p:cNvPr id="10" name="Image 8" descr="preencoded.png"/>
          <p:cNvPicPr>
            <a:picLocks noChangeAspect="1"/>
          </p:cNvPicPr>
          <p:nvPr/>
        </p:nvPicPr>
        <p:blipFill>
          <a:blip r:embed="rId9"/>
          <a:stretch>
            <a:fillRect/>
          </a:stretch>
        </p:blipFill>
        <p:spPr>
          <a:xfrm>
            <a:off x="381000" y="3711773"/>
            <a:ext cx="152400" cy="152400"/>
          </a:xfrm>
          <a:prstGeom prst="rect">
            <a:avLst/>
          </a:prstGeom>
        </p:spPr>
      </p:pic>
      <p:pic>
        <p:nvPicPr>
          <p:cNvPr id="11" name="Image 9" descr="preencoded.png"/>
          <p:cNvPicPr>
            <a:picLocks noChangeAspect="1"/>
          </p:cNvPicPr>
          <p:nvPr/>
        </p:nvPicPr>
        <p:blipFill>
          <a:blip r:embed="rId9"/>
          <a:stretch>
            <a:fillRect/>
          </a:stretch>
        </p:blipFill>
        <p:spPr>
          <a:xfrm>
            <a:off x="368753" y="4763546"/>
            <a:ext cx="152400" cy="152400"/>
          </a:xfrm>
          <a:prstGeom prst="rect">
            <a:avLst/>
          </a:prstGeom>
        </p:spPr>
      </p:pic>
      <p:pic>
        <p:nvPicPr>
          <p:cNvPr id="12" name="Image 10" descr="preencoded.png"/>
          <p:cNvPicPr>
            <a:picLocks noChangeAspect="1"/>
          </p:cNvPicPr>
          <p:nvPr/>
        </p:nvPicPr>
        <p:blipFill>
          <a:blip r:embed="rId9"/>
          <a:stretch>
            <a:fillRect/>
          </a:stretch>
        </p:blipFill>
        <p:spPr>
          <a:xfrm>
            <a:off x="368753" y="5731597"/>
            <a:ext cx="152400" cy="152400"/>
          </a:xfrm>
          <a:prstGeom prst="rect">
            <a:avLst/>
          </a:prstGeom>
        </p:spPr>
      </p:pic>
      <p:pic>
        <p:nvPicPr>
          <p:cNvPr id="15" name="Image 13" descr="preencoded.png"/>
          <p:cNvPicPr>
            <a:picLocks noChangeAspect="1"/>
          </p:cNvPicPr>
          <p:nvPr/>
        </p:nvPicPr>
        <p:blipFill>
          <a:blip r:embed="rId4"/>
          <a:stretch>
            <a:fillRect/>
          </a:stretch>
        </p:blipFill>
        <p:spPr>
          <a:xfrm>
            <a:off x="6019800" y="1731218"/>
            <a:ext cx="5562600" cy="5056326"/>
          </a:xfrm>
          <a:prstGeom prst="rect">
            <a:avLst/>
          </a:prstGeom>
        </p:spPr>
      </p:pic>
      <p:pic>
        <p:nvPicPr>
          <p:cNvPr id="16" name="Image 14" descr="preencoded.png"/>
          <p:cNvPicPr>
            <a:picLocks noChangeAspect="1"/>
          </p:cNvPicPr>
          <p:nvPr/>
        </p:nvPicPr>
        <p:blipFill>
          <a:blip r:embed="rId10"/>
          <a:stretch>
            <a:fillRect/>
          </a:stretch>
        </p:blipFill>
        <p:spPr>
          <a:xfrm>
            <a:off x="6236154" y="1875259"/>
            <a:ext cx="457200" cy="457200"/>
          </a:xfrm>
          <a:prstGeom prst="rect">
            <a:avLst/>
          </a:prstGeom>
        </p:spPr>
      </p:pic>
      <p:pic>
        <p:nvPicPr>
          <p:cNvPr id="17" name="Image 15" descr="preencoded.png"/>
          <p:cNvPicPr>
            <a:picLocks noChangeAspect="1"/>
          </p:cNvPicPr>
          <p:nvPr/>
        </p:nvPicPr>
        <p:blipFill>
          <a:blip r:embed="rId11"/>
          <a:stretch>
            <a:fillRect/>
          </a:stretch>
        </p:blipFill>
        <p:spPr>
          <a:xfrm>
            <a:off x="6379029" y="1951459"/>
            <a:ext cx="171450" cy="304800"/>
          </a:xfrm>
          <a:prstGeom prst="rect">
            <a:avLst/>
          </a:prstGeom>
        </p:spPr>
      </p:pic>
      <p:pic>
        <p:nvPicPr>
          <p:cNvPr id="18" name="Image 16" descr="preencoded.png"/>
          <p:cNvPicPr>
            <a:picLocks noChangeAspect="1"/>
          </p:cNvPicPr>
          <p:nvPr/>
        </p:nvPicPr>
        <p:blipFill>
          <a:blip r:embed="rId12"/>
          <a:stretch>
            <a:fillRect/>
          </a:stretch>
        </p:blipFill>
        <p:spPr>
          <a:xfrm>
            <a:off x="6236154" y="2827759"/>
            <a:ext cx="5105400" cy="285750"/>
          </a:xfrm>
          <a:prstGeom prst="rect">
            <a:avLst/>
          </a:prstGeom>
        </p:spPr>
      </p:pic>
      <p:pic>
        <p:nvPicPr>
          <p:cNvPr id="19" name="Image 17" descr="preencoded.png"/>
          <p:cNvPicPr>
            <a:picLocks noChangeAspect="1"/>
          </p:cNvPicPr>
          <p:nvPr/>
        </p:nvPicPr>
        <p:blipFill>
          <a:blip r:embed="rId13"/>
          <a:stretch>
            <a:fillRect/>
          </a:stretch>
        </p:blipFill>
        <p:spPr>
          <a:xfrm>
            <a:off x="6236154" y="2827759"/>
            <a:ext cx="1480542" cy="285750"/>
          </a:xfrm>
          <a:prstGeom prst="rect">
            <a:avLst/>
          </a:prstGeom>
        </p:spPr>
      </p:pic>
      <p:pic>
        <p:nvPicPr>
          <p:cNvPr id="20" name="Image 18" descr="preencoded.png"/>
          <p:cNvPicPr>
            <a:picLocks noChangeAspect="1"/>
          </p:cNvPicPr>
          <p:nvPr/>
        </p:nvPicPr>
        <p:blipFill>
          <a:blip r:embed="rId14"/>
          <a:stretch>
            <a:fillRect/>
          </a:stretch>
        </p:blipFill>
        <p:spPr>
          <a:xfrm>
            <a:off x="6236152" y="3353006"/>
            <a:ext cx="152400" cy="152400"/>
          </a:xfrm>
          <a:prstGeom prst="rect">
            <a:avLst/>
          </a:prstGeom>
        </p:spPr>
      </p:pic>
      <p:pic>
        <p:nvPicPr>
          <p:cNvPr id="21" name="Image 19" descr="preencoded.png"/>
          <p:cNvPicPr>
            <a:picLocks noChangeAspect="1"/>
          </p:cNvPicPr>
          <p:nvPr/>
        </p:nvPicPr>
        <p:blipFill>
          <a:blip r:embed="rId14"/>
          <a:stretch>
            <a:fillRect/>
          </a:stretch>
        </p:blipFill>
        <p:spPr>
          <a:xfrm>
            <a:off x="6236154" y="4694435"/>
            <a:ext cx="152400" cy="152400"/>
          </a:xfrm>
          <a:prstGeom prst="rect">
            <a:avLst/>
          </a:prstGeom>
        </p:spPr>
      </p:pic>
      <p:pic>
        <p:nvPicPr>
          <p:cNvPr id="22" name="Image 20" descr="preencoded.png"/>
          <p:cNvPicPr>
            <a:picLocks noChangeAspect="1"/>
          </p:cNvPicPr>
          <p:nvPr/>
        </p:nvPicPr>
        <p:blipFill>
          <a:blip r:embed="rId14"/>
          <a:stretch>
            <a:fillRect/>
          </a:stretch>
        </p:blipFill>
        <p:spPr>
          <a:xfrm>
            <a:off x="6236152" y="5671213"/>
            <a:ext cx="152400" cy="152400"/>
          </a:xfrm>
          <a:prstGeom prst="rect">
            <a:avLst/>
          </a:prstGeom>
        </p:spPr>
      </p:pic>
      <p:sp>
        <p:nvSpPr>
          <p:cNvPr id="28" name="Text 1"/>
          <p:cNvSpPr/>
          <p:nvPr/>
        </p:nvSpPr>
        <p:spPr>
          <a:xfrm>
            <a:off x="978354" y="1951459"/>
            <a:ext cx="2771448" cy="307777"/>
          </a:xfrm>
          <a:prstGeom prst="rect">
            <a:avLst/>
          </a:prstGeom>
          <a:noFill/>
          <a:ln/>
        </p:spPr>
        <p:txBody>
          <a:bodyPr wrap="square" lIns="0" tIns="0" rIns="0" bIns="0" rtlCol="0" anchor="t">
            <a:spAutoFit/>
          </a:bodyPr>
          <a:lstStyle/>
          <a:p>
            <a:pPr marL="0" indent="0">
              <a:lnSpc>
                <a:spcPts val="2400"/>
              </a:lnSpc>
              <a:buNone/>
            </a:pPr>
            <a:r>
              <a:rPr lang="en-US" sz="2200" b="1" dirty="0">
                <a:solidFill>
                  <a:srgbClr val="1F2937"/>
                </a:solidFill>
                <a:latin typeface="Times New Roman" panose="02020603050405020304" pitchFamily="18" charset="0"/>
                <a:ea typeface="Arial" pitchFamily="34" charset="-122"/>
                <a:cs typeface="Times New Roman" panose="02020603050405020304" pitchFamily="18" charset="0"/>
              </a:rPr>
              <a:t>Chữ ký </a:t>
            </a:r>
            <a:r>
              <a:rPr lang="en-US" sz="2200" b="1" dirty="0" err="1">
                <a:solidFill>
                  <a:srgbClr val="1F2937"/>
                </a:solidFill>
                <a:latin typeface="Times New Roman" panose="02020603050405020304" pitchFamily="18" charset="0"/>
                <a:ea typeface="Arial" pitchFamily="34" charset="-122"/>
                <a:cs typeface="Times New Roman" panose="02020603050405020304" pitchFamily="18" charset="0"/>
              </a:rPr>
              <a:t>điện</a:t>
            </a:r>
            <a:r>
              <a:rPr lang="en-US" sz="2200" b="1" dirty="0">
                <a:solidFill>
                  <a:srgbClr val="1F2937"/>
                </a:solidFill>
                <a:latin typeface="Times New Roman" panose="02020603050405020304" pitchFamily="18" charset="0"/>
                <a:ea typeface="Arial" pitchFamily="34" charset="-122"/>
                <a:cs typeface="Times New Roman" panose="02020603050405020304" pitchFamily="18" charset="0"/>
              </a:rPr>
              <a:t> </a:t>
            </a:r>
            <a:r>
              <a:rPr lang="en-US" sz="2200" b="1" dirty="0" err="1">
                <a:solidFill>
                  <a:srgbClr val="1F2937"/>
                </a:solidFill>
                <a:latin typeface="Times New Roman" panose="02020603050405020304" pitchFamily="18" charset="0"/>
                <a:ea typeface="Arial" pitchFamily="34" charset="-122"/>
                <a:cs typeface="Times New Roman" panose="02020603050405020304" pitchFamily="18" charset="0"/>
              </a:rPr>
              <a:t>tử</a:t>
            </a:r>
            <a:r>
              <a:rPr lang="en-US" sz="2200" b="1" dirty="0">
                <a:solidFill>
                  <a:srgbClr val="1F2937"/>
                </a:solidFill>
                <a:latin typeface="Times New Roman" panose="02020603050405020304" pitchFamily="18" charset="0"/>
                <a:ea typeface="Arial" pitchFamily="34" charset="-122"/>
                <a:cs typeface="Times New Roman" panose="02020603050405020304" pitchFamily="18" charset="0"/>
              </a:rPr>
              <a:t> (2025)</a:t>
            </a:r>
            <a:endParaRPr lang="en-US" sz="2200" dirty="0">
              <a:latin typeface="Times New Roman" panose="02020603050405020304" pitchFamily="18" charset="0"/>
              <a:cs typeface="Times New Roman" panose="02020603050405020304" pitchFamily="18" charset="0"/>
            </a:endParaRPr>
          </a:p>
        </p:txBody>
      </p:sp>
      <p:sp>
        <p:nvSpPr>
          <p:cNvPr id="29" name="Text 2"/>
          <p:cNvSpPr/>
          <p:nvPr/>
        </p:nvSpPr>
        <p:spPr>
          <a:xfrm>
            <a:off x="368754" y="2484859"/>
            <a:ext cx="5615940" cy="269304"/>
          </a:xfrm>
          <a:prstGeom prst="rect">
            <a:avLst/>
          </a:prstGeom>
          <a:noFill/>
          <a:ln/>
        </p:spPr>
        <p:txBody>
          <a:bodyPr wrap="square" lIns="0" tIns="0" rIns="0" bIns="0" rtlCol="0" anchor="t">
            <a:spAutoFit/>
          </a:bodyPr>
          <a:lstStyle/>
          <a:p>
            <a:pPr marL="0" indent="0">
              <a:lnSpc>
                <a:spcPts val="2100"/>
              </a:lnSpc>
              <a:buNone/>
            </a:pPr>
            <a:r>
              <a:rPr lang="en-US" dirty="0">
                <a:solidFill>
                  <a:srgbClr val="000000"/>
                </a:solidFill>
                <a:latin typeface="Times New Roman" panose="02020603050405020304" pitchFamily="18" charset="0"/>
                <a:ea typeface="Arial" pitchFamily="34" charset="-122"/>
                <a:cs typeface="Times New Roman" panose="02020603050405020304" pitchFamily="18" charset="0"/>
              </a:rPr>
              <a:t>Tỷ lệ sử dụng chữ ký điện tử trong kinh doanh:</a:t>
            </a:r>
            <a:endParaRPr lang="en-US" dirty="0">
              <a:latin typeface="Times New Roman" panose="02020603050405020304" pitchFamily="18" charset="0"/>
              <a:cs typeface="Times New Roman" panose="02020603050405020304" pitchFamily="18" charset="0"/>
            </a:endParaRPr>
          </a:p>
        </p:txBody>
      </p:sp>
      <p:sp>
        <p:nvSpPr>
          <p:cNvPr id="30" name="Text 3"/>
          <p:cNvSpPr/>
          <p:nvPr/>
        </p:nvSpPr>
        <p:spPr>
          <a:xfrm>
            <a:off x="873562" y="2840877"/>
            <a:ext cx="4155638" cy="230832"/>
          </a:xfrm>
          <a:prstGeom prst="rect">
            <a:avLst/>
          </a:prstGeom>
          <a:noFill/>
          <a:ln/>
        </p:spPr>
        <p:txBody>
          <a:bodyPr wrap="square" lIns="0" tIns="0" rIns="0" bIns="0" rtlCol="0" anchor="t">
            <a:spAutoFit/>
          </a:bodyPr>
          <a:lstStyle/>
          <a:p>
            <a:pPr marL="0" indent="0">
              <a:lnSpc>
                <a:spcPts val="1800"/>
              </a:lnSpc>
              <a:buNone/>
            </a:pPr>
            <a:r>
              <a:rPr lang="en-US" b="1" dirty="0">
                <a:solidFill>
                  <a:srgbClr val="FFFFFF"/>
                </a:solidFill>
                <a:latin typeface="Times New Roman" panose="02020603050405020304" pitchFamily="18" charset="0"/>
                <a:ea typeface="Arial" pitchFamily="34" charset="-122"/>
                <a:cs typeface="Times New Roman" panose="02020603050405020304" pitchFamily="18" charset="0"/>
              </a:rPr>
              <a:t>74%</a:t>
            </a:r>
            <a:endParaRPr lang="en-US" dirty="0">
              <a:latin typeface="Times New Roman" panose="02020603050405020304" pitchFamily="18" charset="0"/>
              <a:cs typeface="Times New Roman" panose="02020603050405020304" pitchFamily="18" charset="0"/>
            </a:endParaRPr>
          </a:p>
        </p:txBody>
      </p:sp>
      <p:sp>
        <p:nvSpPr>
          <p:cNvPr id="32" name="Text 5"/>
          <p:cNvSpPr/>
          <p:nvPr/>
        </p:nvSpPr>
        <p:spPr>
          <a:xfrm>
            <a:off x="609600" y="3673673"/>
            <a:ext cx="4876800" cy="615553"/>
          </a:xfrm>
          <a:prstGeom prst="rect">
            <a:avLst/>
          </a:prstGeom>
          <a:noFill/>
          <a:ln/>
        </p:spPr>
        <p:txBody>
          <a:bodyPr wrap="square" lIns="0" tIns="0" rIns="0" bIns="0" rtlCol="0" anchor="t">
            <a:spAutoFit/>
          </a:bodyPr>
          <a:lstStyle/>
          <a:p>
            <a:pPr marL="0" indent="0">
              <a:buNone/>
            </a:pPr>
            <a:r>
              <a:rPr lang="en-US" sz="2000" dirty="0">
                <a:solidFill>
                  <a:srgbClr val="000000"/>
                </a:solidFill>
                <a:latin typeface="Times New Roman" panose="02020603050405020304" pitchFamily="18" charset="0"/>
                <a:ea typeface="Arial" pitchFamily="34" charset="-122"/>
                <a:cs typeface="Times New Roman" panose="02020603050405020304" pitchFamily="18" charset="0"/>
              </a:rPr>
              <a:t>Tỷ lệ này cho thấy sự ổn định trong việc áp dụng chữ ký điện tử so với các năm trước</a:t>
            </a:r>
            <a:endParaRPr lang="en-US" sz="2000" dirty="0">
              <a:latin typeface="Times New Roman" panose="02020603050405020304" pitchFamily="18" charset="0"/>
              <a:cs typeface="Times New Roman" panose="02020603050405020304" pitchFamily="18" charset="0"/>
            </a:endParaRPr>
          </a:p>
        </p:txBody>
      </p:sp>
      <p:sp>
        <p:nvSpPr>
          <p:cNvPr id="33" name="Text 6"/>
          <p:cNvSpPr/>
          <p:nvPr/>
        </p:nvSpPr>
        <p:spPr>
          <a:xfrm>
            <a:off x="597353" y="4725446"/>
            <a:ext cx="4876800" cy="615553"/>
          </a:xfrm>
          <a:prstGeom prst="rect">
            <a:avLst/>
          </a:prstGeom>
          <a:noFill/>
          <a:ln/>
        </p:spPr>
        <p:txBody>
          <a:bodyPr wrap="square" lIns="0" tIns="0" rIns="0" bIns="0" rtlCol="0" anchor="t">
            <a:spAutoFit/>
          </a:bodyPr>
          <a:lstStyle/>
          <a:p>
            <a:pPr marL="0" indent="0">
              <a:buNone/>
            </a:pPr>
            <a:r>
              <a:rPr lang="en-US" sz="2000" dirty="0">
                <a:solidFill>
                  <a:srgbClr val="000000"/>
                </a:solidFill>
                <a:latin typeface="Times New Roman" panose="02020603050405020304" pitchFamily="18" charset="0"/>
                <a:ea typeface="Arial" pitchFamily="34" charset="-122"/>
                <a:cs typeface="Times New Roman" panose="02020603050405020304" pitchFamily="18" charset="0"/>
              </a:rPr>
              <a:t>Chữ ký điện tử ngày càng trở nên quan trọng hơn trong môi trường kinh doanh số</a:t>
            </a:r>
            <a:endParaRPr lang="en-US" sz="2000" dirty="0">
              <a:latin typeface="Times New Roman" panose="02020603050405020304" pitchFamily="18" charset="0"/>
              <a:cs typeface="Times New Roman" panose="02020603050405020304" pitchFamily="18" charset="0"/>
            </a:endParaRPr>
          </a:p>
        </p:txBody>
      </p:sp>
      <p:sp>
        <p:nvSpPr>
          <p:cNvPr id="34" name="Text 7"/>
          <p:cNvSpPr/>
          <p:nvPr/>
        </p:nvSpPr>
        <p:spPr>
          <a:xfrm>
            <a:off x="597353" y="5693497"/>
            <a:ext cx="4267617" cy="615553"/>
          </a:xfrm>
          <a:prstGeom prst="rect">
            <a:avLst/>
          </a:prstGeom>
          <a:noFill/>
          <a:ln/>
        </p:spPr>
        <p:txBody>
          <a:bodyPr wrap="square" lIns="0" tIns="0" rIns="0" bIns="0" rtlCol="0" anchor="t">
            <a:spAutoFit/>
          </a:bodyPr>
          <a:lstStyle/>
          <a:p>
            <a:pPr marL="0" indent="0">
              <a:buNone/>
            </a:pPr>
            <a:r>
              <a:rPr lang="en-US" sz="2000" dirty="0">
                <a:solidFill>
                  <a:srgbClr val="000000"/>
                </a:solidFill>
                <a:latin typeface="Times New Roman" panose="02020603050405020304" pitchFamily="18" charset="0"/>
                <a:ea typeface="Arial" pitchFamily="34" charset="-122"/>
                <a:cs typeface="Times New Roman" panose="02020603050405020304" pitchFamily="18" charset="0"/>
              </a:rPr>
              <a:t>Được sử dụng rộng rãi trong các giao dịch kinh doanh số</a:t>
            </a:r>
            <a:endParaRPr lang="en-US" sz="2000" dirty="0">
              <a:latin typeface="Times New Roman" panose="02020603050405020304" pitchFamily="18" charset="0"/>
              <a:cs typeface="Times New Roman" panose="02020603050405020304" pitchFamily="18" charset="0"/>
            </a:endParaRPr>
          </a:p>
        </p:txBody>
      </p:sp>
      <p:sp>
        <p:nvSpPr>
          <p:cNvPr id="36" name="Text 9"/>
          <p:cNvSpPr/>
          <p:nvPr/>
        </p:nvSpPr>
        <p:spPr>
          <a:xfrm>
            <a:off x="6845754" y="1951459"/>
            <a:ext cx="3107094" cy="307777"/>
          </a:xfrm>
          <a:prstGeom prst="rect">
            <a:avLst/>
          </a:prstGeom>
          <a:noFill/>
          <a:ln/>
        </p:spPr>
        <p:txBody>
          <a:bodyPr wrap="square" lIns="0" tIns="0" rIns="0" bIns="0" rtlCol="0" anchor="t">
            <a:spAutoFit/>
          </a:bodyPr>
          <a:lstStyle/>
          <a:p>
            <a:pPr marL="0" indent="0">
              <a:lnSpc>
                <a:spcPts val="2400"/>
              </a:lnSpc>
              <a:buNone/>
            </a:pPr>
            <a:r>
              <a:rPr lang="en-US" sz="2200" b="1" dirty="0">
                <a:solidFill>
                  <a:srgbClr val="1F2937"/>
                </a:solidFill>
                <a:latin typeface="Times New Roman" panose="02020603050405020304" pitchFamily="18" charset="0"/>
                <a:ea typeface="Arial" pitchFamily="34" charset="-122"/>
                <a:cs typeface="Times New Roman" panose="02020603050405020304" pitchFamily="18" charset="0"/>
              </a:rPr>
              <a:t>Hợp đồng </a:t>
            </a:r>
            <a:r>
              <a:rPr lang="en-US" sz="2200" b="1" dirty="0" err="1">
                <a:solidFill>
                  <a:srgbClr val="1F2937"/>
                </a:solidFill>
                <a:latin typeface="Times New Roman" panose="02020603050405020304" pitchFamily="18" charset="0"/>
                <a:ea typeface="Arial" pitchFamily="34" charset="-122"/>
                <a:cs typeface="Times New Roman" panose="02020603050405020304" pitchFamily="18" charset="0"/>
              </a:rPr>
              <a:t>điện</a:t>
            </a:r>
            <a:r>
              <a:rPr lang="en-US" sz="2200" b="1" dirty="0">
                <a:solidFill>
                  <a:srgbClr val="1F2937"/>
                </a:solidFill>
                <a:latin typeface="Times New Roman" panose="02020603050405020304" pitchFamily="18" charset="0"/>
                <a:ea typeface="Arial" pitchFamily="34" charset="-122"/>
                <a:cs typeface="Times New Roman" panose="02020603050405020304" pitchFamily="18" charset="0"/>
              </a:rPr>
              <a:t> </a:t>
            </a:r>
            <a:r>
              <a:rPr lang="en-US" sz="2200" b="1" dirty="0" err="1">
                <a:solidFill>
                  <a:srgbClr val="1F2937"/>
                </a:solidFill>
                <a:latin typeface="Times New Roman" panose="02020603050405020304" pitchFamily="18" charset="0"/>
                <a:ea typeface="Arial" pitchFamily="34" charset="-122"/>
                <a:cs typeface="Times New Roman" panose="02020603050405020304" pitchFamily="18" charset="0"/>
              </a:rPr>
              <a:t>tử</a:t>
            </a:r>
            <a:r>
              <a:rPr lang="en-US" sz="2200" b="1" dirty="0">
                <a:solidFill>
                  <a:srgbClr val="1F2937"/>
                </a:solidFill>
                <a:latin typeface="Times New Roman" panose="02020603050405020304" pitchFamily="18" charset="0"/>
                <a:ea typeface="Arial" pitchFamily="34" charset="-122"/>
                <a:cs typeface="Times New Roman" panose="02020603050405020304" pitchFamily="18" charset="0"/>
              </a:rPr>
              <a:t> (2025)</a:t>
            </a:r>
            <a:endParaRPr lang="en-US" sz="2200" dirty="0">
              <a:latin typeface="Times New Roman" panose="02020603050405020304" pitchFamily="18" charset="0"/>
              <a:cs typeface="Times New Roman" panose="02020603050405020304" pitchFamily="18" charset="0"/>
            </a:endParaRPr>
          </a:p>
        </p:txBody>
      </p:sp>
      <p:sp>
        <p:nvSpPr>
          <p:cNvPr id="37" name="Text 10"/>
          <p:cNvSpPr/>
          <p:nvPr/>
        </p:nvSpPr>
        <p:spPr>
          <a:xfrm>
            <a:off x="6236154" y="2484859"/>
            <a:ext cx="5615940" cy="269304"/>
          </a:xfrm>
          <a:prstGeom prst="rect">
            <a:avLst/>
          </a:prstGeom>
          <a:noFill/>
          <a:ln/>
        </p:spPr>
        <p:txBody>
          <a:bodyPr wrap="square" lIns="0" tIns="0" rIns="0" bIns="0" rtlCol="0" anchor="t">
            <a:spAutoFit/>
          </a:bodyPr>
          <a:lstStyle/>
          <a:p>
            <a:pPr marL="0" indent="0">
              <a:lnSpc>
                <a:spcPts val="2100"/>
              </a:lnSpc>
              <a:buNone/>
            </a:pPr>
            <a:r>
              <a:rPr lang="en-US" dirty="0">
                <a:solidFill>
                  <a:srgbClr val="000000"/>
                </a:solidFill>
                <a:latin typeface="Times New Roman" panose="02020603050405020304" pitchFamily="18" charset="0"/>
                <a:ea typeface="Arial" pitchFamily="34" charset="-122"/>
                <a:cs typeface="Times New Roman" panose="02020603050405020304" pitchFamily="18" charset="0"/>
              </a:rPr>
              <a:t>Tỷ lệ sử dụng dịch vụ chứng thực hợp đồng điện tử:</a:t>
            </a:r>
            <a:endParaRPr lang="en-US" dirty="0">
              <a:latin typeface="Times New Roman" panose="02020603050405020304" pitchFamily="18" charset="0"/>
              <a:cs typeface="Times New Roman" panose="02020603050405020304" pitchFamily="18" charset="0"/>
            </a:endParaRPr>
          </a:p>
        </p:txBody>
      </p:sp>
      <p:sp>
        <p:nvSpPr>
          <p:cNvPr id="38" name="Text 11"/>
          <p:cNvSpPr/>
          <p:nvPr/>
        </p:nvSpPr>
        <p:spPr>
          <a:xfrm>
            <a:off x="6761815" y="2857889"/>
            <a:ext cx="1628596" cy="230832"/>
          </a:xfrm>
          <a:prstGeom prst="rect">
            <a:avLst/>
          </a:prstGeom>
          <a:noFill/>
          <a:ln/>
        </p:spPr>
        <p:txBody>
          <a:bodyPr wrap="square" lIns="0" tIns="0" rIns="0" bIns="0" rtlCol="0" anchor="t">
            <a:spAutoFit/>
          </a:bodyPr>
          <a:lstStyle/>
          <a:p>
            <a:pPr marL="0" indent="0">
              <a:lnSpc>
                <a:spcPts val="1800"/>
              </a:lnSpc>
              <a:buNone/>
            </a:pPr>
            <a:r>
              <a:rPr lang="en-US" b="1" dirty="0">
                <a:solidFill>
                  <a:srgbClr val="FFFFFF"/>
                </a:solidFill>
                <a:latin typeface="Times New Roman" panose="02020603050405020304" pitchFamily="18" charset="0"/>
                <a:ea typeface="Arial" pitchFamily="34" charset="-122"/>
                <a:cs typeface="Times New Roman" panose="02020603050405020304" pitchFamily="18" charset="0"/>
              </a:rPr>
              <a:t>29%</a:t>
            </a:r>
            <a:endParaRPr lang="en-US" dirty="0">
              <a:latin typeface="Times New Roman" panose="02020603050405020304" pitchFamily="18" charset="0"/>
              <a:cs typeface="Times New Roman" panose="02020603050405020304" pitchFamily="18" charset="0"/>
            </a:endParaRPr>
          </a:p>
        </p:txBody>
      </p:sp>
      <p:sp>
        <p:nvSpPr>
          <p:cNvPr id="40" name="Text 13"/>
          <p:cNvSpPr/>
          <p:nvPr/>
        </p:nvSpPr>
        <p:spPr>
          <a:xfrm>
            <a:off x="6464752" y="3314906"/>
            <a:ext cx="5105400" cy="923330"/>
          </a:xfrm>
          <a:prstGeom prst="rect">
            <a:avLst/>
          </a:prstGeom>
          <a:noFill/>
          <a:ln/>
        </p:spPr>
        <p:txBody>
          <a:bodyPr wrap="square" lIns="0" tIns="0" rIns="0" bIns="0" rtlCol="0" anchor="t">
            <a:spAutoFit/>
          </a:bodyPr>
          <a:lstStyle/>
          <a:p>
            <a:pPr marL="0" indent="0">
              <a:buNone/>
            </a:pPr>
            <a:r>
              <a:rPr lang="en-US" sz="2000" dirty="0">
                <a:solidFill>
                  <a:srgbClr val="000000"/>
                </a:solidFill>
                <a:latin typeface="Times New Roman" panose="02020603050405020304" pitchFamily="18" charset="0"/>
                <a:ea typeface="Arial" pitchFamily="34" charset="-122"/>
                <a:cs typeface="Times New Roman" panose="02020603050405020304" pitchFamily="18" charset="0"/>
              </a:rPr>
              <a:t>Dịch vụ này đóng vai trò quan trọng trong việc lưu trữ và đảm bảo tính toàn vẹn của các loại hợp đồng, tài liệu</a:t>
            </a:r>
            <a:endParaRPr lang="en-US" sz="2000" dirty="0">
              <a:latin typeface="Times New Roman" panose="02020603050405020304" pitchFamily="18" charset="0"/>
              <a:cs typeface="Times New Roman" panose="02020603050405020304" pitchFamily="18" charset="0"/>
            </a:endParaRPr>
          </a:p>
        </p:txBody>
      </p:sp>
      <p:sp>
        <p:nvSpPr>
          <p:cNvPr id="41" name="Text 14"/>
          <p:cNvSpPr/>
          <p:nvPr/>
        </p:nvSpPr>
        <p:spPr>
          <a:xfrm>
            <a:off x="6464753" y="4656335"/>
            <a:ext cx="5105399" cy="615553"/>
          </a:xfrm>
          <a:prstGeom prst="rect">
            <a:avLst/>
          </a:prstGeom>
          <a:noFill/>
          <a:ln/>
        </p:spPr>
        <p:txBody>
          <a:bodyPr wrap="square" lIns="0" tIns="0" rIns="0" bIns="0" rtlCol="0" anchor="t">
            <a:spAutoFit/>
          </a:bodyPr>
          <a:lstStyle/>
          <a:p>
            <a:pPr marL="0" indent="0">
              <a:buNone/>
            </a:pPr>
            <a:r>
              <a:rPr lang="en-US" sz="2000" dirty="0">
                <a:solidFill>
                  <a:srgbClr val="000000"/>
                </a:solidFill>
                <a:latin typeface="Times New Roman" panose="02020603050405020304" pitchFamily="18" charset="0"/>
                <a:ea typeface="Arial" pitchFamily="34" charset="-122"/>
                <a:cs typeface="Times New Roman" panose="02020603050405020304" pitchFamily="18" charset="0"/>
              </a:rPr>
              <a:t>Mức độ áp dụng hợp đồng điện tử và dịch vụ chứng thực cũng duy trì sự ổn định</a:t>
            </a:r>
            <a:endParaRPr lang="en-US" sz="2000" dirty="0">
              <a:latin typeface="Times New Roman" panose="02020603050405020304" pitchFamily="18" charset="0"/>
              <a:cs typeface="Times New Roman" panose="02020603050405020304" pitchFamily="18" charset="0"/>
            </a:endParaRPr>
          </a:p>
        </p:txBody>
      </p:sp>
      <p:sp>
        <p:nvSpPr>
          <p:cNvPr id="42" name="Text 15"/>
          <p:cNvSpPr/>
          <p:nvPr/>
        </p:nvSpPr>
        <p:spPr>
          <a:xfrm>
            <a:off x="6464752" y="5633113"/>
            <a:ext cx="5093152" cy="615553"/>
          </a:xfrm>
          <a:prstGeom prst="rect">
            <a:avLst/>
          </a:prstGeom>
          <a:noFill/>
          <a:ln/>
        </p:spPr>
        <p:txBody>
          <a:bodyPr wrap="square" lIns="0" tIns="0" rIns="0" bIns="0" rtlCol="0" anchor="t">
            <a:spAutoFit/>
          </a:bodyPr>
          <a:lstStyle/>
          <a:p>
            <a:pPr marL="0" indent="0">
              <a:buNone/>
            </a:pPr>
            <a:r>
              <a:rPr lang="en-US" sz="2000" dirty="0">
                <a:solidFill>
                  <a:srgbClr val="000000"/>
                </a:solidFill>
                <a:latin typeface="Times New Roman" panose="02020603050405020304" pitchFamily="18" charset="0"/>
                <a:ea typeface="Arial" pitchFamily="34" charset="-122"/>
                <a:cs typeface="Times New Roman" panose="02020603050405020304" pitchFamily="18" charset="0"/>
              </a:rPr>
              <a:t>Cho thấy sự chấp nhận và tin tưởng nhất định của doanh nghiệp vào các giải pháp số hóa pháp lý</a:t>
            </a:r>
            <a:endParaRPr lang="en-US" sz="2000" dirty="0">
              <a:latin typeface="Times New Roman" panose="02020603050405020304" pitchFamily="18" charset="0"/>
              <a:cs typeface="Times New Roman" panose="02020603050405020304" pitchFamily="18" charset="0"/>
            </a:endParaRPr>
          </a:p>
        </p:txBody>
      </p:sp>
      <p:pic>
        <p:nvPicPr>
          <p:cNvPr id="47" name="Image 1" descr="preencoded.png">
            <a:extLst>
              <a:ext uri="{FF2B5EF4-FFF2-40B4-BE49-F238E27FC236}">
                <a16:creationId xmlns:a16="http://schemas.microsoft.com/office/drawing/2014/main" id="{CA641E54-9A1A-AEBD-B8AD-D04D2BF9F43E}"/>
              </a:ext>
            </a:extLst>
          </p:cNvPr>
          <p:cNvPicPr>
            <a:picLocks noChangeAspect="1"/>
          </p:cNvPicPr>
          <p:nvPr/>
        </p:nvPicPr>
        <p:blipFill>
          <a:blip r:embed="rId15"/>
          <a:stretch>
            <a:fillRect/>
          </a:stretch>
        </p:blipFill>
        <p:spPr>
          <a:xfrm>
            <a:off x="0" y="0"/>
            <a:ext cx="12192000" cy="723900"/>
          </a:xfrm>
          <a:prstGeom prst="rect">
            <a:avLst/>
          </a:prstGeom>
        </p:spPr>
      </p:pic>
      <p:sp>
        <p:nvSpPr>
          <p:cNvPr id="50" name="Text 0">
            <a:extLst>
              <a:ext uri="{FF2B5EF4-FFF2-40B4-BE49-F238E27FC236}">
                <a16:creationId xmlns:a16="http://schemas.microsoft.com/office/drawing/2014/main" id="{50B05E35-E8D4-259F-CD69-480517E7C387}"/>
              </a:ext>
            </a:extLst>
          </p:cNvPr>
          <p:cNvSpPr/>
          <p:nvPr/>
        </p:nvSpPr>
        <p:spPr>
          <a:xfrm>
            <a:off x="190500" y="190500"/>
            <a:ext cx="12992100" cy="346249"/>
          </a:xfrm>
          <a:prstGeom prst="rect">
            <a:avLst/>
          </a:prstGeom>
          <a:noFill/>
          <a:ln/>
        </p:spPr>
        <p:txBody>
          <a:bodyPr wrap="square" lIns="0" tIns="0" rIns="0" bIns="0" rtlCol="0" anchor="t">
            <a:spAutoFit/>
          </a:bodyPr>
          <a:lstStyle/>
          <a:p>
            <a:pPr marL="0" indent="0">
              <a:lnSpc>
                <a:spcPts val="2700"/>
              </a:lnSpc>
              <a:buNone/>
            </a:pPr>
            <a:r>
              <a:rPr lang="en-US" sz="2600" b="1" dirty="0">
                <a:solidFill>
                  <a:srgbClr val="FFFFFF"/>
                </a:solidFill>
                <a:latin typeface="Times New Roman" panose="02020603050405020304" pitchFamily="18" charset="0"/>
                <a:ea typeface="Arial" pitchFamily="34" charset="-122"/>
                <a:cs typeface="Times New Roman" panose="02020603050405020304" pitchFamily="18" charset="0"/>
              </a:rPr>
              <a:t>Các chỉ số thành phần EBI 2024-2025</a:t>
            </a:r>
            <a:endParaRPr lang="en-US" sz="2600" dirty="0">
              <a:latin typeface="Times New Roman" panose="02020603050405020304" pitchFamily="18" charset="0"/>
              <a:cs typeface="Times New Roman" panose="02020603050405020304" pitchFamily="18" charset="0"/>
            </a:endParaRPr>
          </a:p>
        </p:txBody>
      </p:sp>
      <p:pic>
        <p:nvPicPr>
          <p:cNvPr id="55" name="Image 3" descr="preencoded.png">
            <a:extLst>
              <a:ext uri="{FF2B5EF4-FFF2-40B4-BE49-F238E27FC236}">
                <a16:creationId xmlns:a16="http://schemas.microsoft.com/office/drawing/2014/main" id="{747B5B53-4931-2981-930A-220A1EAEF052}"/>
              </a:ext>
            </a:extLst>
          </p:cNvPr>
          <p:cNvPicPr>
            <a:picLocks noChangeAspect="1"/>
          </p:cNvPicPr>
          <p:nvPr/>
        </p:nvPicPr>
        <p:blipFill>
          <a:blip r:embed="rId16"/>
          <a:stretch>
            <a:fillRect/>
          </a:stretch>
        </p:blipFill>
        <p:spPr>
          <a:xfrm>
            <a:off x="0" y="932396"/>
            <a:ext cx="12192000" cy="457200"/>
          </a:xfrm>
          <a:prstGeom prst="rect">
            <a:avLst/>
          </a:prstGeom>
        </p:spPr>
      </p:pic>
      <p:pic>
        <p:nvPicPr>
          <p:cNvPr id="56" name="Image 4" descr="preencoded.png">
            <a:extLst>
              <a:ext uri="{FF2B5EF4-FFF2-40B4-BE49-F238E27FC236}">
                <a16:creationId xmlns:a16="http://schemas.microsoft.com/office/drawing/2014/main" id="{7E1E6910-6C8A-8E1D-4226-55DEC3D1834B}"/>
              </a:ext>
            </a:extLst>
          </p:cNvPr>
          <p:cNvPicPr>
            <a:picLocks noChangeAspect="1"/>
          </p:cNvPicPr>
          <p:nvPr/>
        </p:nvPicPr>
        <p:blipFill>
          <a:blip r:embed="rId17"/>
          <a:stretch>
            <a:fillRect/>
          </a:stretch>
        </p:blipFill>
        <p:spPr>
          <a:xfrm>
            <a:off x="133350" y="980021"/>
            <a:ext cx="351130" cy="274320"/>
          </a:xfrm>
          <a:prstGeom prst="rect">
            <a:avLst/>
          </a:prstGeom>
        </p:spPr>
      </p:pic>
      <p:sp>
        <p:nvSpPr>
          <p:cNvPr id="57" name="Text 1">
            <a:extLst>
              <a:ext uri="{FF2B5EF4-FFF2-40B4-BE49-F238E27FC236}">
                <a16:creationId xmlns:a16="http://schemas.microsoft.com/office/drawing/2014/main" id="{1819BE51-E7A4-C0F4-4E97-9537BF43A08D}"/>
              </a:ext>
            </a:extLst>
          </p:cNvPr>
          <p:cNvSpPr/>
          <p:nvPr/>
        </p:nvSpPr>
        <p:spPr>
          <a:xfrm>
            <a:off x="628650" y="1013962"/>
            <a:ext cx="4005422" cy="274114"/>
          </a:xfrm>
          <a:prstGeom prst="rect">
            <a:avLst/>
          </a:prstGeom>
          <a:noFill/>
          <a:ln/>
        </p:spPr>
        <p:txBody>
          <a:bodyPr wrap="square" lIns="0" tIns="0" rIns="0" bIns="0" rtlCol="0" anchor="t">
            <a:spAutoFit/>
          </a:bodyPr>
          <a:lstStyle/>
          <a:p>
            <a:pPr marL="0" indent="0">
              <a:lnSpc>
                <a:spcPts val="2100"/>
              </a:lnSpc>
              <a:buNone/>
            </a:pPr>
            <a:r>
              <a:rPr lang="en-US" sz="2400" b="1" dirty="0">
                <a:solidFill>
                  <a:srgbClr val="1B5E20"/>
                </a:solidFill>
                <a:latin typeface="Times New Roman" panose="02020603050405020304" pitchFamily="18" charset="0"/>
                <a:ea typeface="Arial" pitchFamily="34" charset="-122"/>
                <a:cs typeface="Times New Roman" panose="02020603050405020304" pitchFamily="18" charset="0"/>
              </a:rPr>
              <a:t>Hạ tầng &amp; Nhân lực</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315</TotalTime>
  <Words>4022</Words>
  <Application>Microsoft Office PowerPoint</Application>
  <PresentationFormat>Widescreen</PresentationFormat>
  <Paragraphs>340</Paragraphs>
  <Slides>29</Slides>
  <Notes>29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29</vt:i4>
      </vt:variant>
    </vt:vector>
  </HeadingPairs>
  <TitlesOfParts>
    <vt:vector size="32" baseType="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Phan Văn Thảo</cp:lastModifiedBy>
  <cp:revision>4</cp:revision>
  <dcterms:created xsi:type="dcterms:W3CDTF">2025-09-21T05:02:35Z</dcterms:created>
  <dcterms:modified xsi:type="dcterms:W3CDTF">2025-09-22T03:37:28Z</dcterms:modified>
</cp:coreProperties>
</file>