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66" r:id="rId4"/>
    <p:sldId id="332" r:id="rId5"/>
    <p:sldId id="267" r:id="rId6"/>
    <p:sldId id="268" r:id="rId7"/>
    <p:sldId id="259" r:id="rId8"/>
    <p:sldId id="273" r:id="rId9"/>
    <p:sldId id="272" r:id="rId10"/>
    <p:sldId id="275" r:id="rId11"/>
    <p:sldId id="274" r:id="rId12"/>
    <p:sldId id="276" r:id="rId13"/>
    <p:sldId id="277" r:id="rId14"/>
    <p:sldId id="278" r:id="rId15"/>
    <p:sldId id="281" r:id="rId16"/>
    <p:sldId id="279" r:id="rId17"/>
    <p:sldId id="283" r:id="rId18"/>
    <p:sldId id="282" r:id="rId19"/>
    <p:sldId id="280" r:id="rId20"/>
    <p:sldId id="284" r:id="rId21"/>
    <p:sldId id="285" r:id="rId22"/>
    <p:sldId id="286" r:id="rId23"/>
    <p:sldId id="287" r:id="rId24"/>
    <p:sldId id="288" r:id="rId25"/>
    <p:sldId id="289" r:id="rId26"/>
    <p:sldId id="290" r:id="rId27"/>
    <p:sldId id="291" r:id="rId28"/>
    <p:sldId id="293" r:id="rId29"/>
    <p:sldId id="292" r:id="rId30"/>
    <p:sldId id="294" r:id="rId31"/>
    <p:sldId id="295" r:id="rId32"/>
    <p:sldId id="296" r:id="rId33"/>
    <p:sldId id="297" r:id="rId34"/>
    <p:sldId id="298" r:id="rId35"/>
    <p:sldId id="299" r:id="rId36"/>
    <p:sldId id="328" r:id="rId37"/>
    <p:sldId id="300" r:id="rId38"/>
    <p:sldId id="301" r:id="rId39"/>
    <p:sldId id="302" r:id="rId40"/>
    <p:sldId id="329" r:id="rId41"/>
    <p:sldId id="303" r:id="rId42"/>
    <p:sldId id="304" r:id="rId43"/>
    <p:sldId id="305" r:id="rId44"/>
    <p:sldId id="306" r:id="rId45"/>
    <p:sldId id="307" r:id="rId46"/>
    <p:sldId id="308" r:id="rId47"/>
    <p:sldId id="309" r:id="rId48"/>
    <p:sldId id="310" r:id="rId49"/>
    <p:sldId id="330" r:id="rId50"/>
    <p:sldId id="311" r:id="rId51"/>
    <p:sldId id="312" r:id="rId52"/>
    <p:sldId id="313" r:id="rId53"/>
    <p:sldId id="314" r:id="rId54"/>
    <p:sldId id="316" r:id="rId55"/>
    <p:sldId id="315" r:id="rId56"/>
    <p:sldId id="317" r:id="rId57"/>
    <p:sldId id="318" r:id="rId58"/>
    <p:sldId id="319" r:id="rId59"/>
    <p:sldId id="320" r:id="rId60"/>
    <p:sldId id="321" r:id="rId61"/>
    <p:sldId id="322" r:id="rId62"/>
    <p:sldId id="323" r:id="rId63"/>
    <p:sldId id="324" r:id="rId64"/>
    <p:sldId id="325" r:id="rId65"/>
    <p:sldId id="331" r:id="rId66"/>
    <p:sldId id="326" r:id="rId67"/>
    <p:sldId id="327" r:id="rId68"/>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4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39E17-8787-4D08-3701-8EBF3A50FD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5F556-4E78-D83F-D52C-73BF063C73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C2DE4F-0C76-ABC6-C0F9-FCAAF236B7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240092-A0DE-579C-8E03-D68B911CE64D}"/>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6480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5474C-BDF6-9B8E-C5B4-AC3E8D47E3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1C95D-78F1-ABDC-9DF1-FBDC1D651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30868F-762E-4AE3-79AD-D8E79D5F8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096C34-EFC7-0461-05DF-2CE2700B1EEB}"/>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8659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7516C-68DD-43D4-58E4-50C1CA464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42EC3-5A5A-8E85-3212-A9017BE973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6209EF-36DE-3B8E-4CAA-6DC4DC54BC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7164C7-8AF2-DF88-9DAC-AAFA030F195F}"/>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8444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9912D-A48F-C8E2-762D-A33760C5F2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849425-6774-C176-1A5E-10F0875729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FCB3E-A08E-CEF5-05F6-27C40B3AD7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FFB6E-7124-058F-01B1-EAF400F0B109}"/>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271750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92D70-BFE6-3830-B4BC-47DD887D2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6A6A0-98B4-A0F4-0BAC-BF8861D10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B56CE-646D-3328-B13D-12F6368275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B67415-C032-325F-2F23-7FDAA86CCE7E}"/>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493277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39657-EED4-271F-8CD6-855ADD737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84ACE-D6F1-8C77-FB0E-0E83DC766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DDE99-7E1B-493A-9203-C53534A344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A002AE-5072-F015-638A-1A45B3080E0C}"/>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555082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08898-2F7D-F8D8-79BD-549962829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58542-578C-B34C-3C73-67C52A99C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7279E-A693-BCBD-0C12-464C18E61A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73EB1D-FE33-1FEE-8F24-F8E8600D5218}"/>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397773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A0C9B-1487-6999-E95B-AB32F313A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4075F-176C-01B3-72DC-4D102BFA6B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53F84C-FA41-49C3-BE6B-5FEEDD40F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4FF357-BEA8-60E5-42AC-BC193CAF6F19}"/>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64706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1B6C3-E6ED-BA18-2AC6-824EEFFD5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A4557-4988-93A1-1859-D2F846B85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5596D5-C172-421B-8040-B392E36446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80D449-29FF-9092-5FD7-0F790FB88983}"/>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299796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E9F9E-E207-FB9B-9B48-5A47A1539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3F54E5-16ED-7977-9CD0-433515138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C0E1B1-BE9C-61DE-45E8-7C6313327B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D5FF67-B686-4CC6-79A6-8D2BD60BA571}"/>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08357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A6BB-2A26-07F1-80D7-1A8510D9B9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55175-00BC-8501-6648-48EE0710E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F1CFE5-4A8B-BFDB-BD15-AF72B7C675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736683-7733-0C61-DF46-9AF05523FC6D}"/>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129573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7516F-4D68-5FC3-A589-836A88A07E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9F24FD-950C-C3E9-E271-DE19A01EF0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E18CE-4518-10C6-242A-95FEB90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40BB4A-1B66-C737-FE3C-C651A1713877}"/>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200109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85902-BECA-318F-CA31-88FFD525A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A8990-6697-8E43-5034-E6E95BCD5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C4A3DF-400E-DBC6-DF68-2A05DEF8DA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582E2A-335B-DD39-1EBD-2C39644ECA78}"/>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848706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0369-9CAA-96AD-32CC-079F946D5F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2BC58-2C26-6EEB-5BF2-17650BBB2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4AC331-A565-88FA-8023-D29CFC2B8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74B802-D2A9-DDA4-1AFC-012BBD0B761B}"/>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4103616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66862-B024-6366-DBB6-C2BDAC67A3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69737-5ACB-744E-8256-2DE9CDBD7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083A69-86A2-A8FA-6C6E-C688B4A1CE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7A45EC-F600-DAFA-63C4-043945D84165}"/>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964942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0DD7-46C5-69FA-AC69-EDDFAC048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F58C94-EC1D-27F8-6A99-2F56B84D9B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1161E-721A-8A6D-9DF4-FB4FED5C6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C291F2-2602-BB63-AA7A-7B9CE2DEB706}"/>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001713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F42BC-087E-01FB-031B-70DEEFB54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FBB76-CD66-F759-3A81-320EC5520A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AFAE9-C9E8-5AAE-ACE5-E62DD83EBB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049F93-FB45-4AA6-0534-ED0B1F0871CF}"/>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06827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24903-B436-F0BE-E23B-EDA206B33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61D6C-BBFC-B2ED-5CF3-EA2659EEA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C4D0D-A9C8-7EAC-3B92-9C39307370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CE7C45-5587-DBD2-658E-0CD033E81D5B}"/>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785620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9E883-E6FF-421D-35A5-63F644AC6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67F15-3522-4884-6F25-BC9188A09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1601F-CDE7-86A6-BABE-07D437A2C8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32D450-F0B0-441C-E920-C999B9B375B0}"/>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376145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0EE00-0DFD-79D2-B43F-60009C551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9D14B-7FC4-E5F7-3CD8-7F169D768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25A00A-8DB2-C27A-F052-1BA0D76FA9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AB9A1E-FF11-298E-5C66-0C968B0BD1B3}"/>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26985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F8221-69CF-8F10-26B2-759658F96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4F012-C659-19E8-53AE-7F4F7B0F1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E56315-CF20-5375-B079-CF6624B92C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79C764-3F1C-5CE8-D5F4-B2CCB2435691}"/>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854237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20286-E8E2-58EA-2E6F-CA6094B13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E15EB-B318-D93D-EFF1-48DCA3E328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05A61C-5D30-2CA3-F689-98A5AA5E69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967DF7-6CE9-4576-450B-59C1BC622FBC}"/>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841674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BBCAA-F391-707D-593D-D55AFBFA5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5181F-5953-AAE2-05DB-2F5F0C66D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BCC2A-9B95-A6D6-01FA-B2A72CDFC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939104-3E04-48AC-EC61-601759430CE3}"/>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974523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EF17-282C-6F7E-202C-AED2EECC0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523CD-D25C-8928-DEB2-654D3C5A28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8A16F-ED56-40F3-65B7-7D6B01612A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CE99DF-A38D-EC3C-6045-8051B4752A6F}"/>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004297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E7694-15D5-D911-2F0B-E705E5C7BE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90AC84-03F7-FD81-57A7-4D83C9CD22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D7D84-B5D4-FF0B-E4DE-293B6DA640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EAC5C0-6485-CCD3-8A1B-413A579D5369}"/>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403387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655F8-57B2-A1E9-16B4-AC8F5FC7C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3B147F-E1D7-6432-5DE2-ACC6439EF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8DB50-7E0B-EC1D-FDCD-5AC1E61440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BFFF3D-9391-089B-0F59-E33D38D2CC92}"/>
              </a:ext>
            </a:extLst>
          </p:cNvPr>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177915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E2ED9-1F19-7E00-03FB-55C080664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575F6-E3C8-A813-064F-5A927606F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F887C0-E459-4496-6A6F-2770F1DDBA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896992-0C8F-7EB7-E00E-963018F5C3CE}"/>
              </a:ext>
            </a:extLst>
          </p:cNvPr>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205584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FC60-918F-7800-494B-BF2005344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CC1C3-205A-4E0E-43AE-68B922FC9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622F4-ABEC-C92B-B725-77F092131E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E7E7F4-5994-61DF-CBD3-8AA151B63980}"/>
              </a:ext>
            </a:extLst>
          </p:cNvPr>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414730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2DCF4-F113-3419-A895-DD68B3997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8EB6A-3C2D-9286-7050-87EC9D3B84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5DF96A-464B-3563-D862-2A3FD493A3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250B7-1D13-1348-5CA4-DD88720BFF68}"/>
              </a:ext>
            </a:extLst>
          </p:cNvPr>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602172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21D11-14A7-46CF-CF78-C7675D6D78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D6823-A2D3-020E-BAE9-5FA68A2DB9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2BF18-81E5-177C-2A15-EDED8C6095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15FA41-2EEA-3295-D1CB-EA91A0EC1D44}"/>
              </a:ext>
            </a:extLst>
          </p:cNvPr>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3456423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C7722-FE7E-DAD4-D222-AED01778E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1C4F3-1E47-EFF9-DA08-DC7E927826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DEF2B-0776-8AAF-E1CD-DC9DE5781E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7E93DB-7B6F-A774-B45A-F68F352F182C}"/>
              </a:ext>
            </a:extLst>
          </p:cNvPr>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43258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C5959-C86C-28D3-3463-67AE606B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19C68-FD33-1B8D-A02B-1E6E0DD6EC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C8D2F-867B-CEC7-E6F6-06C7A3BE8B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B179B7-F28C-82B1-0149-C799A2A33B3D}"/>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33216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C2C7-06EA-2610-6E5B-9028944FE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02F432-67D3-572B-C8D2-410BD8AF47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651C9-7168-FDD5-B9C3-08F970594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230488-F742-A27F-38B5-82D82BEAC3D9}"/>
              </a:ext>
            </a:extLst>
          </p:cNvPr>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3086623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0E720-BBDD-622A-3B45-F14963D62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10723-090B-4EA8-83ED-B70855735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473A9-73CF-8B09-BA50-927F5DD48B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AD7083-ECE0-7CAC-45BF-C20BA0219492}"/>
              </a:ext>
            </a:extLst>
          </p:cNvPr>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3035005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4A8D0-6223-175D-89D1-6508E4BB08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3D67B-A03C-D86D-E5F1-64C31CA184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1E4982-7F11-0857-388F-A8C3D23B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641E0F-74A8-CA6C-BD8B-58B4A9582ABE}"/>
              </a:ext>
            </a:extLst>
          </p:cNvPr>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3706244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502E0-72FA-7309-442B-6CB0CC349C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567562-B5E8-28C6-C55E-4CB188777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9D4926-C7A3-E262-A680-3D6115A26B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CE1F46-1446-486F-8D77-B172E4D86972}"/>
              </a:ext>
            </a:extLst>
          </p:cNvPr>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22583096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F574-A2BC-AD97-DB07-2DF89EB16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E2753-7E89-D33B-EAD5-3E7109F91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B7C7B-2A21-0AB1-C278-2D147EDBEA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9C34E3-5F23-01E0-B917-DD205A0191B9}"/>
              </a:ext>
            </a:extLst>
          </p:cNvPr>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231167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B5EA3-1EF2-E64A-8D78-9ED96B1D0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A6A67C-146B-06D8-B6E6-3124BC3F4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CB0349-A970-C37B-FFF4-76D80F47AB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AA7F45-5AAB-9BEA-9F93-02921DFC1399}"/>
              </a:ext>
            </a:extLst>
          </p:cNvPr>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3907270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DD37E-5AAE-A000-C0F5-06508F250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6F8F3-BD6A-9C00-148C-40FAB25885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3E11A-A89B-45DE-9E06-2BA2489CE9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8C5666-ADD5-2D80-4F4E-49BE529D78DC}"/>
              </a:ext>
            </a:extLst>
          </p:cNvPr>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60195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4C61A-F5F1-9358-0699-3CD2C7204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2ADF4-EF3B-C525-F979-DC2D8E9A21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17C0F-33AD-0CD7-EDE0-29C8BB3854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7D971B-AB23-5428-58BA-0F05EC59287D}"/>
              </a:ext>
            </a:extLst>
          </p:cNvPr>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934154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8721C-8A1A-D060-F40A-1FB8ED7837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7CFDC8-CDF2-0922-191F-2FB91AAAB6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0406F-1B4B-5E1E-67F5-560108A655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E5E31C-CAA4-4907-EE67-0A189C1C652D}"/>
              </a:ext>
            </a:extLst>
          </p:cNvPr>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279552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11C6-A5A5-C937-2DCA-36A3A97DB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34106-B7FC-1990-510B-1D80EEC955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A4093C-B442-78C5-4DBA-24F72001D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615A35-2245-DCE2-B27F-9B0C78042DC3}"/>
              </a:ext>
            </a:extLst>
          </p:cNvPr>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12663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528A9-8B89-185A-3F73-5A27A3B1E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62234E-CD2F-A3EB-275A-2B926AE23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7ADBAA-645C-7187-2EEA-140E40BF63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D76451-5B27-9C54-90E3-4B63717E5F54}"/>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289864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8D7F-E9BA-3722-8E09-096472F01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902E3-71EB-1C0A-A3D4-B97D1DCAE6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178A0-22DF-E1A1-4EAB-9A048BB0FD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E23FDE-CF76-2726-00EB-AB00A6A0D694}"/>
              </a:ext>
            </a:extLst>
          </p:cNvPr>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3273646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420B0-3236-5DD2-2887-87CAFDFCE3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D1EF7-C1CB-E312-20F7-E528A95FF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B1184-38B1-2B81-C80A-6CD61550AB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3C25CD-576D-BAA7-5C4C-37792B2DA808}"/>
              </a:ext>
            </a:extLst>
          </p:cNvPr>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4215455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97E9-79DC-F263-A635-D38095C75E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6E566-22CA-8C21-104F-2A76BD9937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013FA6-F24B-2643-9250-D6A0D93B49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35E51E-790C-769D-1990-D4A6BC672257}"/>
              </a:ext>
            </a:extLst>
          </p:cNvPr>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3079005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BA872-099B-8E1C-0638-EE85CC5033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FC449-20AC-CFE2-60D7-75F896FD1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01239-4748-1A07-B943-2BCC041552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0F4C69-C3E9-AF62-BA39-7F565C3426F7}"/>
              </a:ext>
            </a:extLst>
          </p:cNvPr>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3903684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96B8A-D5B6-5085-8034-81FF2EC84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582718-43E5-D128-C1D1-AA4278B41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B0F91B-9D03-8AD4-5B08-4FEBFB610C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A8DFB1-7936-1441-6A57-5C2211F25BA5}"/>
              </a:ext>
            </a:extLst>
          </p:cNvPr>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880277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84F85-CDBF-EC46-997C-4EBEED2317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81D907-4EA7-D454-2905-A8086C760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E8454-1CFD-6DB5-166C-9F93DFD90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7F99BD-8361-4EA6-6D7D-4D1C5BF0C048}"/>
              </a:ext>
            </a:extLst>
          </p:cNvPr>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8618250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B45F6-BC2F-FA01-DA6B-88F9776D5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D27D7-C1A7-7359-8012-7C988561B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08B43-59F2-3F04-7FCF-50483DC36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8C88E4-7A62-AF89-8A25-C5F90ED6D8E5}"/>
              </a:ext>
            </a:extLst>
          </p:cNvPr>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5889889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0DBDD-82A5-CBF8-048F-35C542D19B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377EC-5B2F-C37D-84E6-3634D2BCC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510B1-C1D6-701E-E4AA-D708E28BCA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7F4682-BF96-D69A-F506-C577818C8BE1}"/>
              </a:ext>
            </a:extLst>
          </p:cNvPr>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188405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841BD-DBC3-0C9A-3417-494D39C2F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9E850B-4E45-90FF-C91C-B0309ACC6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DA4E8-A1A4-6258-C66F-5CF8DC20BA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33B9B-88F0-B986-D060-C7A43290434E}"/>
              </a:ext>
            </a:extLst>
          </p:cNvPr>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3768225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21B2C-FF2C-33F0-7D11-6C9E5FFAD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9013B1-DAF3-4E82-C294-2BEDCF031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9C797D-7740-13C6-7D9A-391288BE55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797D7B-43BD-7FBC-1059-AAF1F8481D76}"/>
              </a:ext>
            </a:extLst>
          </p:cNvPr>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23090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63CB8-AFEA-F2A7-07BF-D47026FF3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07BCE5-F1B5-7494-6295-EC6ED438F4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09314-D1C4-DB0F-62FB-E6066BDBC7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70D021-83B4-96A5-9998-5AC830B5CBD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05439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8B36E-445F-E816-04D3-BFFA8646C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1B3320-8E4C-380E-6A56-4CF225FCE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70A25-2640-637D-8FD7-5027504270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6FA540-D5E2-13B3-8D72-112DD0B1C8A0}"/>
              </a:ext>
            </a:extLst>
          </p:cNvPr>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35416582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9CD2-6BD6-4D4D-3C37-3DFAA6BA4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9D57F8-5A24-D328-B032-F2A637743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6911C2-73B7-1FDD-B32E-C03CE23A65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940F8C-5CBD-439C-F01F-4CCF69FF8DEF}"/>
              </a:ext>
            </a:extLst>
          </p:cNvPr>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36420797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7F4C-AD7A-7C4E-D546-F974BA70B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6CDCA-24D1-3C01-A92F-0DEC32CC66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18081-BF9E-4F10-1452-B7E0937BEF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AB2DE7-D342-46CA-CBCC-497BA7FD5275}"/>
              </a:ext>
            </a:extLst>
          </p:cNvPr>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3740151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FB9B3-F65E-3875-7D54-9A88F4EB8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458F5-4C00-5866-46C8-2F0E7D0744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8BABB6-6907-2F1A-9AB4-4748C56BF5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E663E4-DEBD-4C6B-22B0-832FBE39D81E}"/>
              </a:ext>
            </a:extLst>
          </p:cNvPr>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5073323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69EB5-6EED-1235-26C2-18ECAE53A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0CF6EA-C324-21E3-7852-D0F9BEE11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68A7C8-B8D1-6C92-A767-8AA6E77986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096516-643D-621B-5B51-FE1D939A637E}"/>
              </a:ext>
            </a:extLst>
          </p:cNvPr>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30708328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16FC6-C3D8-DC22-5D18-78CB22562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5AFA34-74FD-3D4A-307E-036E362993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544DE-2050-6925-4808-BA7BAD319C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13526D-9C37-A735-27B1-455EB75F4497}"/>
              </a:ext>
            </a:extLst>
          </p:cNvPr>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033408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6FD8-2D42-E8A7-BF0F-AC297724F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73B0BA-73B5-95A5-7E57-101A70DDD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CBFCF2-488B-80BD-8B5B-23154F8114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A6CFCA-6937-B63A-6552-233664CB6C70}"/>
              </a:ext>
            </a:extLst>
          </p:cNvPr>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252192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36252-5464-3313-42C4-514570CCE8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8897D-DF38-3A3C-6F5D-C4690C634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9FB16-9402-12B0-2665-E299AB5CF5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697C15-23AB-9C34-C585-2A79EEFC797B}"/>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93514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CAA89-81BB-D36E-5114-5B812B2E3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F394EB-4409-8FC2-AA5A-BCDCB3FF8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D4985-CBE5-E629-B8A4-790B4F672A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5BBD61-B18B-8263-12B9-4983762B455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7411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5.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5.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5.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5.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5.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5.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15.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5.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5719823" y="3704863"/>
            <a:ext cx="914400" cy="38100"/>
          </a:xfrm>
          <a:prstGeom prst="rect">
            <a:avLst/>
          </a:prstGeom>
        </p:spPr>
      </p:pic>
      <p:sp>
        <p:nvSpPr>
          <p:cNvPr id="6" name="Text 0"/>
          <p:cNvSpPr/>
          <p:nvPr/>
        </p:nvSpPr>
        <p:spPr>
          <a:xfrm>
            <a:off x="-327897" y="2904763"/>
            <a:ext cx="13009840" cy="571500"/>
          </a:xfrm>
          <a:prstGeom prst="rect">
            <a:avLst/>
          </a:prstGeom>
          <a:noFill/>
          <a:ln/>
        </p:spPr>
        <p:txBody>
          <a:bodyPr wrap="square" lIns="0" tIns="0" rIns="0" bIns="0" rtlCol="0" anchor="t"/>
          <a:lstStyle/>
          <a:p>
            <a:pPr marL="0" indent="0" algn="ctr">
              <a:lnSpc>
                <a:spcPts val="4500"/>
              </a:lnSpc>
              <a:buNone/>
            </a:pPr>
            <a:r>
              <a:rPr lang="en-US" sz="4500" b="1" kern="0" spc="-90" dirty="0">
                <a:solidFill>
                  <a:srgbClr val="FFFFFF"/>
                </a:solidFill>
                <a:latin typeface="ui-sans-serif" pitchFamily="34" charset="0"/>
                <a:ea typeface="ui-sans-serif" pitchFamily="34" charset="-122"/>
                <a:cs typeface="ui-sans-serif" pitchFamily="34" charset="-120"/>
              </a:rPr>
              <a:t>PHÂN TÍCH DỮ LIỆU THỰC TẾ VỚI PYTHON</a:t>
            </a:r>
            <a:endParaRPr lang="en-US"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6C522-52E3-0968-82E0-93A6E248D71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25E5117-3844-F349-4E09-235B84AE565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57B91BD8-8541-05C9-D072-086EFA463C92}"/>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C6A9C815-F219-2366-10D9-A94D4C82044B}"/>
              </a:ext>
            </a:extLst>
          </p:cNvPr>
          <p:cNvPicPr>
            <a:picLocks noChangeAspect="1"/>
          </p:cNvPicPr>
          <p:nvPr/>
        </p:nvPicPr>
        <p:blipFill>
          <a:blip r:embed="rId5"/>
          <a:stretch>
            <a:fillRect/>
          </a:stretch>
        </p:blipFill>
        <p:spPr>
          <a:xfrm>
            <a:off x="457200" y="857037"/>
            <a:ext cx="11468100" cy="6000963"/>
          </a:xfrm>
          <a:prstGeom prst="rect">
            <a:avLst/>
          </a:prstGeom>
        </p:spPr>
      </p:pic>
      <p:sp>
        <p:nvSpPr>
          <p:cNvPr id="16" name="Text 0">
            <a:extLst>
              <a:ext uri="{FF2B5EF4-FFF2-40B4-BE49-F238E27FC236}">
                <a16:creationId xmlns:a16="http://schemas.microsoft.com/office/drawing/2014/main" id="{F6E9CF29-6F3E-89F5-10E8-0EECF963A72A}"/>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pic>
        <p:nvPicPr>
          <p:cNvPr id="5" name="Picture 4" descr="A graph of a bar chart&#10;&#10;AI-generated content may be incorrect.">
            <a:extLst>
              <a:ext uri="{FF2B5EF4-FFF2-40B4-BE49-F238E27FC236}">
                <a16:creationId xmlns:a16="http://schemas.microsoft.com/office/drawing/2014/main" id="{81B9D0D3-D68A-A3D0-AF21-8E7F087FE669}"/>
              </a:ext>
            </a:extLst>
          </p:cNvPr>
          <p:cNvPicPr>
            <a:picLocks noChangeAspect="1"/>
          </p:cNvPicPr>
          <p:nvPr/>
        </p:nvPicPr>
        <p:blipFill>
          <a:blip r:embed="rId6"/>
          <a:stretch>
            <a:fillRect/>
          </a:stretch>
        </p:blipFill>
        <p:spPr>
          <a:xfrm>
            <a:off x="1184751" y="1448195"/>
            <a:ext cx="9822497" cy="4818645"/>
          </a:xfrm>
          <a:prstGeom prst="rect">
            <a:avLst/>
          </a:prstGeom>
        </p:spPr>
      </p:pic>
      <p:sp>
        <p:nvSpPr>
          <p:cNvPr id="6" name="TextBox 5">
            <a:extLst>
              <a:ext uri="{FF2B5EF4-FFF2-40B4-BE49-F238E27FC236}">
                <a16:creationId xmlns:a16="http://schemas.microsoft.com/office/drawing/2014/main" id="{BA220DEE-2D6F-F82C-8E5D-4B7071C38C30}"/>
              </a:ext>
            </a:extLst>
          </p:cNvPr>
          <p:cNvSpPr txBox="1"/>
          <p:nvPr/>
        </p:nvSpPr>
        <p:spPr>
          <a:xfrm>
            <a:off x="11521018" y="173620"/>
            <a:ext cx="493504" cy="381000"/>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256009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73232-64DB-5338-972C-C1EDA4CF7B4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69F5E73-31F8-549E-B044-012AB44202E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40A1146-9C08-5F96-6DCC-0F7FAADEE294}"/>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1CD0A3A0-124A-ECC7-FA8B-7DCF791F1E44}"/>
              </a:ext>
            </a:extLst>
          </p:cNvPr>
          <p:cNvPicPr>
            <a:picLocks noChangeAspect="1"/>
          </p:cNvPicPr>
          <p:nvPr/>
        </p:nvPicPr>
        <p:blipFill>
          <a:blip r:embed="rId5"/>
          <a:stretch>
            <a:fillRect/>
          </a:stretch>
        </p:blipFill>
        <p:spPr>
          <a:xfrm>
            <a:off x="457200" y="1452266"/>
            <a:ext cx="11468100" cy="4467341"/>
          </a:xfrm>
          <a:prstGeom prst="rect">
            <a:avLst/>
          </a:prstGeom>
        </p:spPr>
      </p:pic>
      <p:sp>
        <p:nvSpPr>
          <p:cNvPr id="16" name="Text 0">
            <a:extLst>
              <a:ext uri="{FF2B5EF4-FFF2-40B4-BE49-F238E27FC236}">
                <a16:creationId xmlns:a16="http://schemas.microsoft.com/office/drawing/2014/main" id="{54600AE0-464D-DCC9-F68E-8301B5B16A15}"/>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75056196-A764-094B-CB18-BC6E22290FE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8A641F-17DF-3273-76BA-F90785B2F154}"/>
              </a:ext>
            </a:extLst>
          </p:cNvPr>
          <p:cNvSpPr txBox="1"/>
          <p:nvPr/>
        </p:nvSpPr>
        <p:spPr>
          <a:xfrm>
            <a:off x="752475" y="2048597"/>
            <a:ext cx="10982325" cy="335713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So </a:t>
            </a:r>
            <a:r>
              <a:rPr lang="en-US" sz="2400" b="1" dirty="0" err="1">
                <a:latin typeface="Times New Roman" panose="02020603050405020304" pitchFamily="18" charset="0"/>
                <a:cs typeface="Times New Roman" panose="02020603050405020304" pitchFamily="18" charset="0"/>
              </a:rPr>
              <a:t>sánh</a:t>
            </a:r>
            <a:r>
              <a:rPr lang="en-US" sz="2400" b="1" dirty="0">
                <a:latin typeface="Times New Roman" panose="02020603050405020304" pitchFamily="18" charset="0"/>
                <a:cs typeface="Times New Roman" panose="02020603050405020304" pitchFamily="18" charset="0"/>
              </a:rPr>
              <a:t> Windows vs Not-Windows - </a:t>
            </a:r>
            <a:r>
              <a:rPr lang="en-US" sz="2400" b="1" dirty="0" err="1">
                <a:latin typeface="Times New Roman" panose="02020603050405020304" pitchFamily="18" charset="0"/>
                <a:cs typeface="Times New Roman" panose="02020603050405020304" pitchFamily="18" charset="0"/>
              </a:rPr>
              <a:t>tỉ</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trăm</a:t>
            </a:r>
            <a:endParaRPr lang="en-US" sz="2400" b="1" dirty="0">
              <a:latin typeface="Times New Roman" panose="02020603050405020304" pitchFamily="18" charset="0"/>
              <a:cs typeface="Times New Roman" panose="02020603050405020304" pitchFamily="18" charset="0"/>
            </a:endParaRPr>
          </a:p>
          <a:p>
            <a:pPr>
              <a:lnSpc>
                <a:spcPct val="150000"/>
              </a:lnSpc>
            </a:pPr>
            <a:r>
              <a:rPr lang="vi-VN" sz="2400" dirty="0">
                <a:latin typeface="+mj-lt"/>
              </a:rPr>
              <a:t>Windows chiếm ưu thế ở hầu hết múi giờ, đặc biệt tại các trung tâm lớn của Mỹ như New_York, Chicago, Los_Angeles (trên 65%).Một số ngoại lệ gồm Denver (≈31% Windows) và London (≈58% Not-Windows), phản ánh khác biệt khu vực.</a:t>
            </a:r>
            <a:endParaRPr lang="en-US" sz="2400" dirty="0">
              <a:latin typeface="+mj-lt"/>
            </a:endParaRPr>
          </a:p>
          <a:p>
            <a:pPr>
              <a:lnSpc>
                <a:spcPct val="150000"/>
              </a:lnSpc>
            </a:pPr>
            <a:r>
              <a:rPr lang="vi-VN" sz="2400" dirty="0">
                <a:latin typeface="+mj-lt"/>
              </a:rPr>
              <a:t>Các múi giờ nhỏ như Tokyo và Honolulu có tỷ lệ Windows rất cao nhưng mẫu nhỏ nên độ tin cậy thấp.Madrid và Sao_Paulo có phân bố gần cân bằng giữa hai hệ điều hành.</a:t>
            </a:r>
            <a:endParaRPr lang="en-US" sz="2400" dirty="0">
              <a:latin typeface="+mj-lt"/>
            </a:endParaRPr>
          </a:p>
        </p:txBody>
      </p:sp>
      <p:sp>
        <p:nvSpPr>
          <p:cNvPr id="9" name="TextBox 8">
            <a:extLst>
              <a:ext uri="{FF2B5EF4-FFF2-40B4-BE49-F238E27FC236}">
                <a16:creationId xmlns:a16="http://schemas.microsoft.com/office/drawing/2014/main" id="{978A4BAB-04E1-8831-D218-BC828DD67173}"/>
              </a:ext>
            </a:extLst>
          </p:cNvPr>
          <p:cNvSpPr txBox="1"/>
          <p:nvPr/>
        </p:nvSpPr>
        <p:spPr>
          <a:xfrm>
            <a:off x="11521018" y="173620"/>
            <a:ext cx="493504" cy="381000"/>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253859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320E8-2291-CBAF-E5F3-23AE2F374D6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F0DB7A4-01DE-6F0B-9643-5B928668A97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A43223F-4B85-037B-2C87-200B57D57ABC}"/>
              </a:ext>
            </a:extLst>
          </p:cNvPr>
          <p:cNvPicPr>
            <a:picLocks noChangeAspect="1"/>
          </p:cNvPicPr>
          <p:nvPr/>
        </p:nvPicPr>
        <p:blipFill>
          <a:blip r:embed="rId4"/>
          <a:stretch>
            <a:fillRect/>
          </a:stretch>
        </p:blipFill>
        <p:spPr>
          <a:xfrm>
            <a:off x="310828" y="928483"/>
            <a:ext cx="914400" cy="38100"/>
          </a:xfrm>
          <a:prstGeom prst="rect">
            <a:avLst/>
          </a:prstGeom>
        </p:spPr>
      </p:pic>
      <p:pic>
        <p:nvPicPr>
          <p:cNvPr id="4" name="Image 2" descr="preencoded.png">
            <a:extLst>
              <a:ext uri="{FF2B5EF4-FFF2-40B4-BE49-F238E27FC236}">
                <a16:creationId xmlns:a16="http://schemas.microsoft.com/office/drawing/2014/main" id="{8C112E2D-6AF8-94EB-F0F2-2F81F53997FA}"/>
              </a:ext>
            </a:extLst>
          </p:cNvPr>
          <p:cNvPicPr>
            <a:picLocks noChangeAspect="1"/>
          </p:cNvPicPr>
          <p:nvPr/>
        </p:nvPicPr>
        <p:blipFill>
          <a:blip r:embed="rId5"/>
          <a:stretch>
            <a:fillRect/>
          </a:stretch>
        </p:blipFill>
        <p:spPr>
          <a:xfrm>
            <a:off x="310828" y="1597244"/>
            <a:ext cx="11468100" cy="4555628"/>
          </a:xfrm>
          <a:prstGeom prst="rect">
            <a:avLst/>
          </a:prstGeom>
        </p:spPr>
      </p:pic>
      <p:sp>
        <p:nvSpPr>
          <p:cNvPr id="16" name="Text 0">
            <a:extLst>
              <a:ext uri="{FF2B5EF4-FFF2-40B4-BE49-F238E27FC236}">
                <a16:creationId xmlns:a16="http://schemas.microsoft.com/office/drawing/2014/main" id="{DE0AC9C3-41D9-4DF6-F50B-28A9304C748E}"/>
              </a:ext>
            </a:extLst>
          </p:cNvPr>
          <p:cNvSpPr/>
          <p:nvPr/>
        </p:nvSpPr>
        <p:spPr>
          <a:xfrm>
            <a:off x="310828" y="47128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24D02E5F-5DA5-1581-C498-14E32893231B}"/>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664EA36-7BFF-F654-B277-64BB9B9324DD}"/>
              </a:ext>
            </a:extLst>
          </p:cNvPr>
          <p:cNvSpPr txBox="1"/>
          <p:nvPr/>
        </p:nvSpPr>
        <p:spPr>
          <a:xfrm>
            <a:off x="444178" y="1741971"/>
            <a:ext cx="11277600" cy="3357137"/>
          </a:xfrm>
          <a:prstGeom prst="rect">
            <a:avLst/>
          </a:prstGeom>
          <a:noFill/>
        </p:spPr>
        <p:txBody>
          <a:bodyPr wrap="square">
            <a:spAutoFit/>
          </a:bodyPr>
          <a:lstStyle/>
          <a:p>
            <a:pPr>
              <a:lnSpc>
                <a:spcPct val="150000"/>
              </a:lnSpc>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r>
              <a:rPr lang="en-US" sz="2400" b="1" dirty="0">
                <a:latin typeface="Times New Roman" panose="02020603050405020304" pitchFamily="18" charset="0"/>
                <a:cs typeface="Times New Roman" panose="02020603050405020304" pitchFamily="18" charset="0"/>
              </a:rPr>
              <a:t>:</a:t>
            </a:r>
          </a:p>
          <a:p>
            <a:pPr>
              <a:lnSpc>
                <a:spcPct val="150000"/>
              </a:lnSpc>
            </a:pPr>
            <a:r>
              <a:rPr lang="vi-VN" sz="2400" dirty="0">
                <a:latin typeface="+mj-lt"/>
              </a:rPr>
              <a:t>Windows chiếm ưu thế ở hầu hết múi giờ, đặc biệt tại New_York, Chicago, Los_Angeles, phản ánh thực tế năm 2011 khi Windows vẫn thống trị thị trường máy tính cá nhân.</a:t>
            </a:r>
            <a:endParaRPr lang="en-US" sz="2400" dirty="0">
              <a:latin typeface="+mj-lt"/>
            </a:endParaRPr>
          </a:p>
          <a:p>
            <a:pPr>
              <a:lnSpc>
                <a:spcPct val="150000"/>
              </a:lnSpc>
            </a:pPr>
            <a:r>
              <a:rPr lang="vi-VN" sz="2400" dirty="0">
                <a:latin typeface="+mj-lt"/>
              </a:rPr>
              <a:t>Ngoại lệ gồm Denver, nơi Not-Windows cao do ảnh hưởng cộng đồng công nghệ – học thuật, và London, nơi thiết bị Apple và smartphone phổ biến hơn, thể hiện khác biệt về xu hướng sử dụng giữa Mỹ và châu Âu.</a:t>
            </a:r>
            <a:endParaRPr lang="en-US" sz="2400" dirty="0">
              <a:latin typeface="+mj-lt"/>
            </a:endParaRPr>
          </a:p>
        </p:txBody>
      </p:sp>
      <p:sp>
        <p:nvSpPr>
          <p:cNvPr id="6" name="TextBox 5">
            <a:extLst>
              <a:ext uri="{FF2B5EF4-FFF2-40B4-BE49-F238E27FC236}">
                <a16:creationId xmlns:a16="http://schemas.microsoft.com/office/drawing/2014/main" id="{86EE5E87-3842-A04C-FC51-A8A237720CE3}"/>
              </a:ext>
            </a:extLst>
          </p:cNvPr>
          <p:cNvSpPr txBox="1"/>
          <p:nvPr/>
        </p:nvSpPr>
        <p:spPr>
          <a:xfrm>
            <a:off x="11374646" y="406885"/>
            <a:ext cx="493504" cy="381000"/>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21262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A2B1E-8170-5C14-D905-B90C399064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42F8E6F-01A9-6FF2-256B-BA90ABCD8BD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1D28196-6ADF-C4A9-6B48-207A934A79D2}"/>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C4CECF86-747B-7BF9-EA2B-7CADCB5818D5}"/>
              </a:ext>
            </a:extLst>
          </p:cNvPr>
          <p:cNvPicPr>
            <a:picLocks noChangeAspect="1"/>
          </p:cNvPicPr>
          <p:nvPr/>
        </p:nvPicPr>
        <p:blipFill>
          <a:blip r:embed="rId5"/>
          <a:stretch>
            <a:fillRect/>
          </a:stretch>
        </p:blipFill>
        <p:spPr>
          <a:xfrm>
            <a:off x="457200" y="1557411"/>
            <a:ext cx="11468100" cy="4917256"/>
          </a:xfrm>
          <a:prstGeom prst="rect">
            <a:avLst/>
          </a:prstGeom>
        </p:spPr>
      </p:pic>
      <p:sp>
        <p:nvSpPr>
          <p:cNvPr id="16" name="Text 0">
            <a:extLst>
              <a:ext uri="{FF2B5EF4-FFF2-40B4-BE49-F238E27FC236}">
                <a16:creationId xmlns:a16="http://schemas.microsoft.com/office/drawing/2014/main" id="{F72ED778-5F26-4237-71C9-1640A972E90D}"/>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51D9E7D3-C6CB-2D39-BEEC-930D650C46B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CF736D-8523-1EE7-0716-242620D18489}"/>
              </a:ext>
            </a:extLst>
          </p:cNvPr>
          <p:cNvSpPr txBox="1"/>
          <p:nvPr/>
        </p:nvSpPr>
        <p:spPr>
          <a:xfrm>
            <a:off x="590550" y="1640280"/>
            <a:ext cx="11277600" cy="461184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múi giờ có mẫu nhỏ (Honolulu – 100%, Tokyo – 95% Windows) nên độ tin cậy hạn chế, nhưng vẫn phản ánh xu hướng thị trường địa phương năm 2011.Nhóm Unknown (~15%) có phân bố Windows/Not-Windows gần cân bằng, cho thấy dữ liệu thiếu thông tin nhưng không gây sai lệch đáng kể.</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thể, kết quả thể hiện bối cảnh công nghệ toàn cầu năm 2011, đồng thời chỉ ra rằng yếu tố địa lý và nhân khẩu học ảnh hưởng rõ rệt đến thói quen sử dụng hệ điều hành, khẳng định giá trị của dữ liệu thực tế trong phân tích hành vi người dùng.</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FE3B95-D381-2E05-500F-E6CC38807E4F}"/>
              </a:ext>
            </a:extLst>
          </p:cNvPr>
          <p:cNvSpPr txBox="1"/>
          <p:nvPr/>
        </p:nvSpPr>
        <p:spPr>
          <a:xfrm>
            <a:off x="11521018" y="173620"/>
            <a:ext cx="493504" cy="381000"/>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20426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C4A8B-A839-FCF2-F047-F524A5FC586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4C12050-46FD-34E9-9D46-23819D6F3137}"/>
              </a:ext>
            </a:extLst>
          </p:cNvPr>
          <p:cNvPicPr>
            <a:picLocks noChangeAspect="1"/>
          </p:cNvPicPr>
          <p:nvPr/>
        </p:nvPicPr>
        <p:blipFill>
          <a:blip r:embed="rId3"/>
          <a:stretch>
            <a:fillRect/>
          </a:stretch>
        </p:blipFill>
        <p:spPr>
          <a:xfrm>
            <a:off x="0" y="11575"/>
            <a:ext cx="12192000" cy="6858000"/>
          </a:xfrm>
          <a:prstGeom prst="rect">
            <a:avLst/>
          </a:prstGeom>
        </p:spPr>
      </p:pic>
      <p:pic>
        <p:nvPicPr>
          <p:cNvPr id="3" name="Image 1" descr="preencoded.png">
            <a:extLst>
              <a:ext uri="{FF2B5EF4-FFF2-40B4-BE49-F238E27FC236}">
                <a16:creationId xmlns:a16="http://schemas.microsoft.com/office/drawing/2014/main" id="{B72A7197-A7A4-8C38-89B8-278C0251D3BA}"/>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B6175AB3-2D7F-EE50-ABB3-3686DD7E33BB}"/>
              </a:ext>
            </a:extLst>
          </p:cNvPr>
          <p:cNvPicPr>
            <a:picLocks noChangeAspect="1"/>
          </p:cNvPicPr>
          <p:nvPr/>
        </p:nvPicPr>
        <p:blipFill>
          <a:blip r:embed="rId5"/>
          <a:stretch>
            <a:fillRect/>
          </a:stretch>
        </p:blipFill>
        <p:spPr>
          <a:xfrm>
            <a:off x="161925" y="1557411"/>
            <a:ext cx="11763375" cy="4861273"/>
          </a:xfrm>
          <a:prstGeom prst="rect">
            <a:avLst/>
          </a:prstGeom>
        </p:spPr>
      </p:pic>
      <p:sp>
        <p:nvSpPr>
          <p:cNvPr id="16" name="Text 0">
            <a:extLst>
              <a:ext uri="{FF2B5EF4-FFF2-40B4-BE49-F238E27FC236}">
                <a16:creationId xmlns:a16="http://schemas.microsoft.com/office/drawing/2014/main" id="{1C825E20-8F51-96B7-D0E8-5184F40E7F11}"/>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E7B60462-00D8-64B6-5EB8-632A707F4CD0}"/>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15C51C1-E895-D607-6BF0-FAF5A4F9BEA2}"/>
              </a:ext>
            </a:extLst>
          </p:cNvPr>
          <p:cNvSpPr txBox="1"/>
          <p:nvPr/>
        </p:nvSpPr>
        <p:spPr>
          <a:xfrm>
            <a:off x="590550" y="1640280"/>
            <a:ext cx="11277600" cy="468878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múi giờ có mẫu nhỏ (Honolulu 100%, Tokyo 95% Windows) nên có thể thiên lệch, nhưng vẫn phản ánh xu hướng địa phương năm 2011.</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Unknown (~15%) có tỷ lệ Windows/Not-Windows gần cân bằng, cho thấy dữ liệu thiếu thông tin nhưng không ảnh hưởng lớn đến kết quả.</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thể, kết quả thể hiện bối cảnh công nghệ năm 2011 và cho thấy địa lý cùng nhân khẩu học ảnh hưởng đáng kể đến thói quen sử dụng hệ điều hành, khẳng định giá trị của dữ liệu thực tế trong phân tích hành vi người dùng.</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D4E63C-4DA3-BD95-8B27-153AD1B2B541}"/>
              </a:ext>
            </a:extLst>
          </p:cNvPr>
          <p:cNvSpPr txBox="1"/>
          <p:nvPr/>
        </p:nvSpPr>
        <p:spPr>
          <a:xfrm>
            <a:off x="11521018" y="173620"/>
            <a:ext cx="493504" cy="381000"/>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96584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42A0-580D-72D4-A131-ABC80E1EA17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306768E-5997-1209-AE57-AECF4CC338D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3578C8A8-00F2-0FF7-BF55-00FF1F15CD89}"/>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FBA4E355-5378-A693-1392-FE37232C9096}"/>
              </a:ext>
            </a:extLst>
          </p:cNvPr>
          <p:cNvPicPr>
            <a:picLocks noChangeAspect="1"/>
          </p:cNvPicPr>
          <p:nvPr/>
        </p:nvPicPr>
        <p:blipFill>
          <a:blip r:embed="rId5"/>
          <a:stretch>
            <a:fillRect/>
          </a:stretch>
        </p:blipFill>
        <p:spPr>
          <a:xfrm>
            <a:off x="252880" y="1165861"/>
            <a:ext cx="11672420" cy="5316219"/>
          </a:xfrm>
          <a:prstGeom prst="rect">
            <a:avLst/>
          </a:prstGeom>
        </p:spPr>
      </p:pic>
      <p:sp>
        <p:nvSpPr>
          <p:cNvPr id="16" name="Text 0">
            <a:extLst>
              <a:ext uri="{FF2B5EF4-FFF2-40B4-BE49-F238E27FC236}">
                <a16:creationId xmlns:a16="http://schemas.microsoft.com/office/drawing/2014/main" id="{9539E0BC-56C5-F09B-6490-2D1531A12B01}"/>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10E9C1A5-6CC0-5683-6A6D-93F5DB29FE2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293D38-1F06-095C-2532-72D5DF213A54}"/>
              </a:ext>
            </a:extLst>
          </p:cNvPr>
          <p:cNvPicPr>
            <a:picLocks noChangeAspect="1"/>
          </p:cNvPicPr>
          <p:nvPr/>
        </p:nvPicPr>
        <p:blipFill>
          <a:blip r:embed="rId6"/>
          <a:stretch>
            <a:fillRect/>
          </a:stretch>
        </p:blipFill>
        <p:spPr>
          <a:xfrm>
            <a:off x="1589431" y="1680660"/>
            <a:ext cx="9013138" cy="4113079"/>
          </a:xfrm>
          <a:prstGeom prst="rect">
            <a:avLst/>
          </a:prstGeom>
        </p:spPr>
      </p:pic>
      <p:sp>
        <p:nvSpPr>
          <p:cNvPr id="5" name="TextBox 4">
            <a:extLst>
              <a:ext uri="{FF2B5EF4-FFF2-40B4-BE49-F238E27FC236}">
                <a16:creationId xmlns:a16="http://schemas.microsoft.com/office/drawing/2014/main" id="{71A79E34-A9F3-3803-A9BF-78E3CECE1815}"/>
              </a:ext>
            </a:extLst>
          </p:cNvPr>
          <p:cNvSpPr txBox="1"/>
          <p:nvPr/>
        </p:nvSpPr>
        <p:spPr>
          <a:xfrm>
            <a:off x="11521018" y="173620"/>
            <a:ext cx="493504" cy="381000"/>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139318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26A08-6F12-EC59-1CA1-02C49524BFF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D6EF1AE-D247-F52F-713A-78C167B3E5C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708DC92-BE49-EBC2-710F-E1A8C2E4DE89}"/>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CD3EDDD9-6D54-C06E-672A-54D4FDB27EE5}"/>
              </a:ext>
            </a:extLst>
          </p:cNvPr>
          <p:cNvPicPr>
            <a:picLocks noChangeAspect="1"/>
          </p:cNvPicPr>
          <p:nvPr/>
        </p:nvPicPr>
        <p:blipFill>
          <a:blip r:embed="rId5"/>
          <a:stretch>
            <a:fillRect/>
          </a:stretch>
        </p:blipFill>
        <p:spPr>
          <a:xfrm>
            <a:off x="252880" y="1165861"/>
            <a:ext cx="11672420" cy="5316219"/>
          </a:xfrm>
          <a:prstGeom prst="rect">
            <a:avLst/>
          </a:prstGeom>
        </p:spPr>
      </p:pic>
      <p:sp>
        <p:nvSpPr>
          <p:cNvPr id="16" name="Text 0">
            <a:extLst>
              <a:ext uri="{FF2B5EF4-FFF2-40B4-BE49-F238E27FC236}">
                <a16:creationId xmlns:a16="http://schemas.microsoft.com/office/drawing/2014/main" id="{F8EA50C3-6F05-88B7-DEEC-4008896F3478}"/>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8DD8AD97-B548-DBC5-3C2D-E2181EF5795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7" name="Picture 6" descr="A blue and white bar graph&#10;&#10;AI-generated content may be incorrect.">
            <a:extLst>
              <a:ext uri="{FF2B5EF4-FFF2-40B4-BE49-F238E27FC236}">
                <a16:creationId xmlns:a16="http://schemas.microsoft.com/office/drawing/2014/main" id="{20088087-370C-916C-06F8-88D7F1DB117C}"/>
              </a:ext>
            </a:extLst>
          </p:cNvPr>
          <p:cNvPicPr>
            <a:picLocks noChangeAspect="1"/>
          </p:cNvPicPr>
          <p:nvPr/>
        </p:nvPicPr>
        <p:blipFill>
          <a:blip r:embed="rId6"/>
          <a:stretch>
            <a:fillRect/>
          </a:stretch>
        </p:blipFill>
        <p:spPr>
          <a:xfrm>
            <a:off x="1083310" y="1794953"/>
            <a:ext cx="9808210" cy="4200854"/>
          </a:xfrm>
          <a:prstGeom prst="rect">
            <a:avLst/>
          </a:prstGeom>
        </p:spPr>
      </p:pic>
      <p:sp>
        <p:nvSpPr>
          <p:cNvPr id="9" name="TextBox 8">
            <a:extLst>
              <a:ext uri="{FF2B5EF4-FFF2-40B4-BE49-F238E27FC236}">
                <a16:creationId xmlns:a16="http://schemas.microsoft.com/office/drawing/2014/main" id="{7884A562-0F7A-FC6E-E777-5A123EDECDEE}"/>
              </a:ext>
            </a:extLst>
          </p:cNvPr>
          <p:cNvSpPr txBox="1"/>
          <p:nvPr/>
        </p:nvSpPr>
        <p:spPr>
          <a:xfrm>
            <a:off x="11521018" y="173620"/>
            <a:ext cx="493504" cy="381000"/>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128719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09E48-6E3D-5967-ADB8-9483019218F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D2A75A-D507-E866-43E8-EFA5E1FF7D3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636BD83E-91C8-844B-1664-A9C3AA350F71}"/>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BF446150-C021-D21B-C24D-97E1EB12DDBF}"/>
              </a:ext>
            </a:extLst>
          </p:cNvPr>
          <p:cNvPicPr>
            <a:picLocks noChangeAspect="1"/>
          </p:cNvPicPr>
          <p:nvPr/>
        </p:nvPicPr>
        <p:blipFill>
          <a:blip r:embed="rId5"/>
          <a:stretch>
            <a:fillRect/>
          </a:stretch>
        </p:blipFill>
        <p:spPr>
          <a:xfrm>
            <a:off x="457200" y="1363981"/>
            <a:ext cx="11468100" cy="4846318"/>
          </a:xfrm>
          <a:prstGeom prst="rect">
            <a:avLst/>
          </a:prstGeom>
        </p:spPr>
      </p:pic>
      <p:sp>
        <p:nvSpPr>
          <p:cNvPr id="16" name="Text 0">
            <a:extLst>
              <a:ext uri="{FF2B5EF4-FFF2-40B4-BE49-F238E27FC236}">
                <a16:creationId xmlns:a16="http://schemas.microsoft.com/office/drawing/2014/main" id="{7F8D1234-4C54-3647-19CA-5D7156031D9A}"/>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EFCA6872-1573-09F2-53C9-5A8341F75D05}"/>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E3317C-1B29-9282-F249-B29E62C04C33}"/>
              </a:ext>
            </a:extLst>
          </p:cNvPr>
          <p:cNvSpPr txBox="1"/>
          <p:nvPr/>
        </p:nvSpPr>
        <p:spPr>
          <a:xfrm>
            <a:off x="590550" y="1640280"/>
            <a:ext cx="11277600" cy="413478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trung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tính</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Nữ giới ưa thích các phim hoạt hình, chính kịch, tâm lý – nhân văn, trong khi nam giới thiên về hành động, sử thi, tội phạm.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phim kinh điển như The Shawshank Redemption, Schindler’s List, The Usual Suspects được cả hai giới đánh giá cao, thể hiện sự đồng thuận về giá trị nghệ thuật.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Trung bình, nữ giới chấm điểm cao hơn nam khoảng 0.1–0.2, phản ánh xu hướng đánh giá rộng lượng hơn, nhất là với các phim cảm động và nhân văn.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F721BA-80F6-1F20-4BA2-12BA677F21DE}"/>
              </a:ext>
            </a:extLst>
          </p:cNvPr>
          <p:cNvSpPr txBox="1"/>
          <p:nvPr/>
        </p:nvSpPr>
        <p:spPr>
          <a:xfrm>
            <a:off x="11521018" y="173620"/>
            <a:ext cx="493504" cy="381000"/>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403983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D0ABB-041B-65C1-C44E-078966C27D0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7992CE8-02A9-9D8D-1066-005F1F7D626D}"/>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F1AC064-66C8-BF2A-B7AD-5A0E2D07C031}"/>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157F4926-D76C-922C-196E-3F345B1B72B1}"/>
              </a:ext>
            </a:extLst>
          </p:cNvPr>
          <p:cNvPicPr>
            <a:picLocks noChangeAspect="1"/>
          </p:cNvPicPr>
          <p:nvPr/>
        </p:nvPicPr>
        <p:blipFill>
          <a:blip r:embed="rId5"/>
          <a:stretch>
            <a:fillRect/>
          </a:stretch>
        </p:blipFill>
        <p:spPr>
          <a:xfrm>
            <a:off x="457200" y="1097281"/>
            <a:ext cx="11468100" cy="5265418"/>
          </a:xfrm>
          <a:prstGeom prst="rect">
            <a:avLst/>
          </a:prstGeom>
        </p:spPr>
      </p:pic>
      <p:sp>
        <p:nvSpPr>
          <p:cNvPr id="16" name="Text 0">
            <a:extLst>
              <a:ext uri="{FF2B5EF4-FFF2-40B4-BE49-F238E27FC236}">
                <a16:creationId xmlns:a16="http://schemas.microsoft.com/office/drawing/2014/main" id="{095F7C1C-7671-9145-A51C-29BCA6AA10FB}"/>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9E3F028F-FB39-2550-9EAC-0347C437FFB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with a bar chart&#10;&#10;AI-generated content may be incorrect.">
            <a:extLst>
              <a:ext uri="{FF2B5EF4-FFF2-40B4-BE49-F238E27FC236}">
                <a16:creationId xmlns:a16="http://schemas.microsoft.com/office/drawing/2014/main" id="{B50DE2F7-88B7-C41B-83FC-0C084510D471}"/>
              </a:ext>
            </a:extLst>
          </p:cNvPr>
          <p:cNvPicPr>
            <a:picLocks noChangeAspect="1"/>
          </p:cNvPicPr>
          <p:nvPr/>
        </p:nvPicPr>
        <p:blipFill>
          <a:blip r:embed="rId6"/>
          <a:stretch>
            <a:fillRect/>
          </a:stretch>
        </p:blipFill>
        <p:spPr>
          <a:xfrm>
            <a:off x="1666340" y="1239866"/>
            <a:ext cx="8453020" cy="4898181"/>
          </a:xfrm>
          <a:prstGeom prst="rect">
            <a:avLst/>
          </a:prstGeom>
        </p:spPr>
      </p:pic>
      <p:sp>
        <p:nvSpPr>
          <p:cNvPr id="6" name="TextBox 5">
            <a:extLst>
              <a:ext uri="{FF2B5EF4-FFF2-40B4-BE49-F238E27FC236}">
                <a16:creationId xmlns:a16="http://schemas.microsoft.com/office/drawing/2014/main" id="{C0DEC21C-D680-ACA3-792A-AA20F0F2F2B5}"/>
              </a:ext>
            </a:extLst>
          </p:cNvPr>
          <p:cNvSpPr txBox="1"/>
          <p:nvPr/>
        </p:nvSpPr>
        <p:spPr>
          <a:xfrm>
            <a:off x="11521018" y="173620"/>
            <a:ext cx="493504" cy="381000"/>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199602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13421-83E3-46A0-BF44-F246E3F1FB8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732DD5F-3D24-4B23-B9CA-40DD475CF77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80C6C070-1D83-9F89-8013-9F395DCDC3D8}"/>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E17878DB-1BAB-31D9-2431-E4DDC71953F8}"/>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E1F17428-255C-B0C3-4315-587E91A4CF6C}"/>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6120B537-3637-4319-641E-6A1BACBDC4C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2D38403-D42D-C3D0-2FDB-826375CEDDBF}"/>
              </a:ext>
            </a:extLst>
          </p:cNvPr>
          <p:cNvSpPr txBox="1"/>
          <p:nvPr/>
        </p:nvSpPr>
        <p:spPr>
          <a:xfrm>
            <a:off x="161924" y="898610"/>
            <a:ext cx="11939879" cy="587372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biệt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Biểu đồ 20 phim có chênh lệch điểm trung bình lớn nhất giữa hai giới cho thấy sự khác biệt rõ rệt về thị hiếu điện ảnh: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Nữ giới đánh giá cao hơn các phim tình cảm, nhạc kịch, tâm lý – xã hội như Dirty Dancing, Grease, Little Women, The Color Purple; trong đó Dirty Dancing có chênh lệch lớn nhất (≈ -0.83).</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Nam giới lại ưu ái các phim hành động, chiến tranh, phiêu lưu, hài như The Good, The Bad and The Ugly, Rocky III, Dumb &amp; Dumber, với chênh lệch +0.6–+0.7.</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tác phẩm như The Shawshank Redemption và Schindler’s List được cả hai giới yêu thích, thể hiện sự đồng thuận thẩm mỹ đối với các phim kinh điển giàu giá trị nhân văn.</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7CA591C-8FA3-5CFD-DB52-E9D2F27757F3}"/>
              </a:ext>
            </a:extLst>
          </p:cNvPr>
          <p:cNvSpPr txBox="1"/>
          <p:nvPr/>
        </p:nvSpPr>
        <p:spPr>
          <a:xfrm>
            <a:off x="11521018" y="173620"/>
            <a:ext cx="493504" cy="381000"/>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38944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457200" y="914400"/>
            <a:ext cx="914400" cy="38100"/>
          </a:xfrm>
          <a:prstGeom prst="rect">
            <a:avLst/>
          </a:prstGeom>
        </p:spPr>
      </p:pic>
      <p:pic>
        <p:nvPicPr>
          <p:cNvPr id="4" name="Image 2" descr="preencoded.png"/>
          <p:cNvPicPr>
            <a:picLocks noChangeAspect="1"/>
          </p:cNvPicPr>
          <p:nvPr/>
        </p:nvPicPr>
        <p:blipFill>
          <a:blip r:embed="rId5"/>
          <a:stretch>
            <a:fillRect/>
          </a:stretch>
        </p:blipFill>
        <p:spPr>
          <a:xfrm>
            <a:off x="457199" y="1257300"/>
            <a:ext cx="11362267" cy="4724400"/>
          </a:xfrm>
          <a:prstGeom prst="rect">
            <a:avLst/>
          </a:prstGeom>
        </p:spPr>
      </p:pic>
      <p:pic>
        <p:nvPicPr>
          <p:cNvPr id="5" name="Image 3" descr="preencoded.png"/>
          <p:cNvPicPr>
            <a:picLocks noChangeAspect="1"/>
          </p:cNvPicPr>
          <p:nvPr/>
        </p:nvPicPr>
        <p:blipFill>
          <a:blip r:embed="rId6"/>
          <a:stretch>
            <a:fillRect/>
          </a:stretch>
        </p:blipFill>
        <p:spPr>
          <a:xfrm>
            <a:off x="664632" y="2535592"/>
            <a:ext cx="228600" cy="304800"/>
          </a:xfrm>
          <a:prstGeom prst="rect">
            <a:avLst/>
          </a:prstGeom>
        </p:spPr>
      </p:pic>
      <p:pic>
        <p:nvPicPr>
          <p:cNvPr id="6" name="Image 4" descr="preencoded.png"/>
          <p:cNvPicPr>
            <a:picLocks noChangeAspect="1"/>
          </p:cNvPicPr>
          <p:nvPr/>
        </p:nvPicPr>
        <p:blipFill>
          <a:blip r:embed="rId7"/>
          <a:stretch>
            <a:fillRect/>
          </a:stretch>
        </p:blipFill>
        <p:spPr>
          <a:xfrm>
            <a:off x="6667501" y="2548418"/>
            <a:ext cx="228600" cy="304800"/>
          </a:xfrm>
          <a:prstGeom prst="rect">
            <a:avLst/>
          </a:prstGeom>
        </p:spPr>
      </p:pic>
      <p:sp>
        <p:nvSpPr>
          <p:cNvPr id="16" name="Text 0"/>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17" name="Text 1"/>
          <p:cNvSpPr/>
          <p:nvPr/>
        </p:nvSpPr>
        <p:spPr>
          <a:xfrm>
            <a:off x="685799" y="1485900"/>
            <a:ext cx="10725540" cy="609600"/>
          </a:xfrm>
          <a:prstGeom prst="rect">
            <a:avLst/>
          </a:prstGeom>
          <a:noFill/>
          <a:ln/>
        </p:spPr>
        <p:txBody>
          <a:bodyPr wrap="square" lIns="0" tIns="0" rIns="0" bIns="0" rtlCol="0" anchor="t"/>
          <a:lstStyle/>
          <a:p>
            <a:pPr marL="0" indent="0">
              <a:lnSpc>
                <a:spcPts val="2400"/>
              </a:lnSpc>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Chương 13 – Data Analysis Examples (Python for Data Analysis, O’Reilly, 2022)</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lnSpc>
                <a:spcPts val="2400"/>
              </a:lnSpc>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Giúp người học vận dụng các kỹ thuật phân tích dữ liệu đã học vào bài toán thực tế.</a:t>
            </a:r>
            <a:endParaRPr lang="en-US" sz="2400" dirty="0">
              <a:latin typeface="Times New Roman" panose="02020603050405020304" pitchFamily="18" charset="0"/>
              <a:cs typeface="Times New Roman" panose="02020603050405020304" pitchFamily="18" charset="0"/>
            </a:endParaRPr>
          </a:p>
        </p:txBody>
      </p:sp>
      <p:sp>
        <p:nvSpPr>
          <p:cNvPr id="19" name="Text 3"/>
          <p:cNvSpPr/>
          <p:nvPr/>
        </p:nvSpPr>
        <p:spPr>
          <a:xfrm>
            <a:off x="1028700" y="2552700"/>
            <a:ext cx="5372100" cy="2663112"/>
          </a:xfrm>
          <a:prstGeom prst="rect">
            <a:avLst/>
          </a:prstGeom>
          <a:noFill/>
          <a:ln/>
        </p:spPr>
        <p:txBody>
          <a:bodyPr wrap="square" lIns="0" tIns="0" rIns="0" bIns="0" rtlCol="0" anchor="t"/>
          <a:lstStyle/>
          <a:p>
            <a:pPr marL="0" indent="0">
              <a:spcAft>
                <a:spcPts val="600"/>
              </a:spcAft>
              <a:buNone/>
            </a:pP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Mục</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tiêu</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a:t>
            </a: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Áp</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dụng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quy</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trình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phân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tích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hoàn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chỉnh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Tải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Làm</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sạch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Phân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tích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Trực</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quan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hóa</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Kết</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luận</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Làm</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quen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với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nhiều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định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dạng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(JSON, CSV, …)</a:t>
            </a: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Xử</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lý</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thực</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tế</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(messy data)</a:t>
            </a:r>
            <a:endParaRPr lang="en-US" sz="2400" dirty="0">
              <a:latin typeface="Times New Roman" panose="02020603050405020304" pitchFamily="18" charset="0"/>
              <a:cs typeface="Times New Roman" panose="02020603050405020304" pitchFamily="18" charset="0"/>
            </a:endParaRPr>
          </a:p>
        </p:txBody>
      </p:sp>
      <p:sp>
        <p:nvSpPr>
          <p:cNvPr id="20" name="Text 4"/>
          <p:cNvSpPr/>
          <p:nvPr/>
        </p:nvSpPr>
        <p:spPr>
          <a:xfrm>
            <a:off x="6987118" y="2548418"/>
            <a:ext cx="4832348" cy="2425184"/>
          </a:xfrm>
          <a:prstGeom prst="rect">
            <a:avLst/>
          </a:prstGeom>
          <a:noFill/>
          <a:ln/>
        </p:spPr>
        <p:txBody>
          <a:bodyPr wrap="square" lIns="0" tIns="0" rIns="0" bIns="0" rtlCol="0" anchor="t"/>
          <a:lstStyle/>
          <a:p>
            <a:pPr marL="0" indent="0">
              <a:spcAft>
                <a:spcPts val="600"/>
              </a:spcAft>
              <a:buNone/>
            </a:pP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Mục</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tiêu</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phụ</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a:t>
            </a:r>
          </a:p>
          <a:p>
            <a:pPr marL="0" indent="0">
              <a:spcAft>
                <a:spcPts val="600"/>
              </a:spcAft>
              <a:buNone/>
            </a:pP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Cung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cấp</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ví</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dụ</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tái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sử</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dụng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cho</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dự</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án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sau</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best practices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trong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data cleaning</a:t>
            </a: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Khuyến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khích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khám</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phá</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nhiều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nguồn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6D539646-78B8-EF21-EB72-C1C3CF6487A1}"/>
              </a:ext>
            </a:extLst>
          </p:cNvPr>
          <p:cNvSpPr txBox="1"/>
          <p:nvPr/>
        </p:nvSpPr>
        <p:spPr>
          <a:xfrm>
            <a:off x="11521018" y="173620"/>
            <a:ext cx="493504" cy="381000"/>
          </a:xfrm>
          <a:prstGeom prst="rect">
            <a:avLst/>
          </a:prstGeom>
          <a:noFill/>
        </p:spPr>
        <p:txBody>
          <a:bodyPr wrap="square" rtlCol="0">
            <a:spAutoFit/>
          </a:bodyPr>
          <a:lstStyle/>
          <a:p>
            <a:r>
              <a:rPr lang="en-US"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CF45E-FFA1-6BD4-6786-B809D92DA51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9C0459D-969B-29C5-7AA3-628FC348B9B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49F44C2-04F7-8AEB-CE9A-92C6FFC71174}"/>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5065FEF1-B40A-6B43-8F0E-373519504F8C}"/>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306811E2-699C-7E93-64DD-93978AB8D20C}"/>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90E73B36-D52B-45C5-959C-027F4FA77BD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EA7F57-9527-A0CB-EA11-32D6C3A5EF31}"/>
              </a:ext>
            </a:extLst>
          </p:cNvPr>
          <p:cNvPicPr>
            <a:picLocks noChangeAspect="1"/>
          </p:cNvPicPr>
          <p:nvPr/>
        </p:nvPicPr>
        <p:blipFill>
          <a:blip r:embed="rId6"/>
          <a:stretch>
            <a:fillRect/>
          </a:stretch>
        </p:blipFill>
        <p:spPr>
          <a:xfrm>
            <a:off x="764167" y="1428536"/>
            <a:ext cx="10663667" cy="4990386"/>
          </a:xfrm>
          <a:prstGeom prst="rect">
            <a:avLst/>
          </a:prstGeom>
        </p:spPr>
      </p:pic>
      <p:sp>
        <p:nvSpPr>
          <p:cNvPr id="7" name="TextBox 6">
            <a:extLst>
              <a:ext uri="{FF2B5EF4-FFF2-40B4-BE49-F238E27FC236}">
                <a16:creationId xmlns:a16="http://schemas.microsoft.com/office/drawing/2014/main" id="{24B5162C-9B86-1C4B-647E-2D2DFEFF7651}"/>
              </a:ext>
            </a:extLst>
          </p:cNvPr>
          <p:cNvSpPr txBox="1"/>
          <p:nvPr/>
        </p:nvSpPr>
        <p:spPr>
          <a:xfrm>
            <a:off x="11521018" y="173620"/>
            <a:ext cx="493504" cy="381000"/>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156935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66524-4478-D38A-C88C-9F4787D4940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4D69ECA-3D50-2333-2322-2A58A016CDE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86DFB200-6DA4-F4B8-135B-812BBB86CAFE}"/>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B0531B22-21C3-1842-FD43-17FFB9240728}"/>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E74969A0-293E-663E-CE2C-1F048FBC29EB}"/>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331A23CD-F9F9-9110-29C7-E981BDDFE5C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5450FEA-099B-9BCE-E7DD-357E252390F6}"/>
              </a:ext>
            </a:extLst>
          </p:cNvPr>
          <p:cNvSpPr txBox="1"/>
          <p:nvPr/>
        </p:nvSpPr>
        <p:spPr>
          <a:xfrm>
            <a:off x="197789" y="1112858"/>
            <a:ext cx="11868150" cy="531972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Top 10 phim có độ lệch chuẩn cao nhất trên MovieLens là những tác phẩm gây tranh cãi mạnh, chủ yếu thuộc thể loại hài, kinh dị, tâm lý – nghệ thuật.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phim như Dumb &amp; Dumber và The Blair Witch Project (std ≈ 1.25) cho thấy sự chia rẽ rõ rệt trong cảm nhận khán giả.</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Những phim như Natural Born Killers, Eyes Wide Shut hay Fear and Loathing in Las Vegas cũng có tính gây tranh luận cao do nội dung trừu tượng và phong cách đặc biệt.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Ngược lại, các phim như The Shawshank Redemption và Toy Story có độ lệch chuẩn thấp, thể hiện sự đồng thuận cao và đánh giá ổn định về chất lượng nghệ thuật.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CC28BD-1CD0-C610-D89E-359BD8045FB8}"/>
              </a:ext>
            </a:extLst>
          </p:cNvPr>
          <p:cNvSpPr txBox="1"/>
          <p:nvPr/>
        </p:nvSpPr>
        <p:spPr>
          <a:xfrm>
            <a:off x="11521018" y="173620"/>
            <a:ext cx="493504" cy="381000"/>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259353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2C234-8A60-10CB-FA78-B1FEA066B37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0479933-035F-5FFC-028D-DD3791CCF86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84853B8-B5BC-2FAE-0032-482944240DDA}"/>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FC189FD3-8352-5C55-7133-EE4DBD95F02D}"/>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E7B63F6B-7E15-BF2A-7FBF-21E424A106AC}"/>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9839818E-62CB-1F3C-2353-34DE63CB37A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blue and green chart&#10;&#10;AI-generated content may be incorrect.">
            <a:extLst>
              <a:ext uri="{FF2B5EF4-FFF2-40B4-BE49-F238E27FC236}">
                <a16:creationId xmlns:a16="http://schemas.microsoft.com/office/drawing/2014/main" id="{EB72D330-5A92-CF97-0312-300369A4D0F9}"/>
              </a:ext>
            </a:extLst>
          </p:cNvPr>
          <p:cNvPicPr>
            <a:picLocks noChangeAspect="1"/>
          </p:cNvPicPr>
          <p:nvPr/>
        </p:nvPicPr>
        <p:blipFill>
          <a:blip r:embed="rId6"/>
          <a:stretch>
            <a:fillRect/>
          </a:stretch>
        </p:blipFill>
        <p:spPr>
          <a:xfrm>
            <a:off x="1419885" y="1071315"/>
            <a:ext cx="9352231" cy="5416036"/>
          </a:xfrm>
          <a:prstGeom prst="rect">
            <a:avLst/>
          </a:prstGeom>
        </p:spPr>
      </p:pic>
      <p:sp>
        <p:nvSpPr>
          <p:cNvPr id="6" name="TextBox 5">
            <a:extLst>
              <a:ext uri="{FF2B5EF4-FFF2-40B4-BE49-F238E27FC236}">
                <a16:creationId xmlns:a16="http://schemas.microsoft.com/office/drawing/2014/main" id="{6734C024-E058-9150-3F89-BD8519A720E2}"/>
              </a:ext>
            </a:extLst>
          </p:cNvPr>
          <p:cNvSpPr txBox="1"/>
          <p:nvPr/>
        </p:nvSpPr>
        <p:spPr>
          <a:xfrm>
            <a:off x="11521018" y="173620"/>
            <a:ext cx="493504" cy="381000"/>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2729525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6B926-CFAE-D2AF-7CC9-D6E10E0ED43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DA13E93-089D-93A7-85A6-07FCBF5A73E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2B613195-7850-3A38-66DC-DADDC9084DCF}"/>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2258FF53-74A6-786F-C2B8-9843BACE2B29}"/>
              </a:ext>
            </a:extLst>
          </p:cNvPr>
          <p:cNvPicPr>
            <a:picLocks noChangeAspect="1"/>
          </p:cNvPicPr>
          <p:nvPr/>
        </p:nvPicPr>
        <p:blipFill>
          <a:blip r:embed="rId5"/>
          <a:stretch>
            <a:fillRect/>
          </a:stretch>
        </p:blipFill>
        <p:spPr>
          <a:xfrm>
            <a:off x="71729" y="809518"/>
            <a:ext cx="12030075" cy="5926406"/>
          </a:xfrm>
          <a:prstGeom prst="rect">
            <a:avLst/>
          </a:prstGeom>
        </p:spPr>
      </p:pic>
      <p:sp>
        <p:nvSpPr>
          <p:cNvPr id="16" name="Text 0">
            <a:extLst>
              <a:ext uri="{FF2B5EF4-FFF2-40B4-BE49-F238E27FC236}">
                <a16:creationId xmlns:a16="http://schemas.microsoft.com/office/drawing/2014/main" id="{75D0CB85-F1E5-CFC1-2AE3-D185C8C6A651}"/>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5ACCA31F-4C76-0C61-8FE9-CDCF62E54A8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CB8AC29-1515-A5C0-0F0F-80C4B5D8E0A0}"/>
              </a:ext>
            </a:extLst>
          </p:cNvPr>
          <p:cNvSpPr txBox="1"/>
          <p:nvPr/>
        </p:nvSpPr>
        <p:spPr>
          <a:xfrm>
            <a:off x="143458" y="836285"/>
            <a:ext cx="12030075" cy="5950668"/>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Xu hướng đánh giá theo thể loại và nhóm tuổi</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Thị hiếu điện ảnh khác biệt rõ theo độ tuổi: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trẻ (&lt;25 tuổi): yêu thích Animation và Musical (3.6–3.7), chuộng phim giải trí, nhẹ nhàng, dễ tiếp cận, ít quan tâm đến thể loại phức tạp.</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trung niên (35–50 tuổi): có thị hiếu cân bằng, đánh giá cao Documentary, Drama, Mystery (≈3.9–4.0); đặc biệt Film-Noir đạt cao nhất (≈4.1–4.2).</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lớn tuổi (≥56 tuổi): đánh giá cao toàn diện, đặc biệt với War, Film-Noir, Documentary, phản ánh sự đồng cảm với chủ đề lịch sử và nhân văn.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Horror có điểm thấp nhất (3.16–3.28) ở mọi nhóm, cho thấy tính kén người xem và phản ứng phân cực.</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73A4C0-02C3-2BA5-522E-8701C59B3ACA}"/>
              </a:ext>
            </a:extLst>
          </p:cNvPr>
          <p:cNvSpPr txBox="1"/>
          <p:nvPr/>
        </p:nvSpPr>
        <p:spPr>
          <a:xfrm>
            <a:off x="11521018" y="173620"/>
            <a:ext cx="493504" cy="381000"/>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461322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FEC31-2CB1-E47B-E3BD-2A48043B3D2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1D356A-5CA4-DDAC-C2D4-6377A190322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272FBDB-54EE-8144-D63E-E8B9CFCDF9CA}"/>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2DCED3DA-4C35-29D0-5110-16E6A2BA5B5F}"/>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21D1C6A6-8785-9917-B66F-450F912696B9}"/>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650CBBDC-2A15-E0AA-015D-EC9D39342B7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742162-29E4-3352-0A5B-A43D9045ED36}"/>
              </a:ext>
            </a:extLst>
          </p:cNvPr>
          <p:cNvSpPr txBox="1"/>
          <p:nvPr/>
        </p:nvSpPr>
        <p:spPr>
          <a:xfrm>
            <a:off x="197789" y="753719"/>
            <a:ext cx="11868150" cy="6027612"/>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b="1" dirty="0">
                <a:latin typeface="Times New Roman" panose="02020603050405020304" pitchFamily="18" charset="0"/>
                <a:cs typeface="Times New Roman" panose="02020603050405020304" pitchFamily="18" charset="0"/>
              </a:rPr>
              <a:t>Ảnh hưởng của giới tính:</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Giới tính ảnh hưởng rõ rệt đến xu hướng đánh giá phim: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Nữ giới ưa thích các phim nhân văn, cảm xúc, hoạt hình như A Close Shave, Schindler’s List.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Nam giới đánh giá cao hơn các phim hành động, sử thi, tội phạm như The Godfather, Seven Samurai.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Khác biệt này phản ánh đặc điểm tâm lý giới tính: nữ chú trọng cảm xúc, nam quan tâm hành động và kịch tính.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phim như The Shawshank Redemption vẫn được cả hai giới yêu thích, thể hiện giá trị phổ quát vượt giới tính.</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99C85E-B301-9C42-B9F9-EFB135CE4FFA}"/>
              </a:ext>
            </a:extLst>
          </p:cNvPr>
          <p:cNvSpPr txBox="1"/>
          <p:nvPr/>
        </p:nvSpPr>
        <p:spPr>
          <a:xfrm>
            <a:off x="11521018" y="173620"/>
            <a:ext cx="493504" cy="381000"/>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2940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D660F-EDA9-1644-B51D-D5BA54B994B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7BD0B78-0B75-8F61-7231-CE7105B7F79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0F659117-A107-4147-6417-A6453427D130}"/>
              </a:ext>
            </a:extLst>
          </p:cNvPr>
          <p:cNvPicPr>
            <a:picLocks noChangeAspect="1"/>
          </p:cNvPicPr>
          <p:nvPr/>
        </p:nvPicPr>
        <p:blipFill>
          <a:blip r:embed="rId4"/>
          <a:stretch>
            <a:fillRect/>
          </a:stretch>
        </p:blipFill>
        <p:spPr>
          <a:xfrm>
            <a:off x="432435" y="801758"/>
            <a:ext cx="914400" cy="38100"/>
          </a:xfrm>
          <a:prstGeom prst="rect">
            <a:avLst/>
          </a:prstGeom>
        </p:spPr>
      </p:pic>
      <p:pic>
        <p:nvPicPr>
          <p:cNvPr id="4" name="Image 2" descr="preencoded.png">
            <a:extLst>
              <a:ext uri="{FF2B5EF4-FFF2-40B4-BE49-F238E27FC236}">
                <a16:creationId xmlns:a16="http://schemas.microsoft.com/office/drawing/2014/main" id="{930BCAA5-F4D1-B296-4EB8-42E658A5CA83}"/>
              </a:ext>
            </a:extLst>
          </p:cNvPr>
          <p:cNvPicPr>
            <a:picLocks noChangeAspect="1"/>
          </p:cNvPicPr>
          <p:nvPr/>
        </p:nvPicPr>
        <p:blipFill>
          <a:blip r:embed="rId5"/>
          <a:stretch>
            <a:fillRect/>
          </a:stretch>
        </p:blipFill>
        <p:spPr>
          <a:xfrm>
            <a:off x="161925" y="1225806"/>
            <a:ext cx="11939879" cy="5458574"/>
          </a:xfrm>
          <a:prstGeom prst="rect">
            <a:avLst/>
          </a:prstGeom>
        </p:spPr>
      </p:pic>
      <p:sp>
        <p:nvSpPr>
          <p:cNvPr id="16" name="Text 0">
            <a:extLst>
              <a:ext uri="{FF2B5EF4-FFF2-40B4-BE49-F238E27FC236}">
                <a16:creationId xmlns:a16="http://schemas.microsoft.com/office/drawing/2014/main" id="{9F9C6A7C-28EC-55DF-7EA1-F7358F28B76D}"/>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FB546924-2FCD-AB35-7868-54A1CE7620F3}"/>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8F25384-CE49-AE92-11B3-325BEAC0424F}"/>
              </a:ext>
            </a:extLst>
          </p:cNvPr>
          <p:cNvSpPr txBox="1"/>
          <p:nvPr/>
        </p:nvSpPr>
        <p:spPr>
          <a:xfrm>
            <a:off x="197789" y="1256758"/>
            <a:ext cx="11868150" cy="539667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chuẩn</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Độ lệch chuẩn phản ánh mức độ đồng thuận hay tranh cãi giữa khán giả:</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Std cao (Dumb &amp; Dumber, The Blair Witch Project, Natural Born Killers) cho thấy ý kiến chia rẽ mạnh, thường ở các phim hài, kinh dị, nghệ thuật kén người xem.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Std thấp (The Shawshank Redemption, Toy Story) thể hiện sự đồng thuận cao về chất lượng và cảm xúc.</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Độ lệch chuẩn không chỉ là chỉ số thống kê, mà còn là thước đo xã hội học, phản ánh sự đa dạng trong cảm nhận và kỳ vọng của khán giả.</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EF1136-A036-7EC5-076D-4125A7DCB2DB}"/>
              </a:ext>
            </a:extLst>
          </p:cNvPr>
          <p:cNvSpPr txBox="1"/>
          <p:nvPr/>
        </p:nvSpPr>
        <p:spPr>
          <a:xfrm>
            <a:off x="11521018" y="173620"/>
            <a:ext cx="493504" cy="381000"/>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90558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2A08E-8651-97F4-E47A-DC2D2B51050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1AD177D-5C22-16C1-AC6E-16EAD734627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BB83F129-4880-9176-2371-8FC785A6ADD3}"/>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88F5AA11-AFB5-544B-1E60-D7B644F1A3B2}"/>
              </a:ext>
            </a:extLst>
          </p:cNvPr>
          <p:cNvPicPr>
            <a:picLocks noChangeAspect="1"/>
          </p:cNvPicPr>
          <p:nvPr/>
        </p:nvPicPr>
        <p:blipFill>
          <a:blip r:embed="rId5"/>
          <a:stretch>
            <a:fillRect/>
          </a:stretch>
        </p:blipFill>
        <p:spPr>
          <a:xfrm>
            <a:off x="161925" y="862192"/>
            <a:ext cx="11939879" cy="5757790"/>
          </a:xfrm>
          <a:prstGeom prst="rect">
            <a:avLst/>
          </a:prstGeom>
        </p:spPr>
      </p:pic>
      <p:sp>
        <p:nvSpPr>
          <p:cNvPr id="16" name="Text 0">
            <a:extLst>
              <a:ext uri="{FF2B5EF4-FFF2-40B4-BE49-F238E27FC236}">
                <a16:creationId xmlns:a16="http://schemas.microsoft.com/office/drawing/2014/main" id="{1BFD2B0C-9434-7349-6B29-BB56FB08FE9F}"/>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31598BDE-E30C-A4EC-8E9B-4B57F8FA6C24}"/>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41E8E4D-0CFB-220E-00D4-DAFA8180C377}"/>
              </a:ext>
            </a:extLst>
          </p:cNvPr>
          <p:cNvSpPr txBox="1"/>
          <p:nvPr/>
        </p:nvSpPr>
        <p:spPr>
          <a:xfrm>
            <a:off x="278752" y="973979"/>
            <a:ext cx="11868150" cy="547361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b="1" dirty="0">
                <a:latin typeface="Times New Roman" panose="02020603050405020304" pitchFamily="18" charset="0"/>
                <a:cs typeface="Times New Roman" panose="02020603050405020304" pitchFamily="18" charset="0"/>
              </a:rPr>
              <a:t>Ảnh hưởng của độ tuổi:</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Thị hiếu phim thay đổi rõ theo độ tuổi: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trẻ (&lt;25 tuổi): ưa thích Animation và Musical, thiên về giải trí và hình ảnh.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trung niên và lớn tuổi (&gt;35 tuổi): ưu tiên Drama, Documentary, Film-Noir, thể hiện sự quan tâm đến chiều sâu và giá trị nhân sinh.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Film-Noir duy trì điểm cao ổn định (≈4.1–4.2) ở mọi nhóm tuổi, cho thấy sức hút bền vững.</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Điểm trung bình tăng theo tuổi, phản ánh xu hướng đánh giá hào phóng và đồng cảm hơn ở người lớn tuổi.</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263C87-FB24-C642-C34B-F2984CD761F6}"/>
              </a:ext>
            </a:extLst>
          </p:cNvPr>
          <p:cNvSpPr txBox="1"/>
          <p:nvPr/>
        </p:nvSpPr>
        <p:spPr>
          <a:xfrm>
            <a:off x="11521018" y="173620"/>
            <a:ext cx="493504" cy="381000"/>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328265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E8F5C-D7E5-E59F-7283-D67AFFE076E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C637476-8804-5DAB-18D7-508FE1085FD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F00A08F-6FC9-6696-8A96-4DAC1C017250}"/>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68B62AF8-154E-2328-DDA6-9B1DF55D4D56}"/>
              </a:ext>
            </a:extLst>
          </p:cNvPr>
          <p:cNvPicPr>
            <a:picLocks noChangeAspect="1"/>
          </p:cNvPicPr>
          <p:nvPr/>
        </p:nvPicPr>
        <p:blipFill>
          <a:blip r:embed="rId5"/>
          <a:stretch>
            <a:fillRect/>
          </a:stretch>
        </p:blipFill>
        <p:spPr>
          <a:xfrm>
            <a:off x="161925" y="1709811"/>
            <a:ext cx="11939879" cy="3974709"/>
          </a:xfrm>
          <a:prstGeom prst="rect">
            <a:avLst/>
          </a:prstGeom>
        </p:spPr>
      </p:pic>
      <p:sp>
        <p:nvSpPr>
          <p:cNvPr id="16" name="Text 0">
            <a:extLst>
              <a:ext uri="{FF2B5EF4-FFF2-40B4-BE49-F238E27FC236}">
                <a16:creationId xmlns:a16="http://schemas.microsoft.com/office/drawing/2014/main" id="{4C9CB20D-D404-6B4A-1785-44E4350B3F07}"/>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7A894A3A-D141-3A1C-9D6E-E08E4CAC3CA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9C1B6D-F1FB-377A-281E-8E61461F50FA}"/>
              </a:ext>
            </a:extLst>
          </p:cNvPr>
          <p:cNvSpPr txBox="1"/>
          <p:nvPr/>
        </p:nvSpPr>
        <p:spPr>
          <a:xfrm>
            <a:off x="368948" y="1948562"/>
            <a:ext cx="11868150" cy="350384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yếu tố giới tính, độ tuổi, và sở thích thể loại ảnh hưởng rõ rệt đến hành vi đánh giá phim, từ điểm trung bình đến mức độ đồng thuận.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Những phát hiện này có ý nghĩa thực tiễn trong việc xây dựng hệ thống gợi ý phim cá nhân hóa, đồng thời cung cấp bằng chứng định lượng cho nghiên cứu xã hội học và tâm lý học về hành vi tiếp nhận văn hóa trong môi trường số.</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639D93-B6D8-743C-2812-2EDD98CCB57B}"/>
              </a:ext>
            </a:extLst>
          </p:cNvPr>
          <p:cNvSpPr txBox="1"/>
          <p:nvPr/>
        </p:nvSpPr>
        <p:spPr>
          <a:xfrm>
            <a:off x="11521018" y="173620"/>
            <a:ext cx="493504" cy="381000"/>
          </a:xfrm>
          <a:prstGeom prst="rect">
            <a:avLst/>
          </a:prstGeom>
          <a:noFill/>
        </p:spPr>
        <p:txBody>
          <a:bodyPr wrap="square" rtlCol="0">
            <a:spAutoFit/>
          </a:bodyPr>
          <a:lstStyle/>
          <a:p>
            <a:r>
              <a:rPr lang="en-US" dirty="0"/>
              <a:t>26</a:t>
            </a:r>
          </a:p>
        </p:txBody>
      </p:sp>
    </p:spTree>
    <p:extLst>
      <p:ext uri="{BB962C8B-B14F-4D97-AF65-F5344CB8AC3E}">
        <p14:creationId xmlns:p14="http://schemas.microsoft.com/office/powerpoint/2010/main" val="153653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3B189-0872-1C56-E2ED-602B74C2621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8D90E67-57CC-B529-6A2A-E312A890CD4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AD20D22-331A-9654-73C0-B7E86306C071}"/>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19FAD733-FB6F-302F-D3AE-A1B38BD12CC4}"/>
              </a:ext>
            </a:extLst>
          </p:cNvPr>
          <p:cNvPicPr>
            <a:picLocks noChangeAspect="1"/>
          </p:cNvPicPr>
          <p:nvPr/>
        </p:nvPicPr>
        <p:blipFill>
          <a:blip r:embed="rId5"/>
          <a:stretch>
            <a:fillRect/>
          </a:stretch>
        </p:blipFill>
        <p:spPr>
          <a:xfrm>
            <a:off x="161925" y="1533269"/>
            <a:ext cx="11777954" cy="5172332"/>
          </a:xfrm>
          <a:prstGeom prst="rect">
            <a:avLst/>
          </a:prstGeom>
        </p:spPr>
      </p:pic>
      <p:sp>
        <p:nvSpPr>
          <p:cNvPr id="16" name="Text 0">
            <a:extLst>
              <a:ext uri="{FF2B5EF4-FFF2-40B4-BE49-F238E27FC236}">
                <a16:creationId xmlns:a16="http://schemas.microsoft.com/office/drawing/2014/main" id="{AC6FCCB9-1EC9-D8D4-F542-C254ABDAA7B5}"/>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C6BB7F37-E52E-B35B-B46D-E302A6524F1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FB9786-4C91-33E5-2450-3E11FBD22D09}"/>
              </a:ext>
            </a:extLst>
          </p:cNvPr>
          <p:cNvPicPr>
            <a:picLocks noChangeAspect="1"/>
          </p:cNvPicPr>
          <p:nvPr/>
        </p:nvPicPr>
        <p:blipFill>
          <a:blip r:embed="rId6"/>
          <a:stretch>
            <a:fillRect/>
          </a:stretch>
        </p:blipFill>
        <p:spPr>
          <a:xfrm>
            <a:off x="2922727" y="1533269"/>
            <a:ext cx="6907860" cy="5172332"/>
          </a:xfrm>
          <a:prstGeom prst="rect">
            <a:avLst/>
          </a:prstGeom>
        </p:spPr>
      </p:pic>
      <p:sp>
        <p:nvSpPr>
          <p:cNvPr id="7" name="TextBox 6">
            <a:extLst>
              <a:ext uri="{FF2B5EF4-FFF2-40B4-BE49-F238E27FC236}">
                <a16:creationId xmlns:a16="http://schemas.microsoft.com/office/drawing/2014/main" id="{7341F0F9-27EE-C52E-0EB3-06BC9777A7FB}"/>
              </a:ext>
            </a:extLst>
          </p:cNvPr>
          <p:cNvSpPr txBox="1"/>
          <p:nvPr/>
        </p:nvSpPr>
        <p:spPr>
          <a:xfrm>
            <a:off x="11521018" y="173620"/>
            <a:ext cx="493504" cy="381000"/>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389799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99644-BCF3-135C-09BA-A75845DEEFF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EEE2628-8EED-D3EC-6D7D-4766B601EFC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4A4D0918-8FDE-8DCC-432E-BF18B86D3769}"/>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6F0575EC-5F41-AA86-605B-976EA572DD04}"/>
              </a:ext>
            </a:extLst>
          </p:cNvPr>
          <p:cNvPicPr>
            <a:picLocks noChangeAspect="1"/>
          </p:cNvPicPr>
          <p:nvPr/>
        </p:nvPicPr>
        <p:blipFill>
          <a:blip r:embed="rId5"/>
          <a:stretch>
            <a:fillRect/>
          </a:stretch>
        </p:blipFill>
        <p:spPr>
          <a:xfrm>
            <a:off x="161925" y="1697501"/>
            <a:ext cx="11939879" cy="4357288"/>
          </a:xfrm>
          <a:prstGeom prst="rect">
            <a:avLst/>
          </a:prstGeom>
        </p:spPr>
      </p:pic>
      <p:sp>
        <p:nvSpPr>
          <p:cNvPr id="16" name="Text 0">
            <a:extLst>
              <a:ext uri="{FF2B5EF4-FFF2-40B4-BE49-F238E27FC236}">
                <a16:creationId xmlns:a16="http://schemas.microsoft.com/office/drawing/2014/main" id="{3352C2AA-ADFA-E016-A478-64F543084096}"/>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8A68DD9B-6F80-981E-1C7F-31F8D4DBE247}"/>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6E4B05-236A-CF12-3BF5-B3734E48A5D4}"/>
              </a:ext>
            </a:extLst>
          </p:cNvPr>
          <p:cNvSpPr txBox="1"/>
          <p:nvPr/>
        </p:nvSpPr>
        <p:spPr>
          <a:xfrm>
            <a:off x="278752" y="1834551"/>
            <a:ext cx="11868150" cy="4057842"/>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Phân tích tổng số trẻ sơ sinh theo năm và giới tính</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Biểu đồ thể hiện số lượng trẻ sơ sinh theo giới tính (nam và nữ) từ 1880–2010, cho thấy xu hướng tăng trưởng rõ rệt theo thời gian.Từ đầu thế kỷ XX đến sau Thế chiến II, số trẻ sinh ra tăng mạnh, đạt đỉnh trong giai đoạn “baby boom”, sau đó dao động nhẹ nhưng vẫn duy trì ở mức cao đến đầu thế kỷ XXI.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Trẻ nam luôn chiếm tỷ lệ cao hơn nữ, song khoảng cách giữa hai giới ổn định, phản ánh mức cân bằng giới tính tự nhiên trong suốt hơn một thế kỷ thống kê.</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E595C5-3AC0-DD2A-C98F-48DBBC8E3F35}"/>
              </a:ext>
            </a:extLst>
          </p:cNvPr>
          <p:cNvSpPr txBox="1"/>
          <p:nvPr/>
        </p:nvSpPr>
        <p:spPr>
          <a:xfrm>
            <a:off x="11521018" y="173620"/>
            <a:ext cx="493504" cy="381000"/>
          </a:xfrm>
          <a:prstGeom prst="rect">
            <a:avLst/>
          </a:prstGeom>
          <a:noFill/>
        </p:spPr>
        <p:txBody>
          <a:bodyPr wrap="square" rtlCol="0">
            <a:spAutoFit/>
          </a:bodyPr>
          <a:lstStyle/>
          <a:p>
            <a:r>
              <a:rPr lang="en-US" dirty="0"/>
              <a:t>28</a:t>
            </a:r>
          </a:p>
        </p:txBody>
      </p:sp>
    </p:spTree>
    <p:extLst>
      <p:ext uri="{BB962C8B-B14F-4D97-AF65-F5344CB8AC3E}">
        <p14:creationId xmlns:p14="http://schemas.microsoft.com/office/powerpoint/2010/main" val="2549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9D22-E959-63B7-5DE9-71FCF9EF1F6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1A7A7BA-5EEB-9769-F2FB-46A9E28275B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26B534D4-7E3D-BD9C-7E39-B35468BD5C77}"/>
              </a:ext>
            </a:extLst>
          </p:cNvPr>
          <p:cNvPicPr>
            <a:picLocks noChangeAspect="1"/>
          </p:cNvPicPr>
          <p:nvPr/>
        </p:nvPicPr>
        <p:blipFill>
          <a:blip r:embed="rId4"/>
          <a:stretch>
            <a:fillRect/>
          </a:stretch>
        </p:blipFill>
        <p:spPr>
          <a:xfrm>
            <a:off x="457200" y="914400"/>
            <a:ext cx="914400" cy="38100"/>
          </a:xfrm>
          <a:prstGeom prst="rect">
            <a:avLst/>
          </a:prstGeom>
        </p:spPr>
      </p:pic>
      <p:pic>
        <p:nvPicPr>
          <p:cNvPr id="7" name="Image 5" descr="preencoded.png">
            <a:extLst>
              <a:ext uri="{FF2B5EF4-FFF2-40B4-BE49-F238E27FC236}">
                <a16:creationId xmlns:a16="http://schemas.microsoft.com/office/drawing/2014/main" id="{5A7A046D-191E-2860-77F5-F6F025047E93}"/>
              </a:ext>
            </a:extLst>
          </p:cNvPr>
          <p:cNvPicPr>
            <a:picLocks noChangeAspect="1"/>
          </p:cNvPicPr>
          <p:nvPr/>
        </p:nvPicPr>
        <p:blipFill>
          <a:blip r:embed="rId5"/>
          <a:stretch>
            <a:fillRect/>
          </a:stretch>
        </p:blipFill>
        <p:spPr>
          <a:xfrm>
            <a:off x="233264" y="1257300"/>
            <a:ext cx="11501535" cy="5427080"/>
          </a:xfrm>
          <a:prstGeom prst="rect">
            <a:avLst/>
          </a:prstGeom>
        </p:spPr>
      </p:pic>
      <p:pic>
        <p:nvPicPr>
          <p:cNvPr id="8" name="Image 6" descr="preencoded.png">
            <a:extLst>
              <a:ext uri="{FF2B5EF4-FFF2-40B4-BE49-F238E27FC236}">
                <a16:creationId xmlns:a16="http://schemas.microsoft.com/office/drawing/2014/main" id="{E001A817-EC7C-A405-F18F-F0F89154C3AE}"/>
              </a:ext>
            </a:extLst>
          </p:cNvPr>
          <p:cNvPicPr>
            <a:picLocks noChangeAspect="1"/>
          </p:cNvPicPr>
          <p:nvPr/>
        </p:nvPicPr>
        <p:blipFill>
          <a:blip r:embed="rId6"/>
          <a:stretch>
            <a:fillRect/>
          </a:stretch>
        </p:blipFill>
        <p:spPr>
          <a:xfrm>
            <a:off x="537386" y="1513364"/>
            <a:ext cx="371475" cy="495300"/>
          </a:xfrm>
          <a:prstGeom prst="rect">
            <a:avLst/>
          </a:prstGeom>
        </p:spPr>
      </p:pic>
      <p:pic>
        <p:nvPicPr>
          <p:cNvPr id="9" name="Image 7" descr="preencoded.png">
            <a:extLst>
              <a:ext uri="{FF2B5EF4-FFF2-40B4-BE49-F238E27FC236}">
                <a16:creationId xmlns:a16="http://schemas.microsoft.com/office/drawing/2014/main" id="{1AE5AD48-B9A1-9A13-6934-4274199C1041}"/>
              </a:ext>
            </a:extLst>
          </p:cNvPr>
          <p:cNvPicPr>
            <a:picLocks noChangeAspect="1"/>
          </p:cNvPicPr>
          <p:nvPr/>
        </p:nvPicPr>
        <p:blipFill>
          <a:blip r:embed="rId7"/>
          <a:stretch>
            <a:fillRect/>
          </a:stretch>
        </p:blipFill>
        <p:spPr>
          <a:xfrm>
            <a:off x="651686" y="1627664"/>
            <a:ext cx="142875" cy="266700"/>
          </a:xfrm>
          <a:prstGeom prst="rect">
            <a:avLst/>
          </a:prstGeom>
        </p:spPr>
      </p:pic>
      <p:sp>
        <p:nvSpPr>
          <p:cNvPr id="16" name="Text 0">
            <a:extLst>
              <a:ext uri="{FF2B5EF4-FFF2-40B4-BE49-F238E27FC236}">
                <a16:creationId xmlns:a16="http://schemas.microsoft.com/office/drawing/2014/main" id="{4C8AEE83-6E7B-060F-CA67-7C0E76A15838}"/>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21" name="Text 5">
            <a:extLst>
              <a:ext uri="{FF2B5EF4-FFF2-40B4-BE49-F238E27FC236}">
                <a16:creationId xmlns:a16="http://schemas.microsoft.com/office/drawing/2014/main" id="{A6B5BB8A-5BA5-093A-3387-3BFBEA0349CA}"/>
              </a:ext>
            </a:extLst>
          </p:cNvPr>
          <p:cNvSpPr/>
          <p:nvPr/>
        </p:nvSpPr>
        <p:spPr>
          <a:xfrm>
            <a:off x="1096930" y="1600200"/>
            <a:ext cx="4429125" cy="266700"/>
          </a:xfrm>
          <a:prstGeom prst="rect">
            <a:avLst/>
          </a:prstGeom>
          <a:noFill/>
          <a:ln/>
        </p:spPr>
        <p:txBody>
          <a:bodyPr wrap="square" lIns="0" tIns="0" rIns="0" bIns="0" rtlCol="0" anchor="t"/>
          <a:lstStyle/>
          <a:p>
            <a:pPr marL="0" indent="0">
              <a:lnSpc>
                <a:spcPts val="2100"/>
              </a:lnSpc>
              <a:buNone/>
            </a:pP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Các dataset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sử</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graphicFrame>
        <p:nvGraphicFramePr>
          <p:cNvPr id="28" name="Table 27">
            <a:extLst>
              <a:ext uri="{FF2B5EF4-FFF2-40B4-BE49-F238E27FC236}">
                <a16:creationId xmlns:a16="http://schemas.microsoft.com/office/drawing/2014/main" id="{B434C08F-2B43-AFAE-403F-05426C244F23}"/>
              </a:ext>
            </a:extLst>
          </p:cNvPr>
          <p:cNvGraphicFramePr>
            <a:graphicFrameLocks noGrp="1"/>
          </p:cNvGraphicFramePr>
          <p:nvPr>
            <p:extLst>
              <p:ext uri="{D42A27DB-BD31-4B8C-83A1-F6EECF244321}">
                <p14:modId xmlns:p14="http://schemas.microsoft.com/office/powerpoint/2010/main" val="3226606800"/>
              </p:ext>
            </p:extLst>
          </p:nvPr>
        </p:nvGraphicFramePr>
        <p:xfrm>
          <a:off x="1096930" y="2008664"/>
          <a:ext cx="9479630" cy="4572000"/>
        </p:xfrm>
        <a:graphic>
          <a:graphicData uri="http://schemas.openxmlformats.org/drawingml/2006/table">
            <a:tbl>
              <a:tblPr/>
              <a:tblGrid>
                <a:gridCol w="762350">
                  <a:extLst>
                    <a:ext uri="{9D8B030D-6E8A-4147-A177-3AD203B41FA5}">
                      <a16:colId xmlns:a16="http://schemas.microsoft.com/office/drawing/2014/main" val="615128955"/>
                    </a:ext>
                  </a:extLst>
                </a:gridCol>
                <a:gridCol w="3579326">
                  <a:extLst>
                    <a:ext uri="{9D8B030D-6E8A-4147-A177-3AD203B41FA5}">
                      <a16:colId xmlns:a16="http://schemas.microsoft.com/office/drawing/2014/main" val="2429607852"/>
                    </a:ext>
                  </a:extLst>
                </a:gridCol>
                <a:gridCol w="3598714">
                  <a:extLst>
                    <a:ext uri="{9D8B030D-6E8A-4147-A177-3AD203B41FA5}">
                      <a16:colId xmlns:a16="http://schemas.microsoft.com/office/drawing/2014/main" val="3096560203"/>
                    </a:ext>
                  </a:extLst>
                </a:gridCol>
                <a:gridCol w="1539240">
                  <a:extLst>
                    <a:ext uri="{9D8B030D-6E8A-4147-A177-3AD203B41FA5}">
                      <a16:colId xmlns:a16="http://schemas.microsoft.com/office/drawing/2014/main" val="3436752716"/>
                    </a:ext>
                  </a:extLst>
                </a:gridCol>
              </a:tblGrid>
              <a:tr h="0">
                <a:tc>
                  <a:txBody>
                    <a:bodyPr/>
                    <a:lstStyle/>
                    <a:p>
                      <a:pPr>
                        <a:buNone/>
                      </a:pPr>
                      <a:r>
                        <a:rPr lang="en-US" sz="2400">
                          <a:latin typeface="Times New Roman" panose="02020603050405020304" pitchFamily="18" charset="0"/>
                          <a:cs typeface="Times New Roman" panose="02020603050405020304" pitchFamily="18" charset="0"/>
                        </a:rPr>
                        <a:t>STT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Mô tả ngắn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Định dạng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865095"/>
                  </a:ext>
                </a:extLst>
              </a:tr>
              <a:tr h="0">
                <a:tc>
                  <a:txBody>
                    <a:bodyPr/>
                    <a:lstStyle/>
                    <a:p>
                      <a:pPr>
                        <a:buNone/>
                      </a:pPr>
                      <a:r>
                        <a:rPr lang="en-US" sz="240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Bitly Data (1.USA.gov)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vi-VN" sz="2400">
                          <a:latin typeface="Times New Roman" panose="02020603050405020304" pitchFamily="18" charset="0"/>
                          <a:cs typeface="Times New Roman" panose="02020603050405020304" pitchFamily="18" charset="0"/>
                        </a:rPr>
                        <a:t>Log người dùng rút gọn link .gov/.mil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JSON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4376494"/>
                  </a:ext>
                </a:extLst>
              </a:tr>
              <a:tr h="0">
                <a:tc>
                  <a:txBody>
                    <a:bodyPr/>
                    <a:lstStyle/>
                    <a:p>
                      <a:pPr>
                        <a:buNone/>
                      </a:pPr>
                      <a:r>
                        <a:rPr lang="en-US" sz="240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dirty="0" err="1">
                          <a:latin typeface="Times New Roman" panose="02020603050405020304" pitchFamily="18" charset="0"/>
                          <a:cs typeface="Times New Roman" panose="02020603050405020304" pitchFamily="18" charset="0"/>
                        </a:rPr>
                        <a:t>MovieLens</a:t>
                      </a:r>
                      <a:r>
                        <a:rPr lang="en-US" sz="2400" dirty="0">
                          <a:latin typeface="Times New Roman" panose="02020603050405020304" pitchFamily="18" charset="0"/>
                          <a:cs typeface="Times New Roman" panose="02020603050405020304" pitchFamily="18" charset="0"/>
                        </a:rPr>
                        <a:t> 1M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Đánh giá phim theo giới tính, độ tuổi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dirty="0">
                          <a:latin typeface="Times New Roman" panose="02020603050405020304" pitchFamily="18" charset="0"/>
                          <a:cs typeface="Times New Roman" panose="02020603050405020304" pitchFamily="18" charset="0"/>
                        </a:rPr>
                        <a:t>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1519681"/>
                  </a:ext>
                </a:extLst>
              </a:tr>
              <a:tr h="0">
                <a:tc>
                  <a:txBody>
                    <a:bodyPr/>
                    <a:lstStyle/>
                    <a:p>
                      <a:pPr>
                        <a:buNone/>
                      </a:pPr>
                      <a:r>
                        <a:rPr lang="en-US" sz="240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US Baby Names 1880–2010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pt-BR" sz="2400">
                          <a:latin typeface="Times New Roman" panose="02020603050405020304" pitchFamily="18" charset="0"/>
                          <a:cs typeface="Times New Roman" panose="02020603050405020304" pitchFamily="18" charset="0"/>
                        </a:rPr>
                        <a:t>Tên trẻ em Mỹ qua 130 năm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4141523"/>
                  </a:ext>
                </a:extLst>
              </a:tr>
              <a:tr h="0">
                <a:tc>
                  <a:txBody>
                    <a:bodyPr/>
                    <a:lstStyle/>
                    <a:p>
                      <a:pPr>
                        <a:buNone/>
                      </a:pPr>
                      <a:r>
                        <a:rPr lang="en-US" sz="240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USDA Food 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vi-VN" sz="2400">
                          <a:latin typeface="Times New Roman" panose="02020603050405020304" pitchFamily="18" charset="0"/>
                          <a:cs typeface="Times New Roman" panose="02020603050405020304" pitchFamily="18" charset="0"/>
                        </a:rPr>
                        <a:t>Thông tin dinh dưỡng món ăn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JSON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8956407"/>
                  </a:ext>
                </a:extLst>
              </a:tr>
              <a:tr h="0">
                <a:tc>
                  <a:txBody>
                    <a:bodyPr/>
                    <a:lstStyle/>
                    <a:p>
                      <a:pPr>
                        <a:buNone/>
                      </a:pPr>
                      <a:r>
                        <a:rPr lang="en-US" sz="240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2012 Election 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Quyên góp tranh cử tổng thống Mỹ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dirty="0">
                          <a:latin typeface="Times New Roman" panose="02020603050405020304" pitchFamily="18" charset="0"/>
                          <a:cs typeface="Times New Roman" panose="02020603050405020304" pitchFamily="18" charset="0"/>
                        </a:rPr>
                        <a:t>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222366"/>
                  </a:ext>
                </a:extLst>
              </a:tr>
            </a:tbl>
          </a:graphicData>
        </a:graphic>
      </p:graphicFrame>
      <p:sp>
        <p:nvSpPr>
          <p:cNvPr id="29" name="TextBox 28">
            <a:extLst>
              <a:ext uri="{FF2B5EF4-FFF2-40B4-BE49-F238E27FC236}">
                <a16:creationId xmlns:a16="http://schemas.microsoft.com/office/drawing/2014/main" id="{85882947-E5BF-E558-932E-C6FB8EBC63C2}"/>
              </a:ext>
            </a:extLst>
          </p:cNvPr>
          <p:cNvSpPr txBox="1"/>
          <p:nvPr/>
        </p:nvSpPr>
        <p:spPr>
          <a:xfrm>
            <a:off x="11521018" y="173620"/>
            <a:ext cx="493504" cy="381000"/>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88265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250C8-6726-5977-0693-9C0A43FD0B0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FAC2DE2-CF45-020F-8C73-05B2DAA11CC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415DA67-5571-3600-11B6-C943AF847AD2}"/>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E20EC1B4-999B-F72B-10FD-8260E33F4245}"/>
              </a:ext>
            </a:extLst>
          </p:cNvPr>
          <p:cNvPicPr>
            <a:picLocks noChangeAspect="1"/>
          </p:cNvPicPr>
          <p:nvPr/>
        </p:nvPicPr>
        <p:blipFill>
          <a:blip r:embed="rId5"/>
          <a:stretch>
            <a:fillRect/>
          </a:stretch>
        </p:blipFill>
        <p:spPr>
          <a:xfrm>
            <a:off x="161925" y="1533269"/>
            <a:ext cx="11777954" cy="5172332"/>
          </a:xfrm>
          <a:prstGeom prst="rect">
            <a:avLst/>
          </a:prstGeom>
        </p:spPr>
      </p:pic>
      <p:sp>
        <p:nvSpPr>
          <p:cNvPr id="16" name="Text 0">
            <a:extLst>
              <a:ext uri="{FF2B5EF4-FFF2-40B4-BE49-F238E27FC236}">
                <a16:creationId xmlns:a16="http://schemas.microsoft.com/office/drawing/2014/main" id="{DA07335C-5A7F-C655-6374-31B2BE20A255}"/>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91274175-6833-2796-9024-3AC570B6EB7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screenshot of a table&#10;&#10;AI-generated content may be incorrect.">
            <a:extLst>
              <a:ext uri="{FF2B5EF4-FFF2-40B4-BE49-F238E27FC236}">
                <a16:creationId xmlns:a16="http://schemas.microsoft.com/office/drawing/2014/main" id="{6386926C-10BA-E06C-E146-5F8F4B07ACAA}"/>
              </a:ext>
            </a:extLst>
          </p:cNvPr>
          <p:cNvPicPr>
            <a:picLocks noChangeAspect="1"/>
          </p:cNvPicPr>
          <p:nvPr/>
        </p:nvPicPr>
        <p:blipFill>
          <a:blip r:embed="rId6"/>
          <a:stretch>
            <a:fillRect/>
          </a:stretch>
        </p:blipFill>
        <p:spPr>
          <a:xfrm>
            <a:off x="473710" y="1723580"/>
            <a:ext cx="5510530" cy="4791710"/>
          </a:xfrm>
          <a:prstGeom prst="rect">
            <a:avLst/>
          </a:prstGeom>
        </p:spPr>
      </p:pic>
      <p:sp>
        <p:nvSpPr>
          <p:cNvPr id="7" name="TextBox 6">
            <a:extLst>
              <a:ext uri="{FF2B5EF4-FFF2-40B4-BE49-F238E27FC236}">
                <a16:creationId xmlns:a16="http://schemas.microsoft.com/office/drawing/2014/main" id="{1F0F0520-A411-04C0-463B-AEFD5892479D}"/>
              </a:ext>
            </a:extLst>
          </p:cNvPr>
          <p:cNvSpPr txBox="1"/>
          <p:nvPr/>
        </p:nvSpPr>
        <p:spPr>
          <a:xfrm>
            <a:off x="6207762" y="1616707"/>
            <a:ext cx="5670533" cy="453489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Tỷ</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phổ</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tên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Nhìn chung, dữ liệu cho thấy có sự đa dạng ngày càng tăng trong việc đặt tên cho trẻ sơ sinh theo thời gian — khi ở các năm đầu (như 1880) chỉ có vài tên phổ biến chiếm tỷ lệ lớn, còn ở các năm gần đây, số lượng tên xuất hiện nhiều hơn nhưng mỗi tên lại chiếm tỷ lệ nhỏ hơn trong tổng số trẻ sinh ra.</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E0B8C3A-946E-CD9E-C066-5391A24DBE36}"/>
              </a:ext>
            </a:extLst>
          </p:cNvPr>
          <p:cNvSpPr txBox="1"/>
          <p:nvPr/>
        </p:nvSpPr>
        <p:spPr>
          <a:xfrm>
            <a:off x="11521018" y="173620"/>
            <a:ext cx="493504" cy="381000"/>
          </a:xfrm>
          <a:prstGeom prst="rect">
            <a:avLst/>
          </a:prstGeom>
          <a:noFill/>
        </p:spPr>
        <p:txBody>
          <a:bodyPr wrap="square" rtlCol="0">
            <a:spAutoFit/>
          </a:bodyPr>
          <a:lstStyle/>
          <a:p>
            <a:r>
              <a:rPr lang="en-US" dirty="0"/>
              <a:t>29</a:t>
            </a:r>
          </a:p>
        </p:txBody>
      </p:sp>
    </p:spTree>
    <p:extLst>
      <p:ext uri="{BB962C8B-B14F-4D97-AF65-F5344CB8AC3E}">
        <p14:creationId xmlns:p14="http://schemas.microsoft.com/office/powerpoint/2010/main" val="3524314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69F2-C4E5-5E3A-4DD4-3C375AC63D8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F7D4A03-10F9-2EAB-EC78-347B1616B23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0951DBF-1475-0ED0-156A-CD79EEB44CD6}"/>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3DC2E987-0A9F-8081-7A71-27A8523C1750}"/>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DC61C2EA-110C-66B7-B0D7-224CB5EB7D4E}"/>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69FF7266-A966-E142-1E93-5B681973BF8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of different colored lines&#10;&#10;AI-generated content may be incorrect.">
            <a:extLst>
              <a:ext uri="{FF2B5EF4-FFF2-40B4-BE49-F238E27FC236}">
                <a16:creationId xmlns:a16="http://schemas.microsoft.com/office/drawing/2014/main" id="{8C71C93F-D3BB-B545-C182-3FAE760C48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933" y="1565337"/>
            <a:ext cx="5758815" cy="4798695"/>
          </a:xfrm>
          <a:prstGeom prst="rect">
            <a:avLst/>
          </a:prstGeom>
        </p:spPr>
      </p:pic>
      <p:sp>
        <p:nvSpPr>
          <p:cNvPr id="6" name="TextBox 5">
            <a:extLst>
              <a:ext uri="{FF2B5EF4-FFF2-40B4-BE49-F238E27FC236}">
                <a16:creationId xmlns:a16="http://schemas.microsoft.com/office/drawing/2014/main" id="{727509E3-342B-46B0-7859-F7A1188EDCF1}"/>
              </a:ext>
            </a:extLst>
          </p:cNvPr>
          <p:cNvSpPr txBox="1"/>
          <p:nvPr/>
        </p:nvSpPr>
        <p:spPr>
          <a:xfrm>
            <a:off x="6139854" y="1858819"/>
            <a:ext cx="6139154" cy="421173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Phân tích xu hướng đặt tên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en-US" sz="2400" dirty="0">
                <a:latin typeface="Times New Roman" panose="02020603050405020304" pitchFamily="18" charset="0"/>
                <a:cs typeface="Times New Roman" panose="02020603050405020304" pitchFamily="18" charset="0"/>
              </a:rPr>
              <a:t>John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1940–1950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dần</a:t>
            </a:r>
            <a:r>
              <a:rPr lang="en-US" sz="2400" dirty="0">
                <a:latin typeface="Times New Roman" panose="02020603050405020304" pitchFamily="18" charset="0"/>
                <a:cs typeface="Times New Roman" panose="02020603050405020304" pitchFamily="18" charset="0"/>
              </a:rPr>
              <a:t>.</a:t>
            </a:r>
          </a:p>
          <a:p>
            <a:pPr>
              <a:lnSpc>
                <a:spcPct val="150000"/>
              </a:lnSpc>
              <a:spcAft>
                <a:spcPts val="600"/>
              </a:spcAft>
            </a:pPr>
            <a:r>
              <a:rPr lang="en-US" sz="2400" dirty="0">
                <a:latin typeface="Times New Roman" panose="02020603050405020304" pitchFamily="18" charset="0"/>
                <a:cs typeface="Times New Roman" panose="02020603050405020304" pitchFamily="18" charset="0"/>
              </a:rPr>
              <a:t>Harry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1910–1920,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1950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a:t>
            </a:r>
          </a:p>
          <a:p>
            <a:pPr>
              <a:lnSpc>
                <a:spcPct val="150000"/>
              </a:lnSpc>
              <a:spcAft>
                <a:spcPts val="600"/>
              </a:spcAft>
            </a:pPr>
            <a:r>
              <a:rPr lang="en-US" sz="2400" dirty="0">
                <a:latin typeface="Times New Roman" panose="02020603050405020304" pitchFamily="18" charset="0"/>
                <a:cs typeface="Times New Roman" panose="02020603050405020304" pitchFamily="18" charset="0"/>
              </a:rPr>
              <a:t>Mary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1910–1950.</a:t>
            </a:r>
          </a:p>
          <a:p>
            <a:pPr>
              <a:lnSpc>
                <a:spcPct val="150000"/>
              </a:lnSpc>
              <a:spcAft>
                <a:spcPts val="600"/>
              </a:spcAft>
            </a:pPr>
            <a:r>
              <a:rPr lang="en-US" sz="2400" dirty="0">
                <a:latin typeface="Times New Roman" panose="02020603050405020304" pitchFamily="18" charset="0"/>
                <a:cs typeface="Times New Roman" panose="02020603050405020304" pitchFamily="18" charset="0"/>
              </a:rPr>
              <a:t>Marilyn </a:t>
            </a:r>
            <a:r>
              <a:rPr lang="en-US" sz="2400" dirty="0" err="1">
                <a:latin typeface="Times New Roman" panose="02020603050405020304" pitchFamily="18" charset="0"/>
                <a:cs typeface="Times New Roman" panose="02020603050405020304" pitchFamily="18" charset="0"/>
              </a:rPr>
              <a:t>nổi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1930–1950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06768A14-8B94-B0CF-E037-9DAF42BF96E9}"/>
              </a:ext>
            </a:extLst>
          </p:cNvPr>
          <p:cNvSpPr txBox="1"/>
          <p:nvPr/>
        </p:nvSpPr>
        <p:spPr>
          <a:xfrm>
            <a:off x="11521018" y="173620"/>
            <a:ext cx="493504" cy="381000"/>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109404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D46FC-144E-1898-316B-F0B87EEF3AD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AFD26E0-AE79-049C-75E3-2AEC7DFABB9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5BDF7FC-17E5-3C6D-9C73-102A5131D43F}"/>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E4E9EEEF-FBEE-ADC2-79D8-4DF43750A611}"/>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4C9EB5DC-61A3-208A-CD32-E78B617CB1DA}"/>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FC5EFAED-FA1D-E3C6-CB59-8FB5F747D61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349D65-B425-035C-D18B-543995842706}"/>
              </a:ext>
            </a:extLst>
          </p:cNvPr>
          <p:cNvSpPr txBox="1"/>
          <p:nvPr/>
        </p:nvSpPr>
        <p:spPr>
          <a:xfrm>
            <a:off x="6491480" y="1554176"/>
            <a:ext cx="5610324" cy="4611840"/>
          </a:xfrm>
          <a:prstGeom prst="rect">
            <a:avLst/>
          </a:prstGeom>
          <a:noFill/>
        </p:spPr>
        <p:txBody>
          <a:bodyPr wrap="square">
            <a:spAutoFit/>
          </a:bodyPr>
          <a:lstStyle/>
          <a:p>
            <a:pPr>
              <a:lnSpc>
                <a:spcPct val="150000"/>
              </a:lnSpc>
              <a:spcAft>
                <a:spcPts val="600"/>
              </a:spcAft>
            </a:pPr>
            <a:r>
              <a:rPr lang="vi-VN" sz="2400" dirty="0">
                <a:latin typeface="Times New Roman" panose="02020603050405020304" pitchFamily="18" charset="0"/>
                <a:cs typeface="Times New Roman" panose="02020603050405020304" pitchFamily="18" charset="0"/>
              </a:rPr>
              <a:t>Biểu đồ cho thấy sự đa dạng hóa tên gọi theo thời gian.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Từ 1880–1940, gần như toàn bộ trẻ em mang tên thuộc top 1000.</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Sau 1950, đặc biệt từ 1980 trở đi, tỷ lệ này giảm mạnh, nhất là ở giới nữ, cho thấy nhiều tên mới xuất hiện, làm giảm độ phổ biến của các tên truyền thống.</a:t>
            </a:r>
            <a:endParaRPr lang="en-US" sz="2400" dirty="0">
              <a:latin typeface="Times New Roman" panose="02020603050405020304" pitchFamily="18" charset="0"/>
              <a:cs typeface="Times New Roman" panose="02020603050405020304" pitchFamily="18" charset="0"/>
            </a:endParaRPr>
          </a:p>
        </p:txBody>
      </p:sp>
      <p:pic>
        <p:nvPicPr>
          <p:cNvPr id="7" name="Picture 6" descr="A graph with blue and orange lines&#10;&#10;AI-generated content may be incorrect.">
            <a:extLst>
              <a:ext uri="{FF2B5EF4-FFF2-40B4-BE49-F238E27FC236}">
                <a16:creationId xmlns:a16="http://schemas.microsoft.com/office/drawing/2014/main" id="{99F0932B-BB9E-4140-98A3-23E0A343D4E3}"/>
              </a:ext>
            </a:extLst>
          </p:cNvPr>
          <p:cNvPicPr>
            <a:picLocks noChangeAspect="1"/>
          </p:cNvPicPr>
          <p:nvPr/>
        </p:nvPicPr>
        <p:blipFill>
          <a:blip r:embed="rId6"/>
          <a:stretch>
            <a:fillRect/>
          </a:stretch>
        </p:blipFill>
        <p:spPr>
          <a:xfrm>
            <a:off x="161925" y="2076704"/>
            <a:ext cx="6237174" cy="3720709"/>
          </a:xfrm>
          <a:prstGeom prst="rect">
            <a:avLst/>
          </a:prstGeom>
        </p:spPr>
      </p:pic>
      <p:sp>
        <p:nvSpPr>
          <p:cNvPr id="8" name="TextBox 7">
            <a:extLst>
              <a:ext uri="{FF2B5EF4-FFF2-40B4-BE49-F238E27FC236}">
                <a16:creationId xmlns:a16="http://schemas.microsoft.com/office/drawing/2014/main" id="{B3B63630-7B83-C39A-C2DD-BB9BBD743F79}"/>
              </a:ext>
            </a:extLst>
          </p:cNvPr>
          <p:cNvSpPr txBox="1"/>
          <p:nvPr/>
        </p:nvSpPr>
        <p:spPr>
          <a:xfrm>
            <a:off x="11521018" y="173620"/>
            <a:ext cx="493504" cy="381000"/>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3300688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C3EF-529F-0F2D-B04E-794F735CE8A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B0C3712-8D05-DE19-2A42-157949BF813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821FD86-198D-61BF-C828-3A8712555623}"/>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5441A241-1EB9-F153-E4F8-319DE071901A}"/>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0A9BF624-26C7-25AD-8277-6438D0CB5952}"/>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4402344F-24F8-53AD-4660-AF037DE7B18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A70414-0FD7-8AC0-5C7C-D201D33AE923}"/>
              </a:ext>
            </a:extLst>
          </p:cNvPr>
          <p:cNvSpPr txBox="1"/>
          <p:nvPr/>
        </p:nvSpPr>
        <p:spPr>
          <a:xfrm>
            <a:off x="7046912" y="2696460"/>
            <a:ext cx="4983163" cy="2795958"/>
          </a:xfrm>
          <a:prstGeom prst="rect">
            <a:avLst/>
          </a:prstGeom>
          <a:noFill/>
        </p:spPr>
        <p:txBody>
          <a:bodyPr wrap="square">
            <a:spAutoFit/>
          </a:bodyPr>
          <a:lstStyle/>
          <a:p>
            <a:pPr>
              <a:lnSpc>
                <a:spcPct val="150000"/>
              </a:lnSpc>
              <a:spcAft>
                <a:spcPts val="600"/>
              </a:spcAft>
            </a:pPr>
            <a:r>
              <a:rPr lang="en-US" sz="2400" dirty="0">
                <a:latin typeface="Times New Roman" panose="02020603050405020304" pitchFamily="18" charset="0"/>
                <a:cs typeface="Times New Roman" panose="02020603050405020304" pitchFamily="18" charset="0"/>
              </a:rPr>
              <a:t>S</a:t>
            </a:r>
            <a:r>
              <a:rPr lang="vi-VN" sz="2400" dirty="0">
                <a:latin typeface="Times New Roman" panose="02020603050405020304" pitchFamily="18" charset="0"/>
                <a:cs typeface="Times New Roman" panose="02020603050405020304" pitchFamily="18" charset="0"/>
              </a:rPr>
              <a:t>ố lượng tên phổ biến của bé gái luôn cao hơn bé trai → Tên nữ đa dạng hơn. Từ khoảng năm 1940–1960, số lượng tên giữ ổn định, sau đó tăng mạnh, đặc biệt từ 1980 trở đi</a:t>
            </a:r>
            <a:endParaRPr lang="en-US" sz="2400" dirty="0">
              <a:latin typeface="Times New Roman" panose="02020603050405020304" pitchFamily="18" charset="0"/>
              <a:cs typeface="Times New Roman" panose="02020603050405020304" pitchFamily="18" charset="0"/>
            </a:endParaRPr>
          </a:p>
        </p:txBody>
      </p:sp>
      <p:pic>
        <p:nvPicPr>
          <p:cNvPr id="5" name="Picture 4" descr="A graph with blue and orange lines&#10;&#10;AI-generated content may be incorrect.">
            <a:extLst>
              <a:ext uri="{FF2B5EF4-FFF2-40B4-BE49-F238E27FC236}">
                <a16:creationId xmlns:a16="http://schemas.microsoft.com/office/drawing/2014/main" id="{8CF6688F-9E50-C787-78B4-E2F1A086DF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177" y="1824111"/>
            <a:ext cx="6715735" cy="4433649"/>
          </a:xfrm>
          <a:prstGeom prst="rect">
            <a:avLst/>
          </a:prstGeom>
        </p:spPr>
      </p:pic>
      <p:sp>
        <p:nvSpPr>
          <p:cNvPr id="8" name="TextBox 7">
            <a:extLst>
              <a:ext uri="{FF2B5EF4-FFF2-40B4-BE49-F238E27FC236}">
                <a16:creationId xmlns:a16="http://schemas.microsoft.com/office/drawing/2014/main" id="{2E134EA3-75FB-89A6-1666-703DA98EC649}"/>
              </a:ext>
            </a:extLst>
          </p:cNvPr>
          <p:cNvSpPr txBox="1"/>
          <p:nvPr/>
        </p:nvSpPr>
        <p:spPr>
          <a:xfrm>
            <a:off x="11521018" y="173620"/>
            <a:ext cx="493504" cy="381000"/>
          </a:xfrm>
          <a:prstGeom prst="rect">
            <a:avLst/>
          </a:prstGeom>
          <a:noFill/>
        </p:spPr>
        <p:txBody>
          <a:bodyPr wrap="square" rtlCol="0">
            <a:spAutoFit/>
          </a:bodyPr>
          <a:lstStyle/>
          <a:p>
            <a:r>
              <a:rPr lang="en-US" dirty="0"/>
              <a:t>32</a:t>
            </a:r>
          </a:p>
        </p:txBody>
      </p:sp>
    </p:spTree>
    <p:extLst>
      <p:ext uri="{BB962C8B-B14F-4D97-AF65-F5344CB8AC3E}">
        <p14:creationId xmlns:p14="http://schemas.microsoft.com/office/powerpoint/2010/main" val="652804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2CCB4-3C2F-8C88-8D58-7F00EF7F7E8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D750FEC-9750-3EB3-FCBB-A87BD0CAD68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4EE56E41-F602-80E3-7E43-381F47CC7DA8}"/>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DD245B71-E3AF-951D-268C-2496852B0E5C}"/>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26787669-A26F-3196-89C6-445C9140D214}"/>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F731F44C-4C7F-FE49-B4BA-9167F5CBDDE5}"/>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65C2CC5-18B0-0231-3827-F933B3858544}"/>
              </a:ext>
            </a:extLst>
          </p:cNvPr>
          <p:cNvPicPr>
            <a:picLocks noChangeAspect="1"/>
          </p:cNvPicPr>
          <p:nvPr/>
        </p:nvPicPr>
        <p:blipFill>
          <a:blip r:embed="rId6"/>
          <a:stretch>
            <a:fillRect/>
          </a:stretch>
        </p:blipFill>
        <p:spPr>
          <a:xfrm>
            <a:off x="2179320" y="1457452"/>
            <a:ext cx="7833360" cy="5015531"/>
          </a:xfrm>
          <a:prstGeom prst="rect">
            <a:avLst/>
          </a:prstGeom>
        </p:spPr>
      </p:pic>
      <p:sp>
        <p:nvSpPr>
          <p:cNvPr id="9" name="TextBox 8">
            <a:extLst>
              <a:ext uri="{FF2B5EF4-FFF2-40B4-BE49-F238E27FC236}">
                <a16:creationId xmlns:a16="http://schemas.microsoft.com/office/drawing/2014/main" id="{B7ECA030-78E0-1ECC-BE75-1F324BD036FA}"/>
              </a:ext>
            </a:extLst>
          </p:cNvPr>
          <p:cNvSpPr txBox="1"/>
          <p:nvPr/>
        </p:nvSpPr>
        <p:spPr>
          <a:xfrm>
            <a:off x="11521018" y="173620"/>
            <a:ext cx="493504" cy="381000"/>
          </a:xfrm>
          <a:prstGeom prst="rect">
            <a:avLst/>
          </a:prstGeom>
          <a:noFill/>
        </p:spPr>
        <p:txBody>
          <a:bodyPr wrap="square" rtlCol="0">
            <a:spAutoFit/>
          </a:bodyPr>
          <a:lstStyle/>
          <a:p>
            <a:r>
              <a:rPr lang="en-US" dirty="0"/>
              <a:t>33</a:t>
            </a:r>
          </a:p>
        </p:txBody>
      </p:sp>
    </p:spTree>
    <p:extLst>
      <p:ext uri="{BB962C8B-B14F-4D97-AF65-F5344CB8AC3E}">
        <p14:creationId xmlns:p14="http://schemas.microsoft.com/office/powerpoint/2010/main" val="62383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A5597-BD12-42D2-8ADF-6D45A37B7E3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5ACFA25-3520-5C27-7A79-89A48CBAF08E}"/>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FBFB225-5474-43BD-A834-0F234D86C911}"/>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71B91198-5998-2244-2B64-187189231BCB}"/>
              </a:ext>
            </a:extLst>
          </p:cNvPr>
          <p:cNvPicPr>
            <a:picLocks noChangeAspect="1"/>
          </p:cNvPicPr>
          <p:nvPr/>
        </p:nvPicPr>
        <p:blipFill>
          <a:blip r:embed="rId5"/>
          <a:stretch>
            <a:fillRect/>
          </a:stretch>
        </p:blipFill>
        <p:spPr>
          <a:xfrm>
            <a:off x="45099" y="1223865"/>
            <a:ext cx="12056706" cy="4474806"/>
          </a:xfrm>
          <a:prstGeom prst="rect">
            <a:avLst/>
          </a:prstGeom>
        </p:spPr>
      </p:pic>
      <p:sp>
        <p:nvSpPr>
          <p:cNvPr id="16" name="Text 0">
            <a:extLst>
              <a:ext uri="{FF2B5EF4-FFF2-40B4-BE49-F238E27FC236}">
                <a16:creationId xmlns:a16="http://schemas.microsoft.com/office/drawing/2014/main" id="{2399B3CD-CE89-7C35-4C47-47B170EED8DF}"/>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F95B6255-2A00-DAF0-322B-8A8F00C4E8C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7E8309-AF5C-ADC3-4A24-CBC380CFD062}"/>
              </a:ext>
            </a:extLst>
          </p:cNvPr>
          <p:cNvSpPr txBox="1"/>
          <p:nvPr/>
        </p:nvSpPr>
        <p:spPr>
          <a:xfrm>
            <a:off x="299098" y="1364794"/>
            <a:ext cx="11847804" cy="3657733"/>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Tên nam (M):</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“n” tăng mạnh từ 14.3% (1910) → 36.3% (2010), trở thành kết thúc phổ biến nhất.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“d” và “s” giảm mạnh (11.3% → 2.3%, 13.0% → 6.5%).</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“r” tăng nhẹ (6.4% (1910) → 8.7% (2010)), trong khi “l” và “t” giảm dần (10.4% → 7.0%, 6.5% → 2.3%).</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chữ hiếm như “o”, “y”, “w” tăng nhẹ trong giai đoạn 1960–2010.</a:t>
            </a:r>
          </a:p>
        </p:txBody>
      </p:sp>
      <p:sp>
        <p:nvSpPr>
          <p:cNvPr id="7" name="TextBox 6">
            <a:extLst>
              <a:ext uri="{FF2B5EF4-FFF2-40B4-BE49-F238E27FC236}">
                <a16:creationId xmlns:a16="http://schemas.microsoft.com/office/drawing/2014/main" id="{90F2194C-29B9-5F79-1E7A-6FFDD0764D99}"/>
              </a:ext>
            </a:extLst>
          </p:cNvPr>
          <p:cNvSpPr txBox="1"/>
          <p:nvPr/>
        </p:nvSpPr>
        <p:spPr>
          <a:xfrm>
            <a:off x="11521018" y="173620"/>
            <a:ext cx="493504" cy="381000"/>
          </a:xfrm>
          <a:prstGeom prst="rect">
            <a:avLst/>
          </a:prstGeom>
          <a:noFill/>
        </p:spPr>
        <p:txBody>
          <a:bodyPr wrap="square" rtlCol="0">
            <a:spAutoFit/>
          </a:bodyPr>
          <a:lstStyle/>
          <a:p>
            <a:r>
              <a:rPr lang="en-US" dirty="0"/>
              <a:t>34</a:t>
            </a:r>
          </a:p>
        </p:txBody>
      </p:sp>
    </p:spTree>
    <p:extLst>
      <p:ext uri="{BB962C8B-B14F-4D97-AF65-F5344CB8AC3E}">
        <p14:creationId xmlns:p14="http://schemas.microsoft.com/office/powerpoint/2010/main" val="2024446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3521A-56B4-D72F-ED86-DA3BAEE2098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E874FEA-D762-5E0B-2174-DDE0CE13AF2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25901DDD-052D-C880-44D6-0A54ACFAE39A}"/>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9CA44F22-57F7-1194-C191-47B1DF679898}"/>
              </a:ext>
            </a:extLst>
          </p:cNvPr>
          <p:cNvPicPr>
            <a:picLocks noChangeAspect="1"/>
          </p:cNvPicPr>
          <p:nvPr/>
        </p:nvPicPr>
        <p:blipFill>
          <a:blip r:embed="rId5"/>
          <a:stretch>
            <a:fillRect/>
          </a:stretch>
        </p:blipFill>
        <p:spPr>
          <a:xfrm>
            <a:off x="90196" y="1493014"/>
            <a:ext cx="11939879" cy="4502794"/>
          </a:xfrm>
          <a:prstGeom prst="rect">
            <a:avLst/>
          </a:prstGeom>
        </p:spPr>
      </p:pic>
      <p:sp>
        <p:nvSpPr>
          <p:cNvPr id="16" name="Text 0">
            <a:extLst>
              <a:ext uri="{FF2B5EF4-FFF2-40B4-BE49-F238E27FC236}">
                <a16:creationId xmlns:a16="http://schemas.microsoft.com/office/drawing/2014/main" id="{BBF7A782-6117-6C60-79DD-0FC21047E5CF}"/>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46B6667C-8D5A-FAB1-0768-2BEA184D647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D9E4FB-94DA-0A22-92B2-1706AB9DBFDD}"/>
              </a:ext>
            </a:extLst>
          </p:cNvPr>
          <p:cNvSpPr txBox="1"/>
          <p:nvPr/>
        </p:nvSpPr>
        <p:spPr>
          <a:xfrm>
            <a:off x="272467" y="1600133"/>
            <a:ext cx="11847804" cy="3657733"/>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Tên nữ (F):</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“a” tăng mạnh từ 27.3% (1910) → 38.1% (2010), trở thành kết thúc phổ biến nhất.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“e” giảm từ 33.7% (1910) → 17.8% (2010), trong khi “n” tăng từ 7.9% (1910) → 14.0% (2010).</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“y” tăng lên 15.2% (1960) rồi giảm còn 11.6% (2010).</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chữ “t”, “s”, “l” đều giảm dần qua ba mốc 1910 → 1960 → 2010.</a:t>
            </a:r>
          </a:p>
        </p:txBody>
      </p:sp>
      <p:sp>
        <p:nvSpPr>
          <p:cNvPr id="7" name="TextBox 6">
            <a:extLst>
              <a:ext uri="{FF2B5EF4-FFF2-40B4-BE49-F238E27FC236}">
                <a16:creationId xmlns:a16="http://schemas.microsoft.com/office/drawing/2014/main" id="{E1639E40-B632-B580-725F-07A925D85F4D}"/>
              </a:ext>
            </a:extLst>
          </p:cNvPr>
          <p:cNvSpPr txBox="1"/>
          <p:nvPr/>
        </p:nvSpPr>
        <p:spPr>
          <a:xfrm>
            <a:off x="11521018" y="173620"/>
            <a:ext cx="493504" cy="381000"/>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55521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331BC-E177-3B4E-ACC2-46804991338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AD6F0C9-E6DB-B5B4-1CCC-6025377AC4E9}"/>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70FD6C55-0A70-E705-028B-8B0BA37BB9D2}"/>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B919669A-D60F-4D12-C945-08D7C5CA640F}"/>
              </a:ext>
            </a:extLst>
          </p:cNvPr>
          <p:cNvPicPr>
            <a:picLocks noChangeAspect="1"/>
          </p:cNvPicPr>
          <p:nvPr/>
        </p:nvPicPr>
        <p:blipFill>
          <a:blip r:embed="rId5"/>
          <a:stretch>
            <a:fillRect/>
          </a:stretch>
        </p:blipFill>
        <p:spPr>
          <a:xfrm>
            <a:off x="161925" y="775266"/>
            <a:ext cx="11939879" cy="5861187"/>
          </a:xfrm>
          <a:prstGeom prst="rect">
            <a:avLst/>
          </a:prstGeom>
        </p:spPr>
      </p:pic>
      <p:sp>
        <p:nvSpPr>
          <p:cNvPr id="16" name="Text 0">
            <a:extLst>
              <a:ext uri="{FF2B5EF4-FFF2-40B4-BE49-F238E27FC236}">
                <a16:creationId xmlns:a16="http://schemas.microsoft.com/office/drawing/2014/main" id="{7201AE84-5DA7-4734-A13D-A5B0AE383334}"/>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0931B228-683B-96B6-CCD8-E98322FA9D8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6D15C6-016C-A825-3540-936A08776308}"/>
              </a:ext>
            </a:extLst>
          </p:cNvPr>
          <p:cNvPicPr>
            <a:picLocks noChangeAspect="1"/>
          </p:cNvPicPr>
          <p:nvPr/>
        </p:nvPicPr>
        <p:blipFill>
          <a:blip r:embed="rId6"/>
          <a:stretch>
            <a:fillRect/>
          </a:stretch>
        </p:blipFill>
        <p:spPr>
          <a:xfrm>
            <a:off x="2232184" y="747894"/>
            <a:ext cx="7727633" cy="5786145"/>
          </a:xfrm>
          <a:prstGeom prst="rect">
            <a:avLst/>
          </a:prstGeom>
        </p:spPr>
      </p:pic>
      <p:sp>
        <p:nvSpPr>
          <p:cNvPr id="8" name="TextBox 7">
            <a:extLst>
              <a:ext uri="{FF2B5EF4-FFF2-40B4-BE49-F238E27FC236}">
                <a16:creationId xmlns:a16="http://schemas.microsoft.com/office/drawing/2014/main" id="{9F184AA2-65D8-9239-C154-8211F53680C1}"/>
              </a:ext>
            </a:extLst>
          </p:cNvPr>
          <p:cNvSpPr txBox="1"/>
          <p:nvPr/>
        </p:nvSpPr>
        <p:spPr>
          <a:xfrm>
            <a:off x="11521018" y="173620"/>
            <a:ext cx="493504" cy="381000"/>
          </a:xfrm>
          <a:prstGeom prst="rect">
            <a:avLst/>
          </a:prstGeom>
          <a:noFill/>
        </p:spPr>
        <p:txBody>
          <a:bodyPr wrap="square" rtlCol="0">
            <a:spAutoFit/>
          </a:bodyPr>
          <a:lstStyle/>
          <a:p>
            <a:r>
              <a:rPr lang="en-US" dirty="0"/>
              <a:t>36</a:t>
            </a:r>
          </a:p>
        </p:txBody>
      </p:sp>
    </p:spTree>
    <p:extLst>
      <p:ext uri="{BB962C8B-B14F-4D97-AF65-F5344CB8AC3E}">
        <p14:creationId xmlns:p14="http://schemas.microsoft.com/office/powerpoint/2010/main" val="3973939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B75B2-7347-F8EB-AE54-1892D363C3F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73A02C9-50B5-94AE-3DB4-4045417FCE96}"/>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805CA4E-E255-FED7-05A5-D90010684C8A}"/>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B9AB2537-620F-D1DD-45F4-43C9962394E7}"/>
              </a:ext>
            </a:extLst>
          </p:cNvPr>
          <p:cNvPicPr>
            <a:picLocks noChangeAspect="1"/>
          </p:cNvPicPr>
          <p:nvPr/>
        </p:nvPicPr>
        <p:blipFill>
          <a:blip r:embed="rId5"/>
          <a:stretch>
            <a:fillRect/>
          </a:stretch>
        </p:blipFill>
        <p:spPr>
          <a:xfrm>
            <a:off x="161925" y="1426640"/>
            <a:ext cx="11939879" cy="4265501"/>
          </a:xfrm>
          <a:prstGeom prst="rect">
            <a:avLst/>
          </a:prstGeom>
        </p:spPr>
      </p:pic>
      <p:sp>
        <p:nvSpPr>
          <p:cNvPr id="16" name="Text 0">
            <a:extLst>
              <a:ext uri="{FF2B5EF4-FFF2-40B4-BE49-F238E27FC236}">
                <a16:creationId xmlns:a16="http://schemas.microsoft.com/office/drawing/2014/main" id="{482C51C3-9E09-8702-BFB3-1BF01A8A6051}"/>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74096328-95A4-0F5C-1EFE-B7537A2472F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08B9A6-2D9C-9ADA-6F02-7B47B2F4B8A8}"/>
              </a:ext>
            </a:extLst>
          </p:cNvPr>
          <p:cNvSpPr txBox="1"/>
          <p:nvPr/>
        </p:nvSpPr>
        <p:spPr>
          <a:xfrm>
            <a:off x="344196" y="1575577"/>
            <a:ext cx="11847804" cy="4134786"/>
          </a:xfrm>
          <a:prstGeom prst="rect">
            <a:avLst/>
          </a:prstGeom>
          <a:noFill/>
        </p:spPr>
        <p:txBody>
          <a:bodyPr wrap="square">
            <a:spAutoFit/>
          </a:bodyPr>
          <a:lstStyle/>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nam kết thúc bằng “n” tăng mạnh và trở thành xu hướng phổ biến nhất, từ khoảng 15% năm 1880 lên hơn 35% sau năm 2000.</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kết thúc bằng “d” phổ biến trong giai đoạn 1910–1950 (đạt đỉnh gần 20%) nhưng sau đó giảm mạnh.</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kết thúc bằng “y” tăng nhẹ đến giữa thế kỷ 20 rồi giảm dần sau năm 1960. </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 Xu hướng chung: các tên nam hiện đại có xu hướng ưu tiên kết thúc bằng “n”, trong khi “d” và “y” xuất hiện ít thường xuyên hơn.</a:t>
            </a:r>
          </a:p>
        </p:txBody>
      </p:sp>
      <p:sp>
        <p:nvSpPr>
          <p:cNvPr id="5" name="TextBox 4">
            <a:extLst>
              <a:ext uri="{FF2B5EF4-FFF2-40B4-BE49-F238E27FC236}">
                <a16:creationId xmlns:a16="http://schemas.microsoft.com/office/drawing/2014/main" id="{3F82FC56-F732-5A0B-F81C-2A0EA3A5CF4D}"/>
              </a:ext>
            </a:extLst>
          </p:cNvPr>
          <p:cNvSpPr txBox="1"/>
          <p:nvPr/>
        </p:nvSpPr>
        <p:spPr>
          <a:xfrm>
            <a:off x="11521018" y="173620"/>
            <a:ext cx="493504" cy="381000"/>
          </a:xfrm>
          <a:prstGeom prst="rect">
            <a:avLst/>
          </a:prstGeom>
          <a:noFill/>
        </p:spPr>
        <p:txBody>
          <a:bodyPr wrap="square" rtlCol="0">
            <a:spAutoFit/>
          </a:bodyPr>
          <a:lstStyle/>
          <a:p>
            <a:r>
              <a:rPr lang="en-US" dirty="0"/>
              <a:t>37</a:t>
            </a:r>
          </a:p>
        </p:txBody>
      </p:sp>
    </p:spTree>
    <p:extLst>
      <p:ext uri="{BB962C8B-B14F-4D97-AF65-F5344CB8AC3E}">
        <p14:creationId xmlns:p14="http://schemas.microsoft.com/office/powerpoint/2010/main" val="2074490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9838-1931-E984-D77A-D50CAB1115F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2D80390-CC25-F8EF-DF7C-F8847F8D692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BFAB10C-A43E-3217-6683-9C7055002771}"/>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26FBA7B9-915F-A224-EFFD-41557C103B0A}"/>
              </a:ext>
            </a:extLst>
          </p:cNvPr>
          <p:cNvPicPr>
            <a:picLocks noChangeAspect="1"/>
          </p:cNvPicPr>
          <p:nvPr/>
        </p:nvPicPr>
        <p:blipFill>
          <a:blip r:embed="rId5"/>
          <a:stretch>
            <a:fillRect/>
          </a:stretch>
        </p:blipFill>
        <p:spPr>
          <a:xfrm>
            <a:off x="161925" y="775266"/>
            <a:ext cx="11939879" cy="5861187"/>
          </a:xfrm>
          <a:prstGeom prst="rect">
            <a:avLst/>
          </a:prstGeom>
        </p:spPr>
      </p:pic>
      <p:sp>
        <p:nvSpPr>
          <p:cNvPr id="16" name="Text 0">
            <a:extLst>
              <a:ext uri="{FF2B5EF4-FFF2-40B4-BE49-F238E27FC236}">
                <a16:creationId xmlns:a16="http://schemas.microsoft.com/office/drawing/2014/main" id="{FB841509-95A3-1CCB-C0A9-1F4C9531F58E}"/>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CF985310-E81C-3404-E2B1-A543558C3E6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C608E22-D7C3-B4A0-F3F9-A95AB43E2092}"/>
              </a:ext>
            </a:extLst>
          </p:cNvPr>
          <p:cNvPicPr>
            <a:picLocks noChangeAspect="1"/>
          </p:cNvPicPr>
          <p:nvPr/>
        </p:nvPicPr>
        <p:blipFill>
          <a:blip r:embed="rId6"/>
          <a:stretch>
            <a:fillRect/>
          </a:stretch>
        </p:blipFill>
        <p:spPr>
          <a:xfrm>
            <a:off x="2969843" y="854376"/>
            <a:ext cx="6842863" cy="5702966"/>
          </a:xfrm>
          <a:prstGeom prst="rect">
            <a:avLst/>
          </a:prstGeom>
        </p:spPr>
      </p:pic>
      <p:sp>
        <p:nvSpPr>
          <p:cNvPr id="10" name="TextBox 9">
            <a:extLst>
              <a:ext uri="{FF2B5EF4-FFF2-40B4-BE49-F238E27FC236}">
                <a16:creationId xmlns:a16="http://schemas.microsoft.com/office/drawing/2014/main" id="{8E7C499A-07E6-AC81-84C0-666F71FDCE8B}"/>
              </a:ext>
            </a:extLst>
          </p:cNvPr>
          <p:cNvSpPr txBox="1"/>
          <p:nvPr/>
        </p:nvSpPr>
        <p:spPr>
          <a:xfrm>
            <a:off x="11521018" y="173620"/>
            <a:ext cx="493504" cy="381000"/>
          </a:xfrm>
          <a:prstGeom prst="rect">
            <a:avLst/>
          </a:prstGeom>
          <a:noFill/>
        </p:spPr>
        <p:txBody>
          <a:bodyPr wrap="square" rtlCol="0">
            <a:spAutoFit/>
          </a:bodyPr>
          <a:lstStyle/>
          <a:p>
            <a:r>
              <a:rPr lang="en-US" dirty="0"/>
              <a:t>38</a:t>
            </a:r>
          </a:p>
        </p:txBody>
      </p:sp>
    </p:spTree>
    <p:extLst>
      <p:ext uri="{BB962C8B-B14F-4D97-AF65-F5344CB8AC3E}">
        <p14:creationId xmlns:p14="http://schemas.microsoft.com/office/powerpoint/2010/main" val="152472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F917A-D03E-FD72-033B-57626BA954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39873A1-DC71-C13F-8B9D-B23BBC1DB1D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4ED6B16-DDE8-F2B6-C6EC-F8C83CA18E37}"/>
              </a:ext>
            </a:extLst>
          </p:cNvPr>
          <p:cNvPicPr>
            <a:picLocks noChangeAspect="1"/>
          </p:cNvPicPr>
          <p:nvPr/>
        </p:nvPicPr>
        <p:blipFill>
          <a:blip r:embed="rId4"/>
          <a:stretch>
            <a:fillRect/>
          </a:stretch>
        </p:blipFill>
        <p:spPr>
          <a:xfrm>
            <a:off x="457200" y="914400"/>
            <a:ext cx="914400" cy="38100"/>
          </a:xfrm>
          <a:prstGeom prst="rect">
            <a:avLst/>
          </a:prstGeom>
        </p:spPr>
      </p:pic>
      <p:pic>
        <p:nvPicPr>
          <p:cNvPr id="10" name="Image 8" descr="preencoded.png">
            <a:extLst>
              <a:ext uri="{FF2B5EF4-FFF2-40B4-BE49-F238E27FC236}">
                <a16:creationId xmlns:a16="http://schemas.microsoft.com/office/drawing/2014/main" id="{20E7C6EE-821F-515C-ED28-1D5DF455FFC0}"/>
              </a:ext>
            </a:extLst>
          </p:cNvPr>
          <p:cNvPicPr>
            <a:picLocks noChangeAspect="1"/>
          </p:cNvPicPr>
          <p:nvPr/>
        </p:nvPicPr>
        <p:blipFill>
          <a:blip r:embed="rId5"/>
          <a:stretch>
            <a:fillRect/>
          </a:stretch>
        </p:blipFill>
        <p:spPr>
          <a:xfrm>
            <a:off x="457200" y="1028701"/>
            <a:ext cx="11277600" cy="5651500"/>
          </a:xfrm>
          <a:prstGeom prst="rect">
            <a:avLst/>
          </a:prstGeom>
        </p:spPr>
      </p:pic>
      <p:pic>
        <p:nvPicPr>
          <p:cNvPr id="11" name="Image 9" descr="preencoded.png">
            <a:extLst>
              <a:ext uri="{FF2B5EF4-FFF2-40B4-BE49-F238E27FC236}">
                <a16:creationId xmlns:a16="http://schemas.microsoft.com/office/drawing/2014/main" id="{A47AF6DA-3BD2-A2F7-772F-CD9449904B2C}"/>
              </a:ext>
            </a:extLst>
          </p:cNvPr>
          <p:cNvPicPr>
            <a:picLocks noChangeAspect="1"/>
          </p:cNvPicPr>
          <p:nvPr/>
        </p:nvPicPr>
        <p:blipFill>
          <a:blip r:embed="rId6"/>
          <a:stretch>
            <a:fillRect/>
          </a:stretch>
        </p:blipFill>
        <p:spPr>
          <a:xfrm>
            <a:off x="794922" y="1453489"/>
            <a:ext cx="419100" cy="495300"/>
          </a:xfrm>
          <a:prstGeom prst="rect">
            <a:avLst/>
          </a:prstGeom>
        </p:spPr>
      </p:pic>
      <p:pic>
        <p:nvPicPr>
          <p:cNvPr id="12" name="Image 10" descr="preencoded.png">
            <a:extLst>
              <a:ext uri="{FF2B5EF4-FFF2-40B4-BE49-F238E27FC236}">
                <a16:creationId xmlns:a16="http://schemas.microsoft.com/office/drawing/2014/main" id="{B469E7C5-0465-B021-225C-3ED87F85A45C}"/>
              </a:ext>
            </a:extLst>
          </p:cNvPr>
          <p:cNvPicPr>
            <a:picLocks noChangeAspect="1"/>
          </p:cNvPicPr>
          <p:nvPr/>
        </p:nvPicPr>
        <p:blipFill>
          <a:blip r:embed="rId7"/>
          <a:stretch>
            <a:fillRect/>
          </a:stretch>
        </p:blipFill>
        <p:spPr>
          <a:xfrm>
            <a:off x="909222" y="1567789"/>
            <a:ext cx="190500" cy="266700"/>
          </a:xfrm>
          <a:prstGeom prst="rect">
            <a:avLst/>
          </a:prstGeom>
        </p:spPr>
      </p:pic>
      <p:sp>
        <p:nvSpPr>
          <p:cNvPr id="16" name="Text 0">
            <a:extLst>
              <a:ext uri="{FF2B5EF4-FFF2-40B4-BE49-F238E27FC236}">
                <a16:creationId xmlns:a16="http://schemas.microsoft.com/office/drawing/2014/main" id="{8703EE1B-29A1-BCF7-6A50-A9EFB05E5553}"/>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E44C5233-0308-2D0D-BCBF-9D2767B53D5A}"/>
              </a:ext>
            </a:extLst>
          </p:cNvPr>
          <p:cNvSpPr/>
          <p:nvPr/>
        </p:nvSpPr>
        <p:spPr>
          <a:xfrm>
            <a:off x="1696104" y="1567789"/>
            <a:ext cx="4381500" cy="266700"/>
          </a:xfrm>
          <a:prstGeom prst="rect">
            <a:avLst/>
          </a:prstGeom>
          <a:noFill/>
          <a:ln/>
        </p:spPr>
        <p:txBody>
          <a:bodyPr wrap="square" lIns="0" tIns="0" rIns="0" bIns="0" rtlCol="0" anchor="t"/>
          <a:lstStyle/>
          <a:p>
            <a:pPr marL="0" indent="0">
              <a:lnSpc>
                <a:spcPts val="2100"/>
              </a:lnSpc>
              <a:buNone/>
            </a:pP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Kỹ</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thuật</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endParaRPr lang="en-US" sz="2200"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DBAA0DA3-259D-658D-67A0-B197A7A1F66D}"/>
              </a:ext>
            </a:extLst>
          </p:cNvPr>
          <p:cNvSpPr/>
          <p:nvPr/>
        </p:nvSpPr>
        <p:spPr>
          <a:xfrm>
            <a:off x="1004472" y="2367874"/>
            <a:ext cx="10730328" cy="4940963"/>
          </a:xfrm>
          <a:prstGeom prst="rect">
            <a:avLst/>
          </a:prstGeom>
          <a:noFill/>
          <a:ln/>
        </p:spPr>
        <p:txBody>
          <a:bodyPr wrap="square" lIns="0" tIns="0" rIns="0" bIns="0" rtlCol="0" anchor="t"/>
          <a:lstStyle/>
          <a:p>
            <a:pPr marL="0" indent="0">
              <a:spcAft>
                <a:spcPts val="600"/>
              </a:spcAft>
              <a:buNone/>
            </a:pP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T</a:t>
            </a: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ải dữ liệu (Data Loading)</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json.loads() → đọc file JSON (Bitly, USDA)</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pd.read_csv(), pd.read_table() → đọc CSV, text (MovieLens, Baby Names, Election)</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Làm sạch &amp; xử lý dữ liệu (Data Cleaning)</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Missing values → fillna(), dropna()</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Loại trùng → drop_duplicates()</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Chuyển đổi kiểu dữ liệu, mapping</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Xử lý chuỗi, tách–ghép dữ liệu (explode(), string ops)</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p>
          <a:p>
            <a:pPr marL="0" indent="0">
              <a:spcAft>
                <a:spcPts val="600"/>
              </a:spcAft>
              <a:buNone/>
            </a:pPr>
            <a:endParaRPr lang="en-US" sz="2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1EC38641-91B3-E8EF-3B40-56874A725CDE}"/>
              </a:ext>
            </a:extLst>
          </p:cNvPr>
          <p:cNvSpPr txBox="1"/>
          <p:nvPr/>
        </p:nvSpPr>
        <p:spPr>
          <a:xfrm>
            <a:off x="11521018" y="173620"/>
            <a:ext cx="493504" cy="381000"/>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07629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0827-D913-9F03-F873-8DCA40CF632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87AF137-56A2-0234-1128-8455D7B8CD1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30D5CE9-23D6-3297-7859-F88EA0A4DE5B}"/>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A76AFFC5-0BE5-173C-F0B6-C634696C8D9C}"/>
              </a:ext>
            </a:extLst>
          </p:cNvPr>
          <p:cNvPicPr>
            <a:picLocks noChangeAspect="1"/>
          </p:cNvPicPr>
          <p:nvPr/>
        </p:nvPicPr>
        <p:blipFill>
          <a:blip r:embed="rId5"/>
          <a:stretch>
            <a:fillRect/>
          </a:stretch>
        </p:blipFill>
        <p:spPr>
          <a:xfrm>
            <a:off x="161925" y="1232418"/>
            <a:ext cx="11939879" cy="4534789"/>
          </a:xfrm>
          <a:prstGeom prst="rect">
            <a:avLst/>
          </a:prstGeom>
        </p:spPr>
      </p:pic>
      <p:sp>
        <p:nvSpPr>
          <p:cNvPr id="16" name="Text 0">
            <a:extLst>
              <a:ext uri="{FF2B5EF4-FFF2-40B4-BE49-F238E27FC236}">
                <a16:creationId xmlns:a16="http://schemas.microsoft.com/office/drawing/2014/main" id="{6902F0E5-8110-7DB8-AFAD-4FE7B3C16128}"/>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06C9BF65-19AB-186F-148B-544AA1DF6DE5}"/>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0A1253-4472-13F4-6EB7-0EE11E80D33F}"/>
              </a:ext>
            </a:extLst>
          </p:cNvPr>
          <p:cNvSpPr txBox="1"/>
          <p:nvPr/>
        </p:nvSpPr>
        <p:spPr>
          <a:xfrm>
            <a:off x="242889" y="1632421"/>
            <a:ext cx="11939878" cy="4134786"/>
          </a:xfrm>
          <a:prstGeom prst="rect">
            <a:avLst/>
          </a:prstGeom>
          <a:noFill/>
        </p:spPr>
        <p:txBody>
          <a:bodyPr wrap="square">
            <a:spAutoFit/>
          </a:bodyPr>
          <a:lstStyle/>
          <a:p>
            <a:pPr>
              <a:lnSpc>
                <a:spcPct val="150000"/>
              </a:lnSpc>
              <a:spcAft>
                <a:spcPts val="600"/>
              </a:spcAft>
            </a:pPr>
            <a:r>
              <a:rPr lang="vi-VN" sz="2400" dirty="0">
                <a:latin typeface="Times New Roman" panose="02020603050405020304" pitchFamily="18" charset="0"/>
                <a:cs typeface="Times New Roman" panose="02020603050405020304" pitchFamily="18" charset="0"/>
              </a:rPr>
              <a:t>Giai đoạn 1880–1940: Hầu hết người mang tên “Lesl” là nam giới. Tỷ lệ nam chiếm gần 100%. Tên này lúc đầu được xem là tên nam truyền thống. </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Khoảng 1940–1950: Điểm giao nhau giữa hai đường (M và F) xuất hiện — tức là “Lesl” bắt đầu được đặt cho cả hai giới gần như ngang nhau. </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Sau 1950: Tên “Lesl” nhanh chóng chuyển dịch sang phổ biến ở nữ. Tỷ lệ nữ chiếm gần như 100% sau năm 2000, trong khi tỷ lệ nam giảm xuống gần 0.</a:t>
            </a:r>
          </a:p>
          <a:p>
            <a:pPr>
              <a:lnSpc>
                <a:spcPct val="150000"/>
              </a:lnSpc>
              <a:spcAft>
                <a:spcPts val="600"/>
              </a:spcAft>
            </a:pPr>
            <a:endParaRPr lang="vi-V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6E4FCF-B2E1-5425-4029-04775BBF53BF}"/>
              </a:ext>
            </a:extLst>
          </p:cNvPr>
          <p:cNvSpPr txBox="1"/>
          <p:nvPr/>
        </p:nvSpPr>
        <p:spPr>
          <a:xfrm>
            <a:off x="11521018" y="173620"/>
            <a:ext cx="493504" cy="381000"/>
          </a:xfrm>
          <a:prstGeom prst="rect">
            <a:avLst/>
          </a:prstGeom>
          <a:noFill/>
        </p:spPr>
        <p:txBody>
          <a:bodyPr wrap="square" rtlCol="0">
            <a:spAutoFit/>
          </a:bodyPr>
          <a:lstStyle/>
          <a:p>
            <a:r>
              <a:rPr lang="en-US" dirty="0"/>
              <a:t>39</a:t>
            </a:r>
          </a:p>
        </p:txBody>
      </p:sp>
    </p:spTree>
    <p:extLst>
      <p:ext uri="{BB962C8B-B14F-4D97-AF65-F5344CB8AC3E}">
        <p14:creationId xmlns:p14="http://schemas.microsoft.com/office/powerpoint/2010/main" val="936150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F481F-611E-980F-0991-EF66E53AC7E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548E1D6-D7F9-90D5-ACD9-9957AE495B5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799826F-4381-7998-8B5E-23EB00C9C829}"/>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55627E26-6BC6-BCC6-B6D1-F1149F5B82A2}"/>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481CD782-9F16-1D56-C71E-0B572E8F1B44}"/>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A704B3B4-ABBD-371E-AD38-16D47F762094}"/>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418AAF4-2924-68E5-78F9-1861A13372A3}"/>
              </a:ext>
            </a:extLst>
          </p:cNvPr>
          <p:cNvSpPr txBox="1"/>
          <p:nvPr/>
        </p:nvSpPr>
        <p:spPr>
          <a:xfrm>
            <a:off x="299098" y="1454013"/>
            <a:ext cx="11847804" cy="4765728"/>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Xu hướng đa dạng hóa và khác biệt giới tính trong đặt tên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Từ 1880 đến 2010, tên trẻ em Mỹ ngày càng đa dạng, đặc biệt tăng mạnh sau 1960. Nguyên nhân chính là toàn cầu hóa, cá nhân hóa, ảnh hưởng truyền thông và sự suy giảm ràng buộc truyền thống.Tên nữ đa dạng hơn tên nam vì:</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nam thường kế thừa truyền thống gia đình, ít thay đổi.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nữ linh hoạt, dễ bị ảnh hưởng bởi xu hướng và văn hóa đại chúng.</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Ví dụ: các tên nam như John, William ổn định qua thời gian, trong khi tên nữ biến động nhanh như Emma, Sophia, Isabella.</a:t>
            </a:r>
          </a:p>
        </p:txBody>
      </p:sp>
      <p:sp>
        <p:nvSpPr>
          <p:cNvPr id="5" name="TextBox 4">
            <a:extLst>
              <a:ext uri="{FF2B5EF4-FFF2-40B4-BE49-F238E27FC236}">
                <a16:creationId xmlns:a16="http://schemas.microsoft.com/office/drawing/2014/main" id="{47EF1C0C-8B00-6204-63CF-05FA12DE28F4}"/>
              </a:ext>
            </a:extLst>
          </p:cNvPr>
          <p:cNvSpPr txBox="1"/>
          <p:nvPr/>
        </p:nvSpPr>
        <p:spPr>
          <a:xfrm>
            <a:off x="11521018" y="173620"/>
            <a:ext cx="493504" cy="381000"/>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82780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9B9B5-50CB-8D73-7DF9-30AF1D8975F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2E6961E-DA57-E2A9-17CF-CF928315F596}"/>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3F53F67B-E885-C00B-7266-C9286AE48C52}"/>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4410D5CF-F771-67FA-A3CC-661F729691A5}"/>
              </a:ext>
            </a:extLst>
          </p:cNvPr>
          <p:cNvPicPr>
            <a:picLocks noChangeAspect="1"/>
          </p:cNvPicPr>
          <p:nvPr/>
        </p:nvPicPr>
        <p:blipFill>
          <a:blip r:embed="rId5"/>
          <a:stretch>
            <a:fillRect/>
          </a:stretch>
        </p:blipFill>
        <p:spPr>
          <a:xfrm>
            <a:off x="161925" y="1166993"/>
            <a:ext cx="11939879" cy="5507560"/>
          </a:xfrm>
          <a:prstGeom prst="rect">
            <a:avLst/>
          </a:prstGeom>
        </p:spPr>
      </p:pic>
      <p:sp>
        <p:nvSpPr>
          <p:cNvPr id="16" name="Text 0">
            <a:extLst>
              <a:ext uri="{FF2B5EF4-FFF2-40B4-BE49-F238E27FC236}">
                <a16:creationId xmlns:a16="http://schemas.microsoft.com/office/drawing/2014/main" id="{2E58CBEF-72CE-5DBD-AE68-B9EAE8C1C9F5}"/>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4D4923BC-F556-78C3-22A7-AFA40744FE2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7A113D-EA76-F29F-B64C-D251C19F968D}"/>
              </a:ext>
            </a:extLst>
          </p:cNvPr>
          <p:cNvSpPr txBox="1"/>
          <p:nvPr/>
        </p:nvSpPr>
        <p:spPr>
          <a:xfrm>
            <a:off x="299098" y="1454013"/>
            <a:ext cx="11847804" cy="4919616"/>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Xu hướng âm cuối, tên phi giới tính và ý nghĩa ứng dụng</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nam kết thúc bằng chữ “n” tăng mạnh (như Mason, Logan, Aiden) do yếu tố ngữ âm dễ nghe, ảnh hưởng từ celebrities và hiệu ứng lan truyền.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Sự nổi lên của tên unisex phản ánh xã hội Mỹ cởi mở hơn với vấn đề bình đẳng giới.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Dữ liệu này hữu ích cho: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Marketing: nắm bắt xu hướng văn hóa để đặt tên sản phẩm.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Nghiên cứu xã hội &amp; ngôn ngữ: hiểu thay đổi văn hóa, dự báo dân số.</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Cho thấy dữ liệu đơn giản có thể kể câu chuyện sâu sắc về xã hội và con người.</a:t>
            </a:r>
          </a:p>
        </p:txBody>
      </p:sp>
      <p:sp>
        <p:nvSpPr>
          <p:cNvPr id="5" name="TextBox 4">
            <a:extLst>
              <a:ext uri="{FF2B5EF4-FFF2-40B4-BE49-F238E27FC236}">
                <a16:creationId xmlns:a16="http://schemas.microsoft.com/office/drawing/2014/main" id="{EC9B07D6-829A-000E-17CE-BFAF0905AF74}"/>
              </a:ext>
            </a:extLst>
          </p:cNvPr>
          <p:cNvSpPr txBox="1"/>
          <p:nvPr/>
        </p:nvSpPr>
        <p:spPr>
          <a:xfrm>
            <a:off x="11521018" y="173620"/>
            <a:ext cx="493504" cy="381000"/>
          </a:xfrm>
          <a:prstGeom prst="rect">
            <a:avLst/>
          </a:prstGeom>
          <a:noFill/>
        </p:spPr>
        <p:txBody>
          <a:bodyPr wrap="square" rtlCol="0">
            <a:spAutoFit/>
          </a:bodyPr>
          <a:lstStyle/>
          <a:p>
            <a:r>
              <a:rPr lang="en-US" dirty="0"/>
              <a:t>41</a:t>
            </a:r>
          </a:p>
        </p:txBody>
      </p:sp>
    </p:spTree>
    <p:extLst>
      <p:ext uri="{BB962C8B-B14F-4D97-AF65-F5344CB8AC3E}">
        <p14:creationId xmlns:p14="http://schemas.microsoft.com/office/powerpoint/2010/main" val="1420943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EFF54-5FA6-6687-4C49-F74BC6409E8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EBB8A1-C630-DA68-DF9F-69559582452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CCEA5BD-ED42-00B6-0F4B-121C31093B61}"/>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89397C88-EB11-AE47-E88F-E2605A5A15E6}"/>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B3D1617B-92BD-D0E0-B0BC-8EEB3C163CA6}"/>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USDA FOOD DATABASE</a:t>
            </a:r>
            <a:endParaRPr lang="en-US" sz="2700" dirty="0"/>
          </a:p>
        </p:txBody>
      </p:sp>
      <p:sp>
        <p:nvSpPr>
          <p:cNvPr id="18" name="Text 2">
            <a:extLst>
              <a:ext uri="{FF2B5EF4-FFF2-40B4-BE49-F238E27FC236}">
                <a16:creationId xmlns:a16="http://schemas.microsoft.com/office/drawing/2014/main" id="{CD9EDB09-CA25-5FE7-9CEC-68024ADB3BC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screenshot of a computer screen&#10;&#10;AI-generated content may be incorrect.">
            <a:extLst>
              <a:ext uri="{FF2B5EF4-FFF2-40B4-BE49-F238E27FC236}">
                <a16:creationId xmlns:a16="http://schemas.microsoft.com/office/drawing/2014/main" id="{A0AB7CF7-12E3-296D-13D5-F10B05423EA2}"/>
              </a:ext>
            </a:extLst>
          </p:cNvPr>
          <p:cNvPicPr>
            <a:picLocks noChangeAspect="1"/>
          </p:cNvPicPr>
          <p:nvPr/>
        </p:nvPicPr>
        <p:blipFill rotWithShape="1">
          <a:blip r:embed="rId6"/>
          <a:srcRect t="2581" b="-1"/>
          <a:stretch>
            <a:fillRect/>
          </a:stretch>
        </p:blipFill>
        <p:spPr bwMode="auto">
          <a:xfrm>
            <a:off x="2754788" y="1731440"/>
            <a:ext cx="6682423" cy="4093388"/>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C004D9E1-287B-5CD0-CB9C-55A0F097662B}"/>
              </a:ext>
            </a:extLst>
          </p:cNvPr>
          <p:cNvSpPr txBox="1"/>
          <p:nvPr/>
        </p:nvSpPr>
        <p:spPr>
          <a:xfrm>
            <a:off x="11521018" y="173620"/>
            <a:ext cx="493504" cy="381000"/>
          </a:xfrm>
          <a:prstGeom prst="rect">
            <a:avLst/>
          </a:prstGeom>
          <a:noFill/>
        </p:spPr>
        <p:txBody>
          <a:bodyPr wrap="square" rtlCol="0">
            <a:spAutoFit/>
          </a:bodyPr>
          <a:lstStyle/>
          <a:p>
            <a:r>
              <a:rPr lang="en-US" dirty="0"/>
              <a:t>42</a:t>
            </a:r>
          </a:p>
        </p:txBody>
      </p:sp>
    </p:spTree>
    <p:extLst>
      <p:ext uri="{BB962C8B-B14F-4D97-AF65-F5344CB8AC3E}">
        <p14:creationId xmlns:p14="http://schemas.microsoft.com/office/powerpoint/2010/main" val="1915245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7845C-9B83-BABB-82EA-BC824DF970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0649B8B-273D-EB6F-11B2-43A2B540D1F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6FBD843-84B9-A4ED-9050-065C4E7BD3C8}"/>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1E8A552E-8E65-5D1F-36B3-43A4AF72B372}"/>
              </a:ext>
            </a:extLst>
          </p:cNvPr>
          <p:cNvPicPr>
            <a:picLocks noChangeAspect="1"/>
          </p:cNvPicPr>
          <p:nvPr/>
        </p:nvPicPr>
        <p:blipFill>
          <a:blip r:embed="rId5"/>
          <a:stretch>
            <a:fillRect/>
          </a:stretch>
        </p:blipFill>
        <p:spPr>
          <a:xfrm>
            <a:off x="126060" y="872020"/>
            <a:ext cx="11939879" cy="5345333"/>
          </a:xfrm>
          <a:prstGeom prst="rect">
            <a:avLst/>
          </a:prstGeom>
        </p:spPr>
      </p:pic>
      <p:sp>
        <p:nvSpPr>
          <p:cNvPr id="16" name="Text 0">
            <a:extLst>
              <a:ext uri="{FF2B5EF4-FFF2-40B4-BE49-F238E27FC236}">
                <a16:creationId xmlns:a16="http://schemas.microsoft.com/office/drawing/2014/main" id="{EE73B6E8-7483-2C76-A66C-F2151AC70DD8}"/>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7BBEBF8A-43C2-8FC0-5C81-71D46A380F3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F87528-15B7-EA8C-0209-54B1A4BE53CA}"/>
              </a:ext>
            </a:extLst>
          </p:cNvPr>
          <p:cNvSpPr txBox="1"/>
          <p:nvPr/>
        </p:nvSpPr>
        <p:spPr>
          <a:xfrm>
            <a:off x="299098" y="841473"/>
            <a:ext cx="11847804" cy="539667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Thực phẩm phổ biến nhất trong dữ liệu</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Vegetables and Vegetable Products (812 mục) → Nhóm đa dạng nhất, thể hiện USDA chú trọng nguồn thực phẩm thực vật và vai trò dinh dưỡng của rau củ.</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Beef Products (618 mục) → Đứng thứ 2, phản ánh sự phong phú trong các loại thịt bò và cách chế biến.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Baked Products &amp; Breakfast Cereals (400–500 mục) → Cho thấy sự phổ biến của thực phẩm chế biến trong khẩu phần hiện đại.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Legumes &amp; Fast Foods (~365 mục) → Cân bằng giữa thực phẩm lành mạnh và đồ ăn nhanh.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Sweets, Fruits, Pork Products → Ít hơn nhưng vẫn thể hiện sự đa dạng nguồn thực phẩm..</a:t>
            </a:r>
          </a:p>
        </p:txBody>
      </p:sp>
      <p:sp>
        <p:nvSpPr>
          <p:cNvPr id="7" name="TextBox 6">
            <a:extLst>
              <a:ext uri="{FF2B5EF4-FFF2-40B4-BE49-F238E27FC236}">
                <a16:creationId xmlns:a16="http://schemas.microsoft.com/office/drawing/2014/main" id="{376644BE-B9E8-1FC8-D2EF-94F748CBE333}"/>
              </a:ext>
            </a:extLst>
          </p:cNvPr>
          <p:cNvSpPr txBox="1"/>
          <p:nvPr/>
        </p:nvSpPr>
        <p:spPr>
          <a:xfrm>
            <a:off x="11521018" y="173620"/>
            <a:ext cx="493504" cy="381000"/>
          </a:xfrm>
          <a:prstGeom prst="rect">
            <a:avLst/>
          </a:prstGeom>
          <a:noFill/>
        </p:spPr>
        <p:txBody>
          <a:bodyPr wrap="square" rtlCol="0">
            <a:spAutoFit/>
          </a:bodyPr>
          <a:lstStyle/>
          <a:p>
            <a:r>
              <a:rPr lang="en-US" dirty="0"/>
              <a:t>43</a:t>
            </a:r>
          </a:p>
        </p:txBody>
      </p:sp>
    </p:spTree>
    <p:extLst>
      <p:ext uri="{BB962C8B-B14F-4D97-AF65-F5344CB8AC3E}">
        <p14:creationId xmlns:p14="http://schemas.microsoft.com/office/powerpoint/2010/main" val="4240435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7BE21-5C7B-0D6D-0E48-18DA0843FAA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33288FC-316E-05E9-9B05-79FAE53A32F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945BBA9-A0DD-4713-0BBB-9BA7A525CF4A}"/>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82454F4B-2DF6-1503-CEB0-18EC76D34167}"/>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1877D44D-504E-2086-1C2A-7AE9C88EC07B}"/>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USDA FOOD DATABASE</a:t>
            </a:r>
            <a:endParaRPr lang="en-US" sz="2700" dirty="0"/>
          </a:p>
        </p:txBody>
      </p:sp>
      <p:sp>
        <p:nvSpPr>
          <p:cNvPr id="18" name="Text 2">
            <a:extLst>
              <a:ext uri="{FF2B5EF4-FFF2-40B4-BE49-F238E27FC236}">
                <a16:creationId xmlns:a16="http://schemas.microsoft.com/office/drawing/2014/main" id="{5BF06094-03BB-0E70-61BE-63DF1A5B5F8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descr="A graph with text and numbers&#10;&#10;AI-generated content may be incorrect.">
            <a:extLst>
              <a:ext uri="{FF2B5EF4-FFF2-40B4-BE49-F238E27FC236}">
                <a16:creationId xmlns:a16="http://schemas.microsoft.com/office/drawing/2014/main" id="{95AF36CF-3DA9-A7FB-94F7-2F6A80082E96}"/>
              </a:ext>
            </a:extLst>
          </p:cNvPr>
          <p:cNvPicPr>
            <a:picLocks noChangeAspect="1"/>
          </p:cNvPicPr>
          <p:nvPr/>
        </p:nvPicPr>
        <p:blipFill>
          <a:blip r:embed="rId6"/>
          <a:stretch>
            <a:fillRect/>
          </a:stretch>
        </p:blipFill>
        <p:spPr>
          <a:xfrm>
            <a:off x="1792771" y="1314934"/>
            <a:ext cx="8606459" cy="4754478"/>
          </a:xfrm>
          <a:prstGeom prst="rect">
            <a:avLst/>
          </a:prstGeom>
        </p:spPr>
      </p:pic>
      <p:sp>
        <p:nvSpPr>
          <p:cNvPr id="7" name="TextBox 6">
            <a:extLst>
              <a:ext uri="{FF2B5EF4-FFF2-40B4-BE49-F238E27FC236}">
                <a16:creationId xmlns:a16="http://schemas.microsoft.com/office/drawing/2014/main" id="{26C8A137-D6EA-6CEC-F0FB-AD8272A50E4D}"/>
              </a:ext>
            </a:extLst>
          </p:cNvPr>
          <p:cNvSpPr txBox="1"/>
          <p:nvPr/>
        </p:nvSpPr>
        <p:spPr>
          <a:xfrm>
            <a:off x="11521018" y="173620"/>
            <a:ext cx="493504" cy="381000"/>
          </a:xfrm>
          <a:prstGeom prst="rect">
            <a:avLst/>
          </a:prstGeom>
          <a:noFill/>
        </p:spPr>
        <p:txBody>
          <a:bodyPr wrap="square" rtlCol="0">
            <a:spAutoFit/>
          </a:bodyPr>
          <a:lstStyle/>
          <a:p>
            <a:r>
              <a:rPr lang="en-US" dirty="0"/>
              <a:t>44</a:t>
            </a:r>
          </a:p>
        </p:txBody>
      </p:sp>
    </p:spTree>
    <p:extLst>
      <p:ext uri="{BB962C8B-B14F-4D97-AF65-F5344CB8AC3E}">
        <p14:creationId xmlns:p14="http://schemas.microsoft.com/office/powerpoint/2010/main" val="3638882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E6C0D-5D25-E192-7738-1D444C16D4A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7BCEAA1-95AF-FEE8-C234-E6AD66B53E6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0E901A73-3DE6-BE7B-62E8-0D23C4EC84DD}"/>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3DE5D8B3-E9B1-E24C-80E7-2AE8362B4AE5}"/>
              </a:ext>
            </a:extLst>
          </p:cNvPr>
          <p:cNvPicPr>
            <a:picLocks noChangeAspect="1"/>
          </p:cNvPicPr>
          <p:nvPr/>
        </p:nvPicPr>
        <p:blipFill>
          <a:blip r:embed="rId5"/>
          <a:stretch>
            <a:fillRect/>
          </a:stretch>
        </p:blipFill>
        <p:spPr>
          <a:xfrm>
            <a:off x="161925" y="1814693"/>
            <a:ext cx="11939879" cy="4428764"/>
          </a:xfrm>
          <a:prstGeom prst="rect">
            <a:avLst/>
          </a:prstGeom>
        </p:spPr>
      </p:pic>
      <p:sp>
        <p:nvSpPr>
          <p:cNvPr id="16" name="Text 0">
            <a:extLst>
              <a:ext uri="{FF2B5EF4-FFF2-40B4-BE49-F238E27FC236}">
                <a16:creationId xmlns:a16="http://schemas.microsoft.com/office/drawing/2014/main" id="{C016138D-7524-8299-AB57-225D993C7437}"/>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63462446-AEA9-8ACF-0E13-C67D2533A53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4864A8-FFA7-C1CF-2369-6B2269982D6F}"/>
              </a:ext>
            </a:extLst>
          </p:cNvPr>
          <p:cNvSpPr txBox="1"/>
          <p:nvPr/>
        </p:nvSpPr>
        <p:spPr>
          <a:xfrm>
            <a:off x="299098" y="1882433"/>
            <a:ext cx="11847804" cy="421173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Phân tích hàm lượng trung vị của kẽm theo nhóm thực phẩm</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Cao nhất: Beef Products (&gt;5 mg), tiếp theo là Lamb, Veal &amp; Game Products và Nut &amp; Seed Products.</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Tương đối cao: Breakfast Cereals, Spices &amp; Herbs, Poultry và Pork Products.</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Thấp nhất: Beverages, Fruits &amp; Juices, Fats &amp; Oils – gần như không chứa kẽm đáng kể.</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Kết luận: Thực phẩm động vật và hạt là nguồn kẽm chính, trong khi thực vật và đồ uống có hàm lượng thấp hơn rõ rệt.</a:t>
            </a:r>
          </a:p>
        </p:txBody>
      </p:sp>
      <p:sp>
        <p:nvSpPr>
          <p:cNvPr id="7" name="TextBox 6">
            <a:extLst>
              <a:ext uri="{FF2B5EF4-FFF2-40B4-BE49-F238E27FC236}">
                <a16:creationId xmlns:a16="http://schemas.microsoft.com/office/drawing/2014/main" id="{ABD6B7CF-D480-0A4A-073C-7EF6225D7F48}"/>
              </a:ext>
            </a:extLst>
          </p:cNvPr>
          <p:cNvSpPr txBox="1"/>
          <p:nvPr/>
        </p:nvSpPr>
        <p:spPr>
          <a:xfrm>
            <a:off x="11521018" y="173620"/>
            <a:ext cx="493504" cy="381000"/>
          </a:xfrm>
          <a:prstGeom prst="rect">
            <a:avLst/>
          </a:prstGeom>
          <a:noFill/>
        </p:spPr>
        <p:txBody>
          <a:bodyPr wrap="square" rtlCol="0">
            <a:spAutoFit/>
          </a:bodyPr>
          <a:lstStyle/>
          <a:p>
            <a:r>
              <a:rPr lang="en-US" dirty="0"/>
              <a:t>45</a:t>
            </a:r>
          </a:p>
        </p:txBody>
      </p:sp>
    </p:spTree>
    <p:extLst>
      <p:ext uri="{BB962C8B-B14F-4D97-AF65-F5344CB8AC3E}">
        <p14:creationId xmlns:p14="http://schemas.microsoft.com/office/powerpoint/2010/main" val="2507314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4A3A9-1C1B-D64B-7FFB-D638EDCD82C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59442E2-AD21-7978-08A0-885214CB8B29}"/>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410F647-01DA-3499-6468-D1C988A17A04}"/>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D98E7EE8-3B35-85E5-A530-A1B298B5FB09}"/>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4ED6140E-66C8-93A6-DC29-1FC00B6A68F9}"/>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USDA FOOD DATABASE</a:t>
            </a:r>
            <a:endParaRPr lang="en-US" sz="2700" dirty="0"/>
          </a:p>
        </p:txBody>
      </p:sp>
      <p:sp>
        <p:nvSpPr>
          <p:cNvPr id="18" name="Text 2">
            <a:extLst>
              <a:ext uri="{FF2B5EF4-FFF2-40B4-BE49-F238E27FC236}">
                <a16:creationId xmlns:a16="http://schemas.microsoft.com/office/drawing/2014/main" id="{D6E034A0-7038-3EAA-B5F8-BE10960C281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548BFC47-8619-60EC-FB3A-F89E4F635250}"/>
              </a:ext>
            </a:extLst>
          </p:cNvPr>
          <p:cNvPicPr>
            <a:picLocks noChangeAspect="1"/>
          </p:cNvPicPr>
          <p:nvPr/>
        </p:nvPicPr>
        <p:blipFill>
          <a:blip r:embed="rId6"/>
          <a:stretch>
            <a:fillRect/>
          </a:stretch>
        </p:blipFill>
        <p:spPr>
          <a:xfrm>
            <a:off x="2807665" y="1245989"/>
            <a:ext cx="6400165" cy="4749818"/>
          </a:xfrm>
          <a:prstGeom prst="rect">
            <a:avLst/>
          </a:prstGeom>
        </p:spPr>
      </p:pic>
      <p:sp>
        <p:nvSpPr>
          <p:cNvPr id="7" name="TextBox 6">
            <a:extLst>
              <a:ext uri="{FF2B5EF4-FFF2-40B4-BE49-F238E27FC236}">
                <a16:creationId xmlns:a16="http://schemas.microsoft.com/office/drawing/2014/main" id="{9D0940BD-900C-7F68-29B9-3DEA96505A22}"/>
              </a:ext>
            </a:extLst>
          </p:cNvPr>
          <p:cNvSpPr txBox="1"/>
          <p:nvPr/>
        </p:nvSpPr>
        <p:spPr>
          <a:xfrm>
            <a:off x="11521018" y="173620"/>
            <a:ext cx="493504" cy="381000"/>
          </a:xfrm>
          <a:prstGeom prst="rect">
            <a:avLst/>
          </a:prstGeom>
          <a:noFill/>
        </p:spPr>
        <p:txBody>
          <a:bodyPr wrap="square" rtlCol="0">
            <a:spAutoFit/>
          </a:bodyPr>
          <a:lstStyle/>
          <a:p>
            <a:r>
              <a:rPr lang="en-US" dirty="0"/>
              <a:t>46</a:t>
            </a:r>
          </a:p>
        </p:txBody>
      </p:sp>
    </p:spTree>
    <p:extLst>
      <p:ext uri="{BB962C8B-B14F-4D97-AF65-F5344CB8AC3E}">
        <p14:creationId xmlns:p14="http://schemas.microsoft.com/office/powerpoint/2010/main" val="127149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2DE9-331C-F518-ADF6-81E2E117C18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4B42F2E-968F-DE08-47CB-86633A5F498C}"/>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5211CEB-5350-50BA-752C-24F56ACB50F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3517A813-4F13-F630-6FC5-E36BFD877935}"/>
              </a:ext>
            </a:extLst>
          </p:cNvPr>
          <p:cNvPicPr>
            <a:picLocks noChangeAspect="1"/>
          </p:cNvPicPr>
          <p:nvPr/>
        </p:nvPicPr>
        <p:blipFill>
          <a:blip r:embed="rId5"/>
          <a:stretch>
            <a:fillRect/>
          </a:stretch>
        </p:blipFill>
        <p:spPr>
          <a:xfrm>
            <a:off x="161925" y="1243193"/>
            <a:ext cx="11939879" cy="5403650"/>
          </a:xfrm>
          <a:prstGeom prst="rect">
            <a:avLst/>
          </a:prstGeom>
        </p:spPr>
      </p:pic>
      <p:sp>
        <p:nvSpPr>
          <p:cNvPr id="16" name="Text 0">
            <a:extLst>
              <a:ext uri="{FF2B5EF4-FFF2-40B4-BE49-F238E27FC236}">
                <a16:creationId xmlns:a16="http://schemas.microsoft.com/office/drawing/2014/main" id="{20A3A22E-9F92-AB75-AE94-AC0FEC0E0463}"/>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B6EF0C8C-64B7-5530-7ED4-161332A60BA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E50F1F9-BC2E-DF3D-80E8-E98B6C81F508}"/>
              </a:ext>
            </a:extLst>
          </p:cNvPr>
          <p:cNvSpPr txBox="1"/>
          <p:nvPr/>
        </p:nvSpPr>
        <p:spPr>
          <a:xfrm>
            <a:off x="299098" y="1250173"/>
            <a:ext cx="11847804" cy="539667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Thực phẩm có hàm lượng axit amin cao nhất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Đạm đậu nành (Soy protein isolate): chứa nhiều axit amin nhất (Aspartic, Glutamic, Isoleucine, Leucine, v.v.) → nguồn protein thực vật chất lượng cao.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Gelatin: giàu Alanine, Glycine, Proline.</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Hải sản (cá tuyết, hải cẩu, sư tử biển): chứa nhiều Methionine, Lysine, Tryptophan.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Đặc biệt: một số món chế biến như KFC chicken hay cá voi khô cũng có hàm lượng axit amin cao.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Kết luận: Các thực phẩm giàu protein (đặc biệt là đậu nành, gelatin, hải sản) là nguồn axit amin thiết yếu cho cơ thể.</a:t>
            </a:r>
          </a:p>
        </p:txBody>
      </p:sp>
      <p:sp>
        <p:nvSpPr>
          <p:cNvPr id="7" name="TextBox 6">
            <a:extLst>
              <a:ext uri="{FF2B5EF4-FFF2-40B4-BE49-F238E27FC236}">
                <a16:creationId xmlns:a16="http://schemas.microsoft.com/office/drawing/2014/main" id="{06E96693-35DD-4504-F28B-DDC6AC32DADE}"/>
              </a:ext>
            </a:extLst>
          </p:cNvPr>
          <p:cNvSpPr txBox="1"/>
          <p:nvPr/>
        </p:nvSpPr>
        <p:spPr>
          <a:xfrm>
            <a:off x="11521018" y="173620"/>
            <a:ext cx="493504" cy="381000"/>
          </a:xfrm>
          <a:prstGeom prst="rect">
            <a:avLst/>
          </a:prstGeom>
          <a:noFill/>
        </p:spPr>
        <p:txBody>
          <a:bodyPr wrap="square" rtlCol="0">
            <a:spAutoFit/>
          </a:bodyPr>
          <a:lstStyle/>
          <a:p>
            <a:r>
              <a:rPr lang="en-US" dirty="0"/>
              <a:t>47</a:t>
            </a:r>
          </a:p>
        </p:txBody>
      </p:sp>
    </p:spTree>
    <p:extLst>
      <p:ext uri="{BB962C8B-B14F-4D97-AF65-F5344CB8AC3E}">
        <p14:creationId xmlns:p14="http://schemas.microsoft.com/office/powerpoint/2010/main" val="2967498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64093-00FD-2B91-78B5-297A09D271B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C87779B-6692-0DFC-2A4D-308DEAF2731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7462499F-027C-24F2-D436-EBEA43ADD2B4}"/>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5C877F10-EBFC-FCAC-26D0-B2C37458980F}"/>
              </a:ext>
            </a:extLst>
          </p:cNvPr>
          <p:cNvPicPr>
            <a:picLocks noChangeAspect="1"/>
          </p:cNvPicPr>
          <p:nvPr/>
        </p:nvPicPr>
        <p:blipFill>
          <a:blip r:embed="rId5"/>
          <a:stretch>
            <a:fillRect/>
          </a:stretch>
        </p:blipFill>
        <p:spPr>
          <a:xfrm>
            <a:off x="161925" y="1830356"/>
            <a:ext cx="11939879" cy="4165452"/>
          </a:xfrm>
          <a:prstGeom prst="rect">
            <a:avLst/>
          </a:prstGeom>
        </p:spPr>
      </p:pic>
      <p:sp>
        <p:nvSpPr>
          <p:cNvPr id="16" name="Text 0">
            <a:extLst>
              <a:ext uri="{FF2B5EF4-FFF2-40B4-BE49-F238E27FC236}">
                <a16:creationId xmlns:a16="http://schemas.microsoft.com/office/drawing/2014/main" id="{919A6192-072A-5150-A694-971DCEDE0559}"/>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E6660E9E-76F4-ACE3-0EDC-CFAD388E101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BB9D80-A0E6-014A-6279-757760DD0FB5}"/>
              </a:ext>
            </a:extLst>
          </p:cNvPr>
          <p:cNvSpPr txBox="1"/>
          <p:nvPr/>
        </p:nvSpPr>
        <p:spPr>
          <a:xfrm>
            <a:off x="344196" y="1962206"/>
            <a:ext cx="11847804" cy="3580788"/>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Đa dạng dữ liệu:</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“Vegetables and Vegetable Products” chiếm tỷ lệ lớn nhất, phản ánh sự ưu tiên của USDA đối với thực phẩm thực vật – phù hợp với xu hướng ăn uống lành mạnh.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nhóm như “Beef Products” và “Baked Products” giúp dữ liệu trở nên toàn diện, bao phủ cả thực phẩm tươi và chế biến.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942470-60C2-9572-51A0-A3C4D788062B}"/>
              </a:ext>
            </a:extLst>
          </p:cNvPr>
          <p:cNvSpPr txBox="1"/>
          <p:nvPr/>
        </p:nvSpPr>
        <p:spPr>
          <a:xfrm>
            <a:off x="11521018" y="173620"/>
            <a:ext cx="493504" cy="381000"/>
          </a:xfrm>
          <a:prstGeom prst="rect">
            <a:avLst/>
          </a:prstGeom>
          <a:noFill/>
        </p:spPr>
        <p:txBody>
          <a:bodyPr wrap="square" rtlCol="0">
            <a:spAutoFit/>
          </a:bodyPr>
          <a:lstStyle/>
          <a:p>
            <a:r>
              <a:rPr lang="en-US" dirty="0"/>
              <a:t>48</a:t>
            </a:r>
          </a:p>
        </p:txBody>
      </p:sp>
    </p:spTree>
    <p:extLst>
      <p:ext uri="{BB962C8B-B14F-4D97-AF65-F5344CB8AC3E}">
        <p14:creationId xmlns:p14="http://schemas.microsoft.com/office/powerpoint/2010/main" val="230912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19234-E6B1-9D2D-F3D6-C75FC2D8311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BECE9B5-4E85-A14C-27BE-F3A5F1F039E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CC8D4A4-1598-749C-70DD-1200FBCC0853}"/>
              </a:ext>
            </a:extLst>
          </p:cNvPr>
          <p:cNvPicPr>
            <a:picLocks noChangeAspect="1"/>
          </p:cNvPicPr>
          <p:nvPr/>
        </p:nvPicPr>
        <p:blipFill>
          <a:blip r:embed="rId4"/>
          <a:stretch>
            <a:fillRect/>
          </a:stretch>
        </p:blipFill>
        <p:spPr>
          <a:xfrm>
            <a:off x="457200" y="914400"/>
            <a:ext cx="914400" cy="38100"/>
          </a:xfrm>
          <a:prstGeom prst="rect">
            <a:avLst/>
          </a:prstGeom>
        </p:spPr>
      </p:pic>
      <p:pic>
        <p:nvPicPr>
          <p:cNvPr id="10" name="Image 8" descr="preencoded.png">
            <a:extLst>
              <a:ext uri="{FF2B5EF4-FFF2-40B4-BE49-F238E27FC236}">
                <a16:creationId xmlns:a16="http://schemas.microsoft.com/office/drawing/2014/main" id="{0D75C16C-3855-BF41-6045-E81332DEC04A}"/>
              </a:ext>
            </a:extLst>
          </p:cNvPr>
          <p:cNvPicPr>
            <a:picLocks noChangeAspect="1"/>
          </p:cNvPicPr>
          <p:nvPr/>
        </p:nvPicPr>
        <p:blipFill>
          <a:blip r:embed="rId5"/>
          <a:stretch>
            <a:fillRect/>
          </a:stretch>
        </p:blipFill>
        <p:spPr>
          <a:xfrm>
            <a:off x="361950" y="1420586"/>
            <a:ext cx="11277600" cy="4335623"/>
          </a:xfrm>
          <a:prstGeom prst="rect">
            <a:avLst/>
          </a:prstGeom>
        </p:spPr>
      </p:pic>
      <p:pic>
        <p:nvPicPr>
          <p:cNvPr id="11" name="Image 9" descr="preencoded.png">
            <a:extLst>
              <a:ext uri="{FF2B5EF4-FFF2-40B4-BE49-F238E27FC236}">
                <a16:creationId xmlns:a16="http://schemas.microsoft.com/office/drawing/2014/main" id="{5C4FFFD4-01C4-C7CB-E506-98ECD794505B}"/>
              </a:ext>
            </a:extLst>
          </p:cNvPr>
          <p:cNvPicPr>
            <a:picLocks noChangeAspect="1"/>
          </p:cNvPicPr>
          <p:nvPr/>
        </p:nvPicPr>
        <p:blipFill>
          <a:blip r:embed="rId6"/>
          <a:stretch>
            <a:fillRect/>
          </a:stretch>
        </p:blipFill>
        <p:spPr>
          <a:xfrm>
            <a:off x="699672" y="1597724"/>
            <a:ext cx="419100" cy="495300"/>
          </a:xfrm>
          <a:prstGeom prst="rect">
            <a:avLst/>
          </a:prstGeom>
        </p:spPr>
      </p:pic>
      <p:pic>
        <p:nvPicPr>
          <p:cNvPr id="12" name="Image 10" descr="preencoded.png">
            <a:extLst>
              <a:ext uri="{FF2B5EF4-FFF2-40B4-BE49-F238E27FC236}">
                <a16:creationId xmlns:a16="http://schemas.microsoft.com/office/drawing/2014/main" id="{C6758DD4-5CC4-D4C9-A3F1-729847295AF3}"/>
              </a:ext>
            </a:extLst>
          </p:cNvPr>
          <p:cNvPicPr>
            <a:picLocks noChangeAspect="1"/>
          </p:cNvPicPr>
          <p:nvPr/>
        </p:nvPicPr>
        <p:blipFill>
          <a:blip r:embed="rId7"/>
          <a:stretch>
            <a:fillRect/>
          </a:stretch>
        </p:blipFill>
        <p:spPr>
          <a:xfrm>
            <a:off x="813972" y="1712024"/>
            <a:ext cx="190500" cy="266700"/>
          </a:xfrm>
          <a:prstGeom prst="rect">
            <a:avLst/>
          </a:prstGeom>
        </p:spPr>
      </p:pic>
      <p:sp>
        <p:nvSpPr>
          <p:cNvPr id="16" name="Text 0">
            <a:extLst>
              <a:ext uri="{FF2B5EF4-FFF2-40B4-BE49-F238E27FC236}">
                <a16:creationId xmlns:a16="http://schemas.microsoft.com/office/drawing/2014/main" id="{52F9107C-DB2C-0106-F671-1E9A76BF3CB9}"/>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5D4B8CF8-6E83-B7DE-FE0D-6083CA9ED187}"/>
              </a:ext>
            </a:extLst>
          </p:cNvPr>
          <p:cNvSpPr/>
          <p:nvPr/>
        </p:nvSpPr>
        <p:spPr>
          <a:xfrm>
            <a:off x="1600854" y="1712024"/>
            <a:ext cx="4381500" cy="266700"/>
          </a:xfrm>
          <a:prstGeom prst="rect">
            <a:avLst/>
          </a:prstGeom>
          <a:noFill/>
          <a:ln/>
        </p:spPr>
        <p:txBody>
          <a:bodyPr wrap="square" lIns="0" tIns="0" rIns="0" bIns="0" rtlCol="0" anchor="t"/>
          <a:lstStyle/>
          <a:p>
            <a:pPr marL="0" indent="0">
              <a:lnSpc>
                <a:spcPts val="2100"/>
              </a:lnSpc>
              <a:buNone/>
            </a:pP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Kỹ</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thuật</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endParaRPr lang="en-US" sz="2200"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90119482-12E6-C369-AD86-46D9E4B315A6}"/>
              </a:ext>
            </a:extLst>
          </p:cNvPr>
          <p:cNvSpPr/>
          <p:nvPr/>
        </p:nvSpPr>
        <p:spPr>
          <a:xfrm>
            <a:off x="813972" y="2766122"/>
            <a:ext cx="10730328" cy="4940963"/>
          </a:xfrm>
          <a:prstGeom prst="rect">
            <a:avLst/>
          </a:prstGeom>
          <a:noFill/>
          <a:ln/>
        </p:spPr>
        <p:txBody>
          <a:bodyPr wrap="square" lIns="0" tIns="0" rIns="0" bIns="0" rtlCol="0" anchor="t"/>
          <a:lstStyle/>
          <a:p>
            <a:pPr marL="0" indent="0">
              <a:spcAft>
                <a:spcPts val="600"/>
              </a:spcAft>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Phân tích, tổng hợp &amp; trực quan hóa</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Thống kê: value_counts(), groupby(), pivot_table()</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Gộp bảng: merge(), join()</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Thống kê mô tả: mean(), median(), std(), cumsum()</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Trực quan hóa: Matplotlib, Seaborn (bar, line, scatter, heatmap)</a:t>
            </a:r>
            <a:endParaRPr lang="en-US" sz="2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1CD0BFC-B2D7-8A25-31B8-BD1D158CBFB6}"/>
              </a:ext>
            </a:extLst>
          </p:cNvPr>
          <p:cNvSpPr txBox="1"/>
          <p:nvPr/>
        </p:nvSpPr>
        <p:spPr>
          <a:xfrm>
            <a:off x="11488048" y="138793"/>
            <a:ext cx="493504" cy="381000"/>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440692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DFFE-67CD-8CF7-3889-CCF13B3F567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605F935-1E01-2E59-71B4-03B9D4DD0E1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EE4BEA8-8E83-2027-8F4C-179C04D9F0E7}"/>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570B84F6-8335-2288-7F89-756E63F8F6F4}"/>
              </a:ext>
            </a:extLst>
          </p:cNvPr>
          <p:cNvPicPr>
            <a:picLocks noChangeAspect="1"/>
          </p:cNvPicPr>
          <p:nvPr/>
        </p:nvPicPr>
        <p:blipFill>
          <a:blip r:embed="rId5"/>
          <a:stretch>
            <a:fillRect/>
          </a:stretch>
        </p:blipFill>
        <p:spPr>
          <a:xfrm>
            <a:off x="161925" y="1857736"/>
            <a:ext cx="11939879" cy="3644993"/>
          </a:xfrm>
          <a:prstGeom prst="rect">
            <a:avLst/>
          </a:prstGeom>
        </p:spPr>
      </p:pic>
      <p:sp>
        <p:nvSpPr>
          <p:cNvPr id="16" name="Text 0">
            <a:extLst>
              <a:ext uri="{FF2B5EF4-FFF2-40B4-BE49-F238E27FC236}">
                <a16:creationId xmlns:a16="http://schemas.microsoft.com/office/drawing/2014/main" id="{3F2BFD74-2445-FB8B-80D1-4047CE86024C}"/>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86AD648B-EA21-6F7B-86B4-3DD6AD82B34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97D0BF-D380-5D77-05C4-5D77924871BF}"/>
              </a:ext>
            </a:extLst>
          </p:cNvPr>
          <p:cNvSpPr txBox="1"/>
          <p:nvPr/>
        </p:nvSpPr>
        <p:spPr>
          <a:xfrm>
            <a:off x="254000" y="1972036"/>
            <a:ext cx="11847804" cy="3103735"/>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Về hàm lượng kẽm (Zn):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Thịt bò, cừu và các loại hạt có hàm lượng cao nhất.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Đồ uống và trái cây chứa rất ít.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Gợi ý xây dựng chế độ dinh dưỡng cân bằng khoáng chất giữa nguồn thực vật và động vật.</a:t>
            </a:r>
          </a:p>
        </p:txBody>
      </p:sp>
      <p:sp>
        <p:nvSpPr>
          <p:cNvPr id="5" name="TextBox 4">
            <a:extLst>
              <a:ext uri="{FF2B5EF4-FFF2-40B4-BE49-F238E27FC236}">
                <a16:creationId xmlns:a16="http://schemas.microsoft.com/office/drawing/2014/main" id="{8820B1C7-68D7-4BA3-3080-BF6BE1B5594F}"/>
              </a:ext>
            </a:extLst>
          </p:cNvPr>
          <p:cNvSpPr txBox="1"/>
          <p:nvPr/>
        </p:nvSpPr>
        <p:spPr>
          <a:xfrm>
            <a:off x="11521018" y="173620"/>
            <a:ext cx="493504" cy="381000"/>
          </a:xfrm>
          <a:prstGeom prst="rect">
            <a:avLst/>
          </a:prstGeom>
          <a:noFill/>
        </p:spPr>
        <p:txBody>
          <a:bodyPr wrap="square" rtlCol="0">
            <a:spAutoFit/>
          </a:bodyPr>
          <a:lstStyle/>
          <a:p>
            <a:r>
              <a:rPr lang="en-US" dirty="0"/>
              <a:t>49</a:t>
            </a:r>
          </a:p>
        </p:txBody>
      </p:sp>
    </p:spTree>
    <p:extLst>
      <p:ext uri="{BB962C8B-B14F-4D97-AF65-F5344CB8AC3E}">
        <p14:creationId xmlns:p14="http://schemas.microsoft.com/office/powerpoint/2010/main" val="3259818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FB48-ECEC-F76C-A318-B145DBD7FF9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B38AEC4-0EA6-05E9-E391-6A5DF654C85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E5D42D0-7371-B4A4-72C3-5868F8C80523}"/>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48372A5A-F739-B04E-9EF3-D55368646D29}"/>
              </a:ext>
            </a:extLst>
          </p:cNvPr>
          <p:cNvPicPr>
            <a:picLocks noChangeAspect="1"/>
          </p:cNvPicPr>
          <p:nvPr/>
        </p:nvPicPr>
        <p:blipFill>
          <a:blip r:embed="rId5"/>
          <a:stretch>
            <a:fillRect/>
          </a:stretch>
        </p:blipFill>
        <p:spPr>
          <a:xfrm>
            <a:off x="161925" y="1866489"/>
            <a:ext cx="11939879" cy="4376968"/>
          </a:xfrm>
          <a:prstGeom prst="rect">
            <a:avLst/>
          </a:prstGeom>
        </p:spPr>
      </p:pic>
      <p:sp>
        <p:nvSpPr>
          <p:cNvPr id="16" name="Text 0">
            <a:extLst>
              <a:ext uri="{FF2B5EF4-FFF2-40B4-BE49-F238E27FC236}">
                <a16:creationId xmlns:a16="http://schemas.microsoft.com/office/drawing/2014/main" id="{7CBAD1DF-DB37-B975-4FCB-69EF657A5D0D}"/>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A2CF1CA3-5DE9-C862-D872-DE01D5C6B7C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E88106-FEE5-9949-ABB0-8E49C43EF162}"/>
              </a:ext>
            </a:extLst>
          </p:cNvPr>
          <p:cNvSpPr txBox="1"/>
          <p:nvPr/>
        </p:nvSpPr>
        <p:spPr>
          <a:xfrm>
            <a:off x="299098" y="1866489"/>
            <a:ext cx="11847804" cy="4211730"/>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Axit amin: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Đạm đậu nành (Soy protein isolate) có hàm lượng cao nhất nhiều axit amin thiết yếu → nguồn protein thực vật chất lượng cao.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Gelatin và hải sản cũng giàu axit amin → quan trọng cho phát triển cơ bắp và tái tạo mô.</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Ý nghĩa:Phân tích giúp hiểu cách xử lý dữ liệu JSON phức tạp và rút ra ứng dụng thực tiễn trong dinh dưỡng, y học và khoa học thực phẩm.</a:t>
            </a:r>
          </a:p>
        </p:txBody>
      </p:sp>
      <p:sp>
        <p:nvSpPr>
          <p:cNvPr id="5" name="TextBox 4">
            <a:extLst>
              <a:ext uri="{FF2B5EF4-FFF2-40B4-BE49-F238E27FC236}">
                <a16:creationId xmlns:a16="http://schemas.microsoft.com/office/drawing/2014/main" id="{92D5A8ED-70B8-1F8D-3A52-8CF43CBB3B1C}"/>
              </a:ext>
            </a:extLst>
          </p:cNvPr>
          <p:cNvSpPr txBox="1"/>
          <p:nvPr/>
        </p:nvSpPr>
        <p:spPr>
          <a:xfrm>
            <a:off x="11521018" y="173620"/>
            <a:ext cx="493504" cy="381000"/>
          </a:xfrm>
          <a:prstGeom prst="rect">
            <a:avLst/>
          </a:prstGeom>
          <a:noFill/>
        </p:spPr>
        <p:txBody>
          <a:bodyPr wrap="square" rtlCol="0">
            <a:spAutoFit/>
          </a:bodyPr>
          <a:lstStyle/>
          <a:p>
            <a:r>
              <a:rPr lang="en-US" dirty="0"/>
              <a:t>50</a:t>
            </a:r>
          </a:p>
        </p:txBody>
      </p:sp>
    </p:spTree>
    <p:extLst>
      <p:ext uri="{BB962C8B-B14F-4D97-AF65-F5344CB8AC3E}">
        <p14:creationId xmlns:p14="http://schemas.microsoft.com/office/powerpoint/2010/main" val="3245075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41E66-FF7F-3E72-3873-B43F1896551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D43E968-719F-0FA6-B669-71B06A9A013D}"/>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6BFC7038-3AA9-B669-8D1F-CB86E6EEAD7C}"/>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254E1C58-A613-9959-9A5F-02BC5E4F540F}"/>
              </a:ext>
            </a:extLst>
          </p:cNvPr>
          <p:cNvPicPr>
            <a:picLocks noChangeAspect="1"/>
          </p:cNvPicPr>
          <p:nvPr/>
        </p:nvPicPr>
        <p:blipFill>
          <a:blip r:embed="rId5"/>
          <a:stretch>
            <a:fillRect/>
          </a:stretch>
        </p:blipFill>
        <p:spPr>
          <a:xfrm>
            <a:off x="161925" y="1357492"/>
            <a:ext cx="11939879" cy="5104267"/>
          </a:xfrm>
          <a:prstGeom prst="rect">
            <a:avLst/>
          </a:prstGeom>
        </p:spPr>
      </p:pic>
      <p:sp>
        <p:nvSpPr>
          <p:cNvPr id="16" name="Text 0">
            <a:extLst>
              <a:ext uri="{FF2B5EF4-FFF2-40B4-BE49-F238E27FC236}">
                <a16:creationId xmlns:a16="http://schemas.microsoft.com/office/drawing/2014/main" id="{54A294BB-257E-9114-D67C-37370F4A1C41}"/>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45111231-F460-37BF-F778-C1BD8D5E6453}"/>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with numbers and lines&#10;&#10;AI-generated content may be incorrect.">
            <a:extLst>
              <a:ext uri="{FF2B5EF4-FFF2-40B4-BE49-F238E27FC236}">
                <a16:creationId xmlns:a16="http://schemas.microsoft.com/office/drawing/2014/main" id="{444A08AE-5E98-32EF-001E-D19B20B51D1C}"/>
              </a:ext>
            </a:extLst>
          </p:cNvPr>
          <p:cNvPicPr>
            <a:picLocks noChangeAspect="1"/>
          </p:cNvPicPr>
          <p:nvPr/>
        </p:nvPicPr>
        <p:blipFill>
          <a:blip r:embed="rId6"/>
          <a:stretch>
            <a:fillRect/>
          </a:stretch>
        </p:blipFill>
        <p:spPr>
          <a:xfrm>
            <a:off x="2263617" y="1602082"/>
            <a:ext cx="7664767" cy="4859677"/>
          </a:xfrm>
          <a:prstGeom prst="rect">
            <a:avLst/>
          </a:prstGeom>
        </p:spPr>
      </p:pic>
      <p:sp>
        <p:nvSpPr>
          <p:cNvPr id="7" name="TextBox 6">
            <a:extLst>
              <a:ext uri="{FF2B5EF4-FFF2-40B4-BE49-F238E27FC236}">
                <a16:creationId xmlns:a16="http://schemas.microsoft.com/office/drawing/2014/main" id="{18A8D4F8-D327-DF29-E8FE-CFB3F0C30D6C}"/>
              </a:ext>
            </a:extLst>
          </p:cNvPr>
          <p:cNvSpPr txBox="1"/>
          <p:nvPr/>
        </p:nvSpPr>
        <p:spPr>
          <a:xfrm>
            <a:off x="11521018" y="173620"/>
            <a:ext cx="493504" cy="381000"/>
          </a:xfrm>
          <a:prstGeom prst="rect">
            <a:avLst/>
          </a:prstGeom>
          <a:noFill/>
        </p:spPr>
        <p:txBody>
          <a:bodyPr wrap="square" rtlCol="0">
            <a:spAutoFit/>
          </a:bodyPr>
          <a:lstStyle/>
          <a:p>
            <a:r>
              <a:rPr lang="en-US" dirty="0"/>
              <a:t>51</a:t>
            </a:r>
          </a:p>
        </p:txBody>
      </p:sp>
    </p:spTree>
    <p:extLst>
      <p:ext uri="{BB962C8B-B14F-4D97-AF65-F5344CB8AC3E}">
        <p14:creationId xmlns:p14="http://schemas.microsoft.com/office/powerpoint/2010/main" val="443483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DE23A-0A2B-A6A2-C9D3-1BD63F17916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3D21767-4990-032B-A8D7-301415AE933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8B8DC91-1EE2-E2AA-DF87-0E7462A40DBA}"/>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2FD8F2ED-882A-86C8-0643-F4F60D407729}"/>
              </a:ext>
            </a:extLst>
          </p:cNvPr>
          <p:cNvPicPr>
            <a:picLocks noChangeAspect="1"/>
          </p:cNvPicPr>
          <p:nvPr/>
        </p:nvPicPr>
        <p:blipFill>
          <a:blip r:embed="rId5"/>
          <a:stretch>
            <a:fillRect/>
          </a:stretch>
        </p:blipFill>
        <p:spPr>
          <a:xfrm>
            <a:off x="161925" y="1243194"/>
            <a:ext cx="11939879" cy="5110953"/>
          </a:xfrm>
          <a:prstGeom prst="rect">
            <a:avLst/>
          </a:prstGeom>
        </p:spPr>
      </p:pic>
      <p:sp>
        <p:nvSpPr>
          <p:cNvPr id="16" name="Text 0">
            <a:extLst>
              <a:ext uri="{FF2B5EF4-FFF2-40B4-BE49-F238E27FC236}">
                <a16:creationId xmlns:a16="http://schemas.microsoft.com/office/drawing/2014/main" id="{38F3DC11-5C82-9AF2-2B39-123BB3BCA64C}"/>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F25A0F7A-17DC-F3AA-716A-7FE480BDAEF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72EEB9-0035-54F0-CF08-E85DA61299D8}"/>
              </a:ext>
            </a:extLst>
          </p:cNvPr>
          <p:cNvSpPr txBox="1"/>
          <p:nvPr/>
        </p:nvSpPr>
        <p:spPr>
          <a:xfrm>
            <a:off x="254000" y="1303116"/>
            <a:ext cx="11847804" cy="4765728"/>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góp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Đảng Dân chủ nhận được nhiều ủng hộ từ các nghề học thuật và chuyên môn như Giáo sư (Professor), Luật sư (Attorney/Lawyer).</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Đảng Cộng hòa lại được hỗ trợ mạnh từ giới doanh nhân và điều hành như Chủ tịch (President), Giám đốc điều hành (CEO, Executive), Nhà đầu tư (Investor).</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Nội trợ (Homemaker) là nhóm đóng góp lớn nhất, nghiêng hẳn về Cộng hòa.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Người nghỉ hưu (Retired) đóng góp cao và cân bằng cho cả hai phe, thể hiện vai trò cử tri trọng yếu.</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07DEDC-9F63-3E97-1B45-068A0E4BA375}"/>
              </a:ext>
            </a:extLst>
          </p:cNvPr>
          <p:cNvSpPr txBox="1"/>
          <p:nvPr/>
        </p:nvSpPr>
        <p:spPr>
          <a:xfrm>
            <a:off x="11521018" y="173620"/>
            <a:ext cx="493504" cy="381000"/>
          </a:xfrm>
          <a:prstGeom prst="rect">
            <a:avLst/>
          </a:prstGeom>
          <a:noFill/>
        </p:spPr>
        <p:txBody>
          <a:bodyPr wrap="square" rtlCol="0">
            <a:spAutoFit/>
          </a:bodyPr>
          <a:lstStyle/>
          <a:p>
            <a:r>
              <a:rPr lang="en-US" dirty="0"/>
              <a:t>52</a:t>
            </a:r>
          </a:p>
        </p:txBody>
      </p:sp>
    </p:spTree>
    <p:extLst>
      <p:ext uri="{BB962C8B-B14F-4D97-AF65-F5344CB8AC3E}">
        <p14:creationId xmlns:p14="http://schemas.microsoft.com/office/powerpoint/2010/main" val="3745251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800A-B81D-E022-AE34-D99DDAD7DD0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7F66F47-CD2B-67F0-D5C1-A062FF81A12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D33CD75-C93E-7233-4518-C46F1D391EFF}"/>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8A08300-4976-5AB1-432B-3F59FE5C09E9}"/>
              </a:ext>
            </a:extLst>
          </p:cNvPr>
          <p:cNvPicPr>
            <a:picLocks noChangeAspect="1"/>
          </p:cNvPicPr>
          <p:nvPr/>
        </p:nvPicPr>
        <p:blipFill>
          <a:blip r:embed="rId5"/>
          <a:stretch>
            <a:fillRect/>
          </a:stretch>
        </p:blipFill>
        <p:spPr>
          <a:xfrm>
            <a:off x="161925" y="1357492"/>
            <a:ext cx="11939879" cy="5104267"/>
          </a:xfrm>
          <a:prstGeom prst="rect">
            <a:avLst/>
          </a:prstGeom>
        </p:spPr>
      </p:pic>
      <p:sp>
        <p:nvSpPr>
          <p:cNvPr id="16" name="Text 0">
            <a:extLst>
              <a:ext uri="{FF2B5EF4-FFF2-40B4-BE49-F238E27FC236}">
                <a16:creationId xmlns:a16="http://schemas.microsoft.com/office/drawing/2014/main" id="{2E1A3B25-778F-131C-E490-56BFDF77D516}"/>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C069C9F1-68B4-5D7E-4730-C214E269AC64}"/>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411C250D-2438-7AE0-3DAC-BA3A2C9957ED}"/>
              </a:ext>
            </a:extLst>
          </p:cNvPr>
          <p:cNvPicPr>
            <a:picLocks noChangeAspect="1"/>
          </p:cNvPicPr>
          <p:nvPr/>
        </p:nvPicPr>
        <p:blipFill>
          <a:blip r:embed="rId6"/>
          <a:stretch>
            <a:fillRect/>
          </a:stretch>
        </p:blipFill>
        <p:spPr>
          <a:xfrm>
            <a:off x="2435384" y="1490842"/>
            <a:ext cx="7321233" cy="4899128"/>
          </a:xfrm>
          <a:prstGeom prst="rect">
            <a:avLst/>
          </a:prstGeom>
        </p:spPr>
      </p:pic>
      <p:sp>
        <p:nvSpPr>
          <p:cNvPr id="7" name="TextBox 6">
            <a:extLst>
              <a:ext uri="{FF2B5EF4-FFF2-40B4-BE49-F238E27FC236}">
                <a16:creationId xmlns:a16="http://schemas.microsoft.com/office/drawing/2014/main" id="{CB8FC63D-F507-7D3D-16B0-09D91301B68A}"/>
              </a:ext>
            </a:extLst>
          </p:cNvPr>
          <p:cNvSpPr txBox="1"/>
          <p:nvPr/>
        </p:nvSpPr>
        <p:spPr>
          <a:xfrm>
            <a:off x="11521018" y="173620"/>
            <a:ext cx="493504" cy="381000"/>
          </a:xfrm>
          <a:prstGeom prst="rect">
            <a:avLst/>
          </a:prstGeom>
          <a:noFill/>
        </p:spPr>
        <p:txBody>
          <a:bodyPr wrap="square" rtlCol="0">
            <a:spAutoFit/>
          </a:bodyPr>
          <a:lstStyle/>
          <a:p>
            <a:r>
              <a:rPr lang="en-US" dirty="0"/>
              <a:t>52</a:t>
            </a:r>
          </a:p>
        </p:txBody>
      </p:sp>
    </p:spTree>
    <p:extLst>
      <p:ext uri="{BB962C8B-B14F-4D97-AF65-F5344CB8AC3E}">
        <p14:creationId xmlns:p14="http://schemas.microsoft.com/office/powerpoint/2010/main" val="2324783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2FA0B-9097-27C7-1BAF-99475A5A97E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1D2D11E-BF68-1CC3-CEDA-926AC3EB6227}"/>
              </a:ext>
            </a:extLst>
          </p:cNvPr>
          <p:cNvPicPr>
            <a:picLocks noChangeAspect="1"/>
          </p:cNvPicPr>
          <p:nvPr/>
        </p:nvPicPr>
        <p:blipFill>
          <a:blip r:embed="rId3"/>
          <a:stretch>
            <a:fillRect/>
          </a:stretch>
        </p:blipFill>
        <p:spPr>
          <a:xfrm>
            <a:off x="20216" y="0"/>
            <a:ext cx="12192000" cy="6858000"/>
          </a:xfrm>
          <a:prstGeom prst="rect">
            <a:avLst/>
          </a:prstGeom>
        </p:spPr>
      </p:pic>
      <p:pic>
        <p:nvPicPr>
          <p:cNvPr id="3" name="Image 1" descr="preencoded.png">
            <a:extLst>
              <a:ext uri="{FF2B5EF4-FFF2-40B4-BE49-F238E27FC236}">
                <a16:creationId xmlns:a16="http://schemas.microsoft.com/office/drawing/2014/main" id="{E92EFB9D-833A-DD52-C8C1-56E0C2E3084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AA69BEE2-39A8-2D42-3C18-195E60964561}"/>
              </a:ext>
            </a:extLst>
          </p:cNvPr>
          <p:cNvPicPr>
            <a:picLocks noChangeAspect="1"/>
          </p:cNvPicPr>
          <p:nvPr/>
        </p:nvPicPr>
        <p:blipFill>
          <a:blip r:embed="rId5"/>
          <a:stretch>
            <a:fillRect/>
          </a:stretch>
        </p:blipFill>
        <p:spPr>
          <a:xfrm>
            <a:off x="161925" y="1610086"/>
            <a:ext cx="11939879" cy="4557171"/>
          </a:xfrm>
          <a:prstGeom prst="rect">
            <a:avLst/>
          </a:prstGeom>
        </p:spPr>
      </p:pic>
      <p:sp>
        <p:nvSpPr>
          <p:cNvPr id="16" name="Text 0">
            <a:extLst>
              <a:ext uri="{FF2B5EF4-FFF2-40B4-BE49-F238E27FC236}">
                <a16:creationId xmlns:a16="http://schemas.microsoft.com/office/drawing/2014/main" id="{7792EDAF-C3EE-A590-3868-274C3BB250FA}"/>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4247845D-6229-973A-0D78-12BCB66CBC9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0CBD2-4EBB-A959-1CE7-080C295B8174}"/>
              </a:ext>
            </a:extLst>
          </p:cNvPr>
          <p:cNvSpPr txBox="1"/>
          <p:nvPr/>
        </p:nvSpPr>
        <p:spPr>
          <a:xfrm>
            <a:off x="299098" y="1866489"/>
            <a:ext cx="11847804" cy="4057842"/>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góp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tuyển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Đối với ứng viên Obama, nhóm đóng góp lớn nhất đến từ các cá nhân đã nghỉ hưu (RETIRED), tiếp theo là nhóm tự làm chủ (SELF-EMPLOYED) và những người không có thông tin về nghề nghiệp (NOT EMPLOYED).</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Trong khi đó, ứng viên Romney cũng nhận được sự ủng hộ tài chính mạnh mẽ từ nhóm nghỉ hưu và nội trợ (HOMEMAKER), nhưng đặc biệt có sự tham gia của một số tổ chức tài chính lớn như Credit Suisse và Morgan Stanley trong top 10.</a:t>
            </a:r>
          </a:p>
        </p:txBody>
      </p:sp>
      <p:sp>
        <p:nvSpPr>
          <p:cNvPr id="5" name="TextBox 4">
            <a:extLst>
              <a:ext uri="{FF2B5EF4-FFF2-40B4-BE49-F238E27FC236}">
                <a16:creationId xmlns:a16="http://schemas.microsoft.com/office/drawing/2014/main" id="{2CCEE43E-0256-5552-D576-C95E5B9336F1}"/>
              </a:ext>
            </a:extLst>
          </p:cNvPr>
          <p:cNvSpPr txBox="1"/>
          <p:nvPr/>
        </p:nvSpPr>
        <p:spPr>
          <a:xfrm>
            <a:off x="11521018" y="173620"/>
            <a:ext cx="493504" cy="381000"/>
          </a:xfrm>
          <a:prstGeom prst="rect">
            <a:avLst/>
          </a:prstGeom>
          <a:noFill/>
        </p:spPr>
        <p:txBody>
          <a:bodyPr wrap="square" rtlCol="0">
            <a:spAutoFit/>
          </a:bodyPr>
          <a:lstStyle/>
          <a:p>
            <a:r>
              <a:rPr lang="en-US" dirty="0"/>
              <a:t>54</a:t>
            </a:r>
          </a:p>
        </p:txBody>
      </p:sp>
    </p:spTree>
    <p:extLst>
      <p:ext uri="{BB962C8B-B14F-4D97-AF65-F5344CB8AC3E}">
        <p14:creationId xmlns:p14="http://schemas.microsoft.com/office/powerpoint/2010/main" val="3576724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E8200-6688-848F-723E-E0FA34315A0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2072AAA-093E-BB79-152B-4443D7576D6E}"/>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373247D0-2082-162D-6C01-31C80BB6CBEB}"/>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2C90438F-D14A-BF35-CDF2-418A6833E6F5}"/>
              </a:ext>
            </a:extLst>
          </p:cNvPr>
          <p:cNvPicPr>
            <a:picLocks noChangeAspect="1"/>
          </p:cNvPicPr>
          <p:nvPr/>
        </p:nvPicPr>
        <p:blipFill>
          <a:blip r:embed="rId5"/>
          <a:stretch>
            <a:fillRect/>
          </a:stretch>
        </p:blipFill>
        <p:spPr>
          <a:xfrm>
            <a:off x="161925" y="1357492"/>
            <a:ext cx="11939879" cy="5104267"/>
          </a:xfrm>
          <a:prstGeom prst="rect">
            <a:avLst/>
          </a:prstGeom>
        </p:spPr>
      </p:pic>
      <p:sp>
        <p:nvSpPr>
          <p:cNvPr id="16" name="Text 0">
            <a:extLst>
              <a:ext uri="{FF2B5EF4-FFF2-40B4-BE49-F238E27FC236}">
                <a16:creationId xmlns:a16="http://schemas.microsoft.com/office/drawing/2014/main" id="{C8E917BF-E242-6DDE-1863-5476E2F4EFE7}"/>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D45F6B08-0750-0ACD-F813-E705425EA66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with blue and orange bars&#10;&#10;AI-generated content may be incorrect.">
            <a:extLst>
              <a:ext uri="{FF2B5EF4-FFF2-40B4-BE49-F238E27FC236}">
                <a16:creationId xmlns:a16="http://schemas.microsoft.com/office/drawing/2014/main" id="{43DAEE8F-D288-D04D-1062-D081505A304F}"/>
              </a:ext>
            </a:extLst>
          </p:cNvPr>
          <p:cNvPicPr>
            <a:picLocks noChangeAspect="1"/>
          </p:cNvPicPr>
          <p:nvPr/>
        </p:nvPicPr>
        <p:blipFill>
          <a:blip r:embed="rId6"/>
          <a:stretch>
            <a:fillRect/>
          </a:stretch>
        </p:blipFill>
        <p:spPr>
          <a:xfrm>
            <a:off x="2065497" y="1490842"/>
            <a:ext cx="8061007" cy="4862025"/>
          </a:xfrm>
          <a:prstGeom prst="rect">
            <a:avLst/>
          </a:prstGeom>
        </p:spPr>
      </p:pic>
      <p:sp>
        <p:nvSpPr>
          <p:cNvPr id="7" name="TextBox 6">
            <a:extLst>
              <a:ext uri="{FF2B5EF4-FFF2-40B4-BE49-F238E27FC236}">
                <a16:creationId xmlns:a16="http://schemas.microsoft.com/office/drawing/2014/main" id="{696B1A65-0F1C-531D-CEA7-F2A4D737426C}"/>
              </a:ext>
            </a:extLst>
          </p:cNvPr>
          <p:cNvSpPr txBox="1"/>
          <p:nvPr/>
        </p:nvSpPr>
        <p:spPr>
          <a:xfrm>
            <a:off x="11521018" y="173620"/>
            <a:ext cx="493504" cy="381000"/>
          </a:xfrm>
          <a:prstGeom prst="rect">
            <a:avLst/>
          </a:prstGeom>
          <a:noFill/>
        </p:spPr>
        <p:txBody>
          <a:bodyPr wrap="square" rtlCol="0">
            <a:spAutoFit/>
          </a:bodyPr>
          <a:lstStyle/>
          <a:p>
            <a:r>
              <a:rPr lang="en-US" dirty="0"/>
              <a:t>55</a:t>
            </a:r>
          </a:p>
        </p:txBody>
      </p:sp>
    </p:spTree>
    <p:extLst>
      <p:ext uri="{BB962C8B-B14F-4D97-AF65-F5344CB8AC3E}">
        <p14:creationId xmlns:p14="http://schemas.microsoft.com/office/powerpoint/2010/main" val="297745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2287B-6586-1F8D-B1F9-AB2DA296735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EAA86D5-6BBC-3B97-34C4-1E5D36A83812}"/>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DD31BE0-CFCA-2A80-8885-F567B79660C6}"/>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CEF4473-A564-95AA-9368-E531CF70CF3F}"/>
              </a:ext>
            </a:extLst>
          </p:cNvPr>
          <p:cNvPicPr>
            <a:picLocks noChangeAspect="1"/>
          </p:cNvPicPr>
          <p:nvPr/>
        </p:nvPicPr>
        <p:blipFill>
          <a:blip r:embed="rId5"/>
          <a:stretch>
            <a:fillRect/>
          </a:stretch>
        </p:blipFill>
        <p:spPr>
          <a:xfrm>
            <a:off x="161925" y="1610086"/>
            <a:ext cx="11939879" cy="4519348"/>
          </a:xfrm>
          <a:prstGeom prst="rect">
            <a:avLst/>
          </a:prstGeom>
        </p:spPr>
      </p:pic>
      <p:sp>
        <p:nvSpPr>
          <p:cNvPr id="16" name="Text 0">
            <a:extLst>
              <a:ext uri="{FF2B5EF4-FFF2-40B4-BE49-F238E27FC236}">
                <a16:creationId xmlns:a16="http://schemas.microsoft.com/office/drawing/2014/main" id="{2C9C4FC8-3DA8-477C-480A-3FDC334276F6}"/>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3D04796E-FCC7-243F-6764-6FAA245282DB}"/>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D2D815-A57A-F22E-B536-EA119368D8A1}"/>
              </a:ext>
            </a:extLst>
          </p:cNvPr>
          <p:cNvSpPr txBox="1"/>
          <p:nvPr/>
        </p:nvSpPr>
        <p:spPr>
          <a:xfrm>
            <a:off x="299098" y="1866489"/>
            <a:ext cx="11847804" cy="413478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đóng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góp</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Obama chiếm ưu thế vượt trội ở các khoản đóng góp nhỏ (&lt;1.000 USD), đặc biệt nhóm 1–10 USD đạt gần 92%, thể hiện sức mạnh từ số đông cử tri bình dân.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Romney lại nổi bật ở các khoản lớn (1.000–10.000 USD), chiếm 55%, cho thấy sự phụ thuộc vào giới tài trợ giàu có.</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Sự khác biệt này phản ánh hai triết lý vận động: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Obama dựa vào đóng góp đại chúng, trong khi Romney tập trung vào nhà tài trợ lớn, minh họa phân tầng xã hội trong chính trị Hoa Kỳ.</a:t>
            </a:r>
          </a:p>
        </p:txBody>
      </p:sp>
      <p:sp>
        <p:nvSpPr>
          <p:cNvPr id="5" name="TextBox 4">
            <a:extLst>
              <a:ext uri="{FF2B5EF4-FFF2-40B4-BE49-F238E27FC236}">
                <a16:creationId xmlns:a16="http://schemas.microsoft.com/office/drawing/2014/main" id="{0D6C45A9-3F1A-FBF0-2320-874A67982073}"/>
              </a:ext>
            </a:extLst>
          </p:cNvPr>
          <p:cNvSpPr txBox="1"/>
          <p:nvPr/>
        </p:nvSpPr>
        <p:spPr>
          <a:xfrm>
            <a:off x="11521018" y="173620"/>
            <a:ext cx="493504" cy="381000"/>
          </a:xfrm>
          <a:prstGeom prst="rect">
            <a:avLst/>
          </a:prstGeom>
          <a:noFill/>
        </p:spPr>
        <p:txBody>
          <a:bodyPr wrap="square" rtlCol="0">
            <a:spAutoFit/>
          </a:bodyPr>
          <a:lstStyle/>
          <a:p>
            <a:r>
              <a:rPr lang="en-US" dirty="0"/>
              <a:t>56</a:t>
            </a:r>
          </a:p>
        </p:txBody>
      </p:sp>
    </p:spTree>
    <p:extLst>
      <p:ext uri="{BB962C8B-B14F-4D97-AF65-F5344CB8AC3E}">
        <p14:creationId xmlns:p14="http://schemas.microsoft.com/office/powerpoint/2010/main" val="1053367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3E176-BDAC-C77E-A127-6CF4A2B86F9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589BF65-5450-6CC4-6FDE-0D0D228F2E9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B3202203-5E2F-BDEF-8C88-6404A9AA7573}"/>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BD5DF1B3-C63D-58B9-B44A-57F556BD0568}"/>
              </a:ext>
            </a:extLst>
          </p:cNvPr>
          <p:cNvPicPr>
            <a:picLocks noChangeAspect="1"/>
          </p:cNvPicPr>
          <p:nvPr/>
        </p:nvPicPr>
        <p:blipFill>
          <a:blip r:embed="rId5"/>
          <a:stretch>
            <a:fillRect/>
          </a:stretch>
        </p:blipFill>
        <p:spPr>
          <a:xfrm>
            <a:off x="368948" y="1319392"/>
            <a:ext cx="10742256" cy="5104267"/>
          </a:xfrm>
          <a:prstGeom prst="rect">
            <a:avLst/>
          </a:prstGeom>
        </p:spPr>
      </p:pic>
      <p:sp>
        <p:nvSpPr>
          <p:cNvPr id="16" name="Text 0">
            <a:extLst>
              <a:ext uri="{FF2B5EF4-FFF2-40B4-BE49-F238E27FC236}">
                <a16:creationId xmlns:a16="http://schemas.microsoft.com/office/drawing/2014/main" id="{4DA6B300-7D65-48C1-06D4-54DEB2C6F863}"/>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190955B0-50A1-FDA8-6572-A4FBCF9AE3E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C94EAF-9391-85F5-93CB-4D79A36087F8}"/>
              </a:ext>
            </a:extLst>
          </p:cNvPr>
          <p:cNvSpPr txBox="1"/>
          <p:nvPr/>
        </p:nvSpPr>
        <p:spPr>
          <a:xfrm>
            <a:off x="752475" y="1569720"/>
            <a:ext cx="6989445" cy="430887"/>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theo</a:t>
            </a:r>
            <a:r>
              <a:rPr lang="en-US" sz="2200" b="1" dirty="0">
                <a:latin typeface="Times New Roman" panose="02020603050405020304" pitchFamily="18" charset="0"/>
                <a:cs typeface="Times New Roman" panose="02020603050405020304" pitchFamily="18" charset="0"/>
              </a:rPr>
              <a:t> bang</a:t>
            </a:r>
          </a:p>
        </p:txBody>
      </p:sp>
      <p:pic>
        <p:nvPicPr>
          <p:cNvPr id="7" name="Picture 6" descr="A screenshot of a black screen&#10;&#10;AI-generated content may be incorrect.">
            <a:extLst>
              <a:ext uri="{FF2B5EF4-FFF2-40B4-BE49-F238E27FC236}">
                <a16:creationId xmlns:a16="http://schemas.microsoft.com/office/drawing/2014/main" id="{FE6BD475-FB38-4538-2642-9411C3E0EB7F}"/>
              </a:ext>
            </a:extLst>
          </p:cNvPr>
          <p:cNvPicPr>
            <a:picLocks noChangeAspect="1"/>
          </p:cNvPicPr>
          <p:nvPr/>
        </p:nvPicPr>
        <p:blipFill>
          <a:blip r:embed="rId6"/>
          <a:stretch>
            <a:fillRect/>
          </a:stretch>
        </p:blipFill>
        <p:spPr>
          <a:xfrm>
            <a:off x="4558665" y="1549126"/>
            <a:ext cx="4861560" cy="4416339"/>
          </a:xfrm>
          <a:prstGeom prst="rect">
            <a:avLst/>
          </a:prstGeom>
        </p:spPr>
      </p:pic>
      <p:sp>
        <p:nvSpPr>
          <p:cNvPr id="8" name="TextBox 7">
            <a:extLst>
              <a:ext uri="{FF2B5EF4-FFF2-40B4-BE49-F238E27FC236}">
                <a16:creationId xmlns:a16="http://schemas.microsoft.com/office/drawing/2014/main" id="{0A598DFA-7415-9F0C-8FB7-411C3833C602}"/>
              </a:ext>
            </a:extLst>
          </p:cNvPr>
          <p:cNvSpPr txBox="1"/>
          <p:nvPr/>
        </p:nvSpPr>
        <p:spPr>
          <a:xfrm>
            <a:off x="11521018" y="173620"/>
            <a:ext cx="493504" cy="381000"/>
          </a:xfrm>
          <a:prstGeom prst="rect">
            <a:avLst/>
          </a:prstGeom>
          <a:noFill/>
        </p:spPr>
        <p:txBody>
          <a:bodyPr wrap="square" rtlCol="0">
            <a:spAutoFit/>
          </a:bodyPr>
          <a:lstStyle/>
          <a:p>
            <a:r>
              <a:rPr lang="en-US" dirty="0"/>
              <a:t>57</a:t>
            </a:r>
          </a:p>
        </p:txBody>
      </p:sp>
    </p:spTree>
    <p:extLst>
      <p:ext uri="{BB962C8B-B14F-4D97-AF65-F5344CB8AC3E}">
        <p14:creationId xmlns:p14="http://schemas.microsoft.com/office/powerpoint/2010/main" val="1117750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E8D15-4ACD-9621-173D-121A9473577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AA372B0-CCA6-6DF1-F7BC-4017F64F849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FA3D151-4C07-91F2-48FF-7F3F87C72277}"/>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BDE1D327-258D-1FCD-DD3A-63706C63F0F7}"/>
              </a:ext>
            </a:extLst>
          </p:cNvPr>
          <p:cNvPicPr>
            <a:picLocks noChangeAspect="1"/>
          </p:cNvPicPr>
          <p:nvPr/>
        </p:nvPicPr>
        <p:blipFill>
          <a:blip r:embed="rId5"/>
          <a:stretch>
            <a:fillRect/>
          </a:stretch>
        </p:blipFill>
        <p:spPr>
          <a:xfrm>
            <a:off x="161925" y="1566213"/>
            <a:ext cx="11939879" cy="4331344"/>
          </a:xfrm>
          <a:prstGeom prst="rect">
            <a:avLst/>
          </a:prstGeom>
        </p:spPr>
      </p:pic>
      <p:sp>
        <p:nvSpPr>
          <p:cNvPr id="16" name="Text 0">
            <a:extLst>
              <a:ext uri="{FF2B5EF4-FFF2-40B4-BE49-F238E27FC236}">
                <a16:creationId xmlns:a16="http://schemas.microsoft.com/office/drawing/2014/main" id="{75405ED1-E3AF-82D5-CC35-1CC55FA0C72A}"/>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D300B769-A213-9D29-E743-8C0063C00FCF}"/>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AB0FBE-02C1-5394-B76A-0BF88AA8C42B}"/>
              </a:ext>
            </a:extLst>
          </p:cNvPr>
          <p:cNvSpPr txBox="1"/>
          <p:nvPr/>
        </p:nvSpPr>
        <p:spPr>
          <a:xfrm>
            <a:off x="344196" y="1715613"/>
            <a:ext cx="11847804" cy="3980898"/>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1. Lợi </a:t>
            </a:r>
            <a:r>
              <a:rPr lang="en-US" sz="2400" b="1" dirty="0" err="1">
                <a:latin typeface="Times New Roman" panose="02020603050405020304" pitchFamily="18" charset="0"/>
                <a:cs typeface="Times New Roman" panose="02020603050405020304" pitchFamily="18" charset="0"/>
              </a:rPr>
              <a:t>thế</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đảo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Obama </a:t>
            </a:r>
            <a:r>
              <a:rPr lang="en-US" sz="2400" b="1" dirty="0" err="1">
                <a:latin typeface="Times New Roman" panose="02020603050405020304" pitchFamily="18" charset="0"/>
                <a:cs typeface="Times New Roman" panose="02020603050405020304" pitchFamily="18" charset="0"/>
              </a:rPr>
              <a:t>tại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chủ</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thống Obama không chỉ dẫn đầu mà còn chiếm ưu thế tuyệt đối tại các bang vốn được xem là "căn cứ địa" truyền thống của Đảng Dân chủ. Điều này được minh chứng rõ ràng qua các con số: ông nhận được sự ủng hộ tài chính vượt trội tại Đặc khu Columbia (DC - 81%), Delaware (DE - 80.3%), và Arkansas (AR - 77.3%). Tỷ lệ cao tại DC và Delaware phản ánh sự ủng hộ mạnh mẽ từ các cử tri trong các cơ quan chính phủ liên bang và giới tài chính (do Delaware là nơi đăng ký của nhiều tập đoàn lớn).</a:t>
            </a:r>
          </a:p>
        </p:txBody>
      </p:sp>
      <p:sp>
        <p:nvSpPr>
          <p:cNvPr id="5" name="TextBox 4">
            <a:extLst>
              <a:ext uri="{FF2B5EF4-FFF2-40B4-BE49-F238E27FC236}">
                <a16:creationId xmlns:a16="http://schemas.microsoft.com/office/drawing/2014/main" id="{221AA2F3-09DF-32B6-1A60-8D5251F9A4B7}"/>
              </a:ext>
            </a:extLst>
          </p:cNvPr>
          <p:cNvSpPr txBox="1"/>
          <p:nvPr/>
        </p:nvSpPr>
        <p:spPr>
          <a:xfrm>
            <a:off x="11521018" y="173620"/>
            <a:ext cx="493504" cy="381000"/>
          </a:xfrm>
          <a:prstGeom prst="rect">
            <a:avLst/>
          </a:prstGeom>
          <a:noFill/>
        </p:spPr>
        <p:txBody>
          <a:bodyPr wrap="square" rtlCol="0">
            <a:spAutoFit/>
          </a:bodyPr>
          <a:lstStyle/>
          <a:p>
            <a:r>
              <a:rPr lang="en-US" dirty="0"/>
              <a:t>58</a:t>
            </a:r>
          </a:p>
        </p:txBody>
      </p:sp>
    </p:spTree>
    <p:extLst>
      <p:ext uri="{BB962C8B-B14F-4D97-AF65-F5344CB8AC3E}">
        <p14:creationId xmlns:p14="http://schemas.microsoft.com/office/powerpoint/2010/main" val="41331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E868A-AE12-5150-D8D8-A42EEF1528C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BE4CB7C-9F05-778B-95CD-4B6A6008EAB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A7F1BDD-61A3-C014-06DF-7D2982A9BCFD}"/>
              </a:ext>
            </a:extLst>
          </p:cNvPr>
          <p:cNvPicPr>
            <a:picLocks noChangeAspect="1"/>
          </p:cNvPicPr>
          <p:nvPr/>
        </p:nvPicPr>
        <p:blipFill>
          <a:blip r:embed="rId4"/>
          <a:stretch>
            <a:fillRect/>
          </a:stretch>
        </p:blipFill>
        <p:spPr>
          <a:xfrm>
            <a:off x="457200" y="914400"/>
            <a:ext cx="914400" cy="38100"/>
          </a:xfrm>
          <a:prstGeom prst="rect">
            <a:avLst/>
          </a:prstGeom>
        </p:spPr>
      </p:pic>
      <p:pic>
        <p:nvPicPr>
          <p:cNvPr id="10" name="Image 8" descr="preencoded.png">
            <a:extLst>
              <a:ext uri="{FF2B5EF4-FFF2-40B4-BE49-F238E27FC236}">
                <a16:creationId xmlns:a16="http://schemas.microsoft.com/office/drawing/2014/main" id="{B6AC645B-041E-5BD6-914C-347431E58643}"/>
              </a:ext>
            </a:extLst>
          </p:cNvPr>
          <p:cNvPicPr>
            <a:picLocks noChangeAspect="1"/>
          </p:cNvPicPr>
          <p:nvPr/>
        </p:nvPicPr>
        <p:blipFill>
          <a:blip r:embed="rId5"/>
          <a:stretch>
            <a:fillRect/>
          </a:stretch>
        </p:blipFill>
        <p:spPr>
          <a:xfrm>
            <a:off x="457200" y="1252945"/>
            <a:ext cx="11277600" cy="5427255"/>
          </a:xfrm>
          <a:prstGeom prst="rect">
            <a:avLst/>
          </a:prstGeom>
        </p:spPr>
      </p:pic>
      <p:pic>
        <p:nvPicPr>
          <p:cNvPr id="11" name="Image 9" descr="preencoded.png">
            <a:extLst>
              <a:ext uri="{FF2B5EF4-FFF2-40B4-BE49-F238E27FC236}">
                <a16:creationId xmlns:a16="http://schemas.microsoft.com/office/drawing/2014/main" id="{60CE944D-B6BC-AB83-DD5F-31C99997EC61}"/>
              </a:ext>
            </a:extLst>
          </p:cNvPr>
          <p:cNvPicPr>
            <a:picLocks noChangeAspect="1"/>
          </p:cNvPicPr>
          <p:nvPr/>
        </p:nvPicPr>
        <p:blipFill>
          <a:blip r:embed="rId6"/>
          <a:stretch>
            <a:fillRect/>
          </a:stretch>
        </p:blipFill>
        <p:spPr>
          <a:xfrm>
            <a:off x="757723" y="1422918"/>
            <a:ext cx="419100" cy="495300"/>
          </a:xfrm>
          <a:prstGeom prst="rect">
            <a:avLst/>
          </a:prstGeom>
        </p:spPr>
      </p:pic>
      <p:pic>
        <p:nvPicPr>
          <p:cNvPr id="12" name="Image 10" descr="preencoded.png">
            <a:extLst>
              <a:ext uri="{FF2B5EF4-FFF2-40B4-BE49-F238E27FC236}">
                <a16:creationId xmlns:a16="http://schemas.microsoft.com/office/drawing/2014/main" id="{6FDCFFCC-81DA-1A3D-C26C-FA0876A0F438}"/>
              </a:ext>
            </a:extLst>
          </p:cNvPr>
          <p:cNvPicPr>
            <a:picLocks noChangeAspect="1"/>
          </p:cNvPicPr>
          <p:nvPr/>
        </p:nvPicPr>
        <p:blipFill>
          <a:blip r:embed="rId7"/>
          <a:stretch>
            <a:fillRect/>
          </a:stretch>
        </p:blipFill>
        <p:spPr>
          <a:xfrm>
            <a:off x="872023" y="1537218"/>
            <a:ext cx="190500" cy="266700"/>
          </a:xfrm>
          <a:prstGeom prst="rect">
            <a:avLst/>
          </a:prstGeom>
        </p:spPr>
      </p:pic>
      <p:sp>
        <p:nvSpPr>
          <p:cNvPr id="16" name="Text 0">
            <a:extLst>
              <a:ext uri="{FF2B5EF4-FFF2-40B4-BE49-F238E27FC236}">
                <a16:creationId xmlns:a16="http://schemas.microsoft.com/office/drawing/2014/main" id="{F92DFECE-C371-C7F7-6344-68F12A5F712B}"/>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b="1"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09184E6C-5A26-3ED2-B58B-A332B96440BE}"/>
              </a:ext>
            </a:extLst>
          </p:cNvPr>
          <p:cNvSpPr/>
          <p:nvPr/>
        </p:nvSpPr>
        <p:spPr>
          <a:xfrm>
            <a:off x="1658905" y="1537218"/>
            <a:ext cx="4381500" cy="266700"/>
          </a:xfrm>
          <a:prstGeom prst="rect">
            <a:avLst/>
          </a:prstGeom>
          <a:noFill/>
          <a:ln/>
        </p:spPr>
        <p:txBody>
          <a:bodyPr wrap="square" lIns="0" tIns="0" rIns="0" bIns="0" rtlCol="0" anchor="t"/>
          <a:lstStyle/>
          <a:p>
            <a:pPr marL="0" indent="0">
              <a:lnSpc>
                <a:spcPts val="2100"/>
              </a:lnSpc>
              <a:buNone/>
            </a:pP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Kỹ</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thuật</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endParaRPr lang="en-US" sz="2200" b="1"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D9E76956-1082-0C0A-631C-9A51F5C60F6E}"/>
              </a:ext>
            </a:extLst>
          </p:cNvPr>
          <p:cNvSpPr/>
          <p:nvPr/>
        </p:nvSpPr>
        <p:spPr>
          <a:xfrm>
            <a:off x="1062523" y="2106876"/>
            <a:ext cx="2480777" cy="379149"/>
          </a:xfrm>
          <a:prstGeom prst="rect">
            <a:avLst/>
          </a:prstGeom>
          <a:noFill/>
          <a:ln/>
        </p:spPr>
        <p:txBody>
          <a:bodyPr wrap="square" lIns="0" tIns="0" rIns="0" bIns="0" rtlCol="0" anchor="t"/>
          <a:lstStyle/>
          <a:p>
            <a:pPr marL="0" indent="0">
              <a:buNone/>
            </a:pPr>
            <a:r>
              <a:rPr lang="en-US" sz="2200" b="1" dirty="0" err="1">
                <a:latin typeface="Times New Roman" panose="02020603050405020304" pitchFamily="18" charset="0"/>
                <a:cs typeface="Times New Roman" panose="02020603050405020304" pitchFamily="18" charset="0"/>
              </a:rPr>
              <a:t>Câu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trúc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chương</a:t>
            </a:r>
            <a:endParaRPr lang="en-US" sz="22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A4080E3-9CBB-16DB-A0D8-B595D06B36DC}"/>
              </a:ext>
            </a:extLst>
          </p:cNvPr>
          <p:cNvGraphicFramePr>
            <a:graphicFrameLocks noGrp="1"/>
          </p:cNvGraphicFramePr>
          <p:nvPr>
            <p:extLst>
              <p:ext uri="{D42A27DB-BD31-4B8C-83A1-F6EECF244321}">
                <p14:modId xmlns:p14="http://schemas.microsoft.com/office/powerpoint/2010/main" val="1744104998"/>
              </p:ext>
            </p:extLst>
          </p:nvPr>
        </p:nvGraphicFramePr>
        <p:xfrm>
          <a:off x="1628775" y="2786470"/>
          <a:ext cx="8934450" cy="2743200"/>
        </p:xfrm>
        <a:graphic>
          <a:graphicData uri="http://schemas.openxmlformats.org/drawingml/2006/table">
            <a:tbl>
              <a:tblPr/>
              <a:tblGrid>
                <a:gridCol w="1524000">
                  <a:extLst>
                    <a:ext uri="{9D8B030D-6E8A-4147-A177-3AD203B41FA5}">
                      <a16:colId xmlns:a16="http://schemas.microsoft.com/office/drawing/2014/main" val="3680166769"/>
                    </a:ext>
                  </a:extLst>
                </a:gridCol>
                <a:gridCol w="3162300">
                  <a:extLst>
                    <a:ext uri="{9D8B030D-6E8A-4147-A177-3AD203B41FA5}">
                      <a16:colId xmlns:a16="http://schemas.microsoft.com/office/drawing/2014/main" val="2904672451"/>
                    </a:ext>
                  </a:extLst>
                </a:gridCol>
                <a:gridCol w="4248150">
                  <a:extLst>
                    <a:ext uri="{9D8B030D-6E8A-4147-A177-3AD203B41FA5}">
                      <a16:colId xmlns:a16="http://schemas.microsoft.com/office/drawing/2014/main" val="1885327671"/>
                    </a:ext>
                  </a:extLst>
                </a:gridCol>
              </a:tblGrid>
              <a:tr h="385351">
                <a:tc>
                  <a:txBody>
                    <a:bodyPr/>
                    <a:lstStyle/>
                    <a:p>
                      <a:pPr>
                        <a:buNone/>
                      </a:pPr>
                      <a:r>
                        <a:rPr lang="en-US" sz="2400" dirty="0" err="1">
                          <a:latin typeface="Times New Roman" panose="02020603050405020304" pitchFamily="18" charset="0"/>
                          <a:cs typeface="Times New Roman" panose="02020603050405020304" pitchFamily="18" charset="0"/>
                        </a:rPr>
                        <a:t>Phần</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dirty="0">
                          <a:latin typeface="Times New Roman" panose="02020603050405020304" pitchFamily="18" charset="0"/>
                          <a:cs typeface="Times New Roman" panose="02020603050405020304" pitchFamily="18" charset="0"/>
                        </a:rPr>
                        <a:t>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Kỹ năng chính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8001997"/>
                  </a:ext>
                </a:extLst>
              </a:tr>
              <a:tr h="385351">
                <a:tc>
                  <a:txBody>
                    <a:bodyPr/>
                    <a:lstStyle/>
                    <a:p>
                      <a:pPr>
                        <a:buNone/>
                      </a:pPr>
                      <a:r>
                        <a:rPr lang="en-US" sz="2400" dirty="0">
                          <a:latin typeface="Times New Roman" panose="02020603050405020304" pitchFamily="18" charset="0"/>
                          <a:cs typeface="Times New Roman" panose="02020603050405020304" pitchFamily="18" charset="0"/>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Bitly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JSON, thống kê múi giờ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473159"/>
                  </a:ext>
                </a:extLst>
              </a:tr>
              <a:tr h="385351">
                <a:tc>
                  <a:txBody>
                    <a:bodyPr/>
                    <a:lstStyle/>
                    <a:p>
                      <a:pPr>
                        <a:buNone/>
                      </a:pPr>
                      <a:r>
                        <a:rPr lang="en-US" sz="2400">
                          <a:latin typeface="Times New Roman" panose="02020603050405020304" pitchFamily="18" charset="0"/>
                          <a:cs typeface="Times New Roman" panose="02020603050405020304" pitchFamily="18" charset="0"/>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MovieLens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Merge, groupby, pivot_table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2324297"/>
                  </a:ext>
                </a:extLst>
              </a:tr>
              <a:tr h="385351">
                <a:tc>
                  <a:txBody>
                    <a:bodyPr/>
                    <a:lstStyle/>
                    <a:p>
                      <a:pPr>
                        <a:buNone/>
                      </a:pPr>
                      <a:r>
                        <a:rPr lang="en-US" sz="2400">
                          <a:latin typeface="Times New Roman" panose="02020603050405020304" pitchFamily="18" charset="0"/>
                          <a:cs typeface="Times New Roman" panose="02020603050405020304" pitchFamily="18" charset="0"/>
                        </a:rPr>
                        <a:t>13.3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Baby Names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Time-series, concat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6720937"/>
                  </a:ext>
                </a:extLst>
              </a:tr>
              <a:tr h="385351">
                <a:tc>
                  <a:txBody>
                    <a:bodyPr/>
                    <a:lstStyle/>
                    <a:p>
                      <a:pPr>
                        <a:buNone/>
                      </a:pPr>
                      <a:r>
                        <a:rPr lang="en-US" sz="2400">
                          <a:latin typeface="Times New Roman" panose="02020603050405020304" pitchFamily="18" charset="0"/>
                          <a:cs typeface="Times New Roman" panose="02020603050405020304" pitchFamily="18" charset="0"/>
                        </a:rPr>
                        <a:t>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USDA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JSON lồng nhau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144357"/>
                  </a:ext>
                </a:extLst>
              </a:tr>
              <a:tr h="385351">
                <a:tc>
                  <a:txBody>
                    <a:bodyPr/>
                    <a:lstStyle/>
                    <a:p>
                      <a:pPr>
                        <a:buNone/>
                      </a:pPr>
                      <a:r>
                        <a:rPr lang="en-US" sz="2400">
                          <a:latin typeface="Times New Roman" panose="02020603050405020304" pitchFamily="18" charset="0"/>
                          <a:cs typeface="Times New Roman" panose="02020603050405020304" pitchFamily="18" charset="0"/>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dirty="0">
                          <a:latin typeface="Times New Roman" panose="02020603050405020304" pitchFamily="18" charset="0"/>
                          <a:cs typeface="Times New Roman" panose="02020603050405020304" pitchFamily="18" charset="0"/>
                        </a:rPr>
                        <a:t>Binning, visualization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4410817"/>
                  </a:ext>
                </a:extLst>
              </a:tr>
            </a:tbl>
          </a:graphicData>
        </a:graphic>
      </p:graphicFrame>
      <p:sp>
        <p:nvSpPr>
          <p:cNvPr id="5" name="TextBox 4">
            <a:extLst>
              <a:ext uri="{FF2B5EF4-FFF2-40B4-BE49-F238E27FC236}">
                <a16:creationId xmlns:a16="http://schemas.microsoft.com/office/drawing/2014/main" id="{5C6FFE47-AD24-E72A-A84A-2293AF18E68B}"/>
              </a:ext>
            </a:extLst>
          </p:cNvPr>
          <p:cNvSpPr txBox="1"/>
          <p:nvPr/>
        </p:nvSpPr>
        <p:spPr>
          <a:xfrm>
            <a:off x="11521018" y="173620"/>
            <a:ext cx="493504" cy="381000"/>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901912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545F4-EA74-7375-E112-25900710D73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2B10A02-82FE-810D-B95B-16A7977667D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5C653BE9-748D-7F9D-86AB-CDCE1C240106}"/>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1100136C-5D68-72AC-D5AA-14C4B583435A}"/>
              </a:ext>
            </a:extLst>
          </p:cNvPr>
          <p:cNvPicPr>
            <a:picLocks noChangeAspect="1"/>
          </p:cNvPicPr>
          <p:nvPr/>
        </p:nvPicPr>
        <p:blipFill>
          <a:blip r:embed="rId5"/>
          <a:stretch>
            <a:fillRect/>
          </a:stretch>
        </p:blipFill>
        <p:spPr>
          <a:xfrm>
            <a:off x="161925" y="1432863"/>
            <a:ext cx="11939879" cy="5088894"/>
          </a:xfrm>
          <a:prstGeom prst="rect">
            <a:avLst/>
          </a:prstGeom>
        </p:spPr>
      </p:pic>
      <p:sp>
        <p:nvSpPr>
          <p:cNvPr id="16" name="Text 0">
            <a:extLst>
              <a:ext uri="{FF2B5EF4-FFF2-40B4-BE49-F238E27FC236}">
                <a16:creationId xmlns:a16="http://schemas.microsoft.com/office/drawing/2014/main" id="{2BA1A0DD-500D-B86B-7C52-EDECA7E1B4E3}"/>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2EE82050-15A4-20A3-B19E-4CEED145538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356ECF-9C0A-AF4F-AB4E-E1E50BCFBE88}"/>
              </a:ext>
            </a:extLst>
          </p:cNvPr>
          <p:cNvSpPr txBox="1"/>
          <p:nvPr/>
        </p:nvSpPr>
        <p:spPr>
          <a:xfrm>
            <a:off x="254000" y="1432863"/>
            <a:ext cx="11847804" cy="5088894"/>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2. Romney thống trị tại các "Pháo đài Cộng hòa" và giành lợi thế tại các Bang Chiến trường then chốt: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Ông Romney thể hiện sức mạnh không thể phủ nhận tại các bang theo truyền thống ủng hộ Đảng Cộng hòa. Ông nhận được tỷ lệ đóng góp áp đảo ở Arizona (AZ - 55.6%), quê nhà của ứng cử viên phó tổng thống của ông, Paul Ryan, vào thời điểm đó. Quan trọng hơn, ông đã giành được lợi thế tài chính tại một số bang chiến trường (Swing States/Battleground States) cực kỳ quan trọng. Việc dẫn trước ở Florida (FL - 53.3%), bang có số phiếu cử tri đoàn lớn, là một tín hiệu chiến lược rất tích cực cho chiến dịch của Romney, cho thấy sự ủng hộ từ các cử tri cao tuổi và cộng đồng doanh nhân.</a:t>
            </a:r>
          </a:p>
        </p:txBody>
      </p:sp>
      <p:sp>
        <p:nvSpPr>
          <p:cNvPr id="5" name="TextBox 4">
            <a:extLst>
              <a:ext uri="{FF2B5EF4-FFF2-40B4-BE49-F238E27FC236}">
                <a16:creationId xmlns:a16="http://schemas.microsoft.com/office/drawing/2014/main" id="{075E63E0-E8E8-2D2B-A377-F03FB6D87E14}"/>
              </a:ext>
            </a:extLst>
          </p:cNvPr>
          <p:cNvSpPr txBox="1"/>
          <p:nvPr/>
        </p:nvSpPr>
        <p:spPr>
          <a:xfrm>
            <a:off x="11521018" y="173620"/>
            <a:ext cx="493504" cy="381000"/>
          </a:xfrm>
          <a:prstGeom prst="rect">
            <a:avLst/>
          </a:prstGeom>
          <a:noFill/>
        </p:spPr>
        <p:txBody>
          <a:bodyPr wrap="square" rtlCol="0">
            <a:spAutoFit/>
          </a:bodyPr>
          <a:lstStyle/>
          <a:p>
            <a:r>
              <a:rPr lang="en-US" dirty="0"/>
              <a:t>59</a:t>
            </a:r>
          </a:p>
        </p:txBody>
      </p:sp>
    </p:spTree>
    <p:extLst>
      <p:ext uri="{BB962C8B-B14F-4D97-AF65-F5344CB8AC3E}">
        <p14:creationId xmlns:p14="http://schemas.microsoft.com/office/powerpoint/2010/main" val="3009194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F1CA9-2C20-C632-11DB-3502E568467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BEF8114-CA93-717E-9DC2-16765E48927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3AB2F59-AA86-B609-A96D-8B496ABE64DA}"/>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E1A78DC4-A7D4-AA37-665B-3C6F9702B3A2}"/>
              </a:ext>
            </a:extLst>
          </p:cNvPr>
          <p:cNvPicPr>
            <a:picLocks noChangeAspect="1"/>
          </p:cNvPicPr>
          <p:nvPr/>
        </p:nvPicPr>
        <p:blipFill>
          <a:blip r:embed="rId5"/>
          <a:stretch>
            <a:fillRect/>
          </a:stretch>
        </p:blipFill>
        <p:spPr>
          <a:xfrm>
            <a:off x="161925" y="1610087"/>
            <a:ext cx="11939879" cy="4385720"/>
          </a:xfrm>
          <a:prstGeom prst="rect">
            <a:avLst/>
          </a:prstGeom>
        </p:spPr>
      </p:pic>
      <p:sp>
        <p:nvSpPr>
          <p:cNvPr id="16" name="Text 0">
            <a:extLst>
              <a:ext uri="{FF2B5EF4-FFF2-40B4-BE49-F238E27FC236}">
                <a16:creationId xmlns:a16="http://schemas.microsoft.com/office/drawing/2014/main" id="{703CD0F3-D840-6F39-BD35-17D00CBF6BC7}"/>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75404914-5DDB-9324-1412-90ECF69D9AAB}"/>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92C43D-2CDC-3F0E-77AE-2C1154352BEF}"/>
              </a:ext>
            </a:extLst>
          </p:cNvPr>
          <p:cNvSpPr txBox="1"/>
          <p:nvPr/>
        </p:nvSpPr>
        <p:spPr>
          <a:xfrm>
            <a:off x="254000" y="1948680"/>
            <a:ext cx="11847804" cy="4057842"/>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3</a:t>
            </a:r>
            <a:r>
              <a:rPr lang="vi-VN" sz="2400" b="1" dirty="0">
                <a:latin typeface="Times New Roman" panose="02020603050405020304" pitchFamily="18" charset="0"/>
                <a:cs typeface="Times New Roman" panose="02020603050405020304" pitchFamily="18" charset="0"/>
              </a:rPr>
              <a:t>. Sự cạnh tranh khốc liệt tại các Bang "Vàng":</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Tại Alabama (AL), tỷ lệ ủng hộ gần như cân bằng (Obama 50.7% – Romney 49.3%), biến bang này thành “bang tím” hiếm hoi.Colorado (CO) cũng là chiến trường quan trọng, khi Obama chỉ dẫn trước nhẹ (58.6% – 41.4%).</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Các chiến dịch đã phân bổ nguồn lực có chiến lược, vừa củng cố bang truyền thống, vừa tập trung vào bang chiến trường, nơi mỗi phần trăm ủng hộ đều mang tính quyết định cho kết quả bầu cử.</a:t>
            </a:r>
          </a:p>
        </p:txBody>
      </p:sp>
      <p:sp>
        <p:nvSpPr>
          <p:cNvPr id="5" name="TextBox 4">
            <a:extLst>
              <a:ext uri="{FF2B5EF4-FFF2-40B4-BE49-F238E27FC236}">
                <a16:creationId xmlns:a16="http://schemas.microsoft.com/office/drawing/2014/main" id="{734FF5D3-E0A8-B92E-A148-524AB6A0D95F}"/>
              </a:ext>
            </a:extLst>
          </p:cNvPr>
          <p:cNvSpPr txBox="1"/>
          <p:nvPr/>
        </p:nvSpPr>
        <p:spPr>
          <a:xfrm>
            <a:off x="11521018" y="173620"/>
            <a:ext cx="493504" cy="381000"/>
          </a:xfrm>
          <a:prstGeom prst="rect">
            <a:avLst/>
          </a:prstGeom>
          <a:noFill/>
        </p:spPr>
        <p:txBody>
          <a:bodyPr wrap="square" rtlCol="0">
            <a:spAutoFit/>
          </a:bodyPr>
          <a:lstStyle/>
          <a:p>
            <a:r>
              <a:rPr lang="en-US" dirty="0"/>
              <a:t>60</a:t>
            </a:r>
          </a:p>
        </p:txBody>
      </p:sp>
    </p:spTree>
    <p:extLst>
      <p:ext uri="{BB962C8B-B14F-4D97-AF65-F5344CB8AC3E}">
        <p14:creationId xmlns:p14="http://schemas.microsoft.com/office/powerpoint/2010/main" val="3366870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7AAF-0637-1AD3-817A-7743A883511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2EA2F6D-8512-A088-F590-147B13EB592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9100732-AD72-851F-8657-1B1B3326DDE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CFF5C957-A6C5-2BE0-62C0-D2F4927E30C7}"/>
              </a:ext>
            </a:extLst>
          </p:cNvPr>
          <p:cNvPicPr>
            <a:picLocks noChangeAspect="1"/>
          </p:cNvPicPr>
          <p:nvPr/>
        </p:nvPicPr>
        <p:blipFill>
          <a:blip r:embed="rId5"/>
          <a:stretch>
            <a:fillRect/>
          </a:stretch>
        </p:blipFill>
        <p:spPr>
          <a:xfrm>
            <a:off x="126060" y="1483568"/>
            <a:ext cx="11939879" cy="5062278"/>
          </a:xfrm>
          <a:prstGeom prst="rect">
            <a:avLst/>
          </a:prstGeom>
        </p:spPr>
      </p:pic>
      <p:sp>
        <p:nvSpPr>
          <p:cNvPr id="16" name="Text 0">
            <a:extLst>
              <a:ext uri="{FF2B5EF4-FFF2-40B4-BE49-F238E27FC236}">
                <a16:creationId xmlns:a16="http://schemas.microsoft.com/office/drawing/2014/main" id="{D14632FA-6522-CA78-46C1-AB3E0F51A1AC}"/>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E5B83F03-67CE-6810-6C24-EDC1EC2D82E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24599F-93ED-C9C3-B852-9CA49B039426}"/>
              </a:ext>
            </a:extLst>
          </p:cNvPr>
          <p:cNvSpPr txBox="1"/>
          <p:nvPr/>
        </p:nvSpPr>
        <p:spPr>
          <a:xfrm>
            <a:off x="281166" y="1658007"/>
            <a:ext cx="11847804" cy="461184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Về nghề nghiệp, Obama nhận được ủng hộ mạnh từ giới tri thức và chuyên môn (Giáo sư, Luật sư), trong khi Romney lại được hậu thuẫn bởi giới doanh nhân, điều hành cấp cao và nội trợ. Phân tích theo nhà tuyển dụng cũng củng cố điều này: nguồn quỹ của Obama chủ yếu đến từ cá nhân và người nghỉ hưu, còn Romney được hỗ trợ bởi các tổ chức tài chính lớn.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Xét theo quy mô đóng góp, Obama áp đảo ở các khoản nhỏ dưới 1,000 USD, thể hiện chiến lược gây quỹ dựa vào sức mạnh quần chúng. Ngược lại, Romney vượt trội ở các khoản lớn (1,000–10,000 USD), phản ánh mô hình vận động truyền thống dựa vào các nhà tài trợ lớn.</a:t>
            </a:r>
          </a:p>
        </p:txBody>
      </p:sp>
      <p:sp>
        <p:nvSpPr>
          <p:cNvPr id="5" name="TextBox 4">
            <a:extLst>
              <a:ext uri="{FF2B5EF4-FFF2-40B4-BE49-F238E27FC236}">
                <a16:creationId xmlns:a16="http://schemas.microsoft.com/office/drawing/2014/main" id="{246502A8-AA4B-07DF-F199-2144568C8234}"/>
              </a:ext>
            </a:extLst>
          </p:cNvPr>
          <p:cNvSpPr txBox="1"/>
          <p:nvPr/>
        </p:nvSpPr>
        <p:spPr>
          <a:xfrm>
            <a:off x="11521018" y="173620"/>
            <a:ext cx="493504" cy="381000"/>
          </a:xfrm>
          <a:prstGeom prst="rect">
            <a:avLst/>
          </a:prstGeom>
          <a:noFill/>
        </p:spPr>
        <p:txBody>
          <a:bodyPr wrap="square" rtlCol="0">
            <a:spAutoFit/>
          </a:bodyPr>
          <a:lstStyle/>
          <a:p>
            <a:r>
              <a:rPr lang="en-US" dirty="0"/>
              <a:t>61</a:t>
            </a:r>
          </a:p>
        </p:txBody>
      </p:sp>
    </p:spTree>
    <p:extLst>
      <p:ext uri="{BB962C8B-B14F-4D97-AF65-F5344CB8AC3E}">
        <p14:creationId xmlns:p14="http://schemas.microsoft.com/office/powerpoint/2010/main" val="42637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940D7-8A43-2191-3B78-7DD03EF8E48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DEF8D4E-2098-2CFC-A3DF-41D0D13EFF4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80BB7F9-A9F8-D769-3154-22C2471826A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E5CB5AFC-A296-9601-D88C-67092326D9E2}"/>
              </a:ext>
            </a:extLst>
          </p:cNvPr>
          <p:cNvPicPr>
            <a:picLocks noChangeAspect="1"/>
          </p:cNvPicPr>
          <p:nvPr/>
        </p:nvPicPr>
        <p:blipFill>
          <a:blip r:embed="rId5"/>
          <a:stretch>
            <a:fillRect/>
          </a:stretch>
        </p:blipFill>
        <p:spPr>
          <a:xfrm>
            <a:off x="126060" y="1483568"/>
            <a:ext cx="11939879" cy="4683690"/>
          </a:xfrm>
          <a:prstGeom prst="rect">
            <a:avLst/>
          </a:prstGeom>
        </p:spPr>
      </p:pic>
      <p:sp>
        <p:nvSpPr>
          <p:cNvPr id="16" name="Text 0">
            <a:extLst>
              <a:ext uri="{FF2B5EF4-FFF2-40B4-BE49-F238E27FC236}">
                <a16:creationId xmlns:a16="http://schemas.microsoft.com/office/drawing/2014/main" id="{15BF1BD7-1D61-EEC0-D9FF-8CB4D3FF1319}"/>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0E31E5B1-C384-B50F-DAD0-F94B1E93F22F}"/>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00E64D-7CCE-814B-F57F-B213ADA33B7C}"/>
              </a:ext>
            </a:extLst>
          </p:cNvPr>
          <p:cNvSpPr txBox="1"/>
          <p:nvPr/>
        </p:nvSpPr>
        <p:spPr>
          <a:xfrm>
            <a:off x="281166" y="1554176"/>
            <a:ext cx="11847804" cy="461184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Trên bình diện địa lý, Obama duy trì ưu thế tại các bang “xanh” truyền thống, còn Romney củng cố “pháo đài” Cộng hòa và tăng cường đầu tư vào các bang chiến trường như Florida và Arizona.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kết lại, dữ liệu FEC 2012 không chỉ thể hiện sự phân hóa chính trị theo nghề nghiệp và khu vực, mà còn làm nổi bật hai triết lý gây quỹ đối lập: một bên dựa vào đám đông quần chúng, và bên kia dựa vào giới tài phiệt, qua đó khắc họa bức tranh toàn diện về cuộc bầu cử gay cấn bậc nhất trong lịch sử hiện đại Hoa Kỳ.</a:t>
            </a:r>
          </a:p>
        </p:txBody>
      </p:sp>
      <p:sp>
        <p:nvSpPr>
          <p:cNvPr id="5" name="TextBox 4">
            <a:extLst>
              <a:ext uri="{FF2B5EF4-FFF2-40B4-BE49-F238E27FC236}">
                <a16:creationId xmlns:a16="http://schemas.microsoft.com/office/drawing/2014/main" id="{28F7C423-F259-5419-DA40-3ACD0CD22BF7}"/>
              </a:ext>
            </a:extLst>
          </p:cNvPr>
          <p:cNvSpPr txBox="1"/>
          <p:nvPr/>
        </p:nvSpPr>
        <p:spPr>
          <a:xfrm>
            <a:off x="11521018" y="173620"/>
            <a:ext cx="493504" cy="381000"/>
          </a:xfrm>
          <a:prstGeom prst="rect">
            <a:avLst/>
          </a:prstGeom>
          <a:noFill/>
        </p:spPr>
        <p:txBody>
          <a:bodyPr wrap="square" rtlCol="0">
            <a:spAutoFit/>
          </a:bodyPr>
          <a:lstStyle/>
          <a:p>
            <a:r>
              <a:rPr lang="en-US" dirty="0"/>
              <a:t>62</a:t>
            </a:r>
          </a:p>
        </p:txBody>
      </p:sp>
    </p:spTree>
    <p:extLst>
      <p:ext uri="{BB962C8B-B14F-4D97-AF65-F5344CB8AC3E}">
        <p14:creationId xmlns:p14="http://schemas.microsoft.com/office/powerpoint/2010/main" val="107386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DD0D4-202E-AC74-0E6F-C191DC5342A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4E601DD-3E04-7E72-8412-B7DD6956366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DFC5738-DCF7-6D88-D3C4-771FD1B66650}"/>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B40CCD8-4004-6DF1-FC84-A44CEF98138C}"/>
              </a:ext>
            </a:extLst>
          </p:cNvPr>
          <p:cNvPicPr>
            <a:picLocks noChangeAspect="1"/>
          </p:cNvPicPr>
          <p:nvPr/>
        </p:nvPicPr>
        <p:blipFill>
          <a:blip r:embed="rId5"/>
          <a:stretch>
            <a:fillRect/>
          </a:stretch>
        </p:blipFill>
        <p:spPr>
          <a:xfrm>
            <a:off x="126060" y="1731312"/>
            <a:ext cx="11939879" cy="3940645"/>
          </a:xfrm>
          <a:prstGeom prst="rect">
            <a:avLst/>
          </a:prstGeom>
        </p:spPr>
      </p:pic>
      <p:sp>
        <p:nvSpPr>
          <p:cNvPr id="16" name="Text 0">
            <a:extLst>
              <a:ext uri="{FF2B5EF4-FFF2-40B4-BE49-F238E27FC236}">
                <a16:creationId xmlns:a16="http://schemas.microsoft.com/office/drawing/2014/main" id="{75A2D3BD-AE77-DC23-D35D-052A19D834B8}"/>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en-US" sz="2700" b="1" dirty="0">
                <a:solidFill>
                  <a:srgbClr val="333333"/>
                </a:solidFill>
                <a:latin typeface="ui-sans-serif" pitchFamily="34" charset="0"/>
                <a:ea typeface="ui-sans-serif" pitchFamily="34" charset="-122"/>
                <a:cs typeface="ui-sans-serif" pitchFamily="34" charset="-120"/>
              </a:rPr>
              <a:t>KẾT LUẬN</a:t>
            </a:r>
            <a:endParaRPr lang="en-US" sz="2700" dirty="0"/>
          </a:p>
        </p:txBody>
      </p:sp>
      <p:sp>
        <p:nvSpPr>
          <p:cNvPr id="18" name="Text 2">
            <a:extLst>
              <a:ext uri="{FF2B5EF4-FFF2-40B4-BE49-F238E27FC236}">
                <a16:creationId xmlns:a16="http://schemas.microsoft.com/office/drawing/2014/main" id="{8B7EFE49-1617-679D-2150-E33D2D7DDC5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3DA0A3-11E9-DC23-1A10-2E41E25796F3}"/>
              </a:ext>
            </a:extLst>
          </p:cNvPr>
          <p:cNvSpPr txBox="1"/>
          <p:nvPr/>
        </p:nvSpPr>
        <p:spPr>
          <a:xfrm>
            <a:off x="344195" y="2137996"/>
            <a:ext cx="11847804" cy="3026791"/>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Tổng kết quá trình và mục tiêu</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Thực hiện 5 phân tích dữ liệu thực tế: Bitly, MovieLens, Tên trẻ em Mỹ, USDA, FEC 2012.</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Ứng dụng Python (Pandas, NumPy, Matplotlib, Seaborn) cho toàn bộ quy trình:→ tải dữ liệu, làm sạch, phân tích, trực quan hóa.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Minh họa quy trình phân tích dữ liệu hoàn chỉnh từ thô đến insight.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4207BF-3980-B5C7-7E02-E387D3DEFEB9}"/>
              </a:ext>
            </a:extLst>
          </p:cNvPr>
          <p:cNvSpPr txBox="1"/>
          <p:nvPr/>
        </p:nvSpPr>
        <p:spPr>
          <a:xfrm>
            <a:off x="11521018" y="173620"/>
            <a:ext cx="493504" cy="381000"/>
          </a:xfrm>
          <a:prstGeom prst="rect">
            <a:avLst/>
          </a:prstGeom>
          <a:noFill/>
        </p:spPr>
        <p:txBody>
          <a:bodyPr wrap="square" rtlCol="0">
            <a:spAutoFit/>
          </a:bodyPr>
          <a:lstStyle/>
          <a:p>
            <a:r>
              <a:rPr lang="en-US" dirty="0"/>
              <a:t>63</a:t>
            </a:r>
          </a:p>
        </p:txBody>
      </p:sp>
    </p:spTree>
    <p:extLst>
      <p:ext uri="{BB962C8B-B14F-4D97-AF65-F5344CB8AC3E}">
        <p14:creationId xmlns:p14="http://schemas.microsoft.com/office/powerpoint/2010/main" val="40465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3A9B-9A85-1D8C-5DEA-25744787150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05D5990-E382-52AA-1EDD-6EA2C7BC461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BC0A311-AA11-12E0-9DDE-CE38583E9BDF}"/>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382AE7F7-5C86-F19B-CA6C-CC7A4A788B2C}"/>
              </a:ext>
            </a:extLst>
          </p:cNvPr>
          <p:cNvPicPr>
            <a:picLocks noChangeAspect="1"/>
          </p:cNvPicPr>
          <p:nvPr/>
        </p:nvPicPr>
        <p:blipFill>
          <a:blip r:embed="rId5"/>
          <a:stretch>
            <a:fillRect/>
          </a:stretch>
        </p:blipFill>
        <p:spPr>
          <a:xfrm>
            <a:off x="126060" y="1721612"/>
            <a:ext cx="11939879" cy="3988445"/>
          </a:xfrm>
          <a:prstGeom prst="rect">
            <a:avLst/>
          </a:prstGeom>
        </p:spPr>
      </p:pic>
      <p:sp>
        <p:nvSpPr>
          <p:cNvPr id="16" name="Text 0">
            <a:extLst>
              <a:ext uri="{FF2B5EF4-FFF2-40B4-BE49-F238E27FC236}">
                <a16:creationId xmlns:a16="http://schemas.microsoft.com/office/drawing/2014/main" id="{EA9D677F-C474-7BC7-6E8B-34E7D48812EA}"/>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en-US" sz="2700" b="1" dirty="0">
                <a:solidFill>
                  <a:srgbClr val="333333"/>
                </a:solidFill>
                <a:latin typeface="ui-sans-serif" pitchFamily="34" charset="0"/>
                <a:ea typeface="ui-sans-serif" pitchFamily="34" charset="-122"/>
                <a:cs typeface="ui-sans-serif" pitchFamily="34" charset="-120"/>
              </a:rPr>
              <a:t>KẾT LUẬN</a:t>
            </a:r>
            <a:endParaRPr lang="en-US" sz="2700" dirty="0"/>
          </a:p>
        </p:txBody>
      </p:sp>
      <p:sp>
        <p:nvSpPr>
          <p:cNvPr id="18" name="Text 2">
            <a:extLst>
              <a:ext uri="{FF2B5EF4-FFF2-40B4-BE49-F238E27FC236}">
                <a16:creationId xmlns:a16="http://schemas.microsoft.com/office/drawing/2014/main" id="{034C3B96-2F7B-3B2D-BC47-4FA0C729340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3C5CD0-94C9-9056-3723-32124034CCEB}"/>
              </a:ext>
            </a:extLst>
          </p:cNvPr>
          <p:cNvSpPr txBox="1"/>
          <p:nvPr/>
        </p:nvSpPr>
        <p:spPr>
          <a:xfrm>
            <a:off x="299098" y="2353037"/>
            <a:ext cx="11847804" cy="2472793"/>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Ý nghĩa tổng hợp</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Khám phá hành vi &amp; xu hướng: hiểu rõ thay đổi văn hóa, hành vi, chính trị.</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Hỗ trợ ra quyết định: từ dinh dưỡng, phim ảnh đến chiến dịch bầu cử.</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Thể hiện sự đa dạng: khác biệt giới tính, khu vực, xu hướng</a:t>
            </a:r>
          </a:p>
        </p:txBody>
      </p:sp>
      <p:sp>
        <p:nvSpPr>
          <p:cNvPr id="5" name="TextBox 4">
            <a:extLst>
              <a:ext uri="{FF2B5EF4-FFF2-40B4-BE49-F238E27FC236}">
                <a16:creationId xmlns:a16="http://schemas.microsoft.com/office/drawing/2014/main" id="{117ABAEC-B6A4-EB6C-BAD1-395480368F7C}"/>
              </a:ext>
            </a:extLst>
          </p:cNvPr>
          <p:cNvSpPr txBox="1"/>
          <p:nvPr/>
        </p:nvSpPr>
        <p:spPr>
          <a:xfrm>
            <a:off x="11521018" y="173620"/>
            <a:ext cx="493504" cy="381000"/>
          </a:xfrm>
          <a:prstGeom prst="rect">
            <a:avLst/>
          </a:prstGeom>
          <a:noFill/>
        </p:spPr>
        <p:txBody>
          <a:bodyPr wrap="square" rtlCol="0">
            <a:spAutoFit/>
          </a:bodyPr>
          <a:lstStyle/>
          <a:p>
            <a:r>
              <a:rPr lang="en-US" dirty="0"/>
              <a:t>64</a:t>
            </a:r>
          </a:p>
        </p:txBody>
      </p:sp>
    </p:spTree>
    <p:extLst>
      <p:ext uri="{BB962C8B-B14F-4D97-AF65-F5344CB8AC3E}">
        <p14:creationId xmlns:p14="http://schemas.microsoft.com/office/powerpoint/2010/main" val="1499082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1F965-1CDF-430B-AC1A-2C97E7C486B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B680F32-4827-C38E-F9B0-161F3E39FF7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1677B75-C6C3-4D0B-B79C-17EFD220E59B}"/>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34B0005-BC05-39C9-BC31-D33938D9CD7D}"/>
              </a:ext>
            </a:extLst>
          </p:cNvPr>
          <p:cNvPicPr>
            <a:picLocks noChangeAspect="1"/>
          </p:cNvPicPr>
          <p:nvPr/>
        </p:nvPicPr>
        <p:blipFill>
          <a:blip r:embed="rId5"/>
          <a:stretch>
            <a:fillRect/>
          </a:stretch>
        </p:blipFill>
        <p:spPr>
          <a:xfrm>
            <a:off x="126060" y="1838686"/>
            <a:ext cx="11939879" cy="4214271"/>
          </a:xfrm>
          <a:prstGeom prst="rect">
            <a:avLst/>
          </a:prstGeom>
        </p:spPr>
      </p:pic>
      <p:sp>
        <p:nvSpPr>
          <p:cNvPr id="16" name="Text 0">
            <a:extLst>
              <a:ext uri="{FF2B5EF4-FFF2-40B4-BE49-F238E27FC236}">
                <a16:creationId xmlns:a16="http://schemas.microsoft.com/office/drawing/2014/main" id="{98AA74E6-553D-6044-B37F-A2DC8B7BEE38}"/>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en-US" sz="2700" b="1" dirty="0">
                <a:solidFill>
                  <a:srgbClr val="333333"/>
                </a:solidFill>
                <a:latin typeface="ui-sans-serif" pitchFamily="34" charset="0"/>
                <a:ea typeface="ui-sans-serif" pitchFamily="34" charset="-122"/>
                <a:cs typeface="ui-sans-serif" pitchFamily="34" charset="-120"/>
              </a:rPr>
              <a:t>KẾT LUẬN</a:t>
            </a:r>
            <a:endParaRPr lang="en-US" sz="2700" dirty="0"/>
          </a:p>
        </p:txBody>
      </p:sp>
      <p:sp>
        <p:nvSpPr>
          <p:cNvPr id="18" name="Text 2">
            <a:extLst>
              <a:ext uri="{FF2B5EF4-FFF2-40B4-BE49-F238E27FC236}">
                <a16:creationId xmlns:a16="http://schemas.microsoft.com/office/drawing/2014/main" id="{A27606E9-BEB7-AFB0-F099-2BDCC2206CA7}"/>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3846855-8ED4-76A1-3797-97F11B2E51BD}"/>
              </a:ext>
            </a:extLst>
          </p:cNvPr>
          <p:cNvSpPr txBox="1"/>
          <p:nvPr/>
        </p:nvSpPr>
        <p:spPr>
          <a:xfrm>
            <a:off x="368948" y="1912114"/>
            <a:ext cx="11452938" cy="3734677"/>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Công cụ &amp; kỹ thuật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Python chứng tỏ tính linh hoạt, mạnh mẽ trong khoa học dữ liệu.</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kỹ thuật then chốt: groupby, pivot_table, merge, trực quan hóa.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b="1" dirty="0">
                <a:latin typeface="Times New Roman" panose="02020603050405020304" pitchFamily="18" charset="0"/>
                <a:cs typeface="Times New Roman" panose="02020603050405020304" pitchFamily="18" charset="0"/>
              </a:rPr>
              <a:t>Hạn chế &amp; hướng phát triển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Chưa kết hợp thêm dữ liệu kinh tế–xã hội (tên, bầu cử).</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Có thể mở rộng sang học máy (Scikit-learn) → dự đoán &amp; phân cụm.</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FE66E4-8E1D-8AA3-558E-C897C56A5F79}"/>
              </a:ext>
            </a:extLst>
          </p:cNvPr>
          <p:cNvSpPr txBox="1"/>
          <p:nvPr/>
        </p:nvSpPr>
        <p:spPr>
          <a:xfrm>
            <a:off x="11521018" y="173620"/>
            <a:ext cx="493504" cy="381000"/>
          </a:xfrm>
          <a:prstGeom prst="rect">
            <a:avLst/>
          </a:prstGeom>
          <a:noFill/>
        </p:spPr>
        <p:txBody>
          <a:bodyPr wrap="square" rtlCol="0">
            <a:spAutoFit/>
          </a:bodyPr>
          <a:lstStyle/>
          <a:p>
            <a:r>
              <a:rPr lang="en-US" dirty="0"/>
              <a:t>65</a:t>
            </a:r>
          </a:p>
        </p:txBody>
      </p:sp>
    </p:spTree>
    <p:extLst>
      <p:ext uri="{BB962C8B-B14F-4D97-AF65-F5344CB8AC3E}">
        <p14:creationId xmlns:p14="http://schemas.microsoft.com/office/powerpoint/2010/main" val="490199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7" name="Rectangle 4096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62" name="Picture 2" descr="Hơn 92.800 Thank You ảnh, hình chụp &amp; hình ảnh trả phí bản ...">
            <a:extLst>
              <a:ext uri="{FF2B5EF4-FFF2-40B4-BE49-F238E27FC236}">
                <a16:creationId xmlns:a16="http://schemas.microsoft.com/office/drawing/2014/main" id="{0A43BAC8-32FD-DD46-7DEB-D7D516721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80" r="3180"/>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2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429500"/>
          </a:xfrm>
          <a:prstGeom prst="rect">
            <a:avLst/>
          </a:prstGeom>
        </p:spPr>
      </p:pic>
      <p:pic>
        <p:nvPicPr>
          <p:cNvPr id="3" name="Image 1" descr="preencoded.png"/>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p:cNvPicPr>
            <a:picLocks noChangeAspect="1"/>
          </p:cNvPicPr>
          <p:nvPr/>
        </p:nvPicPr>
        <p:blipFill>
          <a:blip r:embed="rId5"/>
          <a:stretch>
            <a:fillRect/>
          </a:stretch>
        </p:blipFill>
        <p:spPr>
          <a:xfrm>
            <a:off x="266700" y="733318"/>
            <a:ext cx="11658600" cy="6320625"/>
          </a:xfrm>
          <a:prstGeom prst="rect">
            <a:avLst/>
          </a:prstGeom>
        </p:spPr>
      </p:pic>
      <p:sp>
        <p:nvSpPr>
          <p:cNvPr id="16" name="Text 0"/>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p:cNvSpPr/>
          <p:nvPr/>
        </p:nvSpPr>
        <p:spPr>
          <a:xfrm>
            <a:off x="457200" y="4446006"/>
            <a:ext cx="11468100" cy="2238374"/>
          </a:xfrm>
          <a:prstGeom prst="rect">
            <a:avLst/>
          </a:prstGeom>
          <a:noFill/>
          <a:ln/>
        </p:spPr>
        <p:txBody>
          <a:bodyPr wrap="square" lIns="0" tIns="0" rIns="0" bIns="0" rtlCol="0" anchor="t"/>
          <a:lstStyle/>
          <a:p>
            <a:pPr marL="0" indent="0">
              <a:spcAft>
                <a:spcPts val="600"/>
              </a:spcAft>
              <a:buNone/>
            </a:pPr>
            <a:r>
              <a:rPr lang="vi-VN" sz="2400" b="1" dirty="0">
                <a:solidFill>
                  <a:srgbClr val="333333"/>
                </a:solidFill>
                <a:latin typeface="+mj-lt"/>
                <a:ea typeface="ui-sans-serif" pitchFamily="34" charset="-122"/>
                <a:cs typeface="ui-sans-serif" pitchFamily="34" charset="-120"/>
              </a:rPr>
              <a:t>Kết quả phân tích tần suất múi giờ:</a:t>
            </a:r>
            <a:endParaRPr lang="en-US" sz="2400" b="1" dirty="0">
              <a:solidFill>
                <a:srgbClr val="333333"/>
              </a:solidFill>
              <a:latin typeface="+mj-lt"/>
              <a:ea typeface="ui-sans-serif" pitchFamily="34" charset="-122"/>
              <a:cs typeface="ui-sans-serif" pitchFamily="34" charset="-120"/>
            </a:endParaRPr>
          </a:p>
          <a:p>
            <a:pPr marL="0" indent="0">
              <a:spcAft>
                <a:spcPts val="600"/>
              </a:spcAft>
              <a:buNone/>
            </a:pPr>
            <a:r>
              <a:rPr lang="vi-VN" sz="2400" dirty="0">
                <a:solidFill>
                  <a:srgbClr val="333333"/>
                </a:solidFill>
                <a:latin typeface="+mj-lt"/>
                <a:ea typeface="ui-sans-serif" pitchFamily="34" charset="-122"/>
                <a:cs typeface="ui-sans-serif" pitchFamily="34" charset="-120"/>
              </a:rPr>
              <a:t>Dữ liệu tập trung chủ yếu tại Hoa Kỳ, đặc biệt ở múi giờ America/New_York (~35%).Các vùng Chicago, Los_Angeles và Denver cũng chiếm tỷ lệ đáng kể, trong khi nhóm Unknown (~15%) phản ánh thiếu thông tin múi giờ.</a:t>
            </a:r>
            <a:endParaRPr lang="en-US" sz="2400" dirty="0">
              <a:solidFill>
                <a:srgbClr val="333333"/>
              </a:solidFill>
              <a:latin typeface="+mj-lt"/>
              <a:ea typeface="ui-sans-serif" pitchFamily="34" charset="-122"/>
              <a:cs typeface="ui-sans-serif" pitchFamily="34" charset="-120"/>
            </a:endParaRPr>
          </a:p>
          <a:p>
            <a:pPr marL="0" indent="0">
              <a:spcAft>
                <a:spcPts val="600"/>
              </a:spcAft>
              <a:buNone/>
            </a:pPr>
            <a:r>
              <a:rPr lang="vi-VN" sz="2400" dirty="0">
                <a:solidFill>
                  <a:srgbClr val="333333"/>
                </a:solidFill>
                <a:latin typeface="+mj-lt"/>
                <a:ea typeface="ui-sans-serif" pitchFamily="34" charset="-122"/>
                <a:cs typeface="ui-sans-serif" pitchFamily="34" charset="-120"/>
              </a:rPr>
              <a:t>Ngoài ra, chỉ có một số ít bản ghi từ châu Âu và châu Á, cho thấy phạm vi toàn cầu nhưng mức độ tập trung cao ở Mỹ.</a:t>
            </a:r>
            <a:endParaRPr lang="en-US" sz="2400" dirty="0">
              <a:latin typeface="+mj-lt"/>
            </a:endParaRPr>
          </a:p>
        </p:txBody>
      </p:sp>
      <p:pic>
        <p:nvPicPr>
          <p:cNvPr id="38" name="Picture 37" descr="A graph with blue bars&#10;&#10;AI-generated content may be incorrect.">
            <a:extLst>
              <a:ext uri="{FF2B5EF4-FFF2-40B4-BE49-F238E27FC236}">
                <a16:creationId xmlns:a16="http://schemas.microsoft.com/office/drawing/2014/main" id="{8EC46E47-C942-4256-6A4F-E639CB8EB6C0}"/>
              </a:ext>
            </a:extLst>
          </p:cNvPr>
          <p:cNvPicPr>
            <a:picLocks noChangeAspect="1"/>
          </p:cNvPicPr>
          <p:nvPr/>
        </p:nvPicPr>
        <p:blipFill>
          <a:blip r:embed="rId6"/>
          <a:stretch>
            <a:fillRect/>
          </a:stretch>
        </p:blipFill>
        <p:spPr>
          <a:xfrm>
            <a:off x="2362999" y="797716"/>
            <a:ext cx="7190575" cy="3546747"/>
          </a:xfrm>
          <a:prstGeom prst="rect">
            <a:avLst/>
          </a:prstGeom>
        </p:spPr>
      </p:pic>
      <p:sp>
        <p:nvSpPr>
          <p:cNvPr id="39" name="TextBox 38">
            <a:extLst>
              <a:ext uri="{FF2B5EF4-FFF2-40B4-BE49-F238E27FC236}">
                <a16:creationId xmlns:a16="http://schemas.microsoft.com/office/drawing/2014/main" id="{10151BCF-B6B8-34BF-56B0-8FA8C7539ED9}"/>
              </a:ext>
            </a:extLst>
          </p:cNvPr>
          <p:cNvSpPr txBox="1"/>
          <p:nvPr/>
        </p:nvSpPr>
        <p:spPr>
          <a:xfrm>
            <a:off x="11521018" y="173620"/>
            <a:ext cx="493504" cy="381000"/>
          </a:xfrm>
          <a:prstGeom prst="rect">
            <a:avLst/>
          </a:prstGeom>
          <a:noFill/>
        </p:spPr>
        <p:txBody>
          <a:bodyPr wrap="square" rtlCol="0">
            <a:spAutoFit/>
          </a:bodyPr>
          <a:lstStyle/>
          <a:p>
            <a:r>
              <a:rPr lang="en-US"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14EEF-999A-1150-B6BC-07398090B17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98941FD-4C8F-EC11-7398-4B362F063518}"/>
              </a:ext>
            </a:extLst>
          </p:cNvPr>
          <p:cNvPicPr>
            <a:picLocks noChangeAspect="1"/>
          </p:cNvPicPr>
          <p:nvPr/>
        </p:nvPicPr>
        <p:blipFill>
          <a:blip r:embed="rId3"/>
          <a:stretch>
            <a:fillRect/>
          </a:stretch>
        </p:blipFill>
        <p:spPr>
          <a:xfrm>
            <a:off x="0" y="0"/>
            <a:ext cx="12192000" cy="7429500"/>
          </a:xfrm>
          <a:prstGeom prst="rect">
            <a:avLst/>
          </a:prstGeom>
        </p:spPr>
      </p:pic>
      <p:pic>
        <p:nvPicPr>
          <p:cNvPr id="3" name="Image 1" descr="preencoded.png">
            <a:extLst>
              <a:ext uri="{FF2B5EF4-FFF2-40B4-BE49-F238E27FC236}">
                <a16:creationId xmlns:a16="http://schemas.microsoft.com/office/drawing/2014/main" id="{99C7DB1C-64FD-7061-1A82-CA824144D605}"/>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9F0FD40A-9734-2A08-1892-6A060C2E2245}"/>
              </a:ext>
            </a:extLst>
          </p:cNvPr>
          <p:cNvPicPr>
            <a:picLocks noChangeAspect="1"/>
          </p:cNvPicPr>
          <p:nvPr/>
        </p:nvPicPr>
        <p:blipFill>
          <a:blip r:embed="rId5"/>
          <a:stretch>
            <a:fillRect/>
          </a:stretch>
        </p:blipFill>
        <p:spPr>
          <a:xfrm>
            <a:off x="457200" y="857037"/>
            <a:ext cx="11468100" cy="6439114"/>
          </a:xfrm>
          <a:prstGeom prst="rect">
            <a:avLst/>
          </a:prstGeom>
        </p:spPr>
      </p:pic>
      <p:sp>
        <p:nvSpPr>
          <p:cNvPr id="16" name="Text 0">
            <a:extLst>
              <a:ext uri="{FF2B5EF4-FFF2-40B4-BE49-F238E27FC236}">
                <a16:creationId xmlns:a16="http://schemas.microsoft.com/office/drawing/2014/main" id="{97282054-135A-976F-50DC-A58A1F4AE69A}"/>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pic>
        <p:nvPicPr>
          <p:cNvPr id="5" name="Picture 4" descr="A graph of a bar graph&#10;&#10;AI-generated content may be incorrect.">
            <a:extLst>
              <a:ext uri="{FF2B5EF4-FFF2-40B4-BE49-F238E27FC236}">
                <a16:creationId xmlns:a16="http://schemas.microsoft.com/office/drawing/2014/main" id="{15DC48A9-1C87-AA68-9625-68835682B8D5}"/>
              </a:ext>
            </a:extLst>
          </p:cNvPr>
          <p:cNvPicPr>
            <a:picLocks noChangeAspect="1"/>
          </p:cNvPicPr>
          <p:nvPr/>
        </p:nvPicPr>
        <p:blipFill>
          <a:blip r:embed="rId6"/>
          <a:stretch>
            <a:fillRect/>
          </a:stretch>
        </p:blipFill>
        <p:spPr>
          <a:xfrm>
            <a:off x="1563330" y="1717538"/>
            <a:ext cx="9514287" cy="4902444"/>
          </a:xfrm>
          <a:prstGeom prst="rect">
            <a:avLst/>
          </a:prstGeom>
        </p:spPr>
      </p:pic>
      <p:sp>
        <p:nvSpPr>
          <p:cNvPr id="6" name="TextBox 5">
            <a:extLst>
              <a:ext uri="{FF2B5EF4-FFF2-40B4-BE49-F238E27FC236}">
                <a16:creationId xmlns:a16="http://schemas.microsoft.com/office/drawing/2014/main" id="{DF989AD5-FF1D-8FAD-DBDF-75BAEE21A151}"/>
              </a:ext>
            </a:extLst>
          </p:cNvPr>
          <p:cNvSpPr txBox="1"/>
          <p:nvPr/>
        </p:nvSpPr>
        <p:spPr>
          <a:xfrm>
            <a:off x="11521018" y="173620"/>
            <a:ext cx="493504" cy="381000"/>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33650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A99F2-CF6F-B477-7B6A-79E4CBF8658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D413FE6-9669-7B96-CD45-7E4DA5E9B6E2}"/>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4A8910FA-88BB-7FEB-EB31-80BEC09BF34E}"/>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0F4311D2-AC38-6A2A-DD61-BCCA38CBD7E3}"/>
              </a:ext>
            </a:extLst>
          </p:cNvPr>
          <p:cNvPicPr>
            <a:picLocks noChangeAspect="1"/>
          </p:cNvPicPr>
          <p:nvPr/>
        </p:nvPicPr>
        <p:blipFill>
          <a:blip r:embed="rId5"/>
          <a:stretch>
            <a:fillRect/>
          </a:stretch>
        </p:blipFill>
        <p:spPr>
          <a:xfrm>
            <a:off x="361950" y="1318727"/>
            <a:ext cx="11468100" cy="4855856"/>
          </a:xfrm>
          <a:prstGeom prst="rect">
            <a:avLst/>
          </a:prstGeom>
        </p:spPr>
      </p:pic>
      <p:sp>
        <p:nvSpPr>
          <p:cNvPr id="16" name="Text 0">
            <a:extLst>
              <a:ext uri="{FF2B5EF4-FFF2-40B4-BE49-F238E27FC236}">
                <a16:creationId xmlns:a16="http://schemas.microsoft.com/office/drawing/2014/main" id="{A174AA15-D784-5276-537B-8067B4BAEEF5}"/>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7773A9BF-BA83-AA04-014E-728F2ABE9C1B}"/>
              </a:ext>
            </a:extLst>
          </p:cNvPr>
          <p:cNvSpPr/>
          <p:nvPr/>
        </p:nvSpPr>
        <p:spPr>
          <a:xfrm>
            <a:off x="752475" y="1580650"/>
            <a:ext cx="11277600" cy="5995807"/>
          </a:xfrm>
          <a:prstGeom prst="rect">
            <a:avLst/>
          </a:prstGeom>
          <a:noFill/>
          <a:ln/>
        </p:spPr>
        <p:txBody>
          <a:bodyPr wrap="square" lIns="0" tIns="0" rIns="0" bIns="0" rtlCol="0" anchor="t"/>
          <a:lstStyle/>
          <a:p>
            <a:pPr>
              <a:lnSpc>
                <a:spcPct val="150000"/>
              </a:lnSpc>
            </a:pP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múi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giờ</a:t>
            </a:r>
            <a:r>
              <a:rPr lang="en-US" sz="2400" b="1" dirty="0">
                <a:latin typeface="Times New Roman" panose="02020603050405020304" pitchFamily="18" charset="0"/>
                <a:cs typeface="Times New Roman" panose="02020603050405020304" pitchFamily="18" charset="0"/>
              </a:rPr>
              <a:t>:</a:t>
            </a:r>
          </a:p>
          <a:p>
            <a:pPr lvl="1">
              <a:lnSpc>
                <a:spcPct val="150000"/>
              </a:lnSpc>
            </a:pPr>
            <a:r>
              <a:rPr lang="vi-VN" sz="2400" dirty="0">
                <a:latin typeface="Times New Roman" panose="02020603050405020304" pitchFamily="18" charset="0"/>
                <a:cs typeface="Times New Roman" panose="02020603050405020304" pitchFamily="18" charset="0"/>
              </a:rPr>
              <a:t>Người dùng Windows chiếm ưu thế rõ rệt tại các múi giờ lớn của Mỹ (New_York, Chicago, Los_Angeles).Một số ngoại lệ như Denver và London có tỷ lệ Not-Windows cao, phản ánh khác biệt hành vi giữa Mỹ và châu Âu.Các khu vực nhỏ (Tokyo, Honolulu) có tỷ lệ Windows rất cao nhưng mẫu nhỏ, nên không đại diện.Nhóm Unknown có phân bố gần cân bằng, cho thấy dữ liệu thiếu thông tin không gây thiên lệch đáng kể.</a:t>
            </a:r>
          </a:p>
        </p:txBody>
      </p:sp>
      <p:sp>
        <p:nvSpPr>
          <p:cNvPr id="6" name="TextBox 5">
            <a:extLst>
              <a:ext uri="{FF2B5EF4-FFF2-40B4-BE49-F238E27FC236}">
                <a16:creationId xmlns:a16="http://schemas.microsoft.com/office/drawing/2014/main" id="{0511FEE7-032B-753E-4FC7-ADE401D15202}"/>
              </a:ext>
            </a:extLst>
          </p:cNvPr>
          <p:cNvSpPr txBox="1"/>
          <p:nvPr/>
        </p:nvSpPr>
        <p:spPr>
          <a:xfrm>
            <a:off x="11521018" y="173620"/>
            <a:ext cx="493504" cy="381000"/>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2903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TotalTime>
  <Words>5553</Words>
  <Application>Microsoft Office PowerPoint</Application>
  <PresentationFormat>Widescreen</PresentationFormat>
  <Paragraphs>442</Paragraphs>
  <Slides>67</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Phan Văn Thảo</cp:lastModifiedBy>
  <cp:revision>4</cp:revision>
  <dcterms:created xsi:type="dcterms:W3CDTF">2025-10-15T09:51:24Z</dcterms:created>
  <dcterms:modified xsi:type="dcterms:W3CDTF">2025-10-16T10:38:20Z</dcterms:modified>
</cp:coreProperties>
</file>