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6" r:id="rId4"/>
    <p:sldId id="269" r:id="rId5"/>
    <p:sldId id="289" r:id="rId6"/>
    <p:sldId id="271" r:id="rId7"/>
    <p:sldId id="294" r:id="rId8"/>
    <p:sldId id="290" r:id="rId9"/>
    <p:sldId id="291" r:id="rId10"/>
    <p:sldId id="292" r:id="rId11"/>
    <p:sldId id="296" r:id="rId12"/>
    <p:sldId id="293" r:id="rId13"/>
    <p:sldId id="273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AB200"/>
    <a:srgbClr val="333399"/>
    <a:srgbClr val="CCFFCC"/>
    <a:srgbClr val="F8F3E9"/>
    <a:srgbClr val="000099"/>
    <a:srgbClr val="00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7208" autoAdjust="0"/>
  </p:normalViewPr>
  <p:slideViewPr>
    <p:cSldViewPr>
      <p:cViewPr>
        <p:scale>
          <a:sx n="66" d="100"/>
          <a:sy n="66" d="100"/>
        </p:scale>
        <p:origin x="-14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549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8A12A-5E1D-48AA-95BF-3BC9ED414306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4385-287F-406E-BF8B-D51D50F0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858A-EA44-46B9-B604-2710B62ECA75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624E4-8F9D-4F81-B73A-96CE81BE2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30480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152400" y="6516624"/>
            <a:ext cx="2438400" cy="304800"/>
          </a:xfrm>
        </p:spPr>
        <p:txBody>
          <a:bodyPr lIns="0" tIns="0" rIns="0" bIns="0" anchor="ctr" anchorCtr="0"/>
          <a:lstStyle>
            <a:lvl1pPr>
              <a:defRPr sz="1200"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ED59DC09-9C8A-4713-95D8-612D25C76D75}" type="datetime1">
              <a:rPr lang="en-US" smtClean="0"/>
              <a:t>4/28/2014</a:t>
            </a:fld>
            <a:endParaRPr lang="en-US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53200"/>
            <a:ext cx="2133600" cy="228600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343" name="Rectangle 31"/>
          <p:cNvSpPr>
            <a:spLocks noChangeArrowheads="1"/>
          </p:cNvSpPr>
          <p:nvPr userDrawn="1"/>
        </p:nvSpPr>
        <p:spPr bwMode="gray">
          <a:xfrm>
            <a:off x="0" y="890588"/>
            <a:ext cx="9144000" cy="45656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44" name="Picture 32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1411288"/>
            <a:ext cx="133350" cy="133350"/>
          </a:xfrm>
          <a:prstGeom prst="rect">
            <a:avLst/>
          </a:prstGeom>
          <a:noFill/>
        </p:spPr>
      </p:pic>
      <p:pic>
        <p:nvPicPr>
          <p:cNvPr id="13345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84238" y="1214438"/>
            <a:ext cx="220662" cy="220662"/>
          </a:xfrm>
          <a:prstGeom prst="rect">
            <a:avLst/>
          </a:prstGeom>
          <a:noFill/>
        </p:spPr>
      </p:pic>
      <p:pic>
        <p:nvPicPr>
          <p:cNvPr id="13346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843088"/>
            <a:ext cx="133350" cy="133350"/>
          </a:xfrm>
          <a:prstGeom prst="rect">
            <a:avLst/>
          </a:prstGeom>
          <a:noFill/>
        </p:spPr>
      </p:pic>
      <p:pic>
        <p:nvPicPr>
          <p:cNvPr id="13347" name="Picture 35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20850"/>
            <a:ext cx="115888" cy="115888"/>
          </a:xfrm>
          <a:prstGeom prst="rect">
            <a:avLst/>
          </a:prstGeom>
          <a:noFill/>
        </p:spPr>
      </p:pic>
      <p:pic>
        <p:nvPicPr>
          <p:cNvPr id="13348" name="Picture 36" descr="light_white"/>
          <p:cNvPicPr>
            <a:picLocks noChangeAspect="1" noChangeArrowheads="1"/>
          </p:cNvPicPr>
          <p:nvPr/>
        </p:nvPicPr>
        <p:blipFill>
          <a:blip r:embed="rId2">
            <a:lum contrast="-48000"/>
            <a:grayscl/>
          </a:blip>
          <a:srcRect/>
          <a:stretch>
            <a:fillRect/>
          </a:stretch>
        </p:blipFill>
        <p:spPr bwMode="auto">
          <a:xfrm>
            <a:off x="1908175" y="1647825"/>
            <a:ext cx="322263" cy="322263"/>
          </a:xfrm>
          <a:prstGeom prst="rect">
            <a:avLst/>
          </a:prstGeom>
          <a:noFill/>
        </p:spPr>
      </p:pic>
      <p:pic>
        <p:nvPicPr>
          <p:cNvPr id="13349" name="Picture 37" descr="light_white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187825" y="1247775"/>
            <a:ext cx="133350" cy="133350"/>
          </a:xfrm>
          <a:prstGeom prst="rect">
            <a:avLst/>
          </a:prstGeom>
          <a:noFill/>
        </p:spPr>
      </p:pic>
      <p:pic>
        <p:nvPicPr>
          <p:cNvPr id="13350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172075" y="2011363"/>
            <a:ext cx="133350" cy="133350"/>
          </a:xfrm>
          <a:prstGeom prst="rect">
            <a:avLst/>
          </a:prstGeom>
          <a:noFill/>
        </p:spPr>
      </p:pic>
      <p:pic>
        <p:nvPicPr>
          <p:cNvPr id="13351" name="Picture 3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</a:blip>
          <a:srcRect/>
          <a:stretch>
            <a:fillRect/>
          </a:stretch>
        </p:blipFill>
        <p:spPr bwMode="auto">
          <a:xfrm>
            <a:off x="6319838" y="3008313"/>
            <a:ext cx="207962" cy="207962"/>
          </a:xfrm>
          <a:prstGeom prst="rect">
            <a:avLst/>
          </a:prstGeom>
          <a:noFill/>
        </p:spPr>
      </p:pic>
      <p:pic>
        <p:nvPicPr>
          <p:cNvPr id="13352" name="Picture 40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7423150" y="1497013"/>
            <a:ext cx="182563" cy="182562"/>
          </a:xfrm>
          <a:prstGeom prst="rect">
            <a:avLst/>
          </a:prstGeom>
          <a:noFill/>
        </p:spPr>
      </p:pic>
      <p:pic>
        <p:nvPicPr>
          <p:cNvPr id="13353" name="Picture 41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118475" y="1922463"/>
            <a:ext cx="133350" cy="133350"/>
          </a:xfrm>
          <a:prstGeom prst="rect">
            <a:avLst/>
          </a:prstGeom>
          <a:noFill/>
        </p:spPr>
      </p:pic>
      <p:pic>
        <p:nvPicPr>
          <p:cNvPr id="13354" name="Picture 42" descr="light_white"/>
          <p:cNvPicPr>
            <a:picLocks noChangeAspect="1" noChangeArrowheads="1"/>
          </p:cNvPicPr>
          <p:nvPr/>
        </p:nvPicPr>
        <p:blipFill>
          <a:blip r:embed="rId2">
            <a:lum contrast="-100000"/>
          </a:blip>
          <a:srcRect/>
          <a:stretch>
            <a:fillRect/>
          </a:stretch>
        </p:blipFill>
        <p:spPr bwMode="auto">
          <a:xfrm>
            <a:off x="6783388" y="1652588"/>
            <a:ext cx="133350" cy="133350"/>
          </a:xfrm>
          <a:prstGeom prst="rect">
            <a:avLst/>
          </a:prstGeom>
          <a:noFill/>
        </p:spPr>
      </p:pic>
      <p:pic>
        <p:nvPicPr>
          <p:cNvPr id="13355" name="Picture 43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7321550" y="1890713"/>
            <a:ext cx="133350" cy="133350"/>
          </a:xfrm>
          <a:prstGeom prst="rect">
            <a:avLst/>
          </a:prstGeom>
          <a:noFill/>
        </p:spPr>
      </p:pic>
      <p:pic>
        <p:nvPicPr>
          <p:cNvPr id="13356" name="Picture 44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8564563" y="1539875"/>
            <a:ext cx="133350" cy="133350"/>
          </a:xfrm>
          <a:prstGeom prst="rect">
            <a:avLst/>
          </a:prstGeom>
          <a:noFill/>
        </p:spPr>
      </p:pic>
      <p:sp>
        <p:nvSpPr>
          <p:cNvPr id="13357" name="Freeform 45"/>
          <p:cNvSpPr>
            <a:spLocks/>
          </p:cNvSpPr>
          <p:nvPr/>
        </p:nvSpPr>
        <p:spPr bwMode="auto">
          <a:xfrm>
            <a:off x="-3175" y="865188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358" name="Picture 46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31900"/>
            <a:ext cx="133350" cy="133350"/>
          </a:xfrm>
          <a:prstGeom prst="rect">
            <a:avLst/>
          </a:prstGeom>
          <a:noFill/>
        </p:spPr>
      </p:pic>
      <p:pic>
        <p:nvPicPr>
          <p:cNvPr id="13359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</p:spPr>
      </p:pic>
      <p:pic>
        <p:nvPicPr>
          <p:cNvPr id="13360" name="Picture 48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1454150"/>
            <a:ext cx="115887" cy="115888"/>
          </a:xfrm>
          <a:prstGeom prst="rect">
            <a:avLst/>
          </a:prstGeom>
          <a:noFill/>
        </p:spPr>
      </p:pic>
      <p:pic>
        <p:nvPicPr>
          <p:cNvPr id="13361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</p:spPr>
      </p:pic>
      <p:sp>
        <p:nvSpPr>
          <p:cNvPr id="13362" name="Freeform 50"/>
          <p:cNvSpPr>
            <a:spLocks/>
          </p:cNvSpPr>
          <p:nvPr/>
        </p:nvSpPr>
        <p:spPr bwMode="auto">
          <a:xfrm rot="10800000">
            <a:off x="-3175" y="5116513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2" name="Picture 34" descr="light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86200"/>
            <a:ext cx="133350" cy="133350"/>
          </a:xfrm>
          <a:prstGeom prst="rect">
            <a:avLst/>
          </a:prstGeom>
          <a:noFill/>
        </p:spPr>
      </p:pic>
      <p:pic>
        <p:nvPicPr>
          <p:cNvPr id="43" name="Picture 33" descr="light_white"/>
          <p:cNvPicPr>
            <a:picLocks noChangeAspect="1" noChangeArrowheads="1"/>
          </p:cNvPicPr>
          <p:nvPr userDrawn="1"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2514600" y="3810000"/>
            <a:ext cx="220662" cy="220662"/>
          </a:xfrm>
          <a:prstGeom prst="rect">
            <a:avLst/>
          </a:prstGeom>
          <a:noFill/>
        </p:spPr>
      </p:pic>
      <p:pic>
        <p:nvPicPr>
          <p:cNvPr id="44" name="Picture 36" descr="light_white"/>
          <p:cNvPicPr>
            <a:picLocks noChangeAspect="1" noChangeArrowheads="1"/>
          </p:cNvPicPr>
          <p:nvPr userDrawn="1"/>
        </p:nvPicPr>
        <p:blipFill>
          <a:blip r:embed="rId2">
            <a:lum contrast="-48000"/>
            <a:grayscl/>
          </a:blip>
          <a:srcRect/>
          <a:stretch>
            <a:fillRect/>
          </a:stretch>
        </p:blipFill>
        <p:spPr bwMode="auto">
          <a:xfrm>
            <a:off x="4191000" y="4343400"/>
            <a:ext cx="322263" cy="322263"/>
          </a:xfrm>
          <a:prstGeom prst="rect">
            <a:avLst/>
          </a:prstGeom>
          <a:noFill/>
        </p:spPr>
      </p:pic>
      <p:pic>
        <p:nvPicPr>
          <p:cNvPr id="45" name="Picture 39" descr="light_white"/>
          <p:cNvPicPr>
            <a:picLocks noChangeAspect="1" noChangeArrowheads="1"/>
          </p:cNvPicPr>
          <p:nvPr userDrawn="1"/>
        </p:nvPicPr>
        <p:blipFill>
          <a:blip r:embed="rId2">
            <a:lum contrast="-54000"/>
          </a:blip>
          <a:srcRect/>
          <a:stretch>
            <a:fillRect/>
          </a:stretch>
        </p:blipFill>
        <p:spPr bwMode="auto">
          <a:xfrm>
            <a:off x="3733800" y="3352800"/>
            <a:ext cx="207962" cy="207962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 userDrawn="1"/>
        </p:nvSpPr>
        <p:spPr bwMode="auto">
          <a:xfrm>
            <a:off x="8077200" y="6248400"/>
            <a:ext cx="762000" cy="573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CCE53-0AAD-4036-941E-18C7DEE87CC7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0643B-2C45-40DA-BBEF-FAD604F7C081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>
            <a:off x="8839200" y="838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8077200" y="6364224"/>
            <a:ext cx="685800" cy="448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73886" cy="5638800"/>
          </a:xfrm>
        </p:spPr>
        <p:txBody>
          <a:bodyPr/>
          <a:lstStyle>
            <a:lvl1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 marL="631825" indent="-282575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defRPr sz="2200">
                <a:latin typeface="Arial" pitchFamily="34" charset="0"/>
                <a:cs typeface="Arial" pitchFamily="34" charset="0"/>
              </a:defRPr>
            </a:lvl2pPr>
            <a:lvl3pPr marL="914400" indent="-282575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SzPct val="80000"/>
              <a:buFont typeface="Wingdings" pitchFamily="2" charset="2"/>
              <a:buChar char="Ø"/>
              <a:defRPr sz="20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3pPr>
            <a:lvl4pPr marL="1196975" indent="-282575">
              <a:spcBef>
                <a:spcPts val="200"/>
              </a:spcBef>
              <a:spcAft>
                <a:spcPts val="20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 marL="1492250" indent="-295275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3622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9D571E1F-44F2-473C-AA48-F0EF06CF91F3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467100" cy="228600"/>
          </a:xfrm>
        </p:spPr>
        <p:txBody>
          <a:bodyPr lIns="0" tIns="0" rIns="0" bIns="0" anchor="ctr" anchorCtr="0"/>
          <a:lstStyle>
            <a:lvl1pPr algn="r">
              <a:defRPr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21336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838200"/>
            <a:ext cx="8860536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453E8-DDEB-4DE2-B7C9-5FBDB3519BA9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hlink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lang="en-US" sz="2800" b="1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40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lang="en-US" sz="2800" b="1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40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CC7D4-0B8F-4821-8982-5FE110CA6B8A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436BC-9D24-45F7-A26D-2A8E20583069}" type="datetime1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hlink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7815943" y="5943600"/>
            <a:ext cx="990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077200" y="6364224"/>
            <a:ext cx="685800" cy="448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3622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3E7CD5EE-F406-468C-BB82-7A6D5218517A}" type="datetime1">
              <a:rPr lang="en-US" smtClean="0"/>
              <a:t>4/28/2014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467100" cy="228600"/>
          </a:xfrm>
        </p:spPr>
        <p:txBody>
          <a:bodyPr lIns="0" tIns="0" rIns="0" bIns="0" anchor="ctr" anchorCtr="0"/>
          <a:lstStyle>
            <a:lvl1pPr algn="r">
              <a:defRPr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21336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8FCFC-6B42-499E-A9DF-50988C3AEC76}" type="datetime1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2CB99-F878-4A35-ABAC-949A02364E2A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2F639-437A-400C-9875-0E315EA13AF3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2700" y="1588"/>
            <a:ext cx="9131300" cy="8366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8153400" y="6375400"/>
            <a:ext cx="596900" cy="423863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hlink"/>
                </a:solidFill>
                <a:latin typeface="+mn-lt"/>
                <a:ea typeface="굴림" charset="-127"/>
              </a:defRPr>
            </a:lvl1pPr>
          </a:lstStyle>
          <a:p>
            <a:fld id="{381AC568-CC4E-4A9F-A35D-07A2C8B3DD93}" type="datetime1">
              <a:rPr lang="en-US" smtClean="0"/>
              <a:t>4/28/2014</a:t>
            </a:fld>
            <a:endParaRPr lang="en-US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77000"/>
            <a:ext cx="3911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hlink"/>
                </a:solidFill>
                <a:latin typeface="+mn-lt"/>
                <a:ea typeface="굴림" charset="-127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8861425" y="2544763"/>
            <a:ext cx="282575" cy="43132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8861425" y="1588"/>
            <a:ext cx="282575" cy="8588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8861425" y="838200"/>
            <a:ext cx="282575" cy="17510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039100" y="6451600"/>
            <a:ext cx="74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altLang="ko-KR" sz="1200" b="1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676400"/>
            <a:ext cx="9144000" cy="457200"/>
          </a:xfrm>
        </p:spPr>
        <p:txBody>
          <a:bodyPr/>
          <a:lstStyle/>
          <a:p>
            <a:pPr lvl="0"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BÁO CÁO TIẾN ĐỘ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vi-VN" sz="2000" dirty="0" smtClean="0">
                <a:solidFill>
                  <a:srgbClr val="FFC000"/>
                </a:solidFill>
              </a:rPr>
              <a:t>ĐỀ TÀI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vi-VN" sz="2000" dirty="0" smtClean="0">
                <a:solidFill>
                  <a:srgbClr val="FFC000"/>
                </a:solidFill>
              </a:rPr>
              <a:t>NGHIÊN </a:t>
            </a:r>
            <a:r>
              <a:rPr lang="vi-VN" sz="2000" dirty="0">
                <a:solidFill>
                  <a:srgbClr val="FFC000"/>
                </a:solidFill>
              </a:rPr>
              <a:t>CỨU KHOA HỌC CẤP CƠ SỞ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5562600"/>
            <a:ext cx="9129486" cy="981528"/>
          </a:xfrm>
        </p:spPr>
        <p:txBody>
          <a:bodyPr/>
          <a:lstStyle/>
          <a:p>
            <a:pPr algn="l">
              <a:tabLst>
                <a:tab pos="231775" algn="l"/>
                <a:tab pos="5661025" algn="l"/>
              </a:tabLst>
            </a:pPr>
            <a:r>
              <a:rPr lang="en-US" sz="16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Chủ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nhiệm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đề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tài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:	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Cộng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tác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thực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hiện</a:t>
            </a:r>
            <a:endParaRPr lang="en-US" sz="1800" b="1" dirty="0" smtClean="0">
              <a:solidFill>
                <a:srgbClr val="3333FF"/>
              </a:solidFill>
              <a:latin typeface="Cambria" pitchFamily="18" charset="0"/>
              <a:cs typeface="Arial" pitchFamily="34" charset="0"/>
            </a:endParaRPr>
          </a:p>
          <a:p>
            <a:pPr algn="l">
              <a:tabLst>
                <a:tab pos="231775" algn="l"/>
                <a:tab pos="5661025" algn="l"/>
              </a:tabLst>
            </a:pPr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Trần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Thanh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Lương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	TS.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Hoàng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Thị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Lan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Giao</a:t>
            </a:r>
            <a:endParaRPr lang="en-US" b="1" dirty="0" smtClean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quarter" idx="2"/>
          </p:nvPr>
        </p:nvSpPr>
        <p:spPr>
          <a:xfrm>
            <a:off x="152400" y="6553200"/>
            <a:ext cx="2133600" cy="266700"/>
          </a:xfrm>
        </p:spPr>
        <p:txBody>
          <a:bodyPr/>
          <a:lstStyle/>
          <a:p>
            <a:fld id="{42ECC88E-6154-4A94-9517-9210A4F13FB9}" type="datetime1">
              <a:rPr lang="en-US" b="1" smtClean="0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4/28/2014</a:t>
            </a:fld>
            <a:endParaRPr lang="en-US" b="1"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609600" cy="304800"/>
          </a:xfrm>
        </p:spPr>
        <p:txBody>
          <a:bodyPr/>
          <a:lstStyle/>
          <a:p>
            <a:fld id="{C8F03DB6-5497-478A-824D-5D8E89521DE3}" type="slidenum">
              <a:rPr lang="en-US" smtClean="0">
                <a:solidFill>
                  <a:srgbClr val="C00000"/>
                </a:solidFill>
              </a:rPr>
              <a:pPr/>
              <a:t>1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14514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="1" kern="0" dirty="0" err="1" smtClean="0">
                <a:solidFill>
                  <a:srgbClr val="0070C0"/>
                </a:solidFill>
              </a:rPr>
              <a:t>Huế</a:t>
            </a:r>
            <a:r>
              <a:rPr lang="en-US" sz="1400" b="1" kern="0" dirty="0" smtClean="0">
                <a:solidFill>
                  <a:srgbClr val="0070C0"/>
                </a:solidFill>
              </a:rPr>
              <a:t>, </a:t>
            </a:r>
            <a:r>
              <a:rPr lang="en-US" sz="1400" b="1" kern="0" dirty="0" smtClean="0">
                <a:solidFill>
                  <a:srgbClr val="0070C0"/>
                </a:solidFill>
              </a:rPr>
              <a:t>2</a:t>
            </a:r>
            <a:r>
              <a:rPr lang="en-US" sz="1400" b="1" kern="0" baseline="0" dirty="0" smtClean="0">
                <a:solidFill>
                  <a:srgbClr val="0070C0"/>
                </a:solidFill>
              </a:rPr>
              <a:t>014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0" y="2514600"/>
            <a:ext cx="9144000" cy="161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vi-VN" altLang="ko-KR" sz="2300" b="1" kern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HỌC KHÁI NIỆM ĐỐI VỚI CÁC CƠ SỞ TRI THỨC </a:t>
            </a:r>
          </a:p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vi-VN" altLang="ko-KR" sz="2300" b="1" kern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TRONG LOGIC MÔ TẢ DỰA VÀO MÔ PHỎNG HAI </a:t>
            </a:r>
            <a:r>
              <a:rPr lang="vi-VN" altLang="ko-KR" sz="2300" b="1" kern="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CHIỀU</a:t>
            </a:r>
            <a:endParaRPr lang="en-US" altLang="ko-KR" sz="2300" b="1" kern="0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ea typeface="굴림" charset="-127"/>
            </a:endParaRPr>
          </a:p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en-US" altLang="ko-KR" sz="2300" b="1" kern="0" dirty="0" smtClean="0">
                <a:solidFill>
                  <a:schemeClr val="bg1"/>
                </a:solidFill>
                <a:effectLst/>
                <a:ea typeface="굴림" charset="-127"/>
              </a:rPr>
              <a:t>(</a:t>
            </a:r>
            <a:r>
              <a:rPr lang="en-US" altLang="ko-KR" sz="2300" b="1" kern="0" dirty="0" err="1" smtClean="0">
                <a:solidFill>
                  <a:schemeClr val="bg1"/>
                </a:solidFill>
                <a:effectLst/>
                <a:ea typeface="굴림" charset="-127"/>
              </a:rPr>
              <a:t>Mã</a:t>
            </a:r>
            <a:r>
              <a:rPr lang="en-US" altLang="ko-KR" sz="2300" b="1" kern="0" dirty="0" smtClean="0">
                <a:solidFill>
                  <a:schemeClr val="bg1"/>
                </a:solidFill>
                <a:effectLst/>
                <a:ea typeface="굴림" charset="-127"/>
              </a:rPr>
              <a:t> </a:t>
            </a:r>
            <a:r>
              <a:rPr lang="en-US" altLang="ko-KR" sz="2300" b="1" kern="0" dirty="0" err="1" smtClean="0">
                <a:solidFill>
                  <a:schemeClr val="bg1"/>
                </a:solidFill>
                <a:effectLst/>
                <a:ea typeface="굴림" charset="-127"/>
              </a:rPr>
              <a:t>số</a:t>
            </a:r>
            <a:r>
              <a:rPr lang="en-US" altLang="ko-KR" sz="2300" b="1" kern="0" dirty="0">
                <a:solidFill>
                  <a:schemeClr val="bg1"/>
                </a:solidFill>
                <a:effectLst/>
                <a:ea typeface="굴림" charset="-127"/>
              </a:rPr>
              <a:t>: DHH2013-01-41)</a:t>
            </a:r>
            <a:endParaRPr lang="vi-VN" altLang="ko-KR" sz="2300" b="1" kern="0" dirty="0">
              <a:solidFill>
                <a:schemeClr val="bg1"/>
              </a:solidFill>
              <a:effectLst/>
              <a:ea typeface="굴림" charset="-127"/>
            </a:endParaRPr>
          </a:p>
        </p:txBody>
      </p:sp>
      <p:pic>
        <p:nvPicPr>
          <p:cNvPr id="45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3219450"/>
            <a:ext cx="133350" cy="133350"/>
          </a:xfrm>
          <a:prstGeom prst="rect">
            <a:avLst/>
          </a:prstGeom>
          <a:noFill/>
        </p:spPr>
      </p:pic>
      <p:pic>
        <p:nvPicPr>
          <p:cNvPr id="50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762250"/>
            <a:ext cx="133350" cy="133350"/>
          </a:xfrm>
          <a:prstGeom prst="rect">
            <a:avLst/>
          </a:prstGeom>
          <a:noFill/>
        </p:spPr>
      </p:pic>
      <p:pic>
        <p:nvPicPr>
          <p:cNvPr id="51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4057650"/>
            <a:ext cx="133350" cy="13335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BỘ GIÁO DỤC VÀ ĐÀO TẠO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ĐẠI HỌC HUẾ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TRƯỜNG ĐẠI HỌC KHOA HỌC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 bwMode="auto">
          <a:xfrm>
            <a:off x="0" y="4160762"/>
            <a:ext cx="9144000" cy="8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9pPr>
          </a:lstStyle>
          <a:p>
            <a:pPr>
              <a:tabLst>
                <a:tab pos="2293938" algn="l"/>
                <a:tab pos="4340225" algn="l"/>
              </a:tabLst>
            </a:pP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2013-2014</a:t>
            </a:r>
            <a:endParaRPr lang="en-US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CỨU: </a:t>
            </a:r>
            <a:r>
              <a:rPr lang="en-US" dirty="0"/>
              <a:t>2013 -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Bisimulation</a:t>
            </a:r>
            <a:r>
              <a:rPr lang="en-US" dirty="0">
                <a:solidFill>
                  <a:srgbClr val="C00000"/>
                </a:solidFill>
              </a:rPr>
              <a:t>-Based Concept Learning in Description Logics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i="1" dirty="0"/>
              <a:t>The Concurrency, Specification, and Programming 2013 - CS&amp;P’2013</a:t>
            </a:r>
            <a:r>
              <a:rPr lang="en-US" dirty="0"/>
              <a:t>”, Warsaw, </a:t>
            </a:r>
            <a:r>
              <a:rPr lang="en-US" dirty="0" smtClean="0"/>
              <a:t>Poland.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F2C4-C3D5-4B37-BF31-8064F37111D3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18972"/>
                <a:ext cx="7772400" cy="213596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2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Cho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một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cơ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sở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tri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thức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𝐾𝐵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tập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thể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chứa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mẫu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dương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và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chứa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mẫu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âm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).</a:t>
                </a:r>
              </a:p>
              <a:p>
                <a:pPr marL="0" lvl="2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dirty="0" err="1" smtClean="0">
                    <a:solidFill>
                      <a:srgbClr val="C00000"/>
                    </a:solidFill>
                  </a:rPr>
                  <a:t>Học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khái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niệm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trong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ngôn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ngữ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sao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cho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285750" lvl="2" indent="-285750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𝐾𝐵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⊨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với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mọi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285750" lvl="2" indent="-285750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𝐾𝐵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⊨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với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mọi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8972"/>
                <a:ext cx="7772400" cy="2135969"/>
              </a:xfrm>
              <a:prstGeom prst="rect">
                <a:avLst/>
              </a:prstGeom>
              <a:blipFill rotWithShape="1">
                <a:blip r:embed="rId2"/>
                <a:stretch>
                  <a:fillRect l="-626" r="-548" b="-198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CỨU: </a:t>
            </a:r>
            <a:r>
              <a:rPr lang="en-US" dirty="0"/>
              <a:t>2013 - 2014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Domain Partitioning Method for </a:t>
            </a:r>
            <a:r>
              <a:rPr lang="en-US" dirty="0" err="1">
                <a:solidFill>
                  <a:srgbClr val="C00000"/>
                </a:solidFill>
              </a:rPr>
              <a:t>Bisimulation</a:t>
            </a:r>
            <a:r>
              <a:rPr lang="en-US" dirty="0">
                <a:solidFill>
                  <a:srgbClr val="C00000"/>
                </a:solidFill>
              </a:rPr>
              <a:t>-Based Concept Learning in Description Logics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 smtClean="0"/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tăng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chứng</a:t>
            </a:r>
            <a:r>
              <a:rPr lang="en-US" sz="1800" dirty="0" smtClean="0"/>
              <a:t> minh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/>
              <a:t> </a:t>
            </a:r>
            <a:r>
              <a:rPr lang="en-US" dirty="0" smtClean="0"/>
              <a:t>ICCSAMA'2014 Springer, Budapest, Hungary, 2014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F2C4-C3D5-4B37-BF31-8064F37111D3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110163"/>
            <a:ext cx="7772400" cy="1766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>
                <a:solidFill>
                  <a:srgbClr val="C00000"/>
                </a:solidFill>
              </a:rPr>
              <a:t>Kết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quả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thực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nghiệm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trên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tập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huấn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luyện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chứng</a:t>
            </a:r>
            <a:r>
              <a:rPr lang="en-US" dirty="0" smtClean="0">
                <a:solidFill>
                  <a:srgbClr val="C00000"/>
                </a:solidFill>
              </a:rPr>
              <a:t> minh </a:t>
            </a:r>
            <a:r>
              <a:rPr lang="en-US" dirty="0" err="1" smtClean="0">
                <a:solidFill>
                  <a:srgbClr val="C00000"/>
                </a:solidFill>
              </a:rPr>
              <a:t>rằng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marL="0" lvl="2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dirty="0" err="1" smtClean="0">
                <a:solidFill>
                  <a:srgbClr val="C00000"/>
                </a:solidFill>
              </a:rPr>
              <a:t>Thuật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toán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phân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hoạch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rất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có</a:t>
            </a:r>
            <a:r>
              <a:rPr lang="en-US" dirty="0" smtClean="0">
                <a:solidFill>
                  <a:srgbClr val="C00000"/>
                </a:solidFill>
              </a:rPr>
              <a:t> ý </a:t>
            </a:r>
            <a:r>
              <a:rPr lang="en-US" dirty="0" err="1" smtClean="0">
                <a:solidFill>
                  <a:srgbClr val="C00000"/>
                </a:solidFill>
              </a:rPr>
              <a:t>nghĩa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</a:p>
          <a:p>
            <a:pPr marL="0" lvl="2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dirty="0" err="1" smtClean="0">
                <a:solidFill>
                  <a:srgbClr val="C00000"/>
                </a:solidFill>
              </a:rPr>
              <a:t>Các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bộ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chọn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mở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rộng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hổ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trợ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cho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việc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phân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hoạch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rất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tốt</a:t>
            </a:r>
            <a:endParaRPr lang="en-US" dirty="0" smtClean="0">
              <a:solidFill>
                <a:srgbClr val="C00000"/>
              </a:solidFill>
            </a:endParaRPr>
          </a:p>
          <a:p>
            <a:pPr marL="0" lvl="2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CỨU: </a:t>
            </a:r>
            <a:r>
              <a:rPr lang="en-US" dirty="0"/>
              <a:t>2013 - 2014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01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Nguyễn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Hữu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Hải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logic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 lvl="1"/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2013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01 </a:t>
            </a:r>
            <a:r>
              <a:rPr lang="en-US" dirty="0" err="1" smtClean="0"/>
              <a:t>thạc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lvl="1"/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Nguyễn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Ẩn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logic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2013</a:t>
            </a:r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(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D11F-E755-4C01-A4F7-6FD9CABC65E3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TÌNH HÌNH SỬ DỤNG KINH PHÍ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461375" algn="r"/>
              </a:tabLst>
            </a:pP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: 	</a:t>
            </a:r>
            <a:r>
              <a:rPr lang="en-US" sz="2000" dirty="0" smtClean="0">
                <a:solidFill>
                  <a:srgbClr val="C00000"/>
                </a:solidFill>
              </a:rPr>
              <a:t>40.000.000 </a:t>
            </a:r>
            <a:r>
              <a:rPr lang="en-US" sz="2000" dirty="0" err="1" smtClean="0">
                <a:solidFill>
                  <a:srgbClr val="C00000"/>
                </a:solidFill>
              </a:rPr>
              <a:t>đồng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sz="1800" b="0" i="1" dirty="0" smtClean="0"/>
              <a:t>(</a:t>
            </a:r>
            <a:r>
              <a:rPr lang="en-US" sz="1800" b="0" i="1" dirty="0" err="1" smtClean="0"/>
              <a:t>Bốn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mươi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triệu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đồng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chẵn</a:t>
            </a:r>
            <a:r>
              <a:rPr lang="en-US" sz="1800" b="0" i="1" dirty="0" smtClean="0"/>
              <a:t>)</a:t>
            </a:r>
          </a:p>
          <a:p>
            <a:pPr>
              <a:tabLst>
                <a:tab pos="8520113" algn="r"/>
              </a:tabLst>
            </a:pPr>
            <a:r>
              <a:rPr lang="en-US" sz="2000" dirty="0" smtClean="0"/>
              <a:t>K</a:t>
            </a:r>
            <a:r>
              <a:rPr lang="vi-VN" sz="2000" dirty="0" smtClean="0"/>
              <a:t>inh </a:t>
            </a:r>
            <a:r>
              <a:rPr lang="vi-VN" sz="2000" dirty="0"/>
              <a:t>phí </a:t>
            </a:r>
            <a:r>
              <a:rPr lang="en-US" sz="2000" dirty="0" err="1" smtClean="0"/>
              <a:t>năm</a:t>
            </a:r>
            <a:r>
              <a:rPr lang="en-US" sz="2000" dirty="0" smtClean="0"/>
              <a:t> 2013</a:t>
            </a:r>
            <a:r>
              <a:rPr lang="vi-VN" sz="2000" dirty="0" smtClean="0"/>
              <a:t>: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20</a:t>
            </a:r>
            <a:r>
              <a:rPr lang="vi-VN" sz="2000" dirty="0" smtClean="0">
                <a:solidFill>
                  <a:srgbClr val="C00000"/>
                </a:solidFill>
              </a:rPr>
              <a:t>.000.000 đ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smtClean="0"/>
              <a:t>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(5%): 	1.000.000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khoán</a:t>
            </a:r>
            <a:r>
              <a:rPr lang="en-US" sz="2000" dirty="0" smtClean="0"/>
              <a:t> </a:t>
            </a:r>
            <a:r>
              <a:rPr lang="en-US" sz="2000" dirty="0" err="1" smtClean="0"/>
              <a:t>chuyên</a:t>
            </a:r>
            <a:r>
              <a:rPr lang="en-US" sz="2000" dirty="0" smtClean="0"/>
              <a:t> </a:t>
            </a:r>
            <a:r>
              <a:rPr lang="en-US" sz="2000" dirty="0" err="1" smtClean="0"/>
              <a:t>môn</a:t>
            </a:r>
            <a:r>
              <a:rPr lang="en-US" sz="2000" dirty="0" smtClean="0"/>
              <a:t>:	18.000.000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smtClean="0"/>
              <a:t>Seminar:	1.000.000 đ</a:t>
            </a:r>
          </a:p>
          <a:p>
            <a:pPr>
              <a:tabLst>
                <a:tab pos="8520113" algn="r"/>
              </a:tabLst>
            </a:pPr>
            <a:r>
              <a:rPr lang="en-US" sz="2000" dirty="0"/>
              <a:t>K</a:t>
            </a:r>
            <a:r>
              <a:rPr lang="vi-VN" sz="2000" dirty="0"/>
              <a:t>inh phí </a:t>
            </a:r>
            <a:r>
              <a:rPr lang="en-US" sz="2000" dirty="0" err="1"/>
              <a:t>năm</a:t>
            </a:r>
            <a:r>
              <a:rPr lang="en-US" sz="2000" dirty="0"/>
              <a:t> </a:t>
            </a:r>
            <a:r>
              <a:rPr lang="en-US" sz="2000" dirty="0" smtClean="0"/>
              <a:t>2014</a:t>
            </a:r>
            <a:r>
              <a:rPr lang="vi-VN" sz="2000" dirty="0" smtClean="0"/>
              <a:t>: 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20</a:t>
            </a:r>
            <a:r>
              <a:rPr lang="vi-VN" sz="2000" dirty="0">
                <a:solidFill>
                  <a:srgbClr val="C00000"/>
                </a:solidFill>
              </a:rPr>
              <a:t>.000.000 </a:t>
            </a:r>
            <a:r>
              <a:rPr lang="vi-VN" sz="2000" dirty="0" smtClean="0">
                <a:solidFill>
                  <a:srgbClr val="C00000"/>
                </a:solidFill>
              </a:rPr>
              <a:t>đ 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smtClean="0"/>
              <a:t>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(5%): 	1.000.000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err="1"/>
              <a:t>Thuê</a:t>
            </a:r>
            <a:r>
              <a:rPr lang="en-US" sz="2000" dirty="0"/>
              <a:t> </a:t>
            </a:r>
            <a:r>
              <a:rPr lang="en-US" sz="2000" dirty="0" err="1"/>
              <a:t>khoán</a:t>
            </a:r>
            <a:r>
              <a:rPr lang="en-US" sz="2000" dirty="0"/>
              <a:t> </a:t>
            </a:r>
            <a:r>
              <a:rPr lang="en-US" sz="2000" dirty="0" err="1"/>
              <a:t>chuyên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:	</a:t>
            </a:r>
            <a:r>
              <a:rPr lang="en-US" sz="2000" dirty="0" smtClean="0"/>
              <a:t>15.000.000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 in </a:t>
            </a:r>
            <a:r>
              <a:rPr lang="en-US" sz="2000" dirty="0" err="1" smtClean="0"/>
              <a:t>ấn</a:t>
            </a:r>
            <a:r>
              <a:rPr lang="en-US" sz="2000" dirty="0" smtClean="0"/>
              <a:t>	3.000.000đ</a:t>
            </a:r>
            <a:endParaRPr lang="en-US" sz="2000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sz="2000" dirty="0"/>
              <a:t>Seminar:	1.000.000 đ</a:t>
            </a:r>
          </a:p>
          <a:p>
            <a:pPr>
              <a:tabLst>
                <a:tab pos="8461375" algn="r"/>
              </a:tabLst>
            </a:pP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:	</a:t>
            </a:r>
            <a:r>
              <a:rPr lang="en-US" sz="2000" dirty="0" smtClean="0">
                <a:solidFill>
                  <a:srgbClr val="C00000"/>
                </a:solidFill>
              </a:rPr>
              <a:t>40.000.000 đ</a:t>
            </a:r>
          </a:p>
          <a:p>
            <a:pPr>
              <a:tabLst>
                <a:tab pos="8461375" algn="r"/>
              </a:tabLst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B73-14F5-4B05-8B9E-98D8F48DEA98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NHỮNG CÔNG VIỆC CÒN LẠI CỦA NĂM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8A99-A9AD-4887-B6DC-0945C81ABAF7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609600"/>
          </a:xfrm>
        </p:spPr>
        <p:txBody>
          <a:bodyPr/>
          <a:lstStyle/>
          <a:p>
            <a:pPr algn="ctr"/>
            <a:r>
              <a:rPr lang="en-US" dirty="0" smtClean="0"/>
              <a:t>XIN CHÂN THÀNH CẢM 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8E8E-3886-47CA-828F-1C4DDFEFCA67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CỦA </a:t>
            </a:r>
            <a:r>
              <a:rPr lang="en-US"/>
              <a:t>ĐỀ </a:t>
            </a:r>
            <a:r>
              <a:rPr lang="en-US" smtClean="0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sz="2300" b="1" dirty="0">
                <a:solidFill>
                  <a:srgbClr val="C00000"/>
                </a:solidFill>
                <a:latin typeface="Cambria" pitchFamily="18" charset="0"/>
              </a:rPr>
              <a:t>HỌC KHÁI NIỆM ĐỐI VỚI CÁC CƠ SỞ TRI </a:t>
            </a:r>
            <a:r>
              <a:rPr lang="vi-VN" sz="2300" b="1" dirty="0" smtClean="0">
                <a:solidFill>
                  <a:srgbClr val="C00000"/>
                </a:solidFill>
                <a:latin typeface="Cambria" pitchFamily="18" charset="0"/>
              </a:rPr>
              <a:t>THỨC</a:t>
            </a:r>
            <a:endParaRPr lang="vi-VN" sz="2300" b="1" dirty="0">
              <a:solidFill>
                <a:srgbClr val="C00000"/>
              </a:solidFill>
              <a:latin typeface="Cambria" pitchFamily="18" charset="0"/>
            </a:endParaRP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sz="2300" b="1" dirty="0">
                <a:solidFill>
                  <a:srgbClr val="C00000"/>
                </a:solidFill>
                <a:latin typeface="Cambria" pitchFamily="18" charset="0"/>
              </a:rPr>
              <a:t>TRONG LOGIC MÔ TẢ DỰA VÀO MÔ PHỎNG HAI </a:t>
            </a:r>
            <a:r>
              <a:rPr lang="vi-VN" sz="2300" b="1" dirty="0" smtClean="0">
                <a:solidFill>
                  <a:srgbClr val="C00000"/>
                </a:solidFill>
                <a:latin typeface="Cambria" pitchFamily="18" charset="0"/>
              </a:rPr>
              <a:t>CHIỀU</a:t>
            </a:r>
            <a:endParaRPr lang="en-US" sz="2300" b="1" dirty="0" smtClean="0">
              <a:solidFill>
                <a:srgbClr val="C00000"/>
              </a:solidFill>
              <a:latin typeface="Cambria" pitchFamily="18" charset="0"/>
            </a:endParaRP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vi-VN" sz="2300" b="1" dirty="0">
              <a:solidFill>
                <a:srgbClr val="C00000"/>
              </a:solidFill>
              <a:latin typeface="Cambria" pitchFamily="18" charset="0"/>
            </a:endParaRP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Xây dựng cơ sở lý thuyết và phương pháp học khái niệm cho hệ thống thông tin trong ngữ cảnh logic mô tả dựa trên mô phỏng hai chiều</a:t>
            </a:r>
            <a:r>
              <a:rPr lang="vi-VN" dirty="0" smtClean="0"/>
              <a:t>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 smtClean="0"/>
              <a:t>Đề </a:t>
            </a:r>
            <a:r>
              <a:rPr lang="vi-VN" dirty="0"/>
              <a:t>xuất mô hình học khái niệm dựa trên logic mô tả, tập thô, quan hệ mô phỏng hai chiều để giải </a:t>
            </a:r>
            <a:r>
              <a:rPr lang="vi-VN" dirty="0" smtClean="0"/>
              <a:t>bài </a:t>
            </a:r>
            <a:r>
              <a:rPr lang="vi-VN" dirty="0"/>
              <a:t>toán phân lớp dữ liệu</a:t>
            </a:r>
            <a:r>
              <a:rPr lang="vi-VN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D7-4A6A-4AA1-8015-9F519B6AD58B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ĐỐI </a:t>
            </a:r>
            <a:r>
              <a:rPr lang="vi-VN" dirty="0" smtClean="0"/>
              <a:t>TƯỢNG</a:t>
            </a:r>
            <a:r>
              <a:rPr lang="en-US" dirty="0" smtClean="0"/>
              <a:t> VÀ PHẠM VI </a:t>
            </a:r>
            <a:r>
              <a:rPr lang="vi-VN" dirty="0" smtClean="0"/>
              <a:t>NGHIÊN </a:t>
            </a:r>
            <a:r>
              <a:rPr lang="vi-VN" dirty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ĐỐI TƯỢNG NGHIÊN CỨU</a:t>
            </a:r>
          </a:p>
          <a:p>
            <a:pPr lvl="1"/>
            <a:r>
              <a:rPr lang="en-US" smtClean="0"/>
              <a:t>Các </a:t>
            </a:r>
            <a:r>
              <a:rPr lang="en-US"/>
              <a:t>logic mô tả và ngữ nghĩa của các logic mô tả,</a:t>
            </a:r>
          </a:p>
          <a:p>
            <a:pPr lvl="1"/>
            <a:r>
              <a:rPr lang="en-US" smtClean="0"/>
              <a:t>Các </a:t>
            </a:r>
            <a:r>
              <a:rPr lang="en-US"/>
              <a:t>hệ thống thông tin dựa trên logic mô tả,</a:t>
            </a:r>
          </a:p>
          <a:p>
            <a:pPr lvl="1"/>
            <a:r>
              <a:rPr lang="en-US" smtClean="0"/>
              <a:t>Học </a:t>
            </a:r>
            <a:r>
              <a:rPr lang="en-US"/>
              <a:t>khái niệm và các thuật toán học khái niệm dựa trên mô phỏng hai chiều.</a:t>
            </a:r>
          </a:p>
          <a:p>
            <a:r>
              <a:rPr lang="en-US" smtClean="0"/>
              <a:t>PHẠM VI NGHIÊN CỨU</a:t>
            </a:r>
          </a:p>
          <a:p>
            <a:pPr lvl="1"/>
            <a:r>
              <a:rPr lang="en-US" smtClean="0"/>
              <a:t>Nghiên </a:t>
            </a:r>
            <a:r>
              <a:rPr lang="en-US"/>
              <a:t>cứu logic mô tả, hệ thống thông tin trong ngữ cảnh logic mô tả</a:t>
            </a:r>
            <a:r>
              <a:rPr lang="en-US" smtClean="0"/>
              <a:t>,</a:t>
            </a:r>
          </a:p>
          <a:p>
            <a:pPr lvl="1"/>
            <a:r>
              <a:rPr lang="en-US" smtClean="0"/>
              <a:t>Quan hệ mô phỏng hai chiều trong logic mô tả,</a:t>
            </a:r>
            <a:endParaRPr lang="en-US"/>
          </a:p>
          <a:p>
            <a:pPr lvl="1"/>
            <a:r>
              <a:rPr lang="en-US" smtClean="0"/>
              <a:t>Nghiên </a:t>
            </a:r>
            <a:r>
              <a:rPr lang="en-US"/>
              <a:t>cứu lý thuyết tập thô, tính xấp xỉ trong lý thuyết tập </a:t>
            </a:r>
            <a:r>
              <a:rPr lang="en-US" smtClean="0"/>
              <a:t>thô.</a:t>
            </a:r>
          </a:p>
          <a:p>
            <a:pPr lvl="1"/>
            <a:r>
              <a:rPr lang="vi-VN" smtClean="0"/>
              <a:t>Nghiên </a:t>
            </a:r>
            <a:r>
              <a:rPr lang="vi-VN"/>
              <a:t>cứu các hệ thống cơ sở tri thức, các tập dữ liệu và các thuật toán học máy trong ngữ cảnh logic mô tả.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6199-B17E-41AE-A858-9D7F019A3445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NGHIÊN </a:t>
            </a:r>
            <a:r>
              <a:rPr lang="en-US" smtClean="0"/>
              <a:t>CỨU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thống thông tin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Tổng quan về logic mô </a:t>
            </a:r>
            <a:r>
              <a:rPr lang="vi-VN" smtClean="0"/>
              <a:t>tả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Logic </a:t>
            </a:r>
            <a:r>
              <a:rPr lang="vi-VN"/>
              <a:t>mô tả cơ bản ALC và các logic mở </a:t>
            </a:r>
            <a:r>
              <a:rPr lang="vi-VN" smtClean="0"/>
              <a:t>rộng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Suy </a:t>
            </a:r>
            <a:r>
              <a:rPr lang="vi-VN"/>
              <a:t>luận trong logic mô </a:t>
            </a:r>
            <a:r>
              <a:rPr lang="vi-VN" smtClean="0"/>
              <a:t>tả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Hệ </a:t>
            </a:r>
            <a:r>
              <a:rPr lang="vi-VN"/>
              <a:t>thống thông tin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Biểu diễn tri thức trong logic mô tả</a:t>
            </a:r>
          </a:p>
          <a:p>
            <a:r>
              <a:rPr lang="vi-VN"/>
              <a:t>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Giới thiệu về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Xây dựng 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Tính phân biệt được của các đối tượng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Phân hoạch thông qua quan hệ mô phỏng hai </a:t>
            </a:r>
            <a:r>
              <a:rPr lang="vi-VN" smtClean="0"/>
              <a:t>chiều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CA67-4722-4107-BED4-F01091E9CC6C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NGHIÊN </a:t>
            </a:r>
            <a:r>
              <a:rPr lang="en-US" smtClean="0"/>
              <a:t>CỨU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Thuật </a:t>
            </a:r>
            <a:r>
              <a:rPr lang="vi-VN"/>
              <a:t>toán học máy dựa trên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Học máy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Học khái niệm cho các hệ thống thông tin dựa trên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Thuật toán học khái niệm trong cơ sở tri thức</a:t>
            </a:r>
          </a:p>
          <a:p>
            <a:r>
              <a:rPr lang="vi-VN"/>
              <a:t>Thực nghiệm và đánh giá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Bộ dữ liệu thực nghiệm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Một số kết quả thực nghiệm của các tác giả khác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Kết quả thực nghiệm theo phương pháp đề xuất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Đánh giá so sánh kết quả thực nghiệm</a:t>
            </a:r>
          </a:p>
          <a:p>
            <a:r>
              <a:rPr lang="vi-VN"/>
              <a:t>Kết </a:t>
            </a:r>
            <a:r>
              <a:rPr lang="vi-VN" smtClean="0"/>
              <a:t>luận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239C-FB58-4E1D-B3A3-965872775E0C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SẢN PHẨM DỰ 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vi-VN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/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: 01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 01</a:t>
            </a:r>
            <a:endParaRPr lang="vi-VN" dirty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vi-VN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02</a:t>
            </a:r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01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: 01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94D-0B5A-43B2-B555-EAD2D1F5D4E3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</a:t>
            </a:r>
            <a:r>
              <a:rPr lang="en-US" dirty="0" smtClean="0"/>
              <a:t>ĐÃ THỰC HIỆN: 2013-2014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Hệ thống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logic </a:t>
            </a:r>
            <a:r>
              <a:rPr lang="vi-VN" dirty="0"/>
              <a:t>mô tả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q</a:t>
            </a:r>
            <a:r>
              <a:rPr lang="vi-VN" dirty="0" smtClean="0"/>
              <a:t>uan </a:t>
            </a:r>
            <a:r>
              <a:rPr lang="vi-VN" dirty="0"/>
              <a:t>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 smtClean="0"/>
              <a:t>Xây </a:t>
            </a:r>
            <a:r>
              <a:rPr lang="vi-VN" dirty="0"/>
              <a:t>dựng 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Tính phân biệt được của các đối tượng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Phân hoạch thông qua quan hệ mô phỏng hai </a:t>
            </a:r>
            <a:r>
              <a:rPr lang="vi-VN" dirty="0" smtClean="0"/>
              <a:t>chiều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entropy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logic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C7C5-6559-4C81-9A9F-9957A517A4BF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CỨU: 2013 - 2014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/>
              <a:t>Một</a:t>
            </a:r>
            <a:r>
              <a:rPr lang="en-US" sz="2000" dirty="0"/>
              <a:t> (01)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“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”, </a:t>
            </a:r>
            <a:r>
              <a:rPr lang="en-US" sz="2000" dirty="0" err="1"/>
              <a:t>Hà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, </a:t>
            </a:r>
            <a:r>
              <a:rPr lang="en-US" sz="2000" dirty="0" err="1"/>
              <a:t>Viêt</a:t>
            </a:r>
            <a:r>
              <a:rPr lang="en-US" sz="2000" dirty="0"/>
              <a:t> Nam.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/>
              <a:t>Một</a:t>
            </a:r>
            <a:r>
              <a:rPr lang="en-US" sz="2000" dirty="0"/>
              <a:t> (01)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“The Concurrency, Specification, and Programming 2013 - CS&amp;P’2013”, Warsaw, Poland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/>
              <a:t>Một</a:t>
            </a:r>
            <a:r>
              <a:rPr lang="en-US" sz="2000" dirty="0"/>
              <a:t> (01)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smtClean="0"/>
              <a:t>“ICCSAMA’2014”, Budapest, Hungary.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Đào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/>
              <a:t>Đào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smtClean="0"/>
              <a:t>(</a:t>
            </a:r>
            <a:r>
              <a:rPr lang="en-US" sz="2000" dirty="0" err="1" smtClean="0"/>
              <a:t>ThS</a:t>
            </a:r>
            <a:r>
              <a:rPr lang="en-US" sz="2000" dirty="0" smtClean="0"/>
              <a:t>.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Lương</a:t>
            </a:r>
            <a:r>
              <a:rPr lang="en-US" sz="2000" dirty="0" smtClean="0"/>
              <a:t>,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,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/>
              <a:t>Đào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thạc</a:t>
            </a:r>
            <a:r>
              <a:rPr lang="en-US" sz="2000" dirty="0"/>
              <a:t> </a:t>
            </a:r>
            <a:r>
              <a:rPr lang="en-US" sz="2000" dirty="0" err="1"/>
              <a:t>sĩ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(TS. </a:t>
            </a: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Lan</a:t>
            </a:r>
            <a:r>
              <a:rPr lang="en-US" sz="2000" dirty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,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,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DD93-7D69-4745-991A-BC64ECE46348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CỨU: </a:t>
            </a:r>
            <a:r>
              <a:rPr lang="en-US" dirty="0"/>
              <a:t>2013 - 2014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vi-VN" dirty="0" smtClean="0">
                <a:solidFill>
                  <a:srgbClr val="C00000"/>
                </a:solidFill>
              </a:rPr>
              <a:t>Áp </a:t>
            </a:r>
            <a:r>
              <a:rPr lang="vi-VN" dirty="0">
                <a:solidFill>
                  <a:srgbClr val="C00000"/>
                </a:solidFill>
              </a:rPr>
              <a:t>dụng độ đo entropy để phân hoạch </a:t>
            </a:r>
            <a:r>
              <a:rPr lang="vi-VN" dirty="0" smtClean="0">
                <a:solidFill>
                  <a:srgbClr val="C00000"/>
                </a:solidFill>
              </a:rPr>
              <a:t>khối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vi-VN" dirty="0" smtClean="0">
                <a:solidFill>
                  <a:srgbClr val="C00000"/>
                </a:solidFill>
              </a:rPr>
              <a:t>cho </a:t>
            </a:r>
            <a:r>
              <a:rPr lang="vi-VN" dirty="0">
                <a:solidFill>
                  <a:srgbClr val="C00000"/>
                </a:solidFill>
              </a:rPr>
              <a:t>các hệ thống thông tin dựa trên logic mô </a:t>
            </a:r>
            <a:r>
              <a:rPr lang="vi-VN" dirty="0" smtClean="0">
                <a:solidFill>
                  <a:srgbClr val="C00000"/>
                </a:solidFill>
              </a:rPr>
              <a:t>tả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thuyết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nghĩa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(</a:t>
            </a:r>
            <a:r>
              <a:rPr lang="en-US" sz="1800" dirty="0" err="1" smtClean="0"/>
              <a:t>bisimulation</a:t>
            </a:r>
            <a:r>
              <a:rPr lang="en-US" sz="1800" dirty="0" smtClean="0"/>
              <a:t>) </a:t>
            </a:r>
            <a:r>
              <a:rPr lang="en-US" sz="1800" dirty="0" err="1" smtClean="0"/>
              <a:t>trong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nghĩa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chứng</a:t>
            </a:r>
            <a:r>
              <a:rPr lang="en-US" sz="1800" dirty="0" smtClean="0"/>
              <a:t> minh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đương</a:t>
            </a:r>
            <a:r>
              <a:rPr lang="en-US" sz="1800" dirty="0" smtClean="0"/>
              <a:t>.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mịn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.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entropy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tiến</a:t>
            </a:r>
            <a:r>
              <a:rPr lang="en-US" sz="1800" dirty="0" smtClean="0"/>
              <a:t> </a:t>
            </a:r>
            <a:r>
              <a:rPr lang="en-US" sz="1800" dirty="0" err="1" smtClean="0"/>
              <a:t>hành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khối</a:t>
            </a:r>
            <a:r>
              <a:rPr lang="en-US" sz="1800" dirty="0" smtClean="0"/>
              <a:t>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mịnh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“</a:t>
            </a:r>
            <a:r>
              <a:rPr lang="vi-VN" i="1" dirty="0" smtClean="0"/>
              <a:t>Một </a:t>
            </a:r>
            <a:r>
              <a:rPr lang="vi-VN" i="1" dirty="0"/>
              <a:t>số vấn đề chọn lọc của Công nghệ Thông tin và Truyền </a:t>
            </a:r>
            <a:r>
              <a:rPr lang="vi-VN" i="1" dirty="0" smtClean="0"/>
              <a:t>thông</a:t>
            </a:r>
            <a:r>
              <a:rPr lang="en-US" dirty="0" smtClean="0"/>
              <a:t>”,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, </a:t>
            </a:r>
            <a:r>
              <a:rPr lang="en-US" dirty="0" err="1" smtClean="0"/>
              <a:t>Việt</a:t>
            </a:r>
            <a:r>
              <a:rPr lang="en-US" dirty="0" smtClean="0"/>
              <a:t> 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466-F86B-466E-9564-9A7E4C6B1537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ion">
  <a:themeElements>
    <a:clrScheme name="Corporation 1">
      <a:dk1>
        <a:srgbClr val="FFCC00"/>
      </a:dk1>
      <a:lt1>
        <a:srgbClr val="FFFFFF"/>
      </a:lt1>
      <a:dk2>
        <a:srgbClr val="DDDDDD"/>
      </a:dk2>
      <a:lt2>
        <a:srgbClr val="C0C0C0"/>
      </a:lt2>
      <a:accent1>
        <a:srgbClr val="0092CC"/>
      </a:accent1>
      <a:accent2>
        <a:srgbClr val="C7E6FD"/>
      </a:accent2>
      <a:accent3>
        <a:srgbClr val="FFFFFF"/>
      </a:accent3>
      <a:accent4>
        <a:srgbClr val="DAAE00"/>
      </a:accent4>
      <a:accent5>
        <a:srgbClr val="AAC7E2"/>
      </a:accent5>
      <a:accent6>
        <a:srgbClr val="B4D0E5"/>
      </a:accent6>
      <a:hlink>
        <a:srgbClr val="333399"/>
      </a:hlink>
      <a:folHlink>
        <a:srgbClr val="02C4DE"/>
      </a:folHlink>
    </a:clrScheme>
    <a:fontScheme name="Corpor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rporation 1">
        <a:dk1>
          <a:srgbClr val="FFCC00"/>
        </a:dk1>
        <a:lt1>
          <a:srgbClr val="FFFFFF"/>
        </a:lt1>
        <a:dk2>
          <a:srgbClr val="DDDDDD"/>
        </a:dk2>
        <a:lt2>
          <a:srgbClr val="C0C0C0"/>
        </a:lt2>
        <a:accent1>
          <a:srgbClr val="0092CC"/>
        </a:accent1>
        <a:accent2>
          <a:srgbClr val="C7E6FD"/>
        </a:accent2>
        <a:accent3>
          <a:srgbClr val="FFFFFF"/>
        </a:accent3>
        <a:accent4>
          <a:srgbClr val="DAAE00"/>
        </a:accent4>
        <a:accent5>
          <a:srgbClr val="AAC7E2"/>
        </a:accent5>
        <a:accent6>
          <a:srgbClr val="B4D0E5"/>
        </a:accent6>
        <a:hlink>
          <a:srgbClr val="333399"/>
        </a:hlink>
        <a:folHlink>
          <a:srgbClr val="02C4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2">
        <a:dk1>
          <a:srgbClr val="E1DC00"/>
        </a:dk1>
        <a:lt1>
          <a:srgbClr val="FFFFFF"/>
        </a:lt1>
        <a:dk2>
          <a:srgbClr val="DDDDDD"/>
        </a:dk2>
        <a:lt2>
          <a:srgbClr val="C0C0C0"/>
        </a:lt2>
        <a:accent1>
          <a:srgbClr val="008800"/>
        </a:accent1>
        <a:accent2>
          <a:srgbClr val="E0F5C7"/>
        </a:accent2>
        <a:accent3>
          <a:srgbClr val="FFFFFF"/>
        </a:accent3>
        <a:accent4>
          <a:srgbClr val="C0BC00"/>
        </a:accent4>
        <a:accent5>
          <a:srgbClr val="AAC3AA"/>
        </a:accent5>
        <a:accent6>
          <a:srgbClr val="CBDEB4"/>
        </a:accent6>
        <a:hlink>
          <a:srgbClr val="003300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3">
        <a:dk1>
          <a:srgbClr val="00CC66"/>
        </a:dk1>
        <a:lt1>
          <a:srgbClr val="FFFFFF"/>
        </a:lt1>
        <a:dk2>
          <a:srgbClr val="DDDDDD"/>
        </a:dk2>
        <a:lt2>
          <a:srgbClr val="C0C0C0"/>
        </a:lt2>
        <a:accent1>
          <a:srgbClr val="BD9633"/>
        </a:accent1>
        <a:accent2>
          <a:srgbClr val="FFEDC9"/>
        </a:accent2>
        <a:accent3>
          <a:srgbClr val="FFFFFF"/>
        </a:accent3>
        <a:accent4>
          <a:srgbClr val="00AE56"/>
        </a:accent4>
        <a:accent5>
          <a:srgbClr val="DBC9AD"/>
        </a:accent5>
        <a:accent6>
          <a:srgbClr val="E7D7B6"/>
        </a:accent6>
        <a:hlink>
          <a:srgbClr val="68452A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training-4</Template>
  <TotalTime>2526</TotalTime>
  <Words>1477</Words>
  <Application>Microsoft Office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Corporation</vt:lpstr>
      <vt:lpstr>BÁO CÁO TIẾN ĐỘ ĐỀ TÀI NGHIÊN CỨU KHOA HỌC CẤP CƠ SỞ</vt:lpstr>
      <vt:lpstr>MỤC TIÊU CỦA ĐỀ TÀI</vt:lpstr>
      <vt:lpstr>ĐỐI TƯỢNG VÀ PHẠM VI NGHIÊN CỨU</vt:lpstr>
      <vt:lpstr>NỘI DUNG NGHIÊN CỨU (1)</vt:lpstr>
      <vt:lpstr>NỘI DUNG NGHIÊN CỨU (2)</vt:lpstr>
      <vt:lpstr>SẢN PHẨM DỰ KIẾN</vt:lpstr>
      <vt:lpstr>NỘI DUNG ĐÃ THỰC HIỆN: 2013-2014</vt:lpstr>
      <vt:lpstr>KẾT QUẢ NGHIÊN CỨU: 2013 - 2014</vt:lpstr>
      <vt:lpstr>KẾT QUẢ NGHIÊN CỨU: 2013 - 2014</vt:lpstr>
      <vt:lpstr>KẾT QUẢ NGHIÊN CỨU: 2013 - 2014</vt:lpstr>
      <vt:lpstr>KẾT QUẢ NGHIÊN CỨU: 2013 - 2014</vt:lpstr>
      <vt:lpstr>KẾT QUẢ NGHIÊN CỨU: 2013 - 2014</vt:lpstr>
      <vt:lpstr>TÌNH HÌNH SỬ DỤNG KINH PHÍ ĐỀ TÀI</vt:lpstr>
      <vt:lpstr>NHỮNG CÔNG VIỆC CÒN LẠI CỦA NĂM 2014</vt:lpstr>
      <vt:lpstr>XIN CHÂN THÀNH CẢM ƠN</vt:lpstr>
    </vt:vector>
  </TitlesOfParts>
  <Company>College of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Thanh Luong</dc:creator>
  <cp:lastModifiedBy>Tran Thanh Luong</cp:lastModifiedBy>
  <cp:revision>264</cp:revision>
  <dcterms:created xsi:type="dcterms:W3CDTF">2011-09-15T00:48:15Z</dcterms:created>
  <dcterms:modified xsi:type="dcterms:W3CDTF">2014-04-28T13:29:36Z</dcterms:modified>
</cp:coreProperties>
</file>