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6"/>
  </p:notesMasterIdLst>
  <p:handoutMasterIdLst>
    <p:handoutMasterId r:id="rId27"/>
  </p:handoutMasterIdLst>
  <p:sldIdLst>
    <p:sldId id="256" r:id="rId2"/>
    <p:sldId id="284" r:id="rId3"/>
    <p:sldId id="285" r:id="rId4"/>
    <p:sldId id="286" r:id="rId5"/>
    <p:sldId id="287" r:id="rId6"/>
    <p:sldId id="293" r:id="rId7"/>
    <p:sldId id="259" r:id="rId8"/>
    <p:sldId id="260" r:id="rId9"/>
    <p:sldId id="288" r:id="rId10"/>
    <p:sldId id="262" r:id="rId11"/>
    <p:sldId id="266" r:id="rId12"/>
    <p:sldId id="267" r:id="rId13"/>
    <p:sldId id="268" r:id="rId14"/>
    <p:sldId id="269" r:id="rId15"/>
    <p:sldId id="289" r:id="rId16"/>
    <p:sldId id="270" r:id="rId17"/>
    <p:sldId id="271" r:id="rId18"/>
    <p:sldId id="272" r:id="rId19"/>
    <p:sldId id="273" r:id="rId20"/>
    <p:sldId id="274" r:id="rId21"/>
    <p:sldId id="290" r:id="rId22"/>
    <p:sldId id="291" r:id="rId23"/>
    <p:sldId id="292"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EAB200"/>
    <a:srgbClr val="333399"/>
    <a:srgbClr val="CCFFCC"/>
    <a:srgbClr val="F8F3E9"/>
    <a:srgbClr val="000099"/>
    <a:srgbClr val="0000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7208" autoAdjust="0"/>
  </p:normalViewPr>
  <p:slideViewPr>
    <p:cSldViewPr>
      <p:cViewPr>
        <p:scale>
          <a:sx n="66" d="100"/>
          <a:sy n="66" d="100"/>
        </p:scale>
        <p:origin x="-1194" y="-72"/>
      </p:cViewPr>
      <p:guideLst>
        <p:guide orient="horz" pos="2160"/>
        <p:guide pos="2880"/>
      </p:guideLst>
    </p:cSldViewPr>
  </p:slideViewPr>
  <p:outlineViewPr>
    <p:cViewPr>
      <p:scale>
        <a:sx n="33" d="100"/>
        <a:sy n="33" d="100"/>
      </p:scale>
      <p:origin x="258" y="54924"/>
    </p:cViewPr>
  </p:outlineViewPr>
  <p:notesTextViewPr>
    <p:cViewPr>
      <p:scale>
        <a:sx n="100" d="100"/>
        <a:sy n="100" d="100"/>
      </p:scale>
      <p:origin x="0" y="0"/>
    </p:cViewPr>
  </p:notesTextViewPr>
  <p:notesViewPr>
    <p:cSldViewPr>
      <p:cViewPr varScale="1">
        <p:scale>
          <a:sx n="54" d="100"/>
          <a:sy n="54"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98A12A-5E1D-48AA-95BF-3BC9ED414306}" type="datetimeFigureOut">
              <a:rPr lang="en-US" smtClean="0"/>
              <a:pPr/>
              <a:t>11/6/2012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F14385-287F-406E-BF8B-D51D50F00029}" type="slidenum">
              <a:rPr lang="en-US" smtClean="0"/>
              <a:pPr/>
              <a:t>‹#›</a:t>
            </a:fld>
            <a:endParaRPr lang="en-US"/>
          </a:p>
        </p:txBody>
      </p:sp>
    </p:spTree>
    <p:extLst>
      <p:ext uri="{BB962C8B-B14F-4D97-AF65-F5344CB8AC3E}">
        <p14:creationId xmlns:p14="http://schemas.microsoft.com/office/powerpoint/2010/main" val="3956283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1F858A-EA44-46B9-B604-2710B62ECA75}" type="datetimeFigureOut">
              <a:rPr lang="en-US" smtClean="0"/>
              <a:pPr/>
              <a:t>11/6/2012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624E4-8F9D-4F81-B73A-96CE81BE26BE}" type="slidenum">
              <a:rPr lang="en-US" smtClean="0"/>
              <a:pPr/>
              <a:t>‹#›</a:t>
            </a:fld>
            <a:endParaRPr lang="en-US"/>
          </a:p>
        </p:txBody>
      </p:sp>
    </p:spTree>
    <p:extLst>
      <p:ext uri="{BB962C8B-B14F-4D97-AF65-F5344CB8AC3E}">
        <p14:creationId xmlns:p14="http://schemas.microsoft.com/office/powerpoint/2010/main" val="2145941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333" name="Rectangle 21"/>
          <p:cNvSpPr>
            <a:spLocks noGrp="1" noChangeArrowheads="1"/>
          </p:cNvSpPr>
          <p:nvPr>
            <p:ph type="ctrTitle" sz="quarter"/>
          </p:nvPr>
        </p:nvSpPr>
        <p:spPr bwMode="black">
          <a:xfrm>
            <a:off x="533400" y="3048000"/>
            <a:ext cx="8153400" cy="669925"/>
          </a:xfrm>
        </p:spPr>
        <p:txBody>
          <a:bodyPr/>
          <a:lstStyle>
            <a:lvl1pPr algn="ctr">
              <a:defRPr sz="3600"/>
            </a:lvl1pPr>
          </a:lstStyle>
          <a:p>
            <a:r>
              <a:rPr lang="en-US" altLang="ko-KR" smtClean="0"/>
              <a:t>Click to edit Master title style</a:t>
            </a:r>
            <a:endParaRPr lang="en-US" altLang="ko-KR"/>
          </a:p>
        </p:txBody>
      </p:sp>
      <p:sp>
        <p:nvSpPr>
          <p:cNvPr id="13334" name="Rectangle 22"/>
          <p:cNvSpPr>
            <a:spLocks noGrp="1" noChangeArrowheads="1"/>
          </p:cNvSpPr>
          <p:nvPr>
            <p:ph type="subTitle" sz="quarter" idx="1"/>
          </p:nvPr>
        </p:nvSpPr>
        <p:spPr>
          <a:xfrm>
            <a:off x="1447800" y="3810000"/>
            <a:ext cx="6400800" cy="533400"/>
          </a:xfrm>
        </p:spPr>
        <p:txBody>
          <a:bodyPr/>
          <a:lstStyle>
            <a:lvl1pPr marL="0" indent="0" algn="ctr">
              <a:buFont typeface="Wingdings" pitchFamily="2" charset="2"/>
              <a:buNone/>
              <a:defRPr sz="2000" b="0">
                <a:solidFill>
                  <a:schemeClr val="tx1"/>
                </a:solidFill>
              </a:defRPr>
            </a:lvl1pPr>
          </a:lstStyle>
          <a:p>
            <a:r>
              <a:rPr lang="en-US" altLang="ko-KR" smtClean="0"/>
              <a:t>Click to edit Master subtitle style</a:t>
            </a:r>
            <a:endParaRPr lang="en-US" altLang="ko-KR"/>
          </a:p>
        </p:txBody>
      </p:sp>
      <p:sp>
        <p:nvSpPr>
          <p:cNvPr id="13335" name="Rectangle 23"/>
          <p:cNvSpPr>
            <a:spLocks noGrp="1" noChangeArrowheads="1"/>
          </p:cNvSpPr>
          <p:nvPr>
            <p:ph type="dt" sz="quarter" idx="2"/>
          </p:nvPr>
        </p:nvSpPr>
        <p:spPr>
          <a:xfrm>
            <a:off x="152400" y="6516624"/>
            <a:ext cx="2438400" cy="304800"/>
          </a:xfrm>
        </p:spPr>
        <p:txBody>
          <a:bodyPr lIns="0" tIns="0" rIns="0" bIns="0" anchor="ctr" anchorCtr="0"/>
          <a:lstStyle>
            <a:lvl1pPr>
              <a:defRPr sz="1200" b="1">
                <a:solidFill>
                  <a:srgbClr val="C00000"/>
                </a:solidFill>
                <a:effectLst/>
                <a:latin typeface="Courier New" pitchFamily="49" charset="0"/>
                <a:cs typeface="Courier New" pitchFamily="49" charset="0"/>
              </a:defRPr>
            </a:lvl1pPr>
          </a:lstStyle>
          <a:p>
            <a:fld id="{5C34904F-CAEC-4A97-9506-EDDD18B06A2A}" type="datetime1">
              <a:rPr lang="en-US" smtClean="0"/>
              <a:t>11/6/2012</a:t>
            </a:fld>
            <a:endParaRPr lang="en-US"/>
          </a:p>
        </p:txBody>
      </p:sp>
      <p:sp>
        <p:nvSpPr>
          <p:cNvPr id="13337" name="Rectangle 25"/>
          <p:cNvSpPr>
            <a:spLocks noGrp="1" noChangeArrowheads="1"/>
          </p:cNvSpPr>
          <p:nvPr>
            <p:ph type="sldNum" sz="quarter" idx="4"/>
          </p:nvPr>
        </p:nvSpPr>
        <p:spPr>
          <a:xfrm>
            <a:off x="6781800" y="6553200"/>
            <a:ext cx="2133600" cy="228600"/>
          </a:xfrm>
        </p:spPr>
        <p:txBody>
          <a:bodyPr/>
          <a:lstStyle>
            <a:lvl1pPr algn="r">
              <a:defRPr sz="1400">
                <a:solidFill>
                  <a:schemeClr val="tx1"/>
                </a:solidFill>
                <a:latin typeface="Times New Roman" pitchFamily="18" charset="0"/>
              </a:defRPr>
            </a:lvl1pPr>
          </a:lstStyle>
          <a:p>
            <a:fld id="{C8F03DB6-5497-478A-824D-5D8E89521DE3}" type="slidenum">
              <a:rPr lang="en-US" smtClean="0"/>
              <a:pPr/>
              <a:t>‹#›</a:t>
            </a:fld>
            <a:endParaRPr lang="en-US"/>
          </a:p>
        </p:txBody>
      </p:sp>
      <p:sp>
        <p:nvSpPr>
          <p:cNvPr id="13343" name="Rectangle 31"/>
          <p:cNvSpPr>
            <a:spLocks noChangeArrowheads="1"/>
          </p:cNvSpPr>
          <p:nvPr userDrawn="1"/>
        </p:nvSpPr>
        <p:spPr bwMode="gray">
          <a:xfrm>
            <a:off x="0" y="890588"/>
            <a:ext cx="9144000" cy="4565650"/>
          </a:xfrm>
          <a:prstGeom prst="rect">
            <a:avLst/>
          </a:prstGeom>
          <a:gradFill rotWithShape="1">
            <a:gsLst>
              <a:gs pos="0">
                <a:schemeClr val="hlink"/>
              </a:gs>
              <a:gs pos="100000">
                <a:schemeClr val="accent1"/>
              </a:gs>
            </a:gsLst>
            <a:lin ang="5400000" scaled="1"/>
          </a:gradFill>
          <a:ln w="9525">
            <a:noFill/>
            <a:miter lim="800000"/>
            <a:headEnd/>
            <a:tailEnd/>
          </a:ln>
          <a:effectLst/>
        </p:spPr>
        <p:txBody>
          <a:bodyPr wrap="none" anchor="ctr"/>
          <a:lstStyle/>
          <a:p>
            <a:endParaRPr lang="en-US"/>
          </a:p>
        </p:txBody>
      </p:sp>
      <p:pic>
        <p:nvPicPr>
          <p:cNvPr id="13344" name="Picture 32" descr="light_white"/>
          <p:cNvPicPr>
            <a:picLocks noChangeAspect="1" noChangeArrowheads="1"/>
          </p:cNvPicPr>
          <p:nvPr/>
        </p:nvPicPr>
        <p:blipFill>
          <a:blip r:embed="rId2"/>
          <a:srcRect/>
          <a:stretch>
            <a:fillRect/>
          </a:stretch>
        </p:blipFill>
        <p:spPr bwMode="auto">
          <a:xfrm>
            <a:off x="230188" y="1411288"/>
            <a:ext cx="133350" cy="133350"/>
          </a:xfrm>
          <a:prstGeom prst="rect">
            <a:avLst/>
          </a:prstGeom>
          <a:noFill/>
        </p:spPr>
      </p:pic>
      <p:pic>
        <p:nvPicPr>
          <p:cNvPr id="13345" name="Picture 33" descr="light_white"/>
          <p:cNvPicPr>
            <a:picLocks noChangeAspect="1" noChangeArrowheads="1"/>
          </p:cNvPicPr>
          <p:nvPr/>
        </p:nvPicPr>
        <p:blipFill>
          <a:blip r:embed="rId2">
            <a:lum contrast="-24000"/>
          </a:blip>
          <a:srcRect/>
          <a:stretch>
            <a:fillRect/>
          </a:stretch>
        </p:blipFill>
        <p:spPr bwMode="auto">
          <a:xfrm>
            <a:off x="884238" y="1214438"/>
            <a:ext cx="220662" cy="220662"/>
          </a:xfrm>
          <a:prstGeom prst="rect">
            <a:avLst/>
          </a:prstGeom>
          <a:noFill/>
        </p:spPr>
      </p:pic>
      <p:pic>
        <p:nvPicPr>
          <p:cNvPr id="13346" name="Picture 34" descr="light_white"/>
          <p:cNvPicPr>
            <a:picLocks noChangeAspect="1" noChangeArrowheads="1"/>
          </p:cNvPicPr>
          <p:nvPr/>
        </p:nvPicPr>
        <p:blipFill>
          <a:blip r:embed="rId2"/>
          <a:srcRect/>
          <a:stretch>
            <a:fillRect/>
          </a:stretch>
        </p:blipFill>
        <p:spPr bwMode="auto">
          <a:xfrm>
            <a:off x="661988" y="1843088"/>
            <a:ext cx="133350" cy="133350"/>
          </a:xfrm>
          <a:prstGeom prst="rect">
            <a:avLst/>
          </a:prstGeom>
          <a:noFill/>
        </p:spPr>
      </p:pic>
      <p:pic>
        <p:nvPicPr>
          <p:cNvPr id="13347" name="Picture 35" descr="light_white"/>
          <p:cNvPicPr>
            <a:picLocks noChangeAspect="1" noChangeArrowheads="1"/>
          </p:cNvPicPr>
          <p:nvPr/>
        </p:nvPicPr>
        <p:blipFill>
          <a:blip r:embed="rId2"/>
          <a:srcRect/>
          <a:stretch>
            <a:fillRect/>
          </a:stretch>
        </p:blipFill>
        <p:spPr bwMode="auto">
          <a:xfrm>
            <a:off x="952500" y="1720850"/>
            <a:ext cx="115888" cy="115888"/>
          </a:xfrm>
          <a:prstGeom prst="rect">
            <a:avLst/>
          </a:prstGeom>
          <a:noFill/>
        </p:spPr>
      </p:pic>
      <p:pic>
        <p:nvPicPr>
          <p:cNvPr id="13348" name="Picture 36" descr="light_white"/>
          <p:cNvPicPr>
            <a:picLocks noChangeAspect="1" noChangeArrowheads="1"/>
          </p:cNvPicPr>
          <p:nvPr/>
        </p:nvPicPr>
        <p:blipFill>
          <a:blip r:embed="rId2">
            <a:lum contrast="-48000"/>
            <a:grayscl/>
          </a:blip>
          <a:srcRect/>
          <a:stretch>
            <a:fillRect/>
          </a:stretch>
        </p:blipFill>
        <p:spPr bwMode="auto">
          <a:xfrm>
            <a:off x="1908175" y="1647825"/>
            <a:ext cx="322263" cy="322263"/>
          </a:xfrm>
          <a:prstGeom prst="rect">
            <a:avLst/>
          </a:prstGeom>
          <a:noFill/>
        </p:spPr>
      </p:pic>
      <p:pic>
        <p:nvPicPr>
          <p:cNvPr id="13349" name="Picture 37" descr="light_white"/>
          <p:cNvPicPr>
            <a:picLocks noChangeAspect="1" noChangeArrowheads="1"/>
          </p:cNvPicPr>
          <p:nvPr/>
        </p:nvPicPr>
        <p:blipFill>
          <a:blip r:embed="rId2">
            <a:grayscl/>
          </a:blip>
          <a:srcRect/>
          <a:stretch>
            <a:fillRect/>
          </a:stretch>
        </p:blipFill>
        <p:spPr bwMode="auto">
          <a:xfrm>
            <a:off x="4187825" y="1247775"/>
            <a:ext cx="133350" cy="133350"/>
          </a:xfrm>
          <a:prstGeom prst="rect">
            <a:avLst/>
          </a:prstGeom>
          <a:noFill/>
        </p:spPr>
      </p:pic>
      <p:pic>
        <p:nvPicPr>
          <p:cNvPr id="13350" name="Picture 38" descr="light_white"/>
          <p:cNvPicPr>
            <a:picLocks noChangeAspect="1" noChangeArrowheads="1"/>
          </p:cNvPicPr>
          <p:nvPr/>
        </p:nvPicPr>
        <p:blipFill>
          <a:blip r:embed="rId2">
            <a:lum contrast="-30000"/>
          </a:blip>
          <a:srcRect/>
          <a:stretch>
            <a:fillRect/>
          </a:stretch>
        </p:blipFill>
        <p:spPr bwMode="auto">
          <a:xfrm>
            <a:off x="5172075" y="2011363"/>
            <a:ext cx="133350" cy="133350"/>
          </a:xfrm>
          <a:prstGeom prst="rect">
            <a:avLst/>
          </a:prstGeom>
          <a:noFill/>
        </p:spPr>
      </p:pic>
      <p:pic>
        <p:nvPicPr>
          <p:cNvPr id="13351" name="Picture 39" descr="light_white"/>
          <p:cNvPicPr>
            <a:picLocks noChangeAspect="1" noChangeArrowheads="1"/>
          </p:cNvPicPr>
          <p:nvPr/>
        </p:nvPicPr>
        <p:blipFill>
          <a:blip r:embed="rId2">
            <a:lum contrast="-54000"/>
          </a:blip>
          <a:srcRect/>
          <a:stretch>
            <a:fillRect/>
          </a:stretch>
        </p:blipFill>
        <p:spPr bwMode="auto">
          <a:xfrm>
            <a:off x="6319838" y="3008313"/>
            <a:ext cx="207962" cy="207962"/>
          </a:xfrm>
          <a:prstGeom prst="rect">
            <a:avLst/>
          </a:prstGeom>
          <a:noFill/>
        </p:spPr>
      </p:pic>
      <p:pic>
        <p:nvPicPr>
          <p:cNvPr id="13352" name="Picture 40" descr="light_white"/>
          <p:cNvPicPr>
            <a:picLocks noChangeAspect="1" noChangeArrowheads="1"/>
          </p:cNvPicPr>
          <p:nvPr/>
        </p:nvPicPr>
        <p:blipFill>
          <a:blip r:embed="rId2">
            <a:lum contrast="-54000"/>
            <a:grayscl/>
          </a:blip>
          <a:srcRect/>
          <a:stretch>
            <a:fillRect/>
          </a:stretch>
        </p:blipFill>
        <p:spPr bwMode="auto">
          <a:xfrm>
            <a:off x="7423150" y="1497013"/>
            <a:ext cx="182563" cy="182562"/>
          </a:xfrm>
          <a:prstGeom prst="rect">
            <a:avLst/>
          </a:prstGeom>
          <a:noFill/>
        </p:spPr>
      </p:pic>
      <p:pic>
        <p:nvPicPr>
          <p:cNvPr id="13353" name="Picture 41" descr="light_white"/>
          <p:cNvPicPr>
            <a:picLocks noChangeAspect="1" noChangeArrowheads="1"/>
          </p:cNvPicPr>
          <p:nvPr/>
        </p:nvPicPr>
        <p:blipFill>
          <a:blip r:embed="rId2">
            <a:lum contrast="-24000"/>
          </a:blip>
          <a:srcRect/>
          <a:stretch>
            <a:fillRect/>
          </a:stretch>
        </p:blipFill>
        <p:spPr bwMode="auto">
          <a:xfrm>
            <a:off x="8118475" y="1922463"/>
            <a:ext cx="133350" cy="133350"/>
          </a:xfrm>
          <a:prstGeom prst="rect">
            <a:avLst/>
          </a:prstGeom>
          <a:noFill/>
        </p:spPr>
      </p:pic>
      <p:pic>
        <p:nvPicPr>
          <p:cNvPr id="13354" name="Picture 42" descr="light_white"/>
          <p:cNvPicPr>
            <a:picLocks noChangeAspect="1" noChangeArrowheads="1"/>
          </p:cNvPicPr>
          <p:nvPr/>
        </p:nvPicPr>
        <p:blipFill>
          <a:blip r:embed="rId2">
            <a:lum contrast="-100000"/>
          </a:blip>
          <a:srcRect/>
          <a:stretch>
            <a:fillRect/>
          </a:stretch>
        </p:blipFill>
        <p:spPr bwMode="auto">
          <a:xfrm>
            <a:off x="6783388" y="1652588"/>
            <a:ext cx="133350" cy="133350"/>
          </a:xfrm>
          <a:prstGeom prst="rect">
            <a:avLst/>
          </a:prstGeom>
          <a:noFill/>
        </p:spPr>
      </p:pic>
      <p:pic>
        <p:nvPicPr>
          <p:cNvPr id="13355" name="Picture 43" descr="light_white"/>
          <p:cNvPicPr>
            <a:picLocks noChangeAspect="1" noChangeArrowheads="1"/>
          </p:cNvPicPr>
          <p:nvPr/>
        </p:nvPicPr>
        <p:blipFill>
          <a:blip r:embed="rId2">
            <a:lum contrast="-60000"/>
          </a:blip>
          <a:srcRect/>
          <a:stretch>
            <a:fillRect/>
          </a:stretch>
        </p:blipFill>
        <p:spPr bwMode="auto">
          <a:xfrm>
            <a:off x="7321550" y="1890713"/>
            <a:ext cx="133350" cy="133350"/>
          </a:xfrm>
          <a:prstGeom prst="rect">
            <a:avLst/>
          </a:prstGeom>
          <a:noFill/>
        </p:spPr>
      </p:pic>
      <p:pic>
        <p:nvPicPr>
          <p:cNvPr id="13356" name="Picture 44" descr="light_white"/>
          <p:cNvPicPr>
            <a:picLocks noChangeAspect="1" noChangeArrowheads="1"/>
          </p:cNvPicPr>
          <p:nvPr/>
        </p:nvPicPr>
        <p:blipFill>
          <a:blip r:embed="rId2">
            <a:lum contrast="-60000"/>
          </a:blip>
          <a:srcRect/>
          <a:stretch>
            <a:fillRect/>
          </a:stretch>
        </p:blipFill>
        <p:spPr bwMode="auto">
          <a:xfrm>
            <a:off x="8564563" y="1539875"/>
            <a:ext cx="133350" cy="133350"/>
          </a:xfrm>
          <a:prstGeom prst="rect">
            <a:avLst/>
          </a:prstGeom>
          <a:noFill/>
        </p:spPr>
      </p:pic>
      <p:sp>
        <p:nvSpPr>
          <p:cNvPr id="13357" name="Freeform 45"/>
          <p:cNvSpPr>
            <a:spLocks/>
          </p:cNvSpPr>
          <p:nvPr/>
        </p:nvSpPr>
        <p:spPr bwMode="auto">
          <a:xfrm>
            <a:off x="-3175" y="865188"/>
            <a:ext cx="9145588" cy="361950"/>
          </a:xfrm>
          <a:custGeom>
            <a:avLst/>
            <a:gdLst/>
            <a:ahLst/>
            <a:cxnLst>
              <a:cxn ang="0">
                <a:pos x="0" y="1"/>
              </a:cxn>
              <a:cxn ang="0">
                <a:pos x="5761" y="0"/>
              </a:cxn>
              <a:cxn ang="0">
                <a:pos x="5761" y="228"/>
              </a:cxn>
              <a:cxn ang="0">
                <a:pos x="3629" y="228"/>
              </a:cxn>
              <a:cxn ang="0">
                <a:pos x="3493" y="92"/>
              </a:cxn>
              <a:cxn ang="0">
                <a:pos x="0" y="92"/>
              </a:cxn>
              <a:cxn ang="0">
                <a:pos x="0" y="1"/>
              </a:cxn>
            </a:cxnLst>
            <a:rect l="0" t="0" r="r" b="b"/>
            <a:pathLst>
              <a:path w="5761" h="228">
                <a:moveTo>
                  <a:pt x="0" y="1"/>
                </a:moveTo>
                <a:lnTo>
                  <a:pt x="5761" y="0"/>
                </a:lnTo>
                <a:lnTo>
                  <a:pt x="5761" y="228"/>
                </a:lnTo>
                <a:lnTo>
                  <a:pt x="3629" y="228"/>
                </a:lnTo>
                <a:lnTo>
                  <a:pt x="3493" y="92"/>
                </a:lnTo>
                <a:lnTo>
                  <a:pt x="0" y="92"/>
                </a:lnTo>
                <a:lnTo>
                  <a:pt x="0" y="1"/>
                </a:lnTo>
                <a:close/>
              </a:path>
            </a:pathLst>
          </a:custGeom>
          <a:gradFill rotWithShape="1">
            <a:gsLst>
              <a:gs pos="0">
                <a:schemeClr val="hlink"/>
              </a:gs>
              <a:gs pos="50000">
                <a:schemeClr val="tx2"/>
              </a:gs>
              <a:gs pos="100000">
                <a:schemeClr val="hlink"/>
              </a:gs>
            </a:gsLst>
            <a:lin ang="0" scaled="1"/>
          </a:gradFill>
          <a:ln w="9525">
            <a:noFill/>
            <a:round/>
            <a:headEnd/>
            <a:tailEnd/>
          </a:ln>
          <a:effectLst/>
        </p:spPr>
        <p:txBody>
          <a:bodyPr/>
          <a:lstStyle/>
          <a:p>
            <a:endParaRPr lang="en-US"/>
          </a:p>
        </p:txBody>
      </p:sp>
      <p:pic>
        <p:nvPicPr>
          <p:cNvPr id="13358" name="Picture 46" descr="light_white"/>
          <p:cNvPicPr>
            <a:picLocks noChangeAspect="1" noChangeArrowheads="1"/>
          </p:cNvPicPr>
          <p:nvPr/>
        </p:nvPicPr>
        <p:blipFill>
          <a:blip r:embed="rId2"/>
          <a:srcRect/>
          <a:stretch>
            <a:fillRect/>
          </a:stretch>
        </p:blipFill>
        <p:spPr bwMode="auto">
          <a:xfrm>
            <a:off x="1790700" y="1231900"/>
            <a:ext cx="133350" cy="133350"/>
          </a:xfrm>
          <a:prstGeom prst="rect">
            <a:avLst/>
          </a:prstGeom>
          <a:noFill/>
        </p:spPr>
      </p:pic>
      <p:pic>
        <p:nvPicPr>
          <p:cNvPr id="13359" name="Picture 47" descr="light_white"/>
          <p:cNvPicPr>
            <a:picLocks noChangeAspect="1" noChangeArrowheads="1"/>
          </p:cNvPicPr>
          <p:nvPr/>
        </p:nvPicPr>
        <p:blipFill>
          <a:blip r:embed="rId2">
            <a:lum contrast="-30000"/>
          </a:blip>
          <a:srcRect/>
          <a:stretch>
            <a:fillRect/>
          </a:stretch>
        </p:blipFill>
        <p:spPr bwMode="auto">
          <a:xfrm>
            <a:off x="5845175" y="1822450"/>
            <a:ext cx="106363" cy="106363"/>
          </a:xfrm>
          <a:prstGeom prst="rect">
            <a:avLst/>
          </a:prstGeom>
          <a:noFill/>
        </p:spPr>
      </p:pic>
      <p:pic>
        <p:nvPicPr>
          <p:cNvPr id="13360" name="Picture 48" descr="light_white"/>
          <p:cNvPicPr>
            <a:picLocks noChangeAspect="1" noChangeArrowheads="1"/>
          </p:cNvPicPr>
          <p:nvPr/>
        </p:nvPicPr>
        <p:blipFill>
          <a:blip r:embed="rId2"/>
          <a:srcRect/>
          <a:stretch>
            <a:fillRect/>
          </a:stretch>
        </p:blipFill>
        <p:spPr bwMode="auto">
          <a:xfrm>
            <a:off x="5446713" y="1454150"/>
            <a:ext cx="115887" cy="115888"/>
          </a:xfrm>
          <a:prstGeom prst="rect">
            <a:avLst/>
          </a:prstGeom>
          <a:noFill/>
        </p:spPr>
      </p:pic>
      <p:pic>
        <p:nvPicPr>
          <p:cNvPr id="13361" name="Picture 49" descr="light_white"/>
          <p:cNvPicPr>
            <a:picLocks noChangeAspect="1" noChangeArrowheads="1"/>
          </p:cNvPicPr>
          <p:nvPr/>
        </p:nvPicPr>
        <p:blipFill>
          <a:blip r:embed="rId2">
            <a:lum contrast="-54000"/>
            <a:grayscl/>
          </a:blip>
          <a:srcRect/>
          <a:stretch>
            <a:fillRect/>
          </a:stretch>
        </p:blipFill>
        <p:spPr bwMode="auto">
          <a:xfrm>
            <a:off x="4606925" y="990600"/>
            <a:ext cx="182563" cy="182563"/>
          </a:xfrm>
          <a:prstGeom prst="rect">
            <a:avLst/>
          </a:prstGeom>
          <a:noFill/>
        </p:spPr>
      </p:pic>
      <p:sp>
        <p:nvSpPr>
          <p:cNvPr id="13362" name="Freeform 50"/>
          <p:cNvSpPr>
            <a:spLocks/>
          </p:cNvSpPr>
          <p:nvPr/>
        </p:nvSpPr>
        <p:spPr bwMode="auto">
          <a:xfrm rot="10800000">
            <a:off x="-3175" y="5116513"/>
            <a:ext cx="9145588" cy="361950"/>
          </a:xfrm>
          <a:custGeom>
            <a:avLst/>
            <a:gdLst/>
            <a:ahLst/>
            <a:cxnLst>
              <a:cxn ang="0">
                <a:pos x="0" y="1"/>
              </a:cxn>
              <a:cxn ang="0">
                <a:pos x="5761" y="0"/>
              </a:cxn>
              <a:cxn ang="0">
                <a:pos x="5761" y="228"/>
              </a:cxn>
              <a:cxn ang="0">
                <a:pos x="3629" y="228"/>
              </a:cxn>
              <a:cxn ang="0">
                <a:pos x="3493" y="92"/>
              </a:cxn>
              <a:cxn ang="0">
                <a:pos x="0" y="92"/>
              </a:cxn>
              <a:cxn ang="0">
                <a:pos x="0" y="1"/>
              </a:cxn>
            </a:cxnLst>
            <a:rect l="0" t="0" r="r" b="b"/>
            <a:pathLst>
              <a:path w="5761" h="228">
                <a:moveTo>
                  <a:pt x="0" y="1"/>
                </a:moveTo>
                <a:lnTo>
                  <a:pt x="5761" y="0"/>
                </a:lnTo>
                <a:lnTo>
                  <a:pt x="5761" y="228"/>
                </a:lnTo>
                <a:lnTo>
                  <a:pt x="3629" y="228"/>
                </a:lnTo>
                <a:lnTo>
                  <a:pt x="3493" y="92"/>
                </a:lnTo>
                <a:lnTo>
                  <a:pt x="0" y="92"/>
                </a:lnTo>
                <a:lnTo>
                  <a:pt x="0" y="1"/>
                </a:lnTo>
                <a:close/>
              </a:path>
            </a:pathLst>
          </a:custGeom>
          <a:gradFill rotWithShape="1">
            <a:gsLst>
              <a:gs pos="0">
                <a:schemeClr val="hlink"/>
              </a:gs>
              <a:gs pos="50000">
                <a:schemeClr val="tx2"/>
              </a:gs>
              <a:gs pos="100000">
                <a:schemeClr val="hlink"/>
              </a:gs>
            </a:gsLst>
            <a:lin ang="0" scaled="1"/>
          </a:gradFill>
          <a:ln w="9525">
            <a:noFill/>
            <a:round/>
            <a:headEnd/>
            <a:tailEnd/>
          </a:ln>
          <a:effectLst/>
        </p:spPr>
        <p:txBody>
          <a:bodyPr/>
          <a:lstStyle/>
          <a:p>
            <a:endParaRPr lang="en-US"/>
          </a:p>
        </p:txBody>
      </p:sp>
      <p:pic>
        <p:nvPicPr>
          <p:cNvPr id="42" name="Picture 34" descr="light_white"/>
          <p:cNvPicPr>
            <a:picLocks noChangeAspect="1" noChangeArrowheads="1"/>
          </p:cNvPicPr>
          <p:nvPr userDrawn="1"/>
        </p:nvPicPr>
        <p:blipFill>
          <a:blip r:embed="rId2"/>
          <a:srcRect/>
          <a:stretch>
            <a:fillRect/>
          </a:stretch>
        </p:blipFill>
        <p:spPr bwMode="auto">
          <a:xfrm>
            <a:off x="1143000" y="3886200"/>
            <a:ext cx="133350" cy="133350"/>
          </a:xfrm>
          <a:prstGeom prst="rect">
            <a:avLst/>
          </a:prstGeom>
          <a:noFill/>
        </p:spPr>
      </p:pic>
      <p:pic>
        <p:nvPicPr>
          <p:cNvPr id="43" name="Picture 33" descr="light_white"/>
          <p:cNvPicPr>
            <a:picLocks noChangeAspect="1" noChangeArrowheads="1"/>
          </p:cNvPicPr>
          <p:nvPr userDrawn="1"/>
        </p:nvPicPr>
        <p:blipFill>
          <a:blip r:embed="rId2">
            <a:lum contrast="-24000"/>
          </a:blip>
          <a:srcRect/>
          <a:stretch>
            <a:fillRect/>
          </a:stretch>
        </p:blipFill>
        <p:spPr bwMode="auto">
          <a:xfrm>
            <a:off x="2514600" y="3810000"/>
            <a:ext cx="220662" cy="220662"/>
          </a:xfrm>
          <a:prstGeom prst="rect">
            <a:avLst/>
          </a:prstGeom>
          <a:noFill/>
        </p:spPr>
      </p:pic>
      <p:pic>
        <p:nvPicPr>
          <p:cNvPr id="44" name="Picture 36" descr="light_white"/>
          <p:cNvPicPr>
            <a:picLocks noChangeAspect="1" noChangeArrowheads="1"/>
          </p:cNvPicPr>
          <p:nvPr userDrawn="1"/>
        </p:nvPicPr>
        <p:blipFill>
          <a:blip r:embed="rId2">
            <a:lum contrast="-48000"/>
            <a:grayscl/>
          </a:blip>
          <a:srcRect/>
          <a:stretch>
            <a:fillRect/>
          </a:stretch>
        </p:blipFill>
        <p:spPr bwMode="auto">
          <a:xfrm>
            <a:off x="4191000" y="4343400"/>
            <a:ext cx="322263" cy="322263"/>
          </a:xfrm>
          <a:prstGeom prst="rect">
            <a:avLst/>
          </a:prstGeom>
          <a:noFill/>
        </p:spPr>
      </p:pic>
      <p:pic>
        <p:nvPicPr>
          <p:cNvPr id="45" name="Picture 39" descr="light_white"/>
          <p:cNvPicPr>
            <a:picLocks noChangeAspect="1" noChangeArrowheads="1"/>
          </p:cNvPicPr>
          <p:nvPr userDrawn="1"/>
        </p:nvPicPr>
        <p:blipFill>
          <a:blip r:embed="rId2">
            <a:lum contrast="-54000"/>
          </a:blip>
          <a:srcRect/>
          <a:stretch>
            <a:fillRect/>
          </a:stretch>
        </p:blipFill>
        <p:spPr bwMode="auto">
          <a:xfrm>
            <a:off x="3733800" y="3352800"/>
            <a:ext cx="207962" cy="207962"/>
          </a:xfrm>
          <a:prstGeom prst="rect">
            <a:avLst/>
          </a:prstGeom>
          <a:noFill/>
        </p:spPr>
      </p:pic>
      <p:sp>
        <p:nvSpPr>
          <p:cNvPr id="31" name="Rectangle 30"/>
          <p:cNvSpPr/>
          <p:nvPr userDrawn="1"/>
        </p:nvSpPr>
        <p:spPr bwMode="auto">
          <a:xfrm>
            <a:off x="8077200" y="6248400"/>
            <a:ext cx="762000" cy="57302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0B60129-6911-4703-997B-D06E40E97714}" type="datetime1">
              <a:rPr lang="en-US" smtClean="0"/>
              <a:t>11/6/2012</a:t>
            </a:fld>
            <a:endParaRPr lang="en-US"/>
          </a:p>
        </p:txBody>
      </p:sp>
      <p:sp>
        <p:nvSpPr>
          <p:cNvPr id="5" name="Footer Placeholder 4"/>
          <p:cNvSpPr>
            <a:spLocks noGrp="1"/>
          </p:cNvSpPr>
          <p:nvPr>
            <p:ph type="ftr" sz="quarter" idx="11"/>
          </p:nvPr>
        </p:nvSpPr>
        <p:spPr/>
        <p:txBody>
          <a:bodyPr/>
          <a:lstStyle>
            <a:lvl1pPr>
              <a:defRPr/>
            </a:lvl1p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lvl1pPr>
              <a:defRPr/>
            </a:lvl1pPr>
          </a:lstStyle>
          <a:p>
            <a:fld id="{C8F03DB6-5497-478A-824D-5D8E89521D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152400"/>
            <a:ext cx="20955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341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6431517-7D29-4597-A10C-E3D6F5CBF909}" type="datetime1">
              <a:rPr lang="en-US" smtClean="0"/>
              <a:t>11/6/2012</a:t>
            </a:fld>
            <a:endParaRPr lang="en-US"/>
          </a:p>
        </p:txBody>
      </p:sp>
      <p:sp>
        <p:nvSpPr>
          <p:cNvPr id="5" name="Footer Placeholder 4"/>
          <p:cNvSpPr>
            <a:spLocks noGrp="1"/>
          </p:cNvSpPr>
          <p:nvPr>
            <p:ph type="ftr" sz="quarter" idx="11"/>
          </p:nvPr>
        </p:nvSpPr>
        <p:spPr/>
        <p:txBody>
          <a:bodyPr/>
          <a:lstStyle>
            <a:lvl1pPr>
              <a:defRPr/>
            </a:lvl1p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lvl1pPr>
              <a:defRPr/>
            </a:lvl1pPr>
          </a:lstStyle>
          <a:p>
            <a:fld id="{C8F03DB6-5497-478A-824D-5D8E89521D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11" name="Straight Connector 10"/>
          <p:cNvCxnSpPr/>
          <p:nvPr userDrawn="1"/>
        </p:nvCxnSpPr>
        <p:spPr bwMode="auto">
          <a:xfrm>
            <a:off x="8839200" y="838200"/>
            <a:ext cx="304800" cy="1588"/>
          </a:xfrm>
          <a:prstGeom prst="line">
            <a:avLst/>
          </a:prstGeom>
          <a:solidFill>
            <a:schemeClr val="accent1"/>
          </a:solidFill>
          <a:ln w="57150" cap="flat" cmpd="sng" algn="ctr">
            <a:solidFill>
              <a:srgbClr val="CCFFCC"/>
            </a:solidFill>
            <a:prstDash val="solid"/>
            <a:round/>
            <a:headEnd type="none" w="med" len="med"/>
            <a:tailEnd type="none" w="med" len="med"/>
          </a:ln>
          <a:effectLst/>
        </p:spPr>
      </p:cxnSp>
      <p:sp>
        <p:nvSpPr>
          <p:cNvPr id="14" name="Rectangle 13"/>
          <p:cNvSpPr/>
          <p:nvPr userDrawn="1"/>
        </p:nvSpPr>
        <p:spPr bwMode="auto">
          <a:xfrm>
            <a:off x="8077200" y="6364224"/>
            <a:ext cx="685800" cy="44805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2" name="Title 1"/>
          <p:cNvSpPr>
            <a:spLocks noGrp="1"/>
          </p:cNvSpPr>
          <p:nvPr>
            <p:ph type="title"/>
          </p:nvPr>
        </p:nvSpPr>
        <p:spPr>
          <a:xfrm>
            <a:off x="152400" y="152400"/>
            <a:ext cx="8839200" cy="609600"/>
          </a:xfrm>
        </p:spPr>
        <p:txBody>
          <a:bodyPr/>
          <a:lstStyle>
            <a:lvl1pPr>
              <a:defRPr sz="2800">
                <a:solidFill>
                  <a:srgbClr val="C00000"/>
                </a:solidFill>
                <a:latin typeface="Tahoma" pitchFamily="34" charset="0"/>
                <a:cs typeface="Tahoma"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52400" y="914400"/>
            <a:ext cx="8773886" cy="5638800"/>
          </a:xfrm>
        </p:spPr>
        <p:txBody>
          <a:bodyPr/>
          <a:lstStyle>
            <a:lvl1pPr>
              <a:lnSpc>
                <a:spcPct val="120000"/>
              </a:lnSpc>
              <a:spcBef>
                <a:spcPts val="400"/>
              </a:spcBef>
              <a:spcAft>
                <a:spcPts val="400"/>
              </a:spcAft>
              <a:buClr>
                <a:srgbClr val="C00000"/>
              </a:buClr>
              <a:buSzPct val="90000"/>
              <a:defRPr sz="2400" b="1">
                <a:solidFill>
                  <a:srgbClr val="0070C0"/>
                </a:solidFill>
                <a:latin typeface="Arial" pitchFamily="34" charset="0"/>
                <a:cs typeface="Arial" pitchFamily="34" charset="0"/>
              </a:defRPr>
            </a:lvl1pPr>
            <a:lvl2pPr marL="631825" indent="-282575">
              <a:lnSpc>
                <a:spcPct val="114000"/>
              </a:lnSpc>
              <a:spcBef>
                <a:spcPts val="200"/>
              </a:spcBef>
              <a:spcAft>
                <a:spcPts val="200"/>
              </a:spcAft>
              <a:buClr>
                <a:schemeClr val="accent5">
                  <a:lumMod val="75000"/>
                </a:schemeClr>
              </a:buClr>
              <a:defRPr sz="2200">
                <a:latin typeface="Arial" pitchFamily="34" charset="0"/>
                <a:cs typeface="Arial" pitchFamily="34" charset="0"/>
              </a:defRPr>
            </a:lvl2pPr>
            <a:lvl3pPr marL="914400" indent="-282575">
              <a:lnSpc>
                <a:spcPct val="114000"/>
              </a:lnSpc>
              <a:spcBef>
                <a:spcPts val="200"/>
              </a:spcBef>
              <a:spcAft>
                <a:spcPts val="200"/>
              </a:spcAft>
              <a:buClr>
                <a:srgbClr val="FF0000"/>
              </a:buClr>
              <a:buSzPct val="80000"/>
              <a:buFont typeface="Wingdings" pitchFamily="2" charset="2"/>
              <a:buChar char="Ø"/>
              <a:defRPr sz="2000">
                <a:solidFill>
                  <a:srgbClr val="C00000"/>
                </a:solidFill>
                <a:latin typeface="Arial" pitchFamily="34" charset="0"/>
                <a:cs typeface="Arial" pitchFamily="34" charset="0"/>
              </a:defRPr>
            </a:lvl3pPr>
            <a:lvl4pPr marL="1196975" indent="-282575">
              <a:spcBef>
                <a:spcPts val="200"/>
              </a:spcBef>
              <a:spcAft>
                <a:spcPts val="200"/>
              </a:spcAft>
              <a:defRPr sz="1800">
                <a:latin typeface="Arial" pitchFamily="34" charset="0"/>
                <a:cs typeface="Arial" pitchFamily="34" charset="0"/>
              </a:defRPr>
            </a:lvl4pPr>
            <a:lvl5pPr marL="1492250" indent="-295275">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6629400"/>
            <a:ext cx="2362200" cy="228600"/>
          </a:xfrm>
        </p:spPr>
        <p:txBody>
          <a:bodyPr lIns="0" tIns="0" rIns="0" bIns="0" anchor="ctr" anchorCtr="0"/>
          <a:lstStyle>
            <a:lvl1pPr>
              <a:defRPr b="1">
                <a:solidFill>
                  <a:srgbClr val="C00000"/>
                </a:solidFill>
                <a:latin typeface="Courier New" pitchFamily="49" charset="0"/>
                <a:cs typeface="Courier New" pitchFamily="49" charset="0"/>
              </a:defRPr>
            </a:lvl1pPr>
          </a:lstStyle>
          <a:p>
            <a:fld id="{482B62E3-2686-4A76-9F56-B6C6B0848FCF}" type="datetime1">
              <a:rPr lang="en-US" smtClean="0"/>
              <a:t>11/6/2012</a:t>
            </a:fld>
            <a:endParaRPr lang="en-US"/>
          </a:p>
        </p:txBody>
      </p:sp>
      <p:sp>
        <p:nvSpPr>
          <p:cNvPr id="5" name="Footer Placeholder 4"/>
          <p:cNvSpPr>
            <a:spLocks noGrp="1"/>
          </p:cNvSpPr>
          <p:nvPr>
            <p:ph type="ftr" sz="quarter" idx="11"/>
          </p:nvPr>
        </p:nvSpPr>
        <p:spPr>
          <a:xfrm>
            <a:off x="5334000" y="6629400"/>
            <a:ext cx="3467100" cy="228600"/>
          </a:xfrm>
        </p:spPr>
        <p:txBody>
          <a:bodyPr lIns="0" tIns="0" rIns="0" bIns="0" anchor="ctr" anchorCtr="0"/>
          <a:lstStyle>
            <a:lvl1pPr algn="r">
              <a:defRPr sz="1200" b="1">
                <a:solidFill>
                  <a:srgbClr val="C00000"/>
                </a:solidFill>
                <a:latin typeface="Courier New" pitchFamily="49" charset="0"/>
                <a:cs typeface="Courier New" pitchFamily="49" charset="0"/>
              </a:defRPr>
            </a:lvl1pPr>
          </a:lstStyle>
          <a:p>
            <a:r>
              <a:rPr lang="vi-VN" smtClean="0"/>
              <a:t>Thuyết minh đề tài cấp cơ sở ĐHH</a:t>
            </a:r>
            <a:endParaRPr lang="en-US"/>
          </a:p>
        </p:txBody>
      </p:sp>
      <p:sp>
        <p:nvSpPr>
          <p:cNvPr id="6" name="Slide Number Placeholder 5"/>
          <p:cNvSpPr>
            <a:spLocks noGrp="1"/>
          </p:cNvSpPr>
          <p:nvPr>
            <p:ph type="sldNum" sz="quarter" idx="12"/>
          </p:nvPr>
        </p:nvSpPr>
        <p:spPr>
          <a:xfrm>
            <a:off x="3429000" y="6629400"/>
            <a:ext cx="2133600" cy="228600"/>
          </a:xfrm>
        </p:spPr>
        <p:txBody>
          <a:bodyPr lIns="0" tIns="0" rIns="0" bIns="0" anchor="ctr" anchorCtr="0"/>
          <a:lstStyle>
            <a:lvl1pPr>
              <a:defRPr b="1">
                <a:solidFill>
                  <a:srgbClr val="C00000"/>
                </a:solidFill>
                <a:effectLst/>
                <a:latin typeface="Courier New" pitchFamily="49" charset="0"/>
                <a:cs typeface="Courier New" pitchFamily="49" charset="0"/>
              </a:defRPr>
            </a:lvl1pPr>
          </a:lstStyle>
          <a:p>
            <a:fld id="{C8F03DB6-5497-478A-824D-5D8E89521DE3}" type="slidenum">
              <a:rPr lang="en-US" smtClean="0"/>
              <a:pPr/>
              <a:t>‹#›</a:t>
            </a:fld>
            <a:endParaRPr lang="en-US"/>
          </a:p>
        </p:txBody>
      </p:sp>
      <p:cxnSp>
        <p:nvCxnSpPr>
          <p:cNvPr id="8" name="Straight Connector 7"/>
          <p:cNvCxnSpPr/>
          <p:nvPr userDrawn="1"/>
        </p:nvCxnSpPr>
        <p:spPr bwMode="auto">
          <a:xfrm>
            <a:off x="0" y="838200"/>
            <a:ext cx="8860536" cy="1588"/>
          </a:xfrm>
          <a:prstGeom prst="line">
            <a:avLst/>
          </a:prstGeom>
          <a:solidFill>
            <a:schemeClr val="accent1"/>
          </a:solidFill>
          <a:ln w="5715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E62A0FD5-8196-4C0B-AB35-8714996F5C70}" type="datetime1">
              <a:rPr lang="en-US" smtClean="0"/>
              <a:t>11/6/2012</a:t>
            </a:fld>
            <a:endParaRPr lang="en-US"/>
          </a:p>
        </p:txBody>
      </p:sp>
      <p:sp>
        <p:nvSpPr>
          <p:cNvPr id="5" name="Footer Placeholder 4"/>
          <p:cNvSpPr>
            <a:spLocks noGrp="1"/>
          </p:cNvSpPr>
          <p:nvPr>
            <p:ph type="ftr" sz="quarter" idx="11"/>
          </p:nvPr>
        </p:nvSpPr>
        <p:spPr/>
        <p:txBody>
          <a:bodyPr/>
          <a:lstStyle>
            <a:lvl1pPr>
              <a:defRPr/>
            </a:lvl1p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lvl1pPr>
              <a:defRPr/>
            </a:lvl1pPr>
          </a:lstStyle>
          <a:p>
            <a:fld id="{C8F03DB6-5497-478A-824D-5D8E89521DE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eaLnBrk="1" fontAlgn="base" hangingPunct="1">
              <a:spcBef>
                <a:spcPct val="0"/>
              </a:spcBef>
              <a:spcAft>
                <a:spcPct val="0"/>
              </a:spcAft>
              <a:defRPr lang="en-US" sz="3200" b="1" smtClean="0">
                <a:solidFill>
                  <a:schemeClr val="hlink"/>
                </a:solidFill>
                <a:latin typeface="Tahoma" pitchFamily="34" charset="0"/>
                <a:ea typeface="+mj-ea"/>
                <a:cs typeface="Tahoma"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lang="en-US" sz="2800" b="1" smtClean="0">
                <a:solidFill>
                  <a:schemeClr val="accent1"/>
                </a:solidFill>
                <a:latin typeface="Arial" pitchFamily="34" charset="0"/>
                <a:ea typeface="+mn-ea"/>
                <a:cs typeface="Arial" pitchFamily="34" charset="0"/>
              </a:defRPr>
            </a:lvl1pPr>
            <a:lvl2pPr>
              <a:defRPr lang="en-US" sz="2400" smtClean="0">
                <a:solidFill>
                  <a:schemeClr val="hlink"/>
                </a:solidFill>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lvl="0" indent="-342900" algn="l" rtl="0" eaLnBrk="1" fontAlgn="base" hangingPunct="1">
              <a:lnSpc>
                <a:spcPct val="120000"/>
              </a:lnSpc>
              <a:spcBef>
                <a:spcPts val="400"/>
              </a:spcBef>
              <a:spcAft>
                <a:spcPts val="400"/>
              </a:spcAft>
              <a:buClr>
                <a:srgbClr val="C00000"/>
              </a:buClr>
              <a:buSzPct val="90000"/>
              <a:buFont typeface="Wingdings" pitchFamily="2" charset="2"/>
              <a:buChar char="v"/>
            </a:pPr>
            <a:r>
              <a:rPr lang="en-US" smtClean="0"/>
              <a:t>Click to edit Master text styles</a:t>
            </a:r>
          </a:p>
          <a:p>
            <a:pPr marL="742950" lvl="1" indent="-285750" algn="l" rtl="0" eaLnBrk="1" fontAlgn="base" hangingPunct="1">
              <a:spcBef>
                <a:spcPct val="20000"/>
              </a:spcBef>
              <a:spcAft>
                <a:spcPct val="0"/>
              </a:spcAft>
              <a:buClr>
                <a:schemeClr val="accent5">
                  <a:lumMod val="75000"/>
                </a:schemeClr>
              </a:buClr>
              <a:buSzPct val="60000"/>
              <a:buFont typeface="Wingdings" pitchFamily="2" charset="2"/>
              <a:buChar char="n"/>
            </a:pPr>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lang="en-US" sz="2800" b="1" smtClean="0">
                <a:solidFill>
                  <a:schemeClr val="accent1"/>
                </a:solidFill>
                <a:latin typeface="Arial" pitchFamily="34" charset="0"/>
                <a:ea typeface="+mn-ea"/>
                <a:cs typeface="Arial" pitchFamily="34" charset="0"/>
              </a:defRPr>
            </a:lvl1pPr>
            <a:lvl2pPr>
              <a:defRPr lang="en-US" sz="2400" smtClean="0">
                <a:solidFill>
                  <a:schemeClr val="hlink"/>
                </a:solidFill>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lvl="0" indent="-342900" algn="l" rtl="0" eaLnBrk="1" fontAlgn="base" hangingPunct="1">
              <a:lnSpc>
                <a:spcPct val="120000"/>
              </a:lnSpc>
              <a:spcBef>
                <a:spcPts val="400"/>
              </a:spcBef>
              <a:spcAft>
                <a:spcPts val="400"/>
              </a:spcAft>
              <a:buClr>
                <a:srgbClr val="C00000"/>
              </a:buClr>
              <a:buSzPct val="90000"/>
              <a:buFont typeface="Wingdings" pitchFamily="2" charset="2"/>
              <a:buChar char="v"/>
            </a:pPr>
            <a:r>
              <a:rPr lang="en-US" smtClean="0"/>
              <a:t>Click to edit Master text styles</a:t>
            </a:r>
          </a:p>
          <a:p>
            <a:pPr marL="742950" lvl="1" indent="-285750" algn="l" rtl="0" eaLnBrk="1" fontAlgn="base" hangingPunct="1">
              <a:spcBef>
                <a:spcPct val="20000"/>
              </a:spcBef>
              <a:spcAft>
                <a:spcPct val="0"/>
              </a:spcAft>
              <a:buClr>
                <a:schemeClr val="accent5">
                  <a:lumMod val="75000"/>
                </a:schemeClr>
              </a:buClr>
              <a:buSzPct val="60000"/>
              <a:buFont typeface="Wingdings" pitchFamily="2" charset="2"/>
              <a:buChar char="n"/>
            </a:pPr>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E13764F8-B535-4BBA-B02C-578EBAA6DCCC}" type="datetime1">
              <a:rPr lang="en-US" smtClean="0"/>
              <a:t>11/6/2012</a:t>
            </a:fld>
            <a:endParaRPr lang="en-US"/>
          </a:p>
        </p:txBody>
      </p:sp>
      <p:sp>
        <p:nvSpPr>
          <p:cNvPr id="6" name="Footer Placeholder 5"/>
          <p:cNvSpPr>
            <a:spLocks noGrp="1"/>
          </p:cNvSpPr>
          <p:nvPr>
            <p:ph type="ftr" sz="quarter" idx="11"/>
          </p:nvPr>
        </p:nvSpPr>
        <p:spPr/>
        <p:txBody>
          <a:bodyPr/>
          <a:lstStyle>
            <a:lvl1pPr>
              <a:defRPr/>
            </a:lvl1pPr>
          </a:lstStyle>
          <a:p>
            <a:r>
              <a:rPr lang="vi-VN" smtClean="0"/>
              <a:t>Thuyết minh đề tài cấp cơ sở ĐHH</a:t>
            </a:r>
            <a:endParaRPr lang="en-US"/>
          </a:p>
        </p:txBody>
      </p:sp>
      <p:sp>
        <p:nvSpPr>
          <p:cNvPr id="7" name="Slide Number Placeholder 6"/>
          <p:cNvSpPr>
            <a:spLocks noGrp="1"/>
          </p:cNvSpPr>
          <p:nvPr>
            <p:ph type="sldNum" sz="quarter" idx="12"/>
          </p:nvPr>
        </p:nvSpPr>
        <p:spPr/>
        <p:txBody>
          <a:bodyPr/>
          <a:lstStyle>
            <a:lvl1pPr>
              <a:defRPr/>
            </a:lvl1pPr>
          </a:lstStyle>
          <a:p>
            <a:fld id="{C8F03DB6-5497-478A-824D-5D8E89521D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BFB7CBF3-DDAD-4522-A0D9-A4C394A59863}" type="datetime1">
              <a:rPr lang="en-US" smtClean="0"/>
              <a:t>11/6/2012</a:t>
            </a:fld>
            <a:endParaRPr lang="en-US"/>
          </a:p>
        </p:txBody>
      </p:sp>
      <p:sp>
        <p:nvSpPr>
          <p:cNvPr id="8" name="Footer Placeholder 7"/>
          <p:cNvSpPr>
            <a:spLocks noGrp="1"/>
          </p:cNvSpPr>
          <p:nvPr>
            <p:ph type="ftr" sz="quarter" idx="11"/>
          </p:nvPr>
        </p:nvSpPr>
        <p:spPr/>
        <p:txBody>
          <a:bodyPr/>
          <a:lstStyle>
            <a:lvl1pPr>
              <a:defRPr/>
            </a:lvl1pPr>
          </a:lstStyle>
          <a:p>
            <a:r>
              <a:rPr lang="vi-VN" smtClean="0"/>
              <a:t>Thuyết minh đề tài cấp cơ sở ĐHH</a:t>
            </a:r>
            <a:endParaRPr lang="en-US"/>
          </a:p>
        </p:txBody>
      </p:sp>
      <p:sp>
        <p:nvSpPr>
          <p:cNvPr id="9" name="Slide Number Placeholder 8"/>
          <p:cNvSpPr>
            <a:spLocks noGrp="1"/>
          </p:cNvSpPr>
          <p:nvPr>
            <p:ph type="sldNum" sz="quarter" idx="12"/>
          </p:nvPr>
        </p:nvSpPr>
        <p:spPr/>
        <p:txBody>
          <a:bodyPr/>
          <a:lstStyle>
            <a:lvl1pPr>
              <a:defRPr/>
            </a:lvl1pPr>
          </a:lstStyle>
          <a:p>
            <a:fld id="{C8F03DB6-5497-478A-824D-5D8E89521DE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eaLnBrk="1" fontAlgn="base" hangingPunct="1">
              <a:spcBef>
                <a:spcPct val="0"/>
              </a:spcBef>
              <a:spcAft>
                <a:spcPct val="0"/>
              </a:spcAft>
              <a:defRPr lang="en-US" sz="3200" b="1" smtClean="0">
                <a:solidFill>
                  <a:schemeClr val="hlink"/>
                </a:solidFill>
                <a:latin typeface="Tahoma" pitchFamily="34" charset="0"/>
                <a:ea typeface="+mj-ea"/>
                <a:cs typeface="Tahoma" pitchFamily="34" charset="0"/>
              </a:defRPr>
            </a:lvl1pPr>
          </a:lstStyle>
          <a:p>
            <a:r>
              <a:rPr lang="en-US" smtClean="0"/>
              <a:t>Click to edit Master title style</a:t>
            </a:r>
            <a:endParaRPr lang="en-US"/>
          </a:p>
        </p:txBody>
      </p:sp>
      <p:sp>
        <p:nvSpPr>
          <p:cNvPr id="7" name="Rectangle 6"/>
          <p:cNvSpPr/>
          <p:nvPr userDrawn="1"/>
        </p:nvSpPr>
        <p:spPr bwMode="auto">
          <a:xfrm>
            <a:off x="7815943" y="5943600"/>
            <a:ext cx="990600" cy="8382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8" name="Rectangle 7"/>
          <p:cNvSpPr/>
          <p:nvPr userDrawn="1"/>
        </p:nvSpPr>
        <p:spPr bwMode="auto">
          <a:xfrm>
            <a:off x="8077200" y="6364224"/>
            <a:ext cx="685800" cy="44805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9" name="Date Placeholder 3"/>
          <p:cNvSpPr>
            <a:spLocks noGrp="1"/>
          </p:cNvSpPr>
          <p:nvPr>
            <p:ph type="dt" sz="half" idx="10"/>
          </p:nvPr>
        </p:nvSpPr>
        <p:spPr>
          <a:xfrm>
            <a:off x="152400" y="6629400"/>
            <a:ext cx="2362200" cy="228600"/>
          </a:xfrm>
        </p:spPr>
        <p:txBody>
          <a:bodyPr lIns="0" tIns="0" rIns="0" bIns="0" anchor="ctr" anchorCtr="0"/>
          <a:lstStyle>
            <a:lvl1pPr>
              <a:defRPr b="1">
                <a:solidFill>
                  <a:srgbClr val="C00000"/>
                </a:solidFill>
                <a:latin typeface="Courier New" pitchFamily="49" charset="0"/>
                <a:cs typeface="Courier New" pitchFamily="49" charset="0"/>
              </a:defRPr>
            </a:lvl1pPr>
          </a:lstStyle>
          <a:p>
            <a:fld id="{7533193A-65FE-4086-A801-9D308088D9AA}" type="datetime1">
              <a:rPr lang="en-US" smtClean="0"/>
              <a:t>11/6/2012</a:t>
            </a:fld>
            <a:endParaRPr lang="en-US"/>
          </a:p>
        </p:txBody>
      </p:sp>
      <p:sp>
        <p:nvSpPr>
          <p:cNvPr id="10" name="Footer Placeholder 4"/>
          <p:cNvSpPr>
            <a:spLocks noGrp="1"/>
          </p:cNvSpPr>
          <p:nvPr>
            <p:ph type="ftr" sz="quarter" idx="11"/>
          </p:nvPr>
        </p:nvSpPr>
        <p:spPr>
          <a:xfrm>
            <a:off x="5334000" y="6629400"/>
            <a:ext cx="3467100" cy="228600"/>
          </a:xfrm>
        </p:spPr>
        <p:txBody>
          <a:bodyPr lIns="0" tIns="0" rIns="0" bIns="0" anchor="ctr" anchorCtr="0"/>
          <a:lstStyle>
            <a:lvl1pPr algn="r">
              <a:defRPr sz="1200" b="1">
                <a:solidFill>
                  <a:srgbClr val="C00000"/>
                </a:solidFill>
                <a:latin typeface="Courier New" pitchFamily="49" charset="0"/>
                <a:cs typeface="Courier New" pitchFamily="49" charset="0"/>
              </a:defRPr>
            </a:lvl1pPr>
          </a:lstStyle>
          <a:p>
            <a:r>
              <a:rPr lang="vi-VN" smtClean="0"/>
              <a:t>Thuyết minh đề tài cấp cơ sở ĐHH</a:t>
            </a:r>
            <a:endParaRPr lang="en-US"/>
          </a:p>
        </p:txBody>
      </p:sp>
      <p:sp>
        <p:nvSpPr>
          <p:cNvPr id="11" name="Slide Number Placeholder 5"/>
          <p:cNvSpPr>
            <a:spLocks noGrp="1"/>
          </p:cNvSpPr>
          <p:nvPr>
            <p:ph type="sldNum" sz="quarter" idx="12"/>
          </p:nvPr>
        </p:nvSpPr>
        <p:spPr>
          <a:xfrm>
            <a:off x="3429000" y="6629400"/>
            <a:ext cx="2133600" cy="228600"/>
          </a:xfrm>
        </p:spPr>
        <p:txBody>
          <a:bodyPr lIns="0" tIns="0" rIns="0" bIns="0" anchor="ctr" anchorCtr="0"/>
          <a:lstStyle>
            <a:lvl1pPr>
              <a:defRPr b="1">
                <a:solidFill>
                  <a:srgbClr val="C00000"/>
                </a:solidFill>
                <a:effectLst/>
                <a:latin typeface="Courier New" pitchFamily="49" charset="0"/>
                <a:cs typeface="Courier New" pitchFamily="49" charset="0"/>
              </a:defRPr>
            </a:lvl1pPr>
          </a:lstStyle>
          <a:p>
            <a:fld id="{C8F03DB6-5497-478A-824D-5D8E89521DE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0DA8441-8276-47C3-B986-EDDC44DCB5AE}" type="datetime1">
              <a:rPr lang="en-US" smtClean="0"/>
              <a:t>11/6/2012</a:t>
            </a:fld>
            <a:endParaRPr lang="en-US"/>
          </a:p>
        </p:txBody>
      </p:sp>
      <p:sp>
        <p:nvSpPr>
          <p:cNvPr id="3" name="Footer Placeholder 2"/>
          <p:cNvSpPr>
            <a:spLocks noGrp="1"/>
          </p:cNvSpPr>
          <p:nvPr>
            <p:ph type="ftr" sz="quarter" idx="11"/>
          </p:nvPr>
        </p:nvSpPr>
        <p:spPr/>
        <p:txBody>
          <a:bodyPr/>
          <a:lstStyle>
            <a:lvl1pPr>
              <a:defRPr/>
            </a:lvl1pPr>
          </a:lstStyle>
          <a:p>
            <a:r>
              <a:rPr lang="vi-VN" smtClean="0"/>
              <a:t>Thuyết minh đề tài cấp cơ sở ĐHH</a:t>
            </a:r>
            <a:endParaRPr lang="en-US"/>
          </a:p>
        </p:txBody>
      </p:sp>
      <p:sp>
        <p:nvSpPr>
          <p:cNvPr id="4" name="Slide Number Placeholder 3"/>
          <p:cNvSpPr>
            <a:spLocks noGrp="1"/>
          </p:cNvSpPr>
          <p:nvPr>
            <p:ph type="sldNum" sz="quarter" idx="12"/>
          </p:nvPr>
        </p:nvSpPr>
        <p:spPr/>
        <p:txBody>
          <a:bodyPr/>
          <a:lstStyle>
            <a:lvl1pPr>
              <a:defRPr/>
            </a:lvl1pPr>
          </a:lstStyle>
          <a:p>
            <a:fld id="{C8F03DB6-5497-478A-824D-5D8E89521DE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233C47C-0F49-4EA1-8B7C-8E14F735B12F}" type="datetime1">
              <a:rPr lang="en-US" smtClean="0"/>
              <a:t>11/6/2012</a:t>
            </a:fld>
            <a:endParaRPr lang="en-US"/>
          </a:p>
        </p:txBody>
      </p:sp>
      <p:sp>
        <p:nvSpPr>
          <p:cNvPr id="6" name="Footer Placeholder 5"/>
          <p:cNvSpPr>
            <a:spLocks noGrp="1"/>
          </p:cNvSpPr>
          <p:nvPr>
            <p:ph type="ftr" sz="quarter" idx="11"/>
          </p:nvPr>
        </p:nvSpPr>
        <p:spPr/>
        <p:txBody>
          <a:bodyPr/>
          <a:lstStyle>
            <a:lvl1pPr>
              <a:defRPr/>
            </a:lvl1pPr>
          </a:lstStyle>
          <a:p>
            <a:r>
              <a:rPr lang="vi-VN" smtClean="0"/>
              <a:t>Thuyết minh đề tài cấp cơ sở ĐHH</a:t>
            </a:r>
            <a:endParaRPr lang="en-US"/>
          </a:p>
        </p:txBody>
      </p:sp>
      <p:sp>
        <p:nvSpPr>
          <p:cNvPr id="7" name="Slide Number Placeholder 6"/>
          <p:cNvSpPr>
            <a:spLocks noGrp="1"/>
          </p:cNvSpPr>
          <p:nvPr>
            <p:ph type="sldNum" sz="quarter" idx="12"/>
          </p:nvPr>
        </p:nvSpPr>
        <p:spPr/>
        <p:txBody>
          <a:bodyPr/>
          <a:lstStyle>
            <a:lvl1pPr>
              <a:defRPr/>
            </a:lvl1pPr>
          </a:lstStyle>
          <a:p>
            <a:fld id="{C8F03DB6-5497-478A-824D-5D8E89521DE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D2ED1E4-FFBE-4E4F-9F11-A41A53637741}" type="datetime1">
              <a:rPr lang="en-US" smtClean="0"/>
              <a:t>11/6/2012</a:t>
            </a:fld>
            <a:endParaRPr lang="en-US"/>
          </a:p>
        </p:txBody>
      </p:sp>
      <p:sp>
        <p:nvSpPr>
          <p:cNvPr id="6" name="Footer Placeholder 5"/>
          <p:cNvSpPr>
            <a:spLocks noGrp="1"/>
          </p:cNvSpPr>
          <p:nvPr>
            <p:ph type="ftr" sz="quarter" idx="11"/>
          </p:nvPr>
        </p:nvSpPr>
        <p:spPr/>
        <p:txBody>
          <a:bodyPr/>
          <a:lstStyle>
            <a:lvl1pPr>
              <a:defRPr/>
            </a:lvl1pPr>
          </a:lstStyle>
          <a:p>
            <a:r>
              <a:rPr lang="vi-VN" smtClean="0"/>
              <a:t>Thuyết minh đề tài cấp cơ sở ĐHH</a:t>
            </a:r>
            <a:endParaRPr lang="en-US"/>
          </a:p>
        </p:txBody>
      </p:sp>
      <p:sp>
        <p:nvSpPr>
          <p:cNvPr id="7" name="Slide Number Placeholder 6"/>
          <p:cNvSpPr>
            <a:spLocks noGrp="1"/>
          </p:cNvSpPr>
          <p:nvPr>
            <p:ph type="sldNum" sz="quarter" idx="12"/>
          </p:nvPr>
        </p:nvSpPr>
        <p:spPr/>
        <p:txBody>
          <a:bodyPr/>
          <a:lstStyle>
            <a:lvl1pPr>
              <a:defRPr/>
            </a:lvl1pPr>
          </a:lstStyle>
          <a:p>
            <a:fld id="{C8F03DB6-5497-478A-824D-5D8E89521D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23" name="Rectangle 35"/>
          <p:cNvSpPr>
            <a:spLocks noChangeArrowheads="1"/>
          </p:cNvSpPr>
          <p:nvPr/>
        </p:nvSpPr>
        <p:spPr bwMode="auto">
          <a:xfrm>
            <a:off x="12700" y="1588"/>
            <a:ext cx="9131300" cy="836612"/>
          </a:xfrm>
          <a:prstGeom prst="rect">
            <a:avLst/>
          </a:prstGeom>
          <a:solidFill>
            <a:schemeClr val="accent2"/>
          </a:solidFill>
          <a:ln w="9525">
            <a:noFill/>
            <a:miter lim="800000"/>
            <a:headEnd/>
            <a:tailEnd/>
          </a:ln>
          <a:effectLst/>
        </p:spPr>
        <p:txBody>
          <a:bodyPr wrap="none" anchor="ctr"/>
          <a:lstStyle/>
          <a:p>
            <a:endParaRPr lang="en-US"/>
          </a:p>
        </p:txBody>
      </p:sp>
      <p:sp>
        <p:nvSpPr>
          <p:cNvPr id="12322" name="Oval 34"/>
          <p:cNvSpPr>
            <a:spLocks noChangeArrowheads="1"/>
          </p:cNvSpPr>
          <p:nvPr/>
        </p:nvSpPr>
        <p:spPr bwMode="auto">
          <a:xfrm>
            <a:off x="8153400" y="6375400"/>
            <a:ext cx="596900" cy="423863"/>
          </a:xfrm>
          <a:prstGeom prst="ellipse">
            <a:avLst/>
          </a:prstGeom>
          <a:solidFill>
            <a:schemeClr val="hlink"/>
          </a:solidFill>
          <a:ln w="9525">
            <a:noFill/>
            <a:round/>
            <a:headEnd/>
            <a:tailEnd/>
          </a:ln>
          <a:effectLst/>
        </p:spPr>
        <p:txBody>
          <a:bodyPr wrap="none" anchor="ctr"/>
          <a:lstStyle/>
          <a:p>
            <a:endParaRPr lang="en-US"/>
          </a:p>
        </p:txBody>
      </p:sp>
      <p:sp>
        <p:nvSpPr>
          <p:cNvPr id="12309" name="Rectangle 21"/>
          <p:cNvSpPr>
            <a:spLocks noGrp="1" noChangeArrowheads="1"/>
          </p:cNvSpPr>
          <p:nvPr>
            <p:ph type="title"/>
          </p:nvPr>
        </p:nvSpPr>
        <p:spPr bwMode="white">
          <a:xfrm>
            <a:off x="304800" y="152400"/>
            <a:ext cx="78486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2310" name="Rectangle 22"/>
          <p:cNvSpPr>
            <a:spLocks noGrp="1" noChangeArrowheads="1"/>
          </p:cNvSpPr>
          <p:nvPr>
            <p:ph type="body" idx="1"/>
          </p:nvPr>
        </p:nvSpPr>
        <p:spPr bwMode="auto">
          <a:xfrm>
            <a:off x="457200" y="1371600"/>
            <a:ext cx="82296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1" name="Rectangle 23"/>
          <p:cNvSpPr>
            <a:spLocks noGrp="1" noChangeArrowheads="1"/>
          </p:cNvSpPr>
          <p:nvPr>
            <p:ph type="dt" sz="half" idx="2"/>
          </p:nvPr>
        </p:nvSpPr>
        <p:spPr bwMode="auto">
          <a:xfrm>
            <a:off x="327025" y="647700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hlink"/>
                </a:solidFill>
                <a:latin typeface="+mn-lt"/>
                <a:ea typeface="굴림" charset="-127"/>
              </a:defRPr>
            </a:lvl1pPr>
          </a:lstStyle>
          <a:p>
            <a:fld id="{DEB6FCA1-769E-4BB2-8BEA-28A2DCD5024B}" type="datetime1">
              <a:rPr lang="en-US" smtClean="0"/>
              <a:t>11/6/2012</a:t>
            </a:fld>
            <a:endParaRPr lang="en-US"/>
          </a:p>
        </p:txBody>
      </p:sp>
      <p:sp>
        <p:nvSpPr>
          <p:cNvPr id="12312" name="Rectangle 24"/>
          <p:cNvSpPr>
            <a:spLocks noGrp="1" noChangeArrowheads="1"/>
          </p:cNvSpPr>
          <p:nvPr>
            <p:ph type="ftr" sz="quarter" idx="3"/>
          </p:nvPr>
        </p:nvSpPr>
        <p:spPr bwMode="auto">
          <a:xfrm>
            <a:off x="4876800" y="6477000"/>
            <a:ext cx="3911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hlink"/>
                </a:solidFill>
                <a:latin typeface="+mn-lt"/>
                <a:ea typeface="굴림" charset="-127"/>
              </a:defRPr>
            </a:lvl1pPr>
          </a:lstStyle>
          <a:p>
            <a:r>
              <a:rPr lang="vi-VN" smtClean="0"/>
              <a:t>Thuyết minh đề tài cấp cơ sở ĐHH</a:t>
            </a:r>
            <a:endParaRPr lang="en-US"/>
          </a:p>
        </p:txBody>
      </p:sp>
      <p:sp>
        <p:nvSpPr>
          <p:cNvPr id="12313" name="Rectangle 25"/>
          <p:cNvSpPr>
            <a:spLocks noGrp="1" noChangeArrowheads="1"/>
          </p:cNvSpPr>
          <p:nvPr>
            <p:ph type="sldNum" sz="quarter" idx="4"/>
          </p:nvPr>
        </p:nvSpPr>
        <p:spPr bwMode="auto">
          <a:xfrm>
            <a:off x="3670300" y="64516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chemeClr val="hlink"/>
                </a:solidFill>
                <a:effectLst>
                  <a:outerShdw blurRad="38100" dist="38100" dir="2700000" algn="tl">
                    <a:srgbClr val="C0C0C0"/>
                  </a:outerShdw>
                </a:effectLst>
                <a:latin typeface="+mn-lt"/>
                <a:ea typeface="굴림" charset="-127"/>
              </a:defRPr>
            </a:lvl1pPr>
          </a:lstStyle>
          <a:p>
            <a:fld id="{C8F03DB6-5497-478A-824D-5D8E89521DE3}" type="slidenum">
              <a:rPr lang="en-US" smtClean="0"/>
              <a:pPr/>
              <a:t>‹#›</a:t>
            </a:fld>
            <a:endParaRPr lang="en-US"/>
          </a:p>
        </p:txBody>
      </p:sp>
      <p:sp>
        <p:nvSpPr>
          <p:cNvPr id="12324" name="Rectangle 36"/>
          <p:cNvSpPr>
            <a:spLocks noChangeArrowheads="1"/>
          </p:cNvSpPr>
          <p:nvPr/>
        </p:nvSpPr>
        <p:spPr bwMode="auto">
          <a:xfrm>
            <a:off x="8861425" y="2544763"/>
            <a:ext cx="282575" cy="4313237"/>
          </a:xfrm>
          <a:prstGeom prst="rect">
            <a:avLst/>
          </a:prstGeom>
          <a:solidFill>
            <a:schemeClr val="tx2"/>
          </a:solidFill>
          <a:ln w="9525">
            <a:noFill/>
            <a:miter lim="800000"/>
            <a:headEnd/>
            <a:tailEnd/>
          </a:ln>
          <a:effectLst/>
        </p:spPr>
        <p:txBody>
          <a:bodyPr wrap="none" anchor="ctr"/>
          <a:lstStyle/>
          <a:p>
            <a:endParaRPr lang="en-US"/>
          </a:p>
        </p:txBody>
      </p:sp>
      <p:sp>
        <p:nvSpPr>
          <p:cNvPr id="12325" name="Rectangle 37"/>
          <p:cNvSpPr>
            <a:spLocks noChangeArrowheads="1"/>
          </p:cNvSpPr>
          <p:nvPr/>
        </p:nvSpPr>
        <p:spPr bwMode="auto">
          <a:xfrm>
            <a:off x="8861425" y="1588"/>
            <a:ext cx="282575" cy="858837"/>
          </a:xfrm>
          <a:prstGeom prst="rect">
            <a:avLst/>
          </a:prstGeom>
          <a:solidFill>
            <a:schemeClr val="folHlink"/>
          </a:solidFill>
          <a:ln w="9525">
            <a:noFill/>
            <a:miter lim="800000"/>
            <a:headEnd/>
            <a:tailEnd/>
          </a:ln>
          <a:effectLst/>
        </p:spPr>
        <p:txBody>
          <a:bodyPr wrap="none" anchor="ctr"/>
          <a:lstStyle/>
          <a:p>
            <a:endParaRPr lang="en-US"/>
          </a:p>
        </p:txBody>
      </p:sp>
      <p:sp>
        <p:nvSpPr>
          <p:cNvPr id="12326" name="Rectangle 38"/>
          <p:cNvSpPr>
            <a:spLocks noChangeArrowheads="1"/>
          </p:cNvSpPr>
          <p:nvPr/>
        </p:nvSpPr>
        <p:spPr bwMode="auto">
          <a:xfrm>
            <a:off x="8861425" y="838200"/>
            <a:ext cx="282575" cy="1751013"/>
          </a:xfrm>
          <a:prstGeom prst="rect">
            <a:avLst/>
          </a:prstGeom>
          <a:solidFill>
            <a:schemeClr val="bg2"/>
          </a:solidFill>
          <a:ln w="9525">
            <a:noFill/>
            <a:miter lim="800000"/>
            <a:headEnd/>
            <a:tailEnd/>
          </a:ln>
          <a:effectLst/>
        </p:spPr>
        <p:txBody>
          <a:bodyPr wrap="none" anchor="ctr"/>
          <a:lstStyle/>
          <a:p>
            <a:endParaRPr lang="en-US"/>
          </a:p>
        </p:txBody>
      </p:sp>
      <p:sp>
        <p:nvSpPr>
          <p:cNvPr id="12327" name="Rectangle 39"/>
          <p:cNvSpPr>
            <a:spLocks noChangeArrowheads="1"/>
          </p:cNvSpPr>
          <p:nvPr/>
        </p:nvSpPr>
        <p:spPr bwMode="auto">
          <a:xfrm>
            <a:off x="8039100" y="6451600"/>
            <a:ext cx="749300" cy="304800"/>
          </a:xfrm>
          <a:prstGeom prst="rect">
            <a:avLst/>
          </a:prstGeom>
          <a:noFill/>
          <a:ln w="9525">
            <a:noFill/>
            <a:miter lim="800000"/>
            <a:headEnd/>
            <a:tailEnd/>
          </a:ln>
          <a:effectLst/>
        </p:spPr>
        <p:txBody>
          <a:bodyPr/>
          <a:lstStyle/>
          <a:p>
            <a:pPr eaLnBrk="1" hangingPunct="1"/>
            <a:r>
              <a:rPr lang="en-US" altLang="ko-KR" sz="1200" b="1">
                <a:solidFill>
                  <a:schemeClr val="bg1"/>
                </a:solidFill>
                <a:latin typeface="Verdana" pitchFamily="34" charset="0"/>
                <a:ea typeface="굴림" charset="-127"/>
              </a:rPr>
              <a:t>LOGO</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hf hdr="0"/>
  <p:txStyles>
    <p:titleStyle>
      <a:lvl1pPr algn="l" rtl="0" eaLnBrk="1" fontAlgn="base" hangingPunct="1">
        <a:spcBef>
          <a:spcPct val="0"/>
        </a:spcBef>
        <a:spcAft>
          <a:spcPct val="0"/>
        </a:spcAft>
        <a:defRPr sz="3200" b="1">
          <a:solidFill>
            <a:schemeClr val="hlink"/>
          </a:solidFill>
          <a:latin typeface="+mj-lt"/>
          <a:ea typeface="+mj-ea"/>
          <a:cs typeface="+mj-cs"/>
        </a:defRPr>
      </a:lvl1pPr>
      <a:lvl2pPr algn="l" rtl="0" eaLnBrk="1" fontAlgn="base" hangingPunct="1">
        <a:spcBef>
          <a:spcPct val="0"/>
        </a:spcBef>
        <a:spcAft>
          <a:spcPct val="0"/>
        </a:spcAft>
        <a:defRPr sz="3200" b="1">
          <a:solidFill>
            <a:schemeClr val="hlink"/>
          </a:solidFill>
          <a:latin typeface="Verdana" pitchFamily="34" charset="0"/>
        </a:defRPr>
      </a:lvl2pPr>
      <a:lvl3pPr algn="l" rtl="0" eaLnBrk="1" fontAlgn="base" hangingPunct="1">
        <a:spcBef>
          <a:spcPct val="0"/>
        </a:spcBef>
        <a:spcAft>
          <a:spcPct val="0"/>
        </a:spcAft>
        <a:defRPr sz="3200" b="1">
          <a:solidFill>
            <a:schemeClr val="hlink"/>
          </a:solidFill>
          <a:latin typeface="Verdana" pitchFamily="34" charset="0"/>
        </a:defRPr>
      </a:lvl3pPr>
      <a:lvl4pPr algn="l" rtl="0" eaLnBrk="1" fontAlgn="base" hangingPunct="1">
        <a:spcBef>
          <a:spcPct val="0"/>
        </a:spcBef>
        <a:spcAft>
          <a:spcPct val="0"/>
        </a:spcAft>
        <a:defRPr sz="3200" b="1">
          <a:solidFill>
            <a:schemeClr val="hlink"/>
          </a:solidFill>
          <a:latin typeface="Verdana" pitchFamily="34" charset="0"/>
        </a:defRPr>
      </a:lvl4pPr>
      <a:lvl5pPr algn="l" rtl="0" eaLnBrk="1" fontAlgn="base" hangingPunct="1">
        <a:spcBef>
          <a:spcPct val="0"/>
        </a:spcBef>
        <a:spcAft>
          <a:spcPct val="0"/>
        </a:spcAft>
        <a:defRPr sz="3200" b="1">
          <a:solidFill>
            <a:schemeClr val="hlink"/>
          </a:solidFill>
          <a:latin typeface="Verdana" pitchFamily="34" charset="0"/>
        </a:defRPr>
      </a:lvl5pPr>
      <a:lvl6pPr marL="457200" algn="l" rtl="0" eaLnBrk="1" fontAlgn="base" hangingPunct="1">
        <a:spcBef>
          <a:spcPct val="0"/>
        </a:spcBef>
        <a:spcAft>
          <a:spcPct val="0"/>
        </a:spcAft>
        <a:defRPr sz="3200" b="1">
          <a:solidFill>
            <a:schemeClr val="hlink"/>
          </a:solidFill>
          <a:latin typeface="Verdana" pitchFamily="34" charset="0"/>
        </a:defRPr>
      </a:lvl6pPr>
      <a:lvl7pPr marL="914400" algn="l" rtl="0" eaLnBrk="1" fontAlgn="base" hangingPunct="1">
        <a:spcBef>
          <a:spcPct val="0"/>
        </a:spcBef>
        <a:spcAft>
          <a:spcPct val="0"/>
        </a:spcAft>
        <a:defRPr sz="3200" b="1">
          <a:solidFill>
            <a:schemeClr val="hlink"/>
          </a:solidFill>
          <a:latin typeface="Verdana" pitchFamily="34" charset="0"/>
        </a:defRPr>
      </a:lvl7pPr>
      <a:lvl8pPr marL="1371600" algn="l" rtl="0" eaLnBrk="1" fontAlgn="base" hangingPunct="1">
        <a:spcBef>
          <a:spcPct val="0"/>
        </a:spcBef>
        <a:spcAft>
          <a:spcPct val="0"/>
        </a:spcAft>
        <a:defRPr sz="3200" b="1">
          <a:solidFill>
            <a:schemeClr val="hlink"/>
          </a:solidFill>
          <a:latin typeface="Verdana" pitchFamily="34" charset="0"/>
        </a:defRPr>
      </a:lvl8pPr>
      <a:lvl9pPr marL="1828800" algn="l" rtl="0" eaLnBrk="1" fontAlgn="base" hangingPunct="1">
        <a:spcBef>
          <a:spcPct val="0"/>
        </a:spcBef>
        <a:spcAft>
          <a:spcPct val="0"/>
        </a:spcAft>
        <a:defRPr sz="3200" b="1">
          <a:solidFill>
            <a:schemeClr val="hlink"/>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hlink"/>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hlink"/>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hlink"/>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hlink"/>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hlink"/>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hlink"/>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hlink"/>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hlink"/>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0" y="1676400"/>
            <a:ext cx="9144000" cy="457200"/>
          </a:xfrm>
        </p:spPr>
        <p:txBody>
          <a:bodyPr/>
          <a:lstStyle/>
          <a:p>
            <a:pPr lvl="0">
              <a:defRPr/>
            </a:pPr>
            <a:r>
              <a:rPr lang="vi-VN" sz="2000">
                <a:solidFill>
                  <a:srgbClr val="FFC000"/>
                </a:solidFill>
              </a:rPr>
              <a:t>THUYẾT MINH ĐỀ </a:t>
            </a:r>
            <a:r>
              <a:rPr lang="vi-VN" sz="2000" smtClean="0">
                <a:solidFill>
                  <a:srgbClr val="FFC000"/>
                </a:solidFill>
              </a:rPr>
              <a:t>TÀI</a:t>
            </a:r>
            <a:r>
              <a:rPr lang="en-US" sz="2000" smtClean="0">
                <a:solidFill>
                  <a:srgbClr val="FFC000"/>
                </a:solidFill>
              </a:rPr>
              <a:t> </a:t>
            </a:r>
            <a:r>
              <a:rPr lang="vi-VN" sz="2000" smtClean="0">
                <a:solidFill>
                  <a:srgbClr val="FFC000"/>
                </a:solidFill>
              </a:rPr>
              <a:t>NGHIÊN </a:t>
            </a:r>
            <a:r>
              <a:rPr lang="vi-VN" sz="2000">
                <a:solidFill>
                  <a:srgbClr val="FFC000"/>
                </a:solidFill>
              </a:rPr>
              <a:t>CỨU KHOA HỌC CẤP CƠ SỞ</a:t>
            </a:r>
          </a:p>
        </p:txBody>
      </p:sp>
      <p:sp>
        <p:nvSpPr>
          <p:cNvPr id="3" name="Subtitle 2"/>
          <p:cNvSpPr>
            <a:spLocks noGrp="1"/>
          </p:cNvSpPr>
          <p:nvPr>
            <p:ph type="subTitle" sz="quarter" idx="1"/>
          </p:nvPr>
        </p:nvSpPr>
        <p:spPr>
          <a:xfrm>
            <a:off x="0" y="5439228"/>
            <a:ext cx="9129486" cy="1104900"/>
          </a:xfrm>
        </p:spPr>
        <p:txBody>
          <a:bodyPr/>
          <a:lstStyle/>
          <a:p>
            <a:pPr algn="l">
              <a:tabLst>
                <a:tab pos="231775" algn="l"/>
                <a:tab pos="5661025" algn="l"/>
              </a:tabLst>
            </a:pPr>
            <a:r>
              <a:rPr lang="en-US" sz="1600" b="1" smtClean="0">
                <a:solidFill>
                  <a:srgbClr val="3333FF"/>
                </a:solidFill>
                <a:latin typeface="Arial" pitchFamily="34" charset="0"/>
                <a:cs typeface="Arial" pitchFamily="34" charset="0"/>
              </a:rPr>
              <a:t>	</a:t>
            </a:r>
            <a:r>
              <a:rPr lang="en-US" sz="1800" b="1" smtClean="0">
                <a:solidFill>
                  <a:srgbClr val="3333FF"/>
                </a:solidFill>
                <a:latin typeface="Cambria" pitchFamily="18" charset="0"/>
                <a:cs typeface="Arial" pitchFamily="34" charset="0"/>
              </a:rPr>
              <a:t>Chủ nhiệm đề tài:	Cộng tác thực hiện</a:t>
            </a:r>
          </a:p>
          <a:p>
            <a:pPr algn="l">
              <a:tabLst>
                <a:tab pos="231775" algn="l"/>
                <a:tab pos="5661025" algn="l"/>
              </a:tabLst>
            </a:pPr>
            <a:r>
              <a:rPr lang="en-US" sz="1800" b="1" smtClean="0">
                <a:solidFill>
                  <a:srgbClr val="C00000"/>
                </a:solidFill>
                <a:latin typeface="Cambria" pitchFamily="18" charset="0"/>
                <a:cs typeface="Arial" pitchFamily="34" charset="0"/>
              </a:rPr>
              <a:t>	</a:t>
            </a:r>
            <a:r>
              <a:rPr lang="en-US" b="1" smtClean="0">
                <a:solidFill>
                  <a:srgbClr val="C00000"/>
                </a:solidFill>
                <a:latin typeface="Cambria" pitchFamily="18" charset="0"/>
                <a:cs typeface="Arial" pitchFamily="34" charset="0"/>
              </a:rPr>
              <a:t>Trần Thanh Lương	TS. Hoàng Thị Lan Giao</a:t>
            </a:r>
          </a:p>
          <a:p>
            <a:pPr algn="l">
              <a:tabLst>
                <a:tab pos="231775" algn="l"/>
                <a:tab pos="5661025" algn="l"/>
              </a:tabLst>
            </a:pPr>
            <a:r>
              <a:rPr lang="en-US" b="1">
                <a:solidFill>
                  <a:srgbClr val="C00000"/>
                </a:solidFill>
                <a:latin typeface="Cambria" pitchFamily="18" charset="0"/>
                <a:cs typeface="Arial" pitchFamily="34" charset="0"/>
              </a:rPr>
              <a:t>	</a:t>
            </a:r>
            <a:r>
              <a:rPr lang="en-US" b="1" smtClean="0">
                <a:solidFill>
                  <a:srgbClr val="C00000"/>
                </a:solidFill>
                <a:latin typeface="Cambria" pitchFamily="18" charset="0"/>
                <a:cs typeface="Arial" pitchFamily="34" charset="0"/>
              </a:rPr>
              <a:t>	ThS. Nguyễn Thị Bích Lộc</a:t>
            </a:r>
            <a:endParaRPr lang="en-US" sz="1800" b="1" smtClean="0">
              <a:solidFill>
                <a:srgbClr val="C00000"/>
              </a:solidFill>
              <a:latin typeface="Cambria" pitchFamily="18" charset="0"/>
              <a:cs typeface="Arial" pitchFamily="34" charset="0"/>
            </a:endParaRPr>
          </a:p>
        </p:txBody>
      </p:sp>
      <p:sp>
        <p:nvSpPr>
          <p:cNvPr id="38" name="Date Placeholder 37"/>
          <p:cNvSpPr>
            <a:spLocks noGrp="1"/>
          </p:cNvSpPr>
          <p:nvPr>
            <p:ph type="dt" sz="quarter" idx="2"/>
          </p:nvPr>
        </p:nvSpPr>
        <p:spPr>
          <a:xfrm>
            <a:off x="152400" y="6553200"/>
            <a:ext cx="2133600" cy="266700"/>
          </a:xfrm>
        </p:spPr>
        <p:txBody>
          <a:bodyPr/>
          <a:lstStyle/>
          <a:p>
            <a:fld id="{B3E249EC-6733-466E-B3A6-D6426771D052}" type="datetime1">
              <a:rPr lang="en-US" b="1" smtClean="0">
                <a:solidFill>
                  <a:srgbClr val="C00000"/>
                </a:solidFill>
                <a:effectLst/>
                <a:latin typeface="Courier New" pitchFamily="49" charset="0"/>
                <a:cs typeface="Courier New" pitchFamily="49" charset="0"/>
              </a:rPr>
              <a:t>11/6/2012</a:t>
            </a:fld>
            <a:endParaRPr lang="en-US" b="1">
              <a:solidFill>
                <a:srgbClr val="C00000"/>
              </a:solidFill>
              <a:effectLst/>
              <a:latin typeface="Courier New" pitchFamily="49" charset="0"/>
              <a:cs typeface="Courier New" pitchFamily="49" charset="0"/>
            </a:endParaRPr>
          </a:p>
        </p:txBody>
      </p:sp>
      <p:sp>
        <p:nvSpPr>
          <p:cNvPr id="39" name="Slide Number Placeholder 38"/>
          <p:cNvSpPr>
            <a:spLocks noGrp="1"/>
          </p:cNvSpPr>
          <p:nvPr>
            <p:ph type="sldNum" sz="quarter" idx="4"/>
          </p:nvPr>
        </p:nvSpPr>
        <p:spPr>
          <a:xfrm>
            <a:off x="8458200" y="6553200"/>
            <a:ext cx="609600" cy="304800"/>
          </a:xfrm>
        </p:spPr>
        <p:txBody>
          <a:bodyPr/>
          <a:lstStyle/>
          <a:p>
            <a:fld id="{C8F03DB6-5497-478A-824D-5D8E89521DE3}" type="slidenum">
              <a:rPr lang="en-US" smtClean="0">
                <a:solidFill>
                  <a:srgbClr val="C00000"/>
                </a:solidFill>
              </a:rPr>
              <a:pPr/>
              <a:t>1</a:t>
            </a:fld>
            <a:endParaRPr lang="en-US">
              <a:solidFill>
                <a:srgbClr val="C00000"/>
              </a:solidFill>
            </a:endParaRPr>
          </a:p>
        </p:txBody>
      </p:sp>
      <p:sp>
        <p:nvSpPr>
          <p:cNvPr id="4" name="Subtitle 2"/>
          <p:cNvSpPr txBox="1">
            <a:spLocks/>
          </p:cNvSpPr>
          <p:nvPr/>
        </p:nvSpPr>
        <p:spPr bwMode="auto">
          <a:xfrm>
            <a:off x="-14514" y="6477000"/>
            <a:ext cx="9144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lang="en-US" sz="1400" b="1" kern="0" smtClean="0">
                <a:solidFill>
                  <a:srgbClr val="0070C0"/>
                </a:solidFill>
              </a:rPr>
              <a:t>Huế, 2</a:t>
            </a:r>
            <a:r>
              <a:rPr lang="en-US" sz="1400" b="1" kern="0" baseline="0" smtClean="0">
                <a:solidFill>
                  <a:srgbClr val="0070C0"/>
                </a:solidFill>
              </a:rPr>
              <a:t>012</a:t>
            </a:r>
            <a:endParaRPr kumimoji="0" lang="en-US" sz="1400" b="1" i="0" u="none" strike="noStrike" kern="0" cap="none" spc="0" normalizeH="0" baseline="0" noProof="0" smtClean="0">
              <a:ln>
                <a:noFill/>
              </a:ln>
              <a:solidFill>
                <a:srgbClr val="0070C0"/>
              </a:solidFill>
              <a:effectLst/>
              <a:uLnTx/>
              <a:uFillTx/>
              <a:latin typeface="+mn-lt"/>
              <a:ea typeface="+mn-ea"/>
              <a:cs typeface="+mn-cs"/>
            </a:endParaRPr>
          </a:p>
        </p:txBody>
      </p:sp>
      <p:sp>
        <p:nvSpPr>
          <p:cNvPr id="5" name="Rectangle 8"/>
          <p:cNvSpPr txBox="1">
            <a:spLocks noChangeArrowheads="1"/>
          </p:cNvSpPr>
          <p:nvPr/>
        </p:nvSpPr>
        <p:spPr bwMode="auto">
          <a:xfrm>
            <a:off x="0" y="2514600"/>
            <a:ext cx="9144000" cy="1012082"/>
          </a:xfrm>
          <a:prstGeom prst="rect">
            <a:avLst/>
          </a:prstGeom>
          <a:noFill/>
          <a:ln w="9525">
            <a:noFill/>
            <a:miter lim="800000"/>
            <a:headEnd/>
            <a:tailEnd/>
          </a:ln>
          <a:effectLst/>
        </p:spPr>
        <p:txBody>
          <a:bodyPr vert="horz" wrap="square" lIns="18000" tIns="10800" rIns="18000" bIns="10800" numCol="1" anchor="t" anchorCtr="0" compatLnSpc="1">
            <a:prstTxWarp prst="textNoShape">
              <a:avLst/>
            </a:prstTxWarp>
            <a:spAutoFit/>
          </a:bodyPr>
          <a:lstStyle/>
          <a:p>
            <a:pPr lvl="0" algn="ctr" fontAlgn="base">
              <a:lnSpc>
                <a:spcPct val="150000"/>
              </a:lnSpc>
              <a:spcAft>
                <a:spcPct val="0"/>
              </a:spcAft>
              <a:buClr>
                <a:schemeClr val="tx1"/>
              </a:buClr>
              <a:defRPr/>
            </a:pPr>
            <a:r>
              <a:rPr lang="vi-VN" altLang="ko-KR" sz="2300" b="1" kern="0">
                <a:solidFill>
                  <a:schemeClr val="bg1"/>
                </a:solidFill>
                <a:effectLst>
                  <a:reflection blurRad="6350" stA="55000" endA="300" endPos="45500" dir="5400000" sy="-100000" algn="bl" rotWithShape="0"/>
                </a:effectLst>
                <a:ea typeface="굴림" charset="-127"/>
              </a:rPr>
              <a:t>HỌC KHÁI NIỆM ĐỐI VỚI CÁC CƠ SỞ TRI THỨC </a:t>
            </a:r>
          </a:p>
          <a:p>
            <a:pPr lvl="0" algn="ctr" fontAlgn="base">
              <a:lnSpc>
                <a:spcPct val="150000"/>
              </a:lnSpc>
              <a:spcAft>
                <a:spcPct val="0"/>
              </a:spcAft>
              <a:buClr>
                <a:schemeClr val="tx1"/>
              </a:buClr>
              <a:defRPr/>
            </a:pPr>
            <a:r>
              <a:rPr lang="vi-VN" altLang="ko-KR" sz="2300" b="1" kern="0">
                <a:solidFill>
                  <a:schemeClr val="bg1"/>
                </a:solidFill>
                <a:effectLst>
                  <a:reflection blurRad="6350" stA="55000" endA="300" endPos="45500" dir="5400000" sy="-100000" algn="bl" rotWithShape="0"/>
                </a:effectLst>
                <a:ea typeface="굴림" charset="-127"/>
              </a:rPr>
              <a:t>TRONG LOGIC MÔ TẢ DỰA VÀO MÔ PHỎNG HAI CHIỀU</a:t>
            </a:r>
          </a:p>
        </p:txBody>
      </p:sp>
      <p:pic>
        <p:nvPicPr>
          <p:cNvPr id="45" name="Picture 34" descr="light_white"/>
          <p:cNvPicPr>
            <a:picLocks noChangeAspect="1" noChangeArrowheads="1"/>
          </p:cNvPicPr>
          <p:nvPr/>
        </p:nvPicPr>
        <p:blipFill>
          <a:blip r:embed="rId2"/>
          <a:srcRect/>
          <a:stretch>
            <a:fillRect/>
          </a:stretch>
        </p:blipFill>
        <p:spPr bwMode="auto">
          <a:xfrm>
            <a:off x="661988" y="3219450"/>
            <a:ext cx="133350" cy="133350"/>
          </a:xfrm>
          <a:prstGeom prst="rect">
            <a:avLst/>
          </a:prstGeom>
          <a:noFill/>
        </p:spPr>
      </p:pic>
      <p:pic>
        <p:nvPicPr>
          <p:cNvPr id="50" name="Picture 34" descr="light_white"/>
          <p:cNvPicPr>
            <a:picLocks noChangeAspect="1" noChangeArrowheads="1"/>
          </p:cNvPicPr>
          <p:nvPr/>
        </p:nvPicPr>
        <p:blipFill>
          <a:blip r:embed="rId2"/>
          <a:srcRect/>
          <a:stretch>
            <a:fillRect/>
          </a:stretch>
        </p:blipFill>
        <p:spPr bwMode="auto">
          <a:xfrm>
            <a:off x="171450" y="2762250"/>
            <a:ext cx="133350" cy="133350"/>
          </a:xfrm>
          <a:prstGeom prst="rect">
            <a:avLst/>
          </a:prstGeom>
          <a:noFill/>
        </p:spPr>
      </p:pic>
      <p:pic>
        <p:nvPicPr>
          <p:cNvPr id="51" name="Picture 34" descr="light_white"/>
          <p:cNvPicPr>
            <a:picLocks noChangeAspect="1" noChangeArrowheads="1"/>
          </p:cNvPicPr>
          <p:nvPr/>
        </p:nvPicPr>
        <p:blipFill>
          <a:blip r:embed="rId2"/>
          <a:srcRect/>
          <a:stretch>
            <a:fillRect/>
          </a:stretch>
        </p:blipFill>
        <p:spPr bwMode="auto">
          <a:xfrm>
            <a:off x="661988" y="4057650"/>
            <a:ext cx="133350" cy="133350"/>
          </a:xfrm>
          <a:prstGeom prst="rect">
            <a:avLst/>
          </a:prstGeom>
          <a:noFill/>
        </p:spPr>
      </p:pic>
      <p:sp>
        <p:nvSpPr>
          <p:cNvPr id="27" name="Subtitle 2"/>
          <p:cNvSpPr txBox="1">
            <a:spLocks/>
          </p:cNvSpPr>
          <p:nvPr/>
        </p:nvSpPr>
        <p:spPr bwMode="auto">
          <a:xfrm>
            <a:off x="0" y="0"/>
            <a:ext cx="91440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Aft>
                <a:spcPct val="0"/>
              </a:spcAft>
              <a:buClr>
                <a:schemeClr val="tx1"/>
              </a:buClr>
              <a:buSzTx/>
              <a:buFont typeface="Wingdings" pitchFamily="2" charset="2"/>
              <a:buNone/>
              <a:tabLst/>
              <a:defRPr/>
            </a:pPr>
            <a:r>
              <a:rPr lang="en-US" sz="1600" b="1" kern="0" smtClean="0">
                <a:solidFill>
                  <a:srgbClr val="C00000"/>
                </a:solidFill>
              </a:rPr>
              <a:t>BỘ GIÁO DỤC VÀ ĐÀO TẠO</a:t>
            </a:r>
          </a:p>
          <a:p>
            <a:pPr marL="0" marR="0" lvl="0" indent="0" algn="ctr" defTabSz="914400" rtl="0" eaLnBrk="1" fontAlgn="base" latinLnBrk="0" hangingPunct="1">
              <a:lnSpc>
                <a:spcPct val="100000"/>
              </a:lnSpc>
              <a:spcAft>
                <a:spcPct val="0"/>
              </a:spcAft>
              <a:buClr>
                <a:schemeClr val="tx1"/>
              </a:buClr>
              <a:buSzTx/>
              <a:buFont typeface="Wingdings" pitchFamily="2" charset="2"/>
              <a:buNone/>
              <a:tabLst/>
              <a:defRPr/>
            </a:pPr>
            <a:r>
              <a:rPr lang="en-US" sz="1600" b="1" kern="0" smtClean="0">
                <a:solidFill>
                  <a:srgbClr val="C00000"/>
                </a:solidFill>
              </a:rPr>
              <a:t>ĐẠI HỌC </a:t>
            </a:r>
            <a:r>
              <a:rPr lang="en-US" sz="1600" b="1" kern="0" smtClean="0">
                <a:solidFill>
                  <a:srgbClr val="C00000"/>
                </a:solidFill>
              </a:rPr>
              <a:t>HUẾ</a:t>
            </a:r>
          </a:p>
          <a:p>
            <a:pPr marL="0" marR="0" lvl="0" indent="0" algn="ctr" defTabSz="914400" rtl="0" eaLnBrk="1" fontAlgn="base" latinLnBrk="0" hangingPunct="1">
              <a:lnSpc>
                <a:spcPct val="100000"/>
              </a:lnSpc>
              <a:spcAft>
                <a:spcPct val="0"/>
              </a:spcAft>
              <a:buClr>
                <a:schemeClr val="tx1"/>
              </a:buClr>
              <a:buSzTx/>
              <a:buFont typeface="Wingdings" pitchFamily="2" charset="2"/>
              <a:buNone/>
              <a:tabLst/>
              <a:defRPr/>
            </a:pPr>
            <a:r>
              <a:rPr lang="en-US" sz="1600" b="1" kern="0" smtClean="0">
                <a:solidFill>
                  <a:srgbClr val="C00000"/>
                </a:solidFill>
              </a:rPr>
              <a:t>TRƯỜNG ĐẠI HỌC KHOA HỌC</a:t>
            </a:r>
            <a:endParaRPr lang="en-US" sz="1600" b="1" kern="0" smtClean="0">
              <a:solidFill>
                <a:srgbClr val="C00000"/>
              </a:solidFill>
            </a:endParaRPr>
          </a:p>
        </p:txBody>
      </p:sp>
      <p:sp>
        <p:nvSpPr>
          <p:cNvPr id="28" name="Subtitle 2"/>
          <p:cNvSpPr txBox="1">
            <a:spLocks/>
          </p:cNvSpPr>
          <p:nvPr/>
        </p:nvSpPr>
        <p:spPr bwMode="auto">
          <a:xfrm>
            <a:off x="0" y="4160762"/>
            <a:ext cx="9144000" cy="868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tx1"/>
              </a:buClr>
              <a:buFont typeface="Wingdings" pitchFamily="2" charset="2"/>
              <a:buNone/>
              <a:defRPr sz="2000" b="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hlink"/>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hlink"/>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hlink"/>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hlink"/>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hlink"/>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hlink"/>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hlink"/>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hlink"/>
                </a:solidFill>
                <a:latin typeface="+mn-lt"/>
              </a:defRPr>
            </a:lvl9pPr>
          </a:lstStyle>
          <a:p>
            <a:pPr algn="l">
              <a:tabLst>
                <a:tab pos="2293938" algn="l"/>
                <a:tab pos="4340225" algn="l"/>
              </a:tabLst>
            </a:pPr>
            <a:r>
              <a:rPr lang="en-US" sz="1400" b="1" smtClean="0">
                <a:solidFill>
                  <a:srgbClr val="FFFF00"/>
                </a:solidFill>
                <a:latin typeface="Arial" pitchFamily="34" charset="0"/>
                <a:cs typeface="Arial" pitchFamily="34" charset="0"/>
              </a:rPr>
              <a:t>	</a:t>
            </a:r>
            <a:r>
              <a:rPr lang="en-US" b="1" smtClean="0">
                <a:solidFill>
                  <a:srgbClr val="FFFF00"/>
                </a:solidFill>
                <a:latin typeface="Arial" pitchFamily="34" charset="0"/>
                <a:cs typeface="Arial" pitchFamily="34" charset="0"/>
              </a:rPr>
              <a:t>Chuyên ngành: 	Khoa học máy tính</a:t>
            </a:r>
          </a:p>
          <a:p>
            <a:pPr algn="l">
              <a:tabLst>
                <a:tab pos="2293938" algn="l"/>
                <a:tab pos="4340225" algn="l"/>
              </a:tabLst>
            </a:pPr>
            <a:r>
              <a:rPr lang="en-US" b="1" smtClean="0">
                <a:solidFill>
                  <a:srgbClr val="FFFF00"/>
                </a:solidFill>
                <a:latin typeface="Arial" pitchFamily="34" charset="0"/>
                <a:cs typeface="Arial" pitchFamily="34" charset="0"/>
              </a:rPr>
              <a:t>	Mã ngành: 	62 48 01 01</a:t>
            </a:r>
            <a:endParaRPr lang="en-US" b="1">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CỦA </a:t>
            </a:r>
            <a:r>
              <a:rPr lang="en-US"/>
              <a:t>ĐỀ </a:t>
            </a:r>
            <a:r>
              <a:rPr lang="en-US" smtClean="0"/>
              <a:t>TÀI</a:t>
            </a:r>
            <a:endParaRPr lang="en-US"/>
          </a:p>
        </p:txBody>
      </p:sp>
      <p:sp>
        <p:nvSpPr>
          <p:cNvPr id="3" name="Content Placeholder 2"/>
          <p:cNvSpPr>
            <a:spLocks noGrp="1"/>
          </p:cNvSpPr>
          <p:nvPr>
            <p:ph idx="1"/>
          </p:nvPr>
        </p:nvSpPr>
        <p:spPr/>
        <p:txBody>
          <a:bodyPr/>
          <a:lstStyle/>
          <a:p>
            <a:r>
              <a:rPr lang="en-US" smtClean="0"/>
              <a:t>Đề tài:</a:t>
            </a:r>
          </a:p>
          <a:p>
            <a:pPr marL="233363" lvl="1" indent="0" algn="ctr">
              <a:lnSpc>
                <a:spcPct val="120000"/>
              </a:lnSpc>
              <a:spcBef>
                <a:spcPts val="400"/>
              </a:spcBef>
              <a:spcAft>
                <a:spcPts val="400"/>
              </a:spcAft>
              <a:buNone/>
            </a:pPr>
            <a:r>
              <a:rPr lang="vi-VN" sz="2300" b="1">
                <a:solidFill>
                  <a:srgbClr val="C00000"/>
                </a:solidFill>
                <a:latin typeface="Cambria" pitchFamily="18" charset="0"/>
              </a:rPr>
              <a:t>HỌC KHÁI NIỆM ĐỐI VỚI CÁC CƠ SỞ TRI </a:t>
            </a:r>
            <a:r>
              <a:rPr lang="vi-VN" sz="2300" b="1" smtClean="0">
                <a:solidFill>
                  <a:srgbClr val="C00000"/>
                </a:solidFill>
                <a:latin typeface="Cambria" pitchFamily="18" charset="0"/>
              </a:rPr>
              <a:t>THỨC</a:t>
            </a:r>
            <a:endParaRPr lang="vi-VN" sz="2300" b="1">
              <a:solidFill>
                <a:srgbClr val="C00000"/>
              </a:solidFill>
              <a:latin typeface="Cambria" pitchFamily="18" charset="0"/>
            </a:endParaRPr>
          </a:p>
          <a:p>
            <a:pPr marL="233363" lvl="1" indent="0" algn="ctr">
              <a:lnSpc>
                <a:spcPct val="120000"/>
              </a:lnSpc>
              <a:spcBef>
                <a:spcPts val="400"/>
              </a:spcBef>
              <a:spcAft>
                <a:spcPts val="400"/>
              </a:spcAft>
              <a:buNone/>
            </a:pPr>
            <a:r>
              <a:rPr lang="vi-VN" sz="2300" b="1">
                <a:solidFill>
                  <a:srgbClr val="C00000"/>
                </a:solidFill>
                <a:latin typeface="Cambria" pitchFamily="18" charset="0"/>
              </a:rPr>
              <a:t>TRONG LOGIC MÔ TẢ DỰA VÀO MÔ PHỎNG HAI </a:t>
            </a:r>
            <a:r>
              <a:rPr lang="vi-VN" sz="2300" b="1" smtClean="0">
                <a:solidFill>
                  <a:srgbClr val="C00000"/>
                </a:solidFill>
                <a:latin typeface="Cambria" pitchFamily="18" charset="0"/>
              </a:rPr>
              <a:t>CHIỀU</a:t>
            </a:r>
            <a:endParaRPr lang="en-US" sz="2300" b="1" smtClean="0">
              <a:solidFill>
                <a:srgbClr val="C00000"/>
              </a:solidFill>
              <a:latin typeface="Cambria" pitchFamily="18" charset="0"/>
            </a:endParaRPr>
          </a:p>
          <a:p>
            <a:pPr marL="233363" lvl="1" indent="0" algn="ctr">
              <a:lnSpc>
                <a:spcPct val="120000"/>
              </a:lnSpc>
              <a:spcBef>
                <a:spcPts val="400"/>
              </a:spcBef>
              <a:spcAft>
                <a:spcPts val="400"/>
              </a:spcAft>
              <a:buNone/>
            </a:pPr>
            <a:endParaRPr lang="vi-VN" sz="2300" b="1">
              <a:solidFill>
                <a:srgbClr val="C00000"/>
              </a:solidFill>
              <a:latin typeface="Cambria" pitchFamily="18" charset="0"/>
            </a:endParaRPr>
          </a:p>
          <a:p>
            <a:pPr lvl="1">
              <a:lnSpc>
                <a:spcPct val="120000"/>
              </a:lnSpc>
              <a:spcBef>
                <a:spcPts val="400"/>
              </a:spcBef>
              <a:spcAft>
                <a:spcPts val="400"/>
              </a:spcAft>
            </a:pPr>
            <a:r>
              <a:rPr lang="vi-VN"/>
              <a:t>Xây dựng cơ sở lý thuyết và phương pháp học khái niệm cho hệ thống thông tin trong ngữ cảnh logic mô tả dựa trên mô phỏng hai chiều</a:t>
            </a:r>
            <a:r>
              <a:rPr lang="vi-VN" smtClean="0"/>
              <a:t>.</a:t>
            </a:r>
            <a:endParaRPr lang="en-US" smtClean="0"/>
          </a:p>
          <a:p>
            <a:pPr lvl="1">
              <a:lnSpc>
                <a:spcPct val="120000"/>
              </a:lnSpc>
              <a:spcBef>
                <a:spcPts val="400"/>
              </a:spcBef>
              <a:spcAft>
                <a:spcPts val="400"/>
              </a:spcAft>
            </a:pPr>
            <a:r>
              <a:rPr lang="vi-VN" smtClean="0"/>
              <a:t>Đề </a:t>
            </a:r>
            <a:r>
              <a:rPr lang="vi-VN"/>
              <a:t>xuất mô hình học khái niệm dựa trên logic mô tả, tập thô, quan hệ mô phỏng hai chiều để giải </a:t>
            </a:r>
            <a:r>
              <a:rPr lang="vi-VN" smtClean="0"/>
              <a:t>bài </a:t>
            </a:r>
            <a:r>
              <a:rPr lang="vi-VN"/>
              <a:t>toán phân lớp dữ liệu</a:t>
            </a:r>
            <a:r>
              <a:rPr lang="vi-VN" smtClean="0"/>
              <a:t>.</a:t>
            </a:r>
            <a:endParaRPr lang="en-US" smtClean="0"/>
          </a:p>
        </p:txBody>
      </p:sp>
      <p:sp>
        <p:nvSpPr>
          <p:cNvPr id="4" name="Date Placeholder 3"/>
          <p:cNvSpPr>
            <a:spLocks noGrp="1"/>
          </p:cNvSpPr>
          <p:nvPr>
            <p:ph type="dt" sz="half" idx="10"/>
          </p:nvPr>
        </p:nvSpPr>
        <p:spPr/>
        <p:txBody>
          <a:bodyPr/>
          <a:lstStyle/>
          <a:p>
            <a:fld id="{4962CA83-B4B1-4D9A-9E0F-83E098C321A8}"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10</a:t>
            </a:fld>
            <a:endParaRPr lang="en-US"/>
          </a:p>
        </p:txBody>
      </p:sp>
    </p:spTree>
    <p:extLst>
      <p:ext uri="{BB962C8B-B14F-4D97-AF65-F5344CB8AC3E}">
        <p14:creationId xmlns:p14="http://schemas.microsoft.com/office/powerpoint/2010/main" val="350571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20000"/>
              </a:lnSpc>
              <a:spcBef>
                <a:spcPts val="400"/>
              </a:spcBef>
              <a:spcAft>
                <a:spcPts val="400"/>
              </a:spcAft>
            </a:pPr>
            <a:r>
              <a:rPr lang="vi-VN"/>
              <a:t>ĐỐI </a:t>
            </a:r>
            <a:r>
              <a:rPr lang="vi-VN" smtClean="0"/>
              <a:t>TƯỢNG</a:t>
            </a:r>
            <a:r>
              <a:rPr lang="en-US" smtClean="0"/>
              <a:t> VÀ PHAM VI </a:t>
            </a:r>
            <a:r>
              <a:rPr lang="vi-VN" smtClean="0"/>
              <a:t>NGHIÊN </a:t>
            </a:r>
            <a:r>
              <a:rPr lang="vi-VN"/>
              <a:t>CỨU</a:t>
            </a:r>
            <a:endParaRPr lang="en-US"/>
          </a:p>
        </p:txBody>
      </p:sp>
      <p:sp>
        <p:nvSpPr>
          <p:cNvPr id="3" name="Content Placeholder 2"/>
          <p:cNvSpPr>
            <a:spLocks noGrp="1"/>
          </p:cNvSpPr>
          <p:nvPr>
            <p:ph idx="1"/>
          </p:nvPr>
        </p:nvSpPr>
        <p:spPr/>
        <p:txBody>
          <a:bodyPr/>
          <a:lstStyle/>
          <a:p>
            <a:r>
              <a:rPr lang="en-US" smtClean="0"/>
              <a:t>ĐỐI TƯỢNG NGHIÊN CỨU</a:t>
            </a:r>
          </a:p>
          <a:p>
            <a:pPr lvl="1"/>
            <a:r>
              <a:rPr lang="en-US" smtClean="0"/>
              <a:t>Các </a:t>
            </a:r>
            <a:r>
              <a:rPr lang="en-US"/>
              <a:t>logic mô tả và ngữ nghĩa của các logic mô tả,</a:t>
            </a:r>
          </a:p>
          <a:p>
            <a:pPr lvl="1"/>
            <a:r>
              <a:rPr lang="en-US" smtClean="0"/>
              <a:t>Các </a:t>
            </a:r>
            <a:r>
              <a:rPr lang="en-US"/>
              <a:t>hệ thống thông tin dựa trên logic mô tả,</a:t>
            </a:r>
          </a:p>
          <a:p>
            <a:pPr lvl="1"/>
            <a:r>
              <a:rPr lang="en-US" smtClean="0"/>
              <a:t>Học </a:t>
            </a:r>
            <a:r>
              <a:rPr lang="en-US"/>
              <a:t>khái niệm và các thuật toán học khái niệm dựa trên mô phỏng hai chiều.</a:t>
            </a:r>
          </a:p>
          <a:p>
            <a:r>
              <a:rPr lang="en-US" smtClean="0"/>
              <a:t>PHẠM VI NGHIÊN CỨU</a:t>
            </a:r>
          </a:p>
          <a:p>
            <a:pPr lvl="1"/>
            <a:r>
              <a:rPr lang="en-US" smtClean="0"/>
              <a:t>Nghiên </a:t>
            </a:r>
            <a:r>
              <a:rPr lang="en-US"/>
              <a:t>cứu logic mô tả, hệ thống thông tin trong ngữ cảnh logic mô tả</a:t>
            </a:r>
            <a:r>
              <a:rPr lang="en-US" smtClean="0"/>
              <a:t>,</a:t>
            </a:r>
          </a:p>
          <a:p>
            <a:pPr lvl="1"/>
            <a:r>
              <a:rPr lang="en-US" smtClean="0"/>
              <a:t>Quan hệ mô phỏng hai chiều trong logic mô tả,</a:t>
            </a:r>
            <a:endParaRPr lang="en-US"/>
          </a:p>
          <a:p>
            <a:pPr lvl="1"/>
            <a:r>
              <a:rPr lang="en-US" smtClean="0"/>
              <a:t>Nghiên </a:t>
            </a:r>
            <a:r>
              <a:rPr lang="en-US"/>
              <a:t>cứu lý thuyết tập thô, tính xấp xỉ trong lý thuyết tập </a:t>
            </a:r>
            <a:r>
              <a:rPr lang="en-US" smtClean="0"/>
              <a:t>thô.</a:t>
            </a:r>
          </a:p>
          <a:p>
            <a:pPr lvl="1"/>
            <a:r>
              <a:rPr lang="vi-VN" smtClean="0"/>
              <a:t>Nghiên </a:t>
            </a:r>
            <a:r>
              <a:rPr lang="vi-VN"/>
              <a:t>cứu các hệ thống cơ sở tri thức, các tập dữ liệu và các thuật toán học máy trong ngữ cảnh logic mô tả.</a:t>
            </a:r>
            <a:endParaRPr lang="en-US"/>
          </a:p>
        </p:txBody>
      </p:sp>
      <p:sp>
        <p:nvSpPr>
          <p:cNvPr id="4" name="Date Placeholder 3"/>
          <p:cNvSpPr>
            <a:spLocks noGrp="1"/>
          </p:cNvSpPr>
          <p:nvPr>
            <p:ph type="dt" sz="half" idx="10"/>
          </p:nvPr>
        </p:nvSpPr>
        <p:spPr/>
        <p:txBody>
          <a:bodyPr/>
          <a:lstStyle/>
          <a:p>
            <a:fld id="{79D954FC-D4A3-4AE4-95E4-F2B560A75043}"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11</a:t>
            </a:fld>
            <a:endParaRPr lang="en-US"/>
          </a:p>
        </p:txBody>
      </p:sp>
    </p:spTree>
    <p:extLst>
      <p:ext uri="{BB962C8B-B14F-4D97-AF65-F5344CB8AC3E}">
        <p14:creationId xmlns:p14="http://schemas.microsoft.com/office/powerpoint/2010/main" val="684866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TIẾP CẬN NGHIÊN CỨU</a:t>
            </a:r>
            <a:endParaRPr lang="en-US"/>
          </a:p>
        </p:txBody>
      </p:sp>
      <p:sp>
        <p:nvSpPr>
          <p:cNvPr id="3" name="Content Placeholder 2"/>
          <p:cNvSpPr>
            <a:spLocks noGrp="1"/>
          </p:cNvSpPr>
          <p:nvPr>
            <p:ph idx="1"/>
          </p:nvPr>
        </p:nvSpPr>
        <p:spPr/>
        <p:txBody>
          <a:bodyPr/>
          <a:lstStyle/>
          <a:p>
            <a:r>
              <a:rPr lang="vi-VN" smtClean="0"/>
              <a:t>Bắt </a:t>
            </a:r>
            <a:r>
              <a:rPr lang="vi-VN"/>
              <a:t>đầu với các hệ thống thông tin trong ngữ cảnh logic mô tả và khảo sát các thuật toán học khái </a:t>
            </a:r>
            <a:r>
              <a:rPr lang="vi-VN" smtClean="0"/>
              <a:t>niệm,</a:t>
            </a:r>
            <a:endParaRPr lang="en-US" smtClean="0"/>
          </a:p>
          <a:p>
            <a:r>
              <a:rPr lang="en-US" smtClean="0"/>
              <a:t>H</a:t>
            </a:r>
            <a:r>
              <a:rPr lang="vi-VN" smtClean="0"/>
              <a:t>ệ </a:t>
            </a:r>
            <a:r>
              <a:rPr lang="vi-VN"/>
              <a:t>thống hóa các tài liệu liên quan đến vấn đề học </a:t>
            </a:r>
            <a:r>
              <a:rPr lang="vi-VN" smtClean="0"/>
              <a:t>máy, </a:t>
            </a:r>
            <a:r>
              <a:rPr lang="vi-VN"/>
              <a:t>logic mô tả và học khái niệm </a:t>
            </a:r>
            <a:r>
              <a:rPr lang="vi-VN" smtClean="0">
                <a:sym typeface="Symbol"/>
              </a:rPr>
              <a:t></a:t>
            </a:r>
            <a:r>
              <a:rPr lang="en-US" smtClean="0">
                <a:sym typeface="Symbol"/>
              </a:rPr>
              <a:t> </a:t>
            </a:r>
            <a:r>
              <a:rPr lang="vi-VN" smtClean="0"/>
              <a:t>xây </a:t>
            </a:r>
            <a:r>
              <a:rPr lang="vi-VN"/>
              <a:t>dựng cơ sở lý thuyết về vấn đề nghiên cứu.</a:t>
            </a:r>
          </a:p>
          <a:p>
            <a:r>
              <a:rPr lang="vi-VN" smtClean="0"/>
              <a:t>Xây </a:t>
            </a:r>
            <a:r>
              <a:rPr lang="vi-VN"/>
              <a:t>dựng </a:t>
            </a:r>
            <a:r>
              <a:rPr lang="vi-VN" smtClean="0"/>
              <a:t>mô </a:t>
            </a:r>
            <a:r>
              <a:rPr lang="vi-VN"/>
              <a:t>phỏng hai chiều và đề xuất phương pháp học khái niệm dựa vào mô phỏng hai chiều.</a:t>
            </a:r>
          </a:p>
          <a:p>
            <a:r>
              <a:rPr lang="vi-VN" smtClean="0"/>
              <a:t>Thu </a:t>
            </a:r>
            <a:r>
              <a:rPr lang="vi-VN"/>
              <a:t>thập, nghiên cứu, đánh giá các cơ sở tri thức cụ thể </a:t>
            </a:r>
            <a:r>
              <a:rPr lang="en-US" smtClean="0"/>
              <a:t>với </a:t>
            </a:r>
            <a:r>
              <a:rPr lang="vi-VN" smtClean="0"/>
              <a:t>những </a:t>
            </a:r>
            <a:r>
              <a:rPr lang="vi-VN"/>
              <a:t>cơ sở tri thức truyền </a:t>
            </a:r>
            <a:r>
              <a:rPr lang="vi-VN" smtClean="0"/>
              <a:t>thống</a:t>
            </a:r>
            <a:r>
              <a:rPr lang="en-US" smtClean="0"/>
              <a:t> </a:t>
            </a:r>
            <a:r>
              <a:rPr lang="vi-VN" smtClean="0"/>
              <a:t>trên </a:t>
            </a:r>
            <a:r>
              <a:rPr lang="vi-VN"/>
              <a:t>các phương diện kích thước dữ liệu, độ phức tạp của dữ </a:t>
            </a:r>
            <a:r>
              <a:rPr lang="vi-VN" smtClean="0"/>
              <a:t>liệu</a:t>
            </a:r>
            <a:r>
              <a:rPr lang="en-US" smtClean="0"/>
              <a:t>.</a:t>
            </a:r>
            <a:endParaRPr lang="vi-VN"/>
          </a:p>
          <a:p>
            <a:endParaRPr lang="en-US"/>
          </a:p>
        </p:txBody>
      </p:sp>
      <p:sp>
        <p:nvSpPr>
          <p:cNvPr id="4" name="Date Placeholder 3"/>
          <p:cNvSpPr>
            <a:spLocks noGrp="1"/>
          </p:cNvSpPr>
          <p:nvPr>
            <p:ph type="dt" sz="half" idx="10"/>
          </p:nvPr>
        </p:nvSpPr>
        <p:spPr/>
        <p:txBody>
          <a:bodyPr/>
          <a:lstStyle/>
          <a:p>
            <a:fld id="{5FEB8010-AAA6-4AA8-92B1-AAA1C18B2404}"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12</a:t>
            </a:fld>
            <a:endParaRPr lang="en-US"/>
          </a:p>
        </p:txBody>
      </p:sp>
    </p:spTree>
    <p:extLst>
      <p:ext uri="{BB962C8B-B14F-4D97-AF65-F5344CB8AC3E}">
        <p14:creationId xmlns:p14="http://schemas.microsoft.com/office/powerpoint/2010/main" val="163872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a:t>
            </a:r>
            <a:r>
              <a:rPr lang="en-US"/>
              <a:t>NGHIÊN </a:t>
            </a:r>
            <a:r>
              <a:rPr lang="en-US" smtClean="0"/>
              <a:t>CỨU</a:t>
            </a:r>
            <a:endParaRPr lang="en-US"/>
          </a:p>
        </p:txBody>
      </p:sp>
      <p:sp>
        <p:nvSpPr>
          <p:cNvPr id="3" name="Content Placeholder 2"/>
          <p:cNvSpPr>
            <a:spLocks noGrp="1"/>
          </p:cNvSpPr>
          <p:nvPr>
            <p:ph idx="1"/>
          </p:nvPr>
        </p:nvSpPr>
        <p:spPr/>
        <p:txBody>
          <a:bodyPr/>
          <a:lstStyle/>
          <a:p>
            <a:r>
              <a:rPr lang="vi-VN" smtClean="0"/>
              <a:t>Nghiên </a:t>
            </a:r>
            <a:r>
              <a:rPr lang="vi-VN"/>
              <a:t>cứu lý thuyết</a:t>
            </a:r>
          </a:p>
          <a:p>
            <a:pPr lvl="1">
              <a:lnSpc>
                <a:spcPct val="120000"/>
              </a:lnSpc>
              <a:spcBef>
                <a:spcPts val="400"/>
              </a:spcBef>
              <a:spcAft>
                <a:spcPts val="400"/>
              </a:spcAft>
            </a:pPr>
            <a:r>
              <a:rPr lang="en-US" smtClean="0"/>
              <a:t>N</a:t>
            </a:r>
            <a:r>
              <a:rPr lang="vi-VN" smtClean="0"/>
              <a:t>ghiên </a:t>
            </a:r>
            <a:r>
              <a:rPr lang="vi-VN"/>
              <a:t>cứu các tài </a:t>
            </a:r>
            <a:r>
              <a:rPr lang="vi-VN" smtClean="0"/>
              <a:t>liệu</a:t>
            </a:r>
            <a:r>
              <a:rPr lang="en-US" smtClean="0"/>
              <a:t> </a:t>
            </a:r>
            <a:r>
              <a:rPr lang="en-US" smtClean="0">
                <a:sym typeface="Symbol"/>
              </a:rPr>
              <a:t></a:t>
            </a:r>
            <a:r>
              <a:rPr lang="vi-VN" smtClean="0"/>
              <a:t> </a:t>
            </a:r>
            <a:r>
              <a:rPr lang="vi-VN"/>
              <a:t>xây dựng các định lý và chứng minh các định lý nêu ra nhằm làm nền tảng vững chắc cho cơ sở lý luận của đề tài.</a:t>
            </a:r>
          </a:p>
          <a:p>
            <a:pPr lvl="1">
              <a:lnSpc>
                <a:spcPct val="120000"/>
              </a:lnSpc>
              <a:spcBef>
                <a:spcPts val="400"/>
              </a:spcBef>
              <a:spcAft>
                <a:spcPts val="400"/>
              </a:spcAft>
            </a:pPr>
            <a:r>
              <a:rPr lang="vi-VN"/>
              <a:t>Xây dựng các phương pháp, thuật </a:t>
            </a:r>
            <a:r>
              <a:rPr lang="vi-VN" smtClean="0"/>
              <a:t>toán</a:t>
            </a:r>
            <a:r>
              <a:rPr lang="en-US" smtClean="0"/>
              <a:t> </a:t>
            </a:r>
            <a:r>
              <a:rPr lang="vi-VN" smtClean="0"/>
              <a:t>có </a:t>
            </a:r>
            <a:r>
              <a:rPr lang="vi-VN"/>
              <a:t>chứng minh tính đúng đắn dựa trên cơ sở lý thuyết mà đề tài sẽ đưa ra.</a:t>
            </a:r>
          </a:p>
          <a:p>
            <a:r>
              <a:rPr lang="vi-VN"/>
              <a:t>Cài đặt thử nghiệm</a:t>
            </a:r>
          </a:p>
          <a:p>
            <a:pPr lvl="1">
              <a:lnSpc>
                <a:spcPct val="120000"/>
              </a:lnSpc>
              <a:spcBef>
                <a:spcPts val="400"/>
              </a:spcBef>
              <a:spcAft>
                <a:spcPts val="400"/>
              </a:spcAft>
            </a:pPr>
            <a:r>
              <a:rPr lang="vi-VN"/>
              <a:t>Thu thập các cơ sở tri thức, tích hợp các cơ sở tri thức đã có để tạo nên bộ dữ liệu chuẩn cho quá trình thử nghiệm, đánh giá.</a:t>
            </a:r>
          </a:p>
          <a:p>
            <a:pPr lvl="1">
              <a:lnSpc>
                <a:spcPct val="120000"/>
              </a:lnSpc>
              <a:spcBef>
                <a:spcPts val="400"/>
              </a:spcBef>
              <a:spcAft>
                <a:spcPts val="400"/>
              </a:spcAft>
            </a:pPr>
            <a:r>
              <a:rPr lang="vi-VN"/>
              <a:t>Cài đặt các thuật toán trên các cơ sở tri thức cụ thể để minh họa cho phần lý thuyết của đề tài.</a:t>
            </a:r>
          </a:p>
        </p:txBody>
      </p:sp>
      <p:sp>
        <p:nvSpPr>
          <p:cNvPr id="4" name="Date Placeholder 3"/>
          <p:cNvSpPr>
            <a:spLocks noGrp="1"/>
          </p:cNvSpPr>
          <p:nvPr>
            <p:ph type="dt" sz="half" idx="10"/>
          </p:nvPr>
        </p:nvSpPr>
        <p:spPr/>
        <p:txBody>
          <a:bodyPr/>
          <a:lstStyle/>
          <a:p>
            <a:fld id="{D2C4FE34-6780-4072-A6A0-53EF805EB824}"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13</a:t>
            </a:fld>
            <a:endParaRPr lang="en-US"/>
          </a:p>
        </p:txBody>
      </p:sp>
    </p:spTree>
    <p:extLst>
      <p:ext uri="{BB962C8B-B14F-4D97-AF65-F5344CB8AC3E}">
        <p14:creationId xmlns:p14="http://schemas.microsoft.com/office/powerpoint/2010/main" val="762828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 NGHIÊN </a:t>
            </a:r>
            <a:r>
              <a:rPr lang="en-US" smtClean="0"/>
              <a:t>CỨU (1)</a:t>
            </a:r>
            <a:endParaRPr lang="en-US"/>
          </a:p>
        </p:txBody>
      </p:sp>
      <p:sp>
        <p:nvSpPr>
          <p:cNvPr id="3" name="Content Placeholder 2"/>
          <p:cNvSpPr>
            <a:spLocks noGrp="1"/>
          </p:cNvSpPr>
          <p:nvPr>
            <p:ph idx="1"/>
          </p:nvPr>
        </p:nvSpPr>
        <p:spPr/>
        <p:txBody>
          <a:bodyPr/>
          <a:lstStyle/>
          <a:p>
            <a:r>
              <a:rPr lang="vi-VN"/>
              <a:t>Hệ thống thông tin trong ngữ cảnh logic mô tả</a:t>
            </a:r>
          </a:p>
          <a:p>
            <a:pPr lvl="1">
              <a:lnSpc>
                <a:spcPct val="120000"/>
              </a:lnSpc>
              <a:spcBef>
                <a:spcPts val="400"/>
              </a:spcBef>
              <a:spcAft>
                <a:spcPts val="400"/>
              </a:spcAft>
            </a:pPr>
            <a:r>
              <a:rPr lang="vi-VN"/>
              <a:t>Tổng quan về logic mô </a:t>
            </a:r>
            <a:r>
              <a:rPr lang="vi-VN" smtClean="0"/>
              <a:t>tả</a:t>
            </a:r>
            <a:endParaRPr lang="en-US" smtClean="0"/>
          </a:p>
          <a:p>
            <a:pPr lvl="1">
              <a:lnSpc>
                <a:spcPct val="120000"/>
              </a:lnSpc>
              <a:spcBef>
                <a:spcPts val="400"/>
              </a:spcBef>
              <a:spcAft>
                <a:spcPts val="400"/>
              </a:spcAft>
            </a:pPr>
            <a:r>
              <a:rPr lang="vi-VN" smtClean="0"/>
              <a:t>Logic </a:t>
            </a:r>
            <a:r>
              <a:rPr lang="vi-VN"/>
              <a:t>mô tả cơ bản ALC và các logic mở </a:t>
            </a:r>
            <a:r>
              <a:rPr lang="vi-VN" smtClean="0"/>
              <a:t>rộng</a:t>
            </a:r>
            <a:endParaRPr lang="en-US" smtClean="0"/>
          </a:p>
          <a:p>
            <a:pPr lvl="1">
              <a:lnSpc>
                <a:spcPct val="120000"/>
              </a:lnSpc>
              <a:spcBef>
                <a:spcPts val="400"/>
              </a:spcBef>
              <a:spcAft>
                <a:spcPts val="400"/>
              </a:spcAft>
            </a:pPr>
            <a:r>
              <a:rPr lang="vi-VN" smtClean="0"/>
              <a:t>Suy </a:t>
            </a:r>
            <a:r>
              <a:rPr lang="vi-VN"/>
              <a:t>luận trong logic mô </a:t>
            </a:r>
            <a:r>
              <a:rPr lang="vi-VN" smtClean="0"/>
              <a:t>tả</a:t>
            </a:r>
            <a:endParaRPr lang="en-US" smtClean="0"/>
          </a:p>
          <a:p>
            <a:pPr lvl="1">
              <a:lnSpc>
                <a:spcPct val="120000"/>
              </a:lnSpc>
              <a:spcBef>
                <a:spcPts val="400"/>
              </a:spcBef>
              <a:spcAft>
                <a:spcPts val="400"/>
              </a:spcAft>
            </a:pPr>
            <a:r>
              <a:rPr lang="vi-VN" smtClean="0"/>
              <a:t>Hệ </a:t>
            </a:r>
            <a:r>
              <a:rPr lang="vi-VN"/>
              <a:t>thống thông tin trong ngữ cảnh logic mô tả</a:t>
            </a:r>
          </a:p>
          <a:p>
            <a:pPr lvl="1">
              <a:lnSpc>
                <a:spcPct val="120000"/>
              </a:lnSpc>
              <a:spcBef>
                <a:spcPts val="400"/>
              </a:spcBef>
              <a:spcAft>
                <a:spcPts val="400"/>
              </a:spcAft>
            </a:pPr>
            <a:r>
              <a:rPr lang="vi-VN"/>
              <a:t>Biểu diễn tri thức trong logic mô tả</a:t>
            </a:r>
          </a:p>
          <a:p>
            <a:r>
              <a:rPr lang="vi-VN"/>
              <a:t>Quan hệ mô phỏng hai chiều</a:t>
            </a:r>
          </a:p>
          <a:p>
            <a:pPr lvl="1">
              <a:lnSpc>
                <a:spcPct val="120000"/>
              </a:lnSpc>
              <a:spcBef>
                <a:spcPts val="400"/>
              </a:spcBef>
              <a:spcAft>
                <a:spcPts val="400"/>
              </a:spcAft>
            </a:pPr>
            <a:r>
              <a:rPr lang="vi-VN"/>
              <a:t>Giới thiệu về mô phỏng hai chiều</a:t>
            </a:r>
          </a:p>
          <a:p>
            <a:pPr lvl="1">
              <a:lnSpc>
                <a:spcPct val="120000"/>
              </a:lnSpc>
              <a:spcBef>
                <a:spcPts val="400"/>
              </a:spcBef>
              <a:spcAft>
                <a:spcPts val="400"/>
              </a:spcAft>
            </a:pPr>
            <a:r>
              <a:rPr lang="vi-VN"/>
              <a:t>Xây dựng quan hệ mô phỏng hai chiều</a:t>
            </a:r>
          </a:p>
          <a:p>
            <a:pPr lvl="1">
              <a:lnSpc>
                <a:spcPct val="120000"/>
              </a:lnSpc>
              <a:spcBef>
                <a:spcPts val="400"/>
              </a:spcBef>
              <a:spcAft>
                <a:spcPts val="400"/>
              </a:spcAft>
            </a:pPr>
            <a:r>
              <a:rPr lang="vi-VN"/>
              <a:t>Tính phân biệt được của các đối tượng</a:t>
            </a:r>
          </a:p>
          <a:p>
            <a:pPr lvl="1">
              <a:lnSpc>
                <a:spcPct val="120000"/>
              </a:lnSpc>
              <a:spcBef>
                <a:spcPts val="400"/>
              </a:spcBef>
              <a:spcAft>
                <a:spcPts val="400"/>
              </a:spcAft>
            </a:pPr>
            <a:r>
              <a:rPr lang="vi-VN"/>
              <a:t>Phân hoạch thông qua quan hệ mô phỏng hai </a:t>
            </a:r>
            <a:r>
              <a:rPr lang="vi-VN" smtClean="0"/>
              <a:t>chiều</a:t>
            </a:r>
            <a:endParaRPr lang="vi-VN"/>
          </a:p>
        </p:txBody>
      </p:sp>
      <p:sp>
        <p:nvSpPr>
          <p:cNvPr id="4" name="Date Placeholder 3"/>
          <p:cNvSpPr>
            <a:spLocks noGrp="1"/>
          </p:cNvSpPr>
          <p:nvPr>
            <p:ph type="dt" sz="half" idx="10"/>
          </p:nvPr>
        </p:nvSpPr>
        <p:spPr/>
        <p:txBody>
          <a:bodyPr/>
          <a:lstStyle/>
          <a:p>
            <a:fld id="{65BE0B41-4E00-4B71-B8BA-6E43E5A62C11}"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14</a:t>
            </a:fld>
            <a:endParaRPr lang="en-US"/>
          </a:p>
        </p:txBody>
      </p:sp>
    </p:spTree>
    <p:extLst>
      <p:ext uri="{BB962C8B-B14F-4D97-AF65-F5344CB8AC3E}">
        <p14:creationId xmlns:p14="http://schemas.microsoft.com/office/powerpoint/2010/main" val="2203521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 NGHIÊN </a:t>
            </a:r>
            <a:r>
              <a:rPr lang="en-US" smtClean="0"/>
              <a:t>CỨU (2)</a:t>
            </a:r>
            <a:endParaRPr lang="en-US"/>
          </a:p>
        </p:txBody>
      </p:sp>
      <p:sp>
        <p:nvSpPr>
          <p:cNvPr id="3" name="Content Placeholder 2"/>
          <p:cNvSpPr>
            <a:spLocks noGrp="1"/>
          </p:cNvSpPr>
          <p:nvPr>
            <p:ph idx="1"/>
          </p:nvPr>
        </p:nvSpPr>
        <p:spPr/>
        <p:txBody>
          <a:bodyPr/>
          <a:lstStyle/>
          <a:p>
            <a:r>
              <a:rPr lang="vi-VN" smtClean="0"/>
              <a:t>Thuật </a:t>
            </a:r>
            <a:r>
              <a:rPr lang="vi-VN"/>
              <a:t>toán học máy dựa trên mô phỏng hai chiều</a:t>
            </a:r>
          </a:p>
          <a:p>
            <a:pPr lvl="1">
              <a:lnSpc>
                <a:spcPct val="120000"/>
              </a:lnSpc>
              <a:spcBef>
                <a:spcPts val="400"/>
              </a:spcBef>
              <a:spcAft>
                <a:spcPts val="400"/>
              </a:spcAft>
            </a:pPr>
            <a:r>
              <a:rPr lang="vi-VN"/>
              <a:t>Học máy trong ngữ cảnh logic mô tả</a:t>
            </a:r>
          </a:p>
          <a:p>
            <a:pPr lvl="1">
              <a:lnSpc>
                <a:spcPct val="120000"/>
              </a:lnSpc>
              <a:spcBef>
                <a:spcPts val="400"/>
              </a:spcBef>
              <a:spcAft>
                <a:spcPts val="400"/>
              </a:spcAft>
            </a:pPr>
            <a:r>
              <a:rPr lang="vi-VN"/>
              <a:t>Học khái niệm cho các hệ thống thông tin dựa trên mô phỏng hai chiều</a:t>
            </a:r>
          </a:p>
          <a:p>
            <a:pPr lvl="1">
              <a:lnSpc>
                <a:spcPct val="120000"/>
              </a:lnSpc>
              <a:spcBef>
                <a:spcPts val="400"/>
              </a:spcBef>
              <a:spcAft>
                <a:spcPts val="400"/>
              </a:spcAft>
            </a:pPr>
            <a:r>
              <a:rPr lang="vi-VN"/>
              <a:t>Thuật toán học khái niệm trong cơ sở tri thức</a:t>
            </a:r>
          </a:p>
          <a:p>
            <a:r>
              <a:rPr lang="vi-VN"/>
              <a:t>Thực nghiệm và đánh giá</a:t>
            </a:r>
          </a:p>
          <a:p>
            <a:pPr lvl="1">
              <a:lnSpc>
                <a:spcPct val="120000"/>
              </a:lnSpc>
              <a:spcBef>
                <a:spcPts val="400"/>
              </a:spcBef>
              <a:spcAft>
                <a:spcPts val="400"/>
              </a:spcAft>
            </a:pPr>
            <a:r>
              <a:rPr lang="vi-VN"/>
              <a:t>Bộ dữ liệu thực nghiệm</a:t>
            </a:r>
          </a:p>
          <a:p>
            <a:pPr lvl="1">
              <a:lnSpc>
                <a:spcPct val="120000"/>
              </a:lnSpc>
              <a:spcBef>
                <a:spcPts val="400"/>
              </a:spcBef>
              <a:spcAft>
                <a:spcPts val="400"/>
              </a:spcAft>
            </a:pPr>
            <a:r>
              <a:rPr lang="vi-VN"/>
              <a:t>Một số kết quả thực nghiệm của các tác giả khác</a:t>
            </a:r>
          </a:p>
          <a:p>
            <a:pPr lvl="1">
              <a:lnSpc>
                <a:spcPct val="120000"/>
              </a:lnSpc>
              <a:spcBef>
                <a:spcPts val="400"/>
              </a:spcBef>
              <a:spcAft>
                <a:spcPts val="400"/>
              </a:spcAft>
            </a:pPr>
            <a:r>
              <a:rPr lang="vi-VN"/>
              <a:t>Kết quả thực nghiệm theo phương pháp đề xuất</a:t>
            </a:r>
          </a:p>
          <a:p>
            <a:pPr lvl="1">
              <a:lnSpc>
                <a:spcPct val="120000"/>
              </a:lnSpc>
              <a:spcBef>
                <a:spcPts val="400"/>
              </a:spcBef>
              <a:spcAft>
                <a:spcPts val="400"/>
              </a:spcAft>
            </a:pPr>
            <a:r>
              <a:rPr lang="vi-VN"/>
              <a:t>Đánh giá so sánh kết quả thực nghiệm</a:t>
            </a:r>
          </a:p>
          <a:p>
            <a:r>
              <a:rPr lang="vi-VN"/>
              <a:t>Kết </a:t>
            </a:r>
            <a:r>
              <a:rPr lang="vi-VN" smtClean="0"/>
              <a:t>luận</a:t>
            </a:r>
            <a:endParaRPr lang="vi-VN"/>
          </a:p>
        </p:txBody>
      </p:sp>
      <p:sp>
        <p:nvSpPr>
          <p:cNvPr id="4" name="Date Placeholder 3"/>
          <p:cNvSpPr>
            <a:spLocks noGrp="1"/>
          </p:cNvSpPr>
          <p:nvPr>
            <p:ph type="dt" sz="half" idx="10"/>
          </p:nvPr>
        </p:nvSpPr>
        <p:spPr/>
        <p:txBody>
          <a:bodyPr/>
          <a:lstStyle/>
          <a:p>
            <a:fld id="{65BE0B41-4E00-4B71-B8BA-6E43E5A62C11}"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15</a:t>
            </a:fld>
            <a:endParaRPr lang="en-US"/>
          </a:p>
        </p:txBody>
      </p:sp>
    </p:spTree>
    <p:extLst>
      <p:ext uri="{BB962C8B-B14F-4D97-AF65-F5344CB8AC3E}">
        <p14:creationId xmlns:p14="http://schemas.microsoft.com/office/powerpoint/2010/main" val="2970602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TIẾN ĐỘ THỰC HIỆN</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19735475"/>
              </p:ext>
            </p:extLst>
          </p:nvPr>
        </p:nvGraphicFramePr>
        <p:xfrm>
          <a:off x="76201" y="914400"/>
          <a:ext cx="8991599" cy="5638802"/>
        </p:xfrm>
        <a:graphic>
          <a:graphicData uri="http://schemas.openxmlformats.org/drawingml/2006/table">
            <a:tbl>
              <a:tblPr firstRow="1" firstCol="1" bandRow="1">
                <a:tableStyleId>{5C22544A-7EE6-4342-B048-85BDC9FD1C3A}</a:tableStyleId>
              </a:tblPr>
              <a:tblGrid>
                <a:gridCol w="761034"/>
                <a:gridCol w="3887165"/>
                <a:gridCol w="2819400"/>
                <a:gridCol w="1524000"/>
              </a:tblGrid>
              <a:tr h="914739">
                <a:tc>
                  <a:txBody>
                    <a:bodyPr/>
                    <a:lstStyle/>
                    <a:p>
                      <a:pPr algn="ctr">
                        <a:lnSpc>
                          <a:spcPct val="115000"/>
                        </a:lnSpc>
                        <a:spcBef>
                          <a:spcPts val="200"/>
                        </a:spcBef>
                        <a:spcAft>
                          <a:spcPts val="200"/>
                        </a:spcAft>
                      </a:pPr>
                      <a:r>
                        <a:rPr lang="en-US" sz="1600">
                          <a:solidFill>
                            <a:schemeClr val="bg1"/>
                          </a:solidFill>
                          <a:effectLst/>
                        </a:rPr>
                        <a:t>STT</a:t>
                      </a:r>
                      <a:endParaRPr lang="en-US" sz="1600">
                        <a:solidFill>
                          <a:schemeClr val="bg1"/>
                        </a:solidFill>
                        <a:effectLst/>
                        <a:latin typeface="Times New Roman"/>
                        <a:ea typeface="Calibri"/>
                        <a:cs typeface="Times New Roman"/>
                      </a:endParaRPr>
                    </a:p>
                  </a:txBody>
                  <a:tcPr marL="68580" marR="68580" marT="0" marB="0" anchor="ctr"/>
                </a:tc>
                <a:tc>
                  <a:txBody>
                    <a:bodyPr/>
                    <a:lstStyle/>
                    <a:p>
                      <a:pPr algn="ctr">
                        <a:lnSpc>
                          <a:spcPct val="115000"/>
                        </a:lnSpc>
                        <a:spcBef>
                          <a:spcPts val="200"/>
                        </a:spcBef>
                        <a:spcAft>
                          <a:spcPts val="200"/>
                        </a:spcAft>
                      </a:pPr>
                      <a:r>
                        <a:rPr lang="en-US" sz="1600">
                          <a:solidFill>
                            <a:schemeClr val="bg1"/>
                          </a:solidFill>
                          <a:effectLst/>
                        </a:rPr>
                        <a:t>Các nội dung và công việc </a:t>
                      </a:r>
                      <a:br>
                        <a:rPr lang="en-US" sz="1600">
                          <a:solidFill>
                            <a:schemeClr val="bg1"/>
                          </a:solidFill>
                          <a:effectLst/>
                        </a:rPr>
                      </a:br>
                      <a:r>
                        <a:rPr lang="en-US" sz="1600">
                          <a:solidFill>
                            <a:schemeClr val="bg1"/>
                          </a:solidFill>
                          <a:effectLst/>
                        </a:rPr>
                        <a:t>thực hiện chủ yếu</a:t>
                      </a:r>
                      <a:endParaRPr lang="en-US" sz="1600">
                        <a:solidFill>
                          <a:schemeClr val="bg1"/>
                        </a:solidFill>
                        <a:effectLst/>
                        <a:latin typeface="Times New Roman"/>
                        <a:ea typeface="Calibri"/>
                        <a:cs typeface="Times New Roman"/>
                      </a:endParaRPr>
                    </a:p>
                  </a:txBody>
                  <a:tcPr marL="68580" marR="68580" marT="0" marB="0" anchor="ctr"/>
                </a:tc>
                <a:tc>
                  <a:txBody>
                    <a:bodyPr/>
                    <a:lstStyle/>
                    <a:p>
                      <a:pPr algn="ctr">
                        <a:lnSpc>
                          <a:spcPct val="115000"/>
                        </a:lnSpc>
                        <a:spcBef>
                          <a:spcPts val="200"/>
                        </a:spcBef>
                        <a:spcAft>
                          <a:spcPts val="200"/>
                        </a:spcAft>
                      </a:pPr>
                      <a:r>
                        <a:rPr lang="en-US" sz="1600">
                          <a:solidFill>
                            <a:schemeClr val="bg1"/>
                          </a:solidFill>
                          <a:effectLst/>
                        </a:rPr>
                        <a:t>Sản phẩm</a:t>
                      </a:r>
                      <a:endParaRPr lang="en-US" sz="1600">
                        <a:solidFill>
                          <a:schemeClr val="bg1"/>
                        </a:solidFill>
                        <a:effectLst/>
                        <a:latin typeface="Times New Roman"/>
                        <a:ea typeface="Calibri"/>
                        <a:cs typeface="Times New Roman"/>
                      </a:endParaRPr>
                    </a:p>
                  </a:txBody>
                  <a:tcPr marL="68580" marR="68580" marT="0" marB="0" anchor="ctr"/>
                </a:tc>
                <a:tc>
                  <a:txBody>
                    <a:bodyPr/>
                    <a:lstStyle/>
                    <a:p>
                      <a:pPr algn="ctr">
                        <a:lnSpc>
                          <a:spcPct val="115000"/>
                        </a:lnSpc>
                        <a:spcBef>
                          <a:spcPts val="200"/>
                        </a:spcBef>
                        <a:spcAft>
                          <a:spcPts val="200"/>
                        </a:spcAft>
                      </a:pPr>
                      <a:r>
                        <a:rPr lang="en-US" sz="1600">
                          <a:solidFill>
                            <a:schemeClr val="bg1"/>
                          </a:solidFill>
                          <a:effectLst/>
                        </a:rPr>
                        <a:t>Thời gian</a:t>
                      </a:r>
                      <a:br>
                        <a:rPr lang="en-US" sz="1600">
                          <a:solidFill>
                            <a:schemeClr val="bg1"/>
                          </a:solidFill>
                          <a:effectLst/>
                        </a:rPr>
                      </a:br>
                      <a:r>
                        <a:rPr lang="en-US" sz="1600">
                          <a:solidFill>
                            <a:schemeClr val="bg1"/>
                          </a:solidFill>
                          <a:effectLst/>
                        </a:rPr>
                        <a:t>bắt </a:t>
                      </a:r>
                      <a:r>
                        <a:rPr lang="en-US" sz="1600" smtClean="0">
                          <a:solidFill>
                            <a:schemeClr val="bg1"/>
                          </a:solidFill>
                          <a:effectLst/>
                        </a:rPr>
                        <a:t>đầu/</a:t>
                      </a:r>
                      <a:br>
                        <a:rPr lang="en-US" sz="1600" smtClean="0">
                          <a:solidFill>
                            <a:schemeClr val="bg1"/>
                          </a:solidFill>
                          <a:effectLst/>
                        </a:rPr>
                      </a:br>
                      <a:r>
                        <a:rPr lang="en-US" sz="1600" smtClean="0">
                          <a:solidFill>
                            <a:schemeClr val="bg1"/>
                          </a:solidFill>
                          <a:effectLst/>
                        </a:rPr>
                        <a:t>kết </a:t>
                      </a:r>
                      <a:r>
                        <a:rPr lang="en-US" sz="1600">
                          <a:solidFill>
                            <a:schemeClr val="bg1"/>
                          </a:solidFill>
                          <a:effectLst/>
                        </a:rPr>
                        <a:t>thúc</a:t>
                      </a:r>
                      <a:endParaRPr lang="en-US" sz="1600">
                        <a:solidFill>
                          <a:schemeClr val="bg1"/>
                        </a:solidFill>
                        <a:effectLst/>
                        <a:latin typeface="Times New Roman"/>
                        <a:ea typeface="Calibri"/>
                        <a:cs typeface="Times New Roman"/>
                      </a:endParaRPr>
                    </a:p>
                  </a:txBody>
                  <a:tcPr marL="68580" marR="68580" marT="0" marB="0" anchor="ctr"/>
                </a:tc>
              </a:tr>
              <a:tr h="914739">
                <a:tc>
                  <a:txBody>
                    <a:bodyPr/>
                    <a:lstStyle/>
                    <a:p>
                      <a:pPr algn="ctr">
                        <a:lnSpc>
                          <a:spcPct val="115000"/>
                        </a:lnSpc>
                        <a:spcBef>
                          <a:spcPts val="200"/>
                        </a:spcBef>
                        <a:spcAft>
                          <a:spcPts val="200"/>
                        </a:spcAft>
                      </a:pPr>
                      <a:r>
                        <a:rPr lang="en-US" sz="1600">
                          <a:solidFill>
                            <a:schemeClr val="bg1"/>
                          </a:solidFill>
                          <a:effectLst/>
                        </a:rPr>
                        <a:t>1</a:t>
                      </a:r>
                      <a:endParaRPr lang="en-US" sz="1600">
                        <a:solidFill>
                          <a:schemeClr val="bg1"/>
                        </a:solidFill>
                        <a:effectLst/>
                        <a:latin typeface="Times New Roman"/>
                        <a:ea typeface="Calibri"/>
                        <a:cs typeface="Times New Roman"/>
                      </a:endParaRPr>
                    </a:p>
                  </a:txBody>
                  <a:tcPr marL="68580" marR="68580" marT="0" marB="0" anchor="ctr"/>
                </a:tc>
                <a:tc>
                  <a:txBody>
                    <a:bodyPr/>
                    <a:lstStyle/>
                    <a:p>
                      <a:pPr algn="just">
                        <a:lnSpc>
                          <a:spcPct val="115000"/>
                        </a:lnSpc>
                        <a:spcBef>
                          <a:spcPts val="200"/>
                        </a:spcBef>
                        <a:spcAft>
                          <a:spcPts val="200"/>
                        </a:spcAft>
                      </a:pPr>
                      <a:r>
                        <a:rPr lang="en-US" sz="1600">
                          <a:solidFill>
                            <a:schemeClr val="tx2">
                              <a:lumMod val="10000"/>
                            </a:schemeClr>
                          </a:solidFill>
                          <a:effectLst/>
                        </a:rPr>
                        <a:t>Hệ thống hóa các lý thuyết về logic mô tả và hệ thống thông tin.</a:t>
                      </a:r>
                      <a:endParaRPr lang="en-US" sz="1600">
                        <a:solidFill>
                          <a:schemeClr val="tx2">
                            <a:lumMod val="10000"/>
                          </a:schemeClr>
                        </a:solidFill>
                        <a:effectLst/>
                        <a:latin typeface="Times New Roman"/>
                        <a:ea typeface="Calibri"/>
                        <a:cs typeface="Times New Roman"/>
                      </a:endParaRPr>
                    </a:p>
                  </a:txBody>
                  <a:tcPr marL="68580" marR="68580" marT="0" marB="0" anchor="ctr"/>
                </a:tc>
                <a:tc>
                  <a:txBody>
                    <a:bodyPr/>
                    <a:lstStyle/>
                    <a:p>
                      <a:pPr algn="l">
                        <a:lnSpc>
                          <a:spcPct val="115000"/>
                        </a:lnSpc>
                        <a:spcBef>
                          <a:spcPts val="200"/>
                        </a:spcBef>
                        <a:spcAft>
                          <a:spcPts val="200"/>
                        </a:spcAft>
                      </a:pPr>
                      <a:r>
                        <a:rPr lang="en-US" sz="1600">
                          <a:solidFill>
                            <a:schemeClr val="tx2">
                              <a:lumMod val="10000"/>
                            </a:schemeClr>
                          </a:solidFill>
                          <a:effectLst/>
                        </a:rPr>
                        <a:t>Lý thuyết về logic mô tả</a:t>
                      </a:r>
                      <a:endParaRPr lang="en-US" sz="1600">
                        <a:solidFill>
                          <a:schemeClr val="tx2">
                            <a:lumMod val="10000"/>
                          </a:schemeClr>
                        </a:solidFill>
                        <a:effectLst/>
                        <a:latin typeface="Times New Roman"/>
                        <a:ea typeface="Calibri"/>
                        <a:cs typeface="Times New Roman"/>
                      </a:endParaRPr>
                    </a:p>
                  </a:txBody>
                  <a:tcPr marL="68580" marR="68580" marT="0" marB="0" anchor="ctr"/>
                </a:tc>
                <a:tc>
                  <a:txBody>
                    <a:bodyPr/>
                    <a:lstStyle/>
                    <a:p>
                      <a:pPr algn="ctr">
                        <a:lnSpc>
                          <a:spcPct val="115000"/>
                        </a:lnSpc>
                        <a:spcBef>
                          <a:spcPts val="200"/>
                        </a:spcBef>
                        <a:spcAft>
                          <a:spcPts val="200"/>
                        </a:spcAft>
                      </a:pPr>
                      <a:r>
                        <a:rPr lang="en-US" sz="1600">
                          <a:solidFill>
                            <a:schemeClr val="tx2">
                              <a:lumMod val="10000"/>
                            </a:schemeClr>
                          </a:solidFill>
                          <a:effectLst/>
                        </a:rPr>
                        <a:t>Từ 01/2013 </a:t>
                      </a:r>
                      <a:br>
                        <a:rPr lang="en-US" sz="1600">
                          <a:solidFill>
                            <a:schemeClr val="tx2">
                              <a:lumMod val="10000"/>
                            </a:schemeClr>
                          </a:solidFill>
                          <a:effectLst/>
                        </a:rPr>
                      </a:br>
                      <a:r>
                        <a:rPr lang="en-US" sz="1600">
                          <a:solidFill>
                            <a:schemeClr val="tx2">
                              <a:lumMod val="10000"/>
                            </a:schemeClr>
                          </a:solidFill>
                          <a:effectLst/>
                        </a:rPr>
                        <a:t>đến 06/2013</a:t>
                      </a:r>
                      <a:endParaRPr lang="en-US" sz="1600">
                        <a:solidFill>
                          <a:schemeClr val="tx2">
                            <a:lumMod val="10000"/>
                          </a:schemeClr>
                        </a:solidFill>
                        <a:effectLst/>
                        <a:latin typeface="Times New Roman"/>
                        <a:ea typeface="Calibri"/>
                        <a:cs typeface="Times New Roman"/>
                      </a:endParaRPr>
                    </a:p>
                  </a:txBody>
                  <a:tcPr marL="68580" marR="68580" marT="0" marB="0" anchor="ctr"/>
                </a:tc>
              </a:tr>
              <a:tr h="1228429">
                <a:tc>
                  <a:txBody>
                    <a:bodyPr/>
                    <a:lstStyle/>
                    <a:p>
                      <a:pPr algn="ctr">
                        <a:lnSpc>
                          <a:spcPct val="115000"/>
                        </a:lnSpc>
                        <a:spcBef>
                          <a:spcPts val="200"/>
                        </a:spcBef>
                        <a:spcAft>
                          <a:spcPts val="200"/>
                        </a:spcAft>
                      </a:pPr>
                      <a:r>
                        <a:rPr lang="en-US" sz="1600">
                          <a:solidFill>
                            <a:schemeClr val="bg1"/>
                          </a:solidFill>
                          <a:effectLst/>
                        </a:rPr>
                        <a:t>2</a:t>
                      </a:r>
                      <a:endParaRPr lang="en-US" sz="1600">
                        <a:solidFill>
                          <a:schemeClr val="bg1"/>
                        </a:solidFill>
                        <a:effectLst/>
                        <a:latin typeface="Times New Roman"/>
                        <a:ea typeface="Calibri"/>
                        <a:cs typeface="Times New Roman"/>
                      </a:endParaRPr>
                    </a:p>
                  </a:txBody>
                  <a:tcPr marL="68580" marR="68580" marT="0" marB="0" anchor="ctr"/>
                </a:tc>
                <a:tc>
                  <a:txBody>
                    <a:bodyPr/>
                    <a:lstStyle/>
                    <a:p>
                      <a:pPr algn="just">
                        <a:lnSpc>
                          <a:spcPct val="115000"/>
                        </a:lnSpc>
                        <a:spcBef>
                          <a:spcPts val="200"/>
                        </a:spcBef>
                        <a:spcAft>
                          <a:spcPts val="200"/>
                        </a:spcAft>
                      </a:pPr>
                      <a:r>
                        <a:rPr lang="en-US" sz="1600">
                          <a:solidFill>
                            <a:schemeClr val="tx2">
                              <a:lumMod val="10000"/>
                            </a:schemeClr>
                          </a:solidFill>
                          <a:effectLst/>
                        </a:rPr>
                        <a:t>Xây dựng lý thuyết về thuật toán dựa trên mô phỏng hai chiều trong ngữ cảnh logic mô tả.</a:t>
                      </a:r>
                      <a:endParaRPr lang="en-US" sz="1600">
                        <a:solidFill>
                          <a:schemeClr val="tx2">
                            <a:lumMod val="10000"/>
                          </a:schemeClr>
                        </a:solidFill>
                        <a:effectLst/>
                        <a:latin typeface="Times New Roman"/>
                        <a:ea typeface="Calibri"/>
                        <a:cs typeface="Times New Roman"/>
                      </a:endParaRPr>
                    </a:p>
                  </a:txBody>
                  <a:tcPr marL="68580" marR="68580" marT="0" marB="0" anchor="ctr"/>
                </a:tc>
                <a:tc>
                  <a:txBody>
                    <a:bodyPr/>
                    <a:lstStyle/>
                    <a:p>
                      <a:pPr algn="l">
                        <a:lnSpc>
                          <a:spcPct val="115000"/>
                        </a:lnSpc>
                        <a:spcBef>
                          <a:spcPts val="200"/>
                        </a:spcBef>
                        <a:spcAft>
                          <a:spcPts val="200"/>
                        </a:spcAft>
                      </a:pPr>
                      <a:r>
                        <a:rPr lang="en-US" sz="1600">
                          <a:solidFill>
                            <a:schemeClr val="tx2">
                              <a:lumMod val="10000"/>
                            </a:schemeClr>
                          </a:solidFill>
                          <a:effectLst/>
                        </a:rPr>
                        <a:t>Các định lý về mô phỏng hai chiều (bài báo 1)</a:t>
                      </a:r>
                      <a:endParaRPr lang="en-US" sz="1600">
                        <a:solidFill>
                          <a:schemeClr val="tx2">
                            <a:lumMod val="10000"/>
                          </a:schemeClr>
                        </a:solidFill>
                        <a:effectLst/>
                        <a:latin typeface="Times New Roman"/>
                        <a:ea typeface="Calibri"/>
                        <a:cs typeface="Times New Roman"/>
                      </a:endParaRPr>
                    </a:p>
                  </a:txBody>
                  <a:tcPr marL="68580" marR="68580" marT="0" marB="0" anchor="ctr"/>
                </a:tc>
                <a:tc>
                  <a:txBody>
                    <a:bodyPr/>
                    <a:lstStyle/>
                    <a:p>
                      <a:pPr algn="ctr">
                        <a:lnSpc>
                          <a:spcPct val="115000"/>
                        </a:lnSpc>
                        <a:spcBef>
                          <a:spcPts val="200"/>
                        </a:spcBef>
                        <a:spcAft>
                          <a:spcPts val="200"/>
                        </a:spcAft>
                      </a:pPr>
                      <a:r>
                        <a:rPr lang="en-US" sz="1600">
                          <a:solidFill>
                            <a:schemeClr val="tx2">
                              <a:lumMod val="10000"/>
                            </a:schemeClr>
                          </a:solidFill>
                          <a:effectLst/>
                        </a:rPr>
                        <a:t>Từ 07/2013 </a:t>
                      </a:r>
                      <a:br>
                        <a:rPr lang="en-US" sz="1600">
                          <a:solidFill>
                            <a:schemeClr val="tx2">
                              <a:lumMod val="10000"/>
                            </a:schemeClr>
                          </a:solidFill>
                          <a:effectLst/>
                        </a:rPr>
                      </a:br>
                      <a:r>
                        <a:rPr lang="en-US" sz="1600">
                          <a:solidFill>
                            <a:schemeClr val="tx2">
                              <a:lumMod val="10000"/>
                            </a:schemeClr>
                          </a:solidFill>
                          <a:effectLst/>
                        </a:rPr>
                        <a:t>đến 12/2013</a:t>
                      </a:r>
                      <a:endParaRPr lang="en-US" sz="1600">
                        <a:solidFill>
                          <a:schemeClr val="tx2">
                            <a:lumMod val="10000"/>
                          </a:schemeClr>
                        </a:solidFill>
                        <a:effectLst/>
                        <a:latin typeface="Times New Roman"/>
                        <a:ea typeface="Calibri"/>
                        <a:cs typeface="Times New Roman"/>
                      </a:endParaRPr>
                    </a:p>
                  </a:txBody>
                  <a:tcPr marL="68580" marR="68580" marT="0" marB="0" anchor="ctr"/>
                </a:tc>
              </a:tr>
              <a:tr h="914739">
                <a:tc>
                  <a:txBody>
                    <a:bodyPr/>
                    <a:lstStyle/>
                    <a:p>
                      <a:pPr algn="ctr">
                        <a:lnSpc>
                          <a:spcPct val="115000"/>
                        </a:lnSpc>
                        <a:spcBef>
                          <a:spcPts val="200"/>
                        </a:spcBef>
                        <a:spcAft>
                          <a:spcPts val="200"/>
                        </a:spcAft>
                      </a:pPr>
                      <a:r>
                        <a:rPr lang="en-US" sz="1600">
                          <a:solidFill>
                            <a:schemeClr val="bg1"/>
                          </a:solidFill>
                          <a:effectLst/>
                        </a:rPr>
                        <a:t>3</a:t>
                      </a:r>
                      <a:endParaRPr lang="en-US" sz="1600">
                        <a:solidFill>
                          <a:schemeClr val="bg1"/>
                        </a:solidFill>
                        <a:effectLst/>
                        <a:latin typeface="Times New Roman"/>
                        <a:ea typeface="Calibri"/>
                        <a:cs typeface="Times New Roman"/>
                      </a:endParaRPr>
                    </a:p>
                  </a:txBody>
                  <a:tcPr marL="68580" marR="68580" marT="0" marB="0" anchor="ctr"/>
                </a:tc>
                <a:tc>
                  <a:txBody>
                    <a:bodyPr/>
                    <a:lstStyle/>
                    <a:p>
                      <a:pPr algn="just">
                        <a:lnSpc>
                          <a:spcPct val="115000"/>
                        </a:lnSpc>
                        <a:spcBef>
                          <a:spcPts val="200"/>
                        </a:spcBef>
                        <a:spcAft>
                          <a:spcPts val="200"/>
                        </a:spcAft>
                      </a:pPr>
                      <a:r>
                        <a:rPr lang="en-US" sz="1600">
                          <a:solidFill>
                            <a:schemeClr val="tx2">
                              <a:lumMod val="10000"/>
                            </a:schemeClr>
                          </a:solidFill>
                          <a:effectLst/>
                        </a:rPr>
                        <a:t>Xây dựng thuật toán dựa trên lý thuyết đã đề ra.</a:t>
                      </a:r>
                      <a:endParaRPr lang="en-US" sz="1600">
                        <a:solidFill>
                          <a:schemeClr val="tx2">
                            <a:lumMod val="10000"/>
                          </a:schemeClr>
                        </a:solidFill>
                        <a:effectLst/>
                        <a:latin typeface="Times New Roman"/>
                        <a:ea typeface="Calibri"/>
                        <a:cs typeface="Times New Roman"/>
                      </a:endParaRPr>
                    </a:p>
                  </a:txBody>
                  <a:tcPr marL="68580" marR="68580" marT="0" marB="0" anchor="ctr"/>
                </a:tc>
                <a:tc>
                  <a:txBody>
                    <a:bodyPr/>
                    <a:lstStyle/>
                    <a:p>
                      <a:pPr algn="l">
                        <a:lnSpc>
                          <a:spcPct val="115000"/>
                        </a:lnSpc>
                        <a:spcBef>
                          <a:spcPts val="200"/>
                        </a:spcBef>
                        <a:spcAft>
                          <a:spcPts val="200"/>
                        </a:spcAft>
                      </a:pPr>
                      <a:r>
                        <a:rPr lang="en-US" sz="1600">
                          <a:solidFill>
                            <a:schemeClr val="tx2">
                              <a:lumMod val="10000"/>
                            </a:schemeClr>
                          </a:solidFill>
                          <a:effectLst/>
                        </a:rPr>
                        <a:t>Đưa ra thuật toán (bài báo 2)</a:t>
                      </a:r>
                      <a:endParaRPr lang="en-US" sz="1600">
                        <a:solidFill>
                          <a:schemeClr val="tx2">
                            <a:lumMod val="10000"/>
                          </a:schemeClr>
                        </a:solidFill>
                        <a:effectLst/>
                        <a:latin typeface="Times New Roman"/>
                        <a:ea typeface="Calibri"/>
                        <a:cs typeface="Times New Roman"/>
                      </a:endParaRPr>
                    </a:p>
                  </a:txBody>
                  <a:tcPr marL="68580" marR="68580" marT="0" marB="0" anchor="ctr"/>
                </a:tc>
                <a:tc>
                  <a:txBody>
                    <a:bodyPr/>
                    <a:lstStyle/>
                    <a:p>
                      <a:pPr algn="ctr">
                        <a:lnSpc>
                          <a:spcPct val="115000"/>
                        </a:lnSpc>
                        <a:spcBef>
                          <a:spcPts val="200"/>
                        </a:spcBef>
                        <a:spcAft>
                          <a:spcPts val="200"/>
                        </a:spcAft>
                      </a:pPr>
                      <a:r>
                        <a:rPr lang="en-US" sz="1600">
                          <a:solidFill>
                            <a:schemeClr val="tx2">
                              <a:lumMod val="10000"/>
                            </a:schemeClr>
                          </a:solidFill>
                          <a:effectLst/>
                        </a:rPr>
                        <a:t>Từ 01/2014</a:t>
                      </a:r>
                      <a:br>
                        <a:rPr lang="en-US" sz="1600">
                          <a:solidFill>
                            <a:schemeClr val="tx2">
                              <a:lumMod val="10000"/>
                            </a:schemeClr>
                          </a:solidFill>
                          <a:effectLst/>
                        </a:rPr>
                      </a:br>
                      <a:r>
                        <a:rPr lang="en-US" sz="1600">
                          <a:solidFill>
                            <a:schemeClr val="tx2">
                              <a:lumMod val="10000"/>
                            </a:schemeClr>
                          </a:solidFill>
                          <a:effectLst/>
                        </a:rPr>
                        <a:t>đến 05/2014</a:t>
                      </a:r>
                      <a:endParaRPr lang="en-US" sz="1600">
                        <a:solidFill>
                          <a:schemeClr val="tx2">
                            <a:lumMod val="10000"/>
                          </a:schemeClr>
                        </a:solidFill>
                        <a:effectLst/>
                        <a:latin typeface="Times New Roman"/>
                        <a:ea typeface="Calibri"/>
                        <a:cs typeface="Times New Roman"/>
                      </a:endParaRPr>
                    </a:p>
                  </a:txBody>
                  <a:tcPr marL="68580" marR="68580" marT="0" marB="0" anchor="ctr"/>
                </a:tc>
              </a:tr>
              <a:tr h="914739">
                <a:tc>
                  <a:txBody>
                    <a:bodyPr/>
                    <a:lstStyle/>
                    <a:p>
                      <a:pPr algn="ctr">
                        <a:lnSpc>
                          <a:spcPct val="115000"/>
                        </a:lnSpc>
                        <a:spcBef>
                          <a:spcPts val="200"/>
                        </a:spcBef>
                        <a:spcAft>
                          <a:spcPts val="200"/>
                        </a:spcAft>
                      </a:pPr>
                      <a:r>
                        <a:rPr lang="en-US" sz="1600">
                          <a:solidFill>
                            <a:schemeClr val="bg1"/>
                          </a:solidFill>
                          <a:effectLst/>
                        </a:rPr>
                        <a:t>4</a:t>
                      </a:r>
                      <a:endParaRPr lang="en-US" sz="1600">
                        <a:solidFill>
                          <a:schemeClr val="bg1"/>
                        </a:solidFill>
                        <a:effectLst/>
                        <a:latin typeface="Times New Roman"/>
                        <a:ea typeface="Calibri"/>
                        <a:cs typeface="Times New Roman"/>
                      </a:endParaRPr>
                    </a:p>
                  </a:txBody>
                  <a:tcPr marL="68580" marR="68580" marT="0" marB="0" anchor="ctr"/>
                </a:tc>
                <a:tc>
                  <a:txBody>
                    <a:bodyPr/>
                    <a:lstStyle/>
                    <a:p>
                      <a:pPr algn="just">
                        <a:lnSpc>
                          <a:spcPct val="115000"/>
                        </a:lnSpc>
                        <a:spcBef>
                          <a:spcPts val="200"/>
                        </a:spcBef>
                        <a:spcAft>
                          <a:spcPts val="200"/>
                        </a:spcAft>
                      </a:pPr>
                      <a:r>
                        <a:rPr lang="en-US" sz="1600">
                          <a:solidFill>
                            <a:schemeClr val="tx2">
                              <a:lumMod val="10000"/>
                            </a:schemeClr>
                          </a:solidFill>
                          <a:effectLst/>
                        </a:rPr>
                        <a:t>Thu thập dữ liệu thực nghiệm, cài đặt thuật toán và đánh giá.</a:t>
                      </a:r>
                      <a:endParaRPr lang="en-US" sz="1600">
                        <a:solidFill>
                          <a:schemeClr val="tx2">
                            <a:lumMod val="10000"/>
                          </a:schemeClr>
                        </a:solidFill>
                        <a:effectLst/>
                        <a:latin typeface="Times New Roman"/>
                        <a:ea typeface="Calibri"/>
                        <a:cs typeface="Times New Roman"/>
                      </a:endParaRPr>
                    </a:p>
                  </a:txBody>
                  <a:tcPr marL="68580" marR="68580" marT="0" marB="0" anchor="ctr"/>
                </a:tc>
                <a:tc>
                  <a:txBody>
                    <a:bodyPr/>
                    <a:lstStyle/>
                    <a:p>
                      <a:pPr algn="l">
                        <a:lnSpc>
                          <a:spcPct val="115000"/>
                        </a:lnSpc>
                        <a:spcBef>
                          <a:spcPts val="200"/>
                        </a:spcBef>
                        <a:spcAft>
                          <a:spcPts val="200"/>
                        </a:spcAft>
                      </a:pPr>
                      <a:r>
                        <a:rPr lang="en-US" sz="1600">
                          <a:solidFill>
                            <a:schemeClr val="tx2">
                              <a:lumMod val="10000"/>
                            </a:schemeClr>
                          </a:solidFill>
                          <a:effectLst/>
                        </a:rPr>
                        <a:t>Chương trình thực nghiệm</a:t>
                      </a:r>
                      <a:endParaRPr lang="en-US" sz="1600">
                        <a:solidFill>
                          <a:schemeClr val="tx2">
                            <a:lumMod val="10000"/>
                          </a:schemeClr>
                        </a:solidFill>
                        <a:effectLst/>
                        <a:latin typeface="Times New Roman"/>
                        <a:ea typeface="Calibri"/>
                        <a:cs typeface="Times New Roman"/>
                      </a:endParaRPr>
                    </a:p>
                  </a:txBody>
                  <a:tcPr marL="68580" marR="68580" marT="0" marB="0" anchor="ctr"/>
                </a:tc>
                <a:tc>
                  <a:txBody>
                    <a:bodyPr/>
                    <a:lstStyle/>
                    <a:p>
                      <a:pPr algn="ctr">
                        <a:lnSpc>
                          <a:spcPct val="115000"/>
                        </a:lnSpc>
                        <a:spcBef>
                          <a:spcPts val="200"/>
                        </a:spcBef>
                        <a:spcAft>
                          <a:spcPts val="200"/>
                        </a:spcAft>
                      </a:pPr>
                      <a:r>
                        <a:rPr lang="en-US" sz="1600">
                          <a:solidFill>
                            <a:schemeClr val="tx2">
                              <a:lumMod val="10000"/>
                            </a:schemeClr>
                          </a:solidFill>
                          <a:effectLst/>
                        </a:rPr>
                        <a:t>Từ 06/2014 </a:t>
                      </a:r>
                      <a:br>
                        <a:rPr lang="en-US" sz="1600">
                          <a:solidFill>
                            <a:schemeClr val="tx2">
                              <a:lumMod val="10000"/>
                            </a:schemeClr>
                          </a:solidFill>
                          <a:effectLst/>
                        </a:rPr>
                      </a:br>
                      <a:r>
                        <a:rPr lang="en-US" sz="1600">
                          <a:solidFill>
                            <a:schemeClr val="tx2">
                              <a:lumMod val="10000"/>
                            </a:schemeClr>
                          </a:solidFill>
                          <a:effectLst/>
                        </a:rPr>
                        <a:t>đến 10/2014</a:t>
                      </a:r>
                      <a:endParaRPr lang="en-US" sz="1600">
                        <a:solidFill>
                          <a:schemeClr val="tx2">
                            <a:lumMod val="10000"/>
                          </a:schemeClr>
                        </a:solidFill>
                        <a:effectLst/>
                        <a:latin typeface="Times New Roman"/>
                        <a:ea typeface="Calibri"/>
                        <a:cs typeface="Times New Roman"/>
                      </a:endParaRPr>
                    </a:p>
                  </a:txBody>
                  <a:tcPr marL="68580" marR="68580" marT="0" marB="0" anchor="ctr"/>
                </a:tc>
              </a:tr>
              <a:tr h="751417">
                <a:tc>
                  <a:txBody>
                    <a:bodyPr/>
                    <a:lstStyle/>
                    <a:p>
                      <a:pPr algn="ctr">
                        <a:lnSpc>
                          <a:spcPct val="115000"/>
                        </a:lnSpc>
                        <a:spcBef>
                          <a:spcPts val="200"/>
                        </a:spcBef>
                        <a:spcAft>
                          <a:spcPts val="200"/>
                        </a:spcAft>
                      </a:pPr>
                      <a:r>
                        <a:rPr lang="en-US" sz="1600">
                          <a:solidFill>
                            <a:schemeClr val="bg1"/>
                          </a:solidFill>
                          <a:effectLst/>
                        </a:rPr>
                        <a:t>5</a:t>
                      </a:r>
                      <a:endParaRPr lang="en-US" sz="1600">
                        <a:solidFill>
                          <a:schemeClr val="bg1"/>
                        </a:solidFill>
                        <a:effectLst/>
                        <a:latin typeface="Times New Roman"/>
                        <a:ea typeface="Calibri"/>
                        <a:cs typeface="Times New Roman"/>
                      </a:endParaRPr>
                    </a:p>
                  </a:txBody>
                  <a:tcPr marL="68580" marR="68580" marT="0" marB="0" anchor="ctr"/>
                </a:tc>
                <a:tc>
                  <a:txBody>
                    <a:bodyPr/>
                    <a:lstStyle/>
                    <a:p>
                      <a:pPr algn="just">
                        <a:lnSpc>
                          <a:spcPct val="115000"/>
                        </a:lnSpc>
                        <a:spcBef>
                          <a:spcPts val="200"/>
                        </a:spcBef>
                        <a:spcAft>
                          <a:spcPts val="200"/>
                        </a:spcAft>
                      </a:pPr>
                      <a:r>
                        <a:rPr lang="en-US" sz="1600">
                          <a:solidFill>
                            <a:schemeClr val="tx2">
                              <a:lumMod val="10000"/>
                            </a:schemeClr>
                          </a:solidFill>
                          <a:effectLst/>
                        </a:rPr>
                        <a:t>Tập hợp kết quả, viết báo cáo tổng kết đề tài.</a:t>
                      </a:r>
                      <a:endParaRPr lang="en-US" sz="1600">
                        <a:solidFill>
                          <a:schemeClr val="tx2">
                            <a:lumMod val="10000"/>
                          </a:schemeClr>
                        </a:solidFill>
                        <a:effectLst/>
                        <a:latin typeface="Times New Roman"/>
                        <a:ea typeface="Calibri"/>
                        <a:cs typeface="Times New Roman"/>
                      </a:endParaRPr>
                    </a:p>
                  </a:txBody>
                  <a:tcPr marL="68580" marR="68580" marT="0" marB="0" anchor="ctr"/>
                </a:tc>
                <a:tc>
                  <a:txBody>
                    <a:bodyPr/>
                    <a:lstStyle/>
                    <a:p>
                      <a:pPr algn="l">
                        <a:lnSpc>
                          <a:spcPct val="115000"/>
                        </a:lnSpc>
                        <a:spcBef>
                          <a:spcPts val="200"/>
                        </a:spcBef>
                        <a:spcAft>
                          <a:spcPts val="200"/>
                        </a:spcAft>
                      </a:pPr>
                      <a:r>
                        <a:rPr lang="en-US" sz="1600">
                          <a:solidFill>
                            <a:schemeClr val="tx2">
                              <a:lumMod val="10000"/>
                            </a:schemeClr>
                          </a:solidFill>
                          <a:effectLst/>
                        </a:rPr>
                        <a:t>Báo cáo tổng kết</a:t>
                      </a:r>
                      <a:endParaRPr lang="en-US" sz="1600">
                        <a:solidFill>
                          <a:schemeClr val="tx2">
                            <a:lumMod val="10000"/>
                          </a:schemeClr>
                        </a:solidFill>
                        <a:effectLst/>
                        <a:latin typeface="Times New Roman"/>
                        <a:ea typeface="Calibri"/>
                        <a:cs typeface="Times New Roman"/>
                      </a:endParaRPr>
                    </a:p>
                  </a:txBody>
                  <a:tcPr marL="68580" marR="68580" marT="0" marB="0" anchor="ctr"/>
                </a:tc>
                <a:tc>
                  <a:txBody>
                    <a:bodyPr/>
                    <a:lstStyle/>
                    <a:p>
                      <a:pPr algn="ctr">
                        <a:lnSpc>
                          <a:spcPct val="115000"/>
                        </a:lnSpc>
                        <a:spcBef>
                          <a:spcPts val="200"/>
                        </a:spcBef>
                        <a:spcAft>
                          <a:spcPts val="200"/>
                        </a:spcAft>
                      </a:pPr>
                      <a:r>
                        <a:rPr lang="en-US" sz="1600">
                          <a:solidFill>
                            <a:schemeClr val="tx2">
                              <a:lumMod val="10000"/>
                            </a:schemeClr>
                          </a:solidFill>
                          <a:effectLst/>
                        </a:rPr>
                        <a:t>Từ 11/2014</a:t>
                      </a:r>
                      <a:br>
                        <a:rPr lang="en-US" sz="1600">
                          <a:solidFill>
                            <a:schemeClr val="tx2">
                              <a:lumMod val="10000"/>
                            </a:schemeClr>
                          </a:solidFill>
                          <a:effectLst/>
                        </a:rPr>
                      </a:br>
                      <a:r>
                        <a:rPr lang="en-US" sz="1600">
                          <a:solidFill>
                            <a:schemeClr val="tx2">
                              <a:lumMod val="10000"/>
                            </a:schemeClr>
                          </a:solidFill>
                          <a:effectLst/>
                        </a:rPr>
                        <a:t>đến 12/2014</a:t>
                      </a:r>
                      <a:endParaRPr lang="en-US" sz="1600">
                        <a:solidFill>
                          <a:schemeClr val="tx2">
                            <a:lumMod val="10000"/>
                          </a:schemeClr>
                        </a:solidFill>
                        <a:effectLst/>
                        <a:latin typeface="Times New Roman"/>
                        <a:ea typeface="Calibri"/>
                        <a:cs typeface="Times New Roman"/>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A45C2D98-0255-45F9-BB93-C465CDE50871}"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16</a:t>
            </a:fld>
            <a:endParaRPr lang="en-US"/>
          </a:p>
        </p:txBody>
      </p:sp>
    </p:spTree>
    <p:extLst>
      <p:ext uri="{BB962C8B-B14F-4D97-AF65-F5344CB8AC3E}">
        <p14:creationId xmlns:p14="http://schemas.microsoft.com/office/powerpoint/2010/main" val="3261178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SẢN PHẨM</a:t>
            </a:r>
            <a:endParaRPr lang="en-US"/>
          </a:p>
        </p:txBody>
      </p:sp>
      <p:sp>
        <p:nvSpPr>
          <p:cNvPr id="3" name="Content Placeholder 2"/>
          <p:cNvSpPr>
            <a:spLocks noGrp="1"/>
          </p:cNvSpPr>
          <p:nvPr>
            <p:ph idx="1"/>
          </p:nvPr>
        </p:nvSpPr>
        <p:spPr/>
        <p:txBody>
          <a:bodyPr/>
          <a:lstStyle/>
          <a:p>
            <a:r>
              <a:rPr lang="en-US" smtClean="0"/>
              <a:t>Bài báo</a:t>
            </a:r>
            <a:endParaRPr lang="vi-VN"/>
          </a:p>
          <a:p>
            <a:pPr lvl="1">
              <a:lnSpc>
                <a:spcPct val="120000"/>
              </a:lnSpc>
              <a:spcBef>
                <a:spcPts val="400"/>
              </a:spcBef>
              <a:spcAft>
                <a:spcPts val="400"/>
              </a:spcAft>
            </a:pPr>
            <a:r>
              <a:rPr lang="en-US" smtClean="0"/>
              <a:t>Tạp chí/hội thảo trong nước: 01</a:t>
            </a:r>
          </a:p>
          <a:p>
            <a:pPr lvl="1">
              <a:lnSpc>
                <a:spcPct val="120000"/>
              </a:lnSpc>
              <a:spcBef>
                <a:spcPts val="400"/>
              </a:spcBef>
              <a:spcAft>
                <a:spcPts val="400"/>
              </a:spcAft>
            </a:pPr>
            <a:r>
              <a:rPr lang="en-US" smtClean="0"/>
              <a:t>Tạp chí hội thảo quốc tế: 01</a:t>
            </a:r>
            <a:endParaRPr lang="vi-VN"/>
          </a:p>
          <a:p>
            <a:r>
              <a:rPr lang="en-US" smtClean="0"/>
              <a:t>Đào tạo</a:t>
            </a:r>
            <a:endParaRPr lang="vi-VN"/>
          </a:p>
          <a:p>
            <a:pPr lvl="1">
              <a:lnSpc>
                <a:spcPct val="120000"/>
              </a:lnSpc>
              <a:spcBef>
                <a:spcPts val="400"/>
              </a:spcBef>
              <a:spcAft>
                <a:spcPts val="400"/>
              </a:spcAft>
            </a:pPr>
            <a:r>
              <a:rPr lang="en-US" smtClean="0"/>
              <a:t>Cử nhân: 02</a:t>
            </a:r>
          </a:p>
          <a:p>
            <a:r>
              <a:rPr lang="en-US" smtClean="0"/>
              <a:t>Sản phẩm khác:</a:t>
            </a:r>
          </a:p>
          <a:p>
            <a:pPr lvl="1">
              <a:lnSpc>
                <a:spcPct val="120000"/>
              </a:lnSpc>
              <a:spcBef>
                <a:spcPts val="400"/>
              </a:spcBef>
              <a:spcAft>
                <a:spcPts val="400"/>
              </a:spcAft>
            </a:pPr>
            <a:r>
              <a:rPr lang="en-US" smtClean="0"/>
              <a:t>Báo cáo tổng kết: 01</a:t>
            </a:r>
          </a:p>
          <a:p>
            <a:pPr lvl="1">
              <a:lnSpc>
                <a:spcPct val="120000"/>
              </a:lnSpc>
              <a:spcBef>
                <a:spcPts val="400"/>
              </a:spcBef>
              <a:spcAft>
                <a:spcPts val="400"/>
              </a:spcAft>
            </a:pPr>
            <a:r>
              <a:rPr lang="en-US" smtClean="0"/>
              <a:t>Chương trình minh họa: 01</a:t>
            </a:r>
            <a:endParaRPr lang="vi-VN"/>
          </a:p>
          <a:p>
            <a:endParaRPr lang="en-US"/>
          </a:p>
        </p:txBody>
      </p:sp>
      <p:sp>
        <p:nvSpPr>
          <p:cNvPr id="4" name="Date Placeholder 3"/>
          <p:cNvSpPr>
            <a:spLocks noGrp="1"/>
          </p:cNvSpPr>
          <p:nvPr>
            <p:ph type="dt" sz="half" idx="10"/>
          </p:nvPr>
        </p:nvSpPr>
        <p:spPr/>
        <p:txBody>
          <a:bodyPr/>
          <a:lstStyle/>
          <a:p>
            <a:fld id="{23593363-D8E8-49BA-A975-083637366D15}"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17</a:t>
            </a:fld>
            <a:endParaRPr lang="en-US"/>
          </a:p>
        </p:txBody>
      </p:sp>
    </p:spTree>
    <p:extLst>
      <p:ext uri="{BB962C8B-B14F-4D97-AF65-F5344CB8AC3E}">
        <p14:creationId xmlns:p14="http://schemas.microsoft.com/office/powerpoint/2010/main" val="4255153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HIỆU QUẢ VÀ PHƯƠNG PHÁP CHUYỂN GIAO</a:t>
            </a:r>
            <a:endParaRPr lang="en-US"/>
          </a:p>
        </p:txBody>
      </p:sp>
      <p:sp>
        <p:nvSpPr>
          <p:cNvPr id="3" name="Content Placeholder 2"/>
          <p:cNvSpPr>
            <a:spLocks noGrp="1"/>
          </p:cNvSpPr>
          <p:nvPr>
            <p:ph idx="1"/>
          </p:nvPr>
        </p:nvSpPr>
        <p:spPr/>
        <p:txBody>
          <a:bodyPr/>
          <a:lstStyle/>
          <a:p>
            <a:r>
              <a:rPr lang="en-US" smtClean="0"/>
              <a:t>Hiệu quả</a:t>
            </a:r>
            <a:endParaRPr lang="vi-VN"/>
          </a:p>
          <a:p>
            <a:pPr lvl="1"/>
            <a:r>
              <a:rPr lang="vi-VN"/>
              <a:t>Làm tài liệu tham khảo cho sinh viên đại học và học viên cao học và những người nghiên </a:t>
            </a:r>
            <a:r>
              <a:rPr lang="vi-VN" smtClean="0"/>
              <a:t>cứu</a:t>
            </a:r>
            <a:r>
              <a:rPr lang="en-US" smtClean="0"/>
              <a:t>.</a:t>
            </a:r>
          </a:p>
          <a:p>
            <a:pPr lvl="1"/>
            <a:r>
              <a:rPr lang="en-US" smtClean="0"/>
              <a:t>Phát triển các sản phẩm ứng dụng có liên quan đến học máy.</a:t>
            </a:r>
          </a:p>
          <a:p>
            <a:r>
              <a:rPr lang="en-US" smtClean="0"/>
              <a:t>Phương pháp chuyển giao</a:t>
            </a:r>
          </a:p>
          <a:p>
            <a:pPr lvl="1"/>
            <a:r>
              <a:rPr lang="vi-VN" smtClean="0"/>
              <a:t>Báo </a:t>
            </a:r>
            <a:r>
              <a:rPr lang="vi-VN"/>
              <a:t>cáo tổng kết đề tài làm tài liệu tham khảo cho sinh viên đại học, học viên cao học chuyên ngành khoa học máy tính.</a:t>
            </a:r>
          </a:p>
          <a:p>
            <a:pPr lvl="1"/>
            <a:r>
              <a:rPr lang="vi-VN"/>
              <a:t>Công bố các kết quả trên một số tạp chí chuyên ngành, báo cáo tại các hội nghị, hội thảo khoa học chuyên ngành trong nước hoặc quốc tế.</a:t>
            </a:r>
          </a:p>
          <a:p>
            <a:r>
              <a:rPr lang="vi-VN"/>
              <a:t>Địa chỉ ứng </a:t>
            </a:r>
            <a:r>
              <a:rPr lang="vi-VN" smtClean="0"/>
              <a:t>dụng</a:t>
            </a:r>
            <a:endParaRPr lang="en-US" smtClean="0"/>
          </a:p>
          <a:p>
            <a:pPr lvl="1"/>
            <a:r>
              <a:rPr lang="vi-VN" smtClean="0"/>
              <a:t>Khoa </a:t>
            </a:r>
            <a:r>
              <a:rPr lang="vi-VN"/>
              <a:t>Công nghệ Thông tin của các trường đại học trong cả nước.</a:t>
            </a:r>
          </a:p>
          <a:p>
            <a:pPr lvl="1"/>
            <a:endParaRPr lang="vi-VN"/>
          </a:p>
        </p:txBody>
      </p:sp>
      <p:sp>
        <p:nvSpPr>
          <p:cNvPr id="4" name="Date Placeholder 3"/>
          <p:cNvSpPr>
            <a:spLocks noGrp="1"/>
          </p:cNvSpPr>
          <p:nvPr>
            <p:ph type="dt" sz="half" idx="10"/>
          </p:nvPr>
        </p:nvSpPr>
        <p:spPr/>
        <p:txBody>
          <a:bodyPr/>
          <a:lstStyle/>
          <a:p>
            <a:fld id="{6F2F7540-5298-4F35-BD09-616AFEDEAFFC}"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18</a:t>
            </a:fld>
            <a:endParaRPr lang="en-US"/>
          </a:p>
        </p:txBody>
      </p:sp>
    </p:spTree>
    <p:extLst>
      <p:ext uri="{BB962C8B-B14F-4D97-AF65-F5344CB8AC3E}">
        <p14:creationId xmlns:p14="http://schemas.microsoft.com/office/powerpoint/2010/main" val="2184665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KINH PHÍ THỰC HIỆN ĐỀ TÀI</a:t>
            </a:r>
            <a:endParaRPr lang="en-US"/>
          </a:p>
        </p:txBody>
      </p:sp>
      <p:sp>
        <p:nvSpPr>
          <p:cNvPr id="3" name="Content Placeholder 2"/>
          <p:cNvSpPr>
            <a:spLocks noGrp="1"/>
          </p:cNvSpPr>
          <p:nvPr>
            <p:ph idx="1"/>
          </p:nvPr>
        </p:nvSpPr>
        <p:spPr/>
        <p:txBody>
          <a:bodyPr/>
          <a:lstStyle/>
          <a:p>
            <a:r>
              <a:rPr lang="en-US" smtClean="0"/>
              <a:t>Tổng kinh phí: 60.000.000 đồng</a:t>
            </a:r>
          </a:p>
          <a:p>
            <a:pPr marL="0" indent="0" algn="ctr">
              <a:buNone/>
            </a:pPr>
            <a:r>
              <a:rPr lang="en-US" i="1" smtClean="0"/>
              <a:t>(Sáu mươi triệu đồng chẵn)</a:t>
            </a:r>
          </a:p>
          <a:p>
            <a:pPr marL="0" indent="0" algn="ctr">
              <a:buNone/>
            </a:pPr>
            <a:endParaRPr lang="en-US" i="1" smtClean="0"/>
          </a:p>
          <a:p>
            <a:r>
              <a:rPr lang="en-US" smtClean="0"/>
              <a:t>Nguồn kinh phí:</a:t>
            </a:r>
            <a:endParaRPr lang="vi-VN"/>
          </a:p>
          <a:p>
            <a:pPr lvl="1">
              <a:lnSpc>
                <a:spcPct val="120000"/>
              </a:lnSpc>
              <a:spcBef>
                <a:spcPts val="400"/>
              </a:spcBef>
              <a:spcAft>
                <a:spcPts val="400"/>
              </a:spcAft>
            </a:pPr>
            <a:r>
              <a:rPr lang="en-US" smtClean="0"/>
              <a:t>Ngân sách nhà nước: 60.000.000 đồng </a:t>
            </a:r>
            <a:r>
              <a:rPr lang="vi-VN" i="1"/>
              <a:t>(Sáu mươi triệu </a:t>
            </a:r>
            <a:r>
              <a:rPr lang="vi-VN" i="1" smtClean="0"/>
              <a:t>đồng</a:t>
            </a:r>
            <a:r>
              <a:rPr lang="en-US" i="1" smtClean="0"/>
              <a:t>)</a:t>
            </a:r>
          </a:p>
          <a:p>
            <a:pPr lvl="1">
              <a:lnSpc>
                <a:spcPct val="120000"/>
              </a:lnSpc>
              <a:spcBef>
                <a:spcPts val="400"/>
              </a:spcBef>
              <a:spcAft>
                <a:spcPts val="400"/>
              </a:spcAft>
            </a:pPr>
            <a:r>
              <a:rPr lang="en-US" smtClean="0"/>
              <a:t>Các nguồn khác:         0 đồng </a:t>
            </a:r>
            <a:r>
              <a:rPr lang="en-US" i="1" smtClean="0"/>
              <a:t>(Không đồng)</a:t>
            </a:r>
          </a:p>
          <a:p>
            <a:r>
              <a:rPr lang="vi-VN"/>
              <a:t>Nhu cầu kinh phí từng năm:</a:t>
            </a:r>
          </a:p>
          <a:p>
            <a:pPr lvl="1">
              <a:lnSpc>
                <a:spcPct val="120000"/>
              </a:lnSpc>
              <a:spcBef>
                <a:spcPts val="400"/>
              </a:spcBef>
              <a:spcAft>
                <a:spcPts val="400"/>
              </a:spcAft>
            </a:pPr>
            <a:r>
              <a:rPr lang="vi-VN" smtClean="0"/>
              <a:t>Năm </a:t>
            </a:r>
            <a:r>
              <a:rPr lang="vi-VN"/>
              <a:t>2013: 35.000.000 đồng </a:t>
            </a:r>
            <a:r>
              <a:rPr lang="vi-VN" i="1"/>
              <a:t>(Ba mươi lăm triệu đồng chẵn)</a:t>
            </a:r>
          </a:p>
          <a:p>
            <a:pPr lvl="1">
              <a:lnSpc>
                <a:spcPct val="120000"/>
              </a:lnSpc>
              <a:spcBef>
                <a:spcPts val="400"/>
              </a:spcBef>
              <a:spcAft>
                <a:spcPts val="400"/>
              </a:spcAft>
            </a:pPr>
            <a:r>
              <a:rPr lang="vi-VN" smtClean="0"/>
              <a:t>Năm </a:t>
            </a:r>
            <a:r>
              <a:rPr lang="vi-VN"/>
              <a:t>2014: 25.000.000 đồng </a:t>
            </a:r>
            <a:r>
              <a:rPr lang="vi-VN" i="1"/>
              <a:t>(Hai mươi lăm triệu đồng chẵn</a:t>
            </a:r>
            <a:r>
              <a:rPr lang="vi-VN" i="1" smtClean="0"/>
              <a:t>)</a:t>
            </a:r>
            <a:endParaRPr lang="en-US" smtClean="0"/>
          </a:p>
        </p:txBody>
      </p:sp>
      <p:sp>
        <p:nvSpPr>
          <p:cNvPr id="4" name="Date Placeholder 3"/>
          <p:cNvSpPr>
            <a:spLocks noGrp="1"/>
          </p:cNvSpPr>
          <p:nvPr>
            <p:ph type="dt" sz="half" idx="10"/>
          </p:nvPr>
        </p:nvSpPr>
        <p:spPr/>
        <p:txBody>
          <a:bodyPr/>
          <a:lstStyle/>
          <a:p>
            <a:fld id="{648CA65E-6DAE-4BC4-84C9-7007B624B54E}"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19</a:t>
            </a:fld>
            <a:endParaRPr lang="en-US"/>
          </a:p>
        </p:txBody>
      </p:sp>
    </p:spTree>
    <p:extLst>
      <p:ext uri="{BB962C8B-B14F-4D97-AF65-F5344CB8AC3E}">
        <p14:creationId xmlns:p14="http://schemas.microsoft.com/office/powerpoint/2010/main" val="466021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THÔNG TIN CHUNG</a:t>
            </a:r>
            <a:endParaRPr lang="en-US"/>
          </a:p>
        </p:txBody>
      </p:sp>
      <p:sp>
        <p:nvSpPr>
          <p:cNvPr id="3" name="Content Placeholder 2"/>
          <p:cNvSpPr>
            <a:spLocks noGrp="1"/>
          </p:cNvSpPr>
          <p:nvPr>
            <p:ph idx="1"/>
          </p:nvPr>
        </p:nvSpPr>
        <p:spPr/>
        <p:txBody>
          <a:bodyPr/>
          <a:lstStyle/>
          <a:p>
            <a:r>
              <a:rPr lang="en-US" smtClean="0">
                <a:solidFill>
                  <a:srgbClr val="0070C0"/>
                </a:solidFill>
              </a:rPr>
              <a:t>Lĩnh vực nghiên cứu: Tự nhiên</a:t>
            </a:r>
          </a:p>
          <a:p>
            <a:r>
              <a:rPr lang="en-US" smtClean="0"/>
              <a:t>Loại hình nghiên cứu: Cơ bản</a:t>
            </a:r>
          </a:p>
          <a:p>
            <a:r>
              <a:rPr lang="en-US" smtClean="0">
                <a:solidFill>
                  <a:srgbClr val="0070C0"/>
                </a:solidFill>
              </a:rPr>
              <a:t>Thời gian thực hiện: 24 tháng (01/01/2013 – 31/12/2014)</a:t>
            </a:r>
          </a:p>
          <a:p>
            <a:r>
              <a:rPr lang="en-US" smtClean="0"/>
              <a:t>Người chủ trì: Trần Thanh Lương - Khoa CNTT</a:t>
            </a:r>
            <a:endParaRPr lang="en-US" smtClean="0">
              <a:solidFill>
                <a:srgbClr val="0070C0"/>
              </a:solidFill>
            </a:endParaRPr>
          </a:p>
          <a:p>
            <a:r>
              <a:rPr lang="en-US" smtClean="0">
                <a:solidFill>
                  <a:srgbClr val="0070C0"/>
                </a:solidFill>
              </a:rPr>
              <a:t>Cơ quan chủ trì: Trường Đại học Khoa học</a:t>
            </a:r>
          </a:p>
          <a:p>
            <a:endParaRPr lang="en-US" smtClean="0">
              <a:solidFill>
                <a:srgbClr val="0070C0"/>
              </a:solidFill>
            </a:endParaRPr>
          </a:p>
        </p:txBody>
      </p:sp>
      <p:sp>
        <p:nvSpPr>
          <p:cNvPr id="4" name="Date Placeholder 3"/>
          <p:cNvSpPr>
            <a:spLocks noGrp="1"/>
          </p:cNvSpPr>
          <p:nvPr>
            <p:ph type="dt" sz="half" idx="10"/>
          </p:nvPr>
        </p:nvSpPr>
        <p:spPr/>
        <p:txBody>
          <a:bodyPr/>
          <a:lstStyle/>
          <a:p>
            <a:fld id="{667527AB-0691-4873-A56C-5776F9DD7A3D}"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2</a:t>
            </a:fld>
            <a:endParaRPr lang="en-US"/>
          </a:p>
        </p:txBody>
      </p:sp>
    </p:spTree>
    <p:extLst>
      <p:ext uri="{BB962C8B-B14F-4D97-AF65-F5344CB8AC3E}">
        <p14:creationId xmlns:p14="http://schemas.microsoft.com/office/powerpoint/2010/main" val="3849285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DỰ TRÙ CHI</a:t>
            </a:r>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34089072"/>
              </p:ext>
            </p:extLst>
          </p:nvPr>
        </p:nvGraphicFramePr>
        <p:xfrm>
          <a:off x="119742" y="932547"/>
          <a:ext cx="8915400" cy="5638797"/>
        </p:xfrm>
        <a:graphic>
          <a:graphicData uri="http://schemas.openxmlformats.org/drawingml/2006/table">
            <a:tbl>
              <a:tblPr firstRow="1" firstCol="1" bandRow="1">
                <a:tableStyleId>{5C22544A-7EE6-4342-B048-85BDC9FD1C3A}</a:tableStyleId>
              </a:tblPr>
              <a:tblGrid>
                <a:gridCol w="457200"/>
                <a:gridCol w="6934200"/>
                <a:gridCol w="1524000"/>
              </a:tblGrid>
              <a:tr h="578580">
                <a:tc>
                  <a:txBody>
                    <a:bodyPr/>
                    <a:lstStyle/>
                    <a:p>
                      <a:pPr algn="ctr">
                        <a:lnSpc>
                          <a:spcPct val="115000"/>
                        </a:lnSpc>
                        <a:spcBef>
                          <a:spcPts val="200"/>
                        </a:spcBef>
                        <a:spcAft>
                          <a:spcPts val="200"/>
                        </a:spcAft>
                      </a:pPr>
                      <a:r>
                        <a:rPr lang="en-US" sz="1600" smtClean="0">
                          <a:effectLst/>
                        </a:rPr>
                        <a:t>TT</a:t>
                      </a:r>
                      <a:endParaRPr lang="en-US" sz="1600">
                        <a:effectLst/>
                        <a:latin typeface="Times New Roman"/>
                        <a:ea typeface="Calibri"/>
                        <a:cs typeface="Times New Roman"/>
                      </a:endParaRPr>
                    </a:p>
                  </a:txBody>
                  <a:tcPr marL="53899" marR="53899" marT="0" marB="0" anchor="ctr"/>
                </a:tc>
                <a:tc>
                  <a:txBody>
                    <a:bodyPr/>
                    <a:lstStyle/>
                    <a:p>
                      <a:pPr algn="ctr">
                        <a:lnSpc>
                          <a:spcPct val="115000"/>
                        </a:lnSpc>
                        <a:spcBef>
                          <a:spcPts val="200"/>
                        </a:spcBef>
                        <a:spcAft>
                          <a:spcPts val="200"/>
                        </a:spcAft>
                      </a:pPr>
                      <a:r>
                        <a:rPr lang="en-US" sz="1600">
                          <a:effectLst/>
                        </a:rPr>
                        <a:t>Mục chi</a:t>
                      </a:r>
                      <a:endParaRPr lang="en-US" sz="1600">
                        <a:effectLst/>
                        <a:latin typeface="Times New Roman"/>
                        <a:ea typeface="Calibri"/>
                        <a:cs typeface="Times New Roman"/>
                      </a:endParaRPr>
                    </a:p>
                  </a:txBody>
                  <a:tcPr marL="53899" marR="53899" marT="0" marB="0" anchor="ctr"/>
                </a:tc>
                <a:tc>
                  <a:txBody>
                    <a:bodyPr/>
                    <a:lstStyle/>
                    <a:p>
                      <a:pPr algn="ctr">
                        <a:lnSpc>
                          <a:spcPct val="115000"/>
                        </a:lnSpc>
                        <a:spcBef>
                          <a:spcPts val="200"/>
                        </a:spcBef>
                        <a:spcAft>
                          <a:spcPts val="200"/>
                        </a:spcAft>
                      </a:pPr>
                      <a:r>
                        <a:rPr lang="en-US" sz="1600">
                          <a:effectLst/>
                        </a:rPr>
                        <a:t>Số tiền </a:t>
                      </a:r>
                      <a:br>
                        <a:rPr lang="en-US" sz="1600">
                          <a:effectLst/>
                        </a:rPr>
                      </a:br>
                      <a:r>
                        <a:rPr lang="en-US" sz="1600">
                          <a:effectLst/>
                        </a:rPr>
                        <a:t>(</a:t>
                      </a:r>
                      <a:r>
                        <a:rPr lang="en-US" sz="1600" smtClean="0">
                          <a:effectLst/>
                        </a:rPr>
                        <a:t>triệu</a:t>
                      </a:r>
                      <a:r>
                        <a:rPr lang="en-US" sz="1600" baseline="0" smtClean="0">
                          <a:effectLst/>
                        </a:rPr>
                        <a:t> </a:t>
                      </a:r>
                      <a:r>
                        <a:rPr lang="en-US" sz="1600" smtClean="0">
                          <a:effectLst/>
                        </a:rPr>
                        <a:t>đồng</a:t>
                      </a:r>
                      <a:r>
                        <a:rPr lang="en-US" sz="1600">
                          <a:effectLst/>
                        </a:rPr>
                        <a:t>)</a:t>
                      </a:r>
                      <a:endParaRPr lang="en-US" sz="1600">
                        <a:effectLst/>
                        <a:latin typeface="Times New Roman"/>
                        <a:ea typeface="Calibri"/>
                        <a:cs typeface="Times New Roman"/>
                      </a:endParaRPr>
                    </a:p>
                  </a:txBody>
                  <a:tcPr marL="53899" marR="53899" marT="0" marB="0" anchor="ctr"/>
                </a:tc>
              </a:tr>
              <a:tr h="289290">
                <a:tc>
                  <a:txBody>
                    <a:bodyPr/>
                    <a:lstStyle/>
                    <a:p>
                      <a:pPr algn="ctr">
                        <a:lnSpc>
                          <a:spcPct val="115000"/>
                        </a:lnSpc>
                        <a:spcBef>
                          <a:spcPts val="200"/>
                        </a:spcBef>
                        <a:spcAft>
                          <a:spcPts val="200"/>
                        </a:spcAft>
                      </a:pPr>
                      <a:r>
                        <a:rPr lang="en-US" sz="1600">
                          <a:effectLst/>
                        </a:rPr>
                        <a:t>1</a:t>
                      </a:r>
                      <a:endParaRPr lang="en-US" sz="1600">
                        <a:effectLst/>
                        <a:latin typeface="Times New Roman"/>
                        <a:ea typeface="Calibri"/>
                        <a:cs typeface="Times New Roman"/>
                      </a:endParaRPr>
                    </a:p>
                  </a:txBody>
                  <a:tcPr marL="53899" marR="53899" marT="0" marB="0"/>
                </a:tc>
                <a:tc>
                  <a:txBody>
                    <a:bodyPr/>
                    <a:lstStyle/>
                    <a:p>
                      <a:pPr algn="just">
                        <a:lnSpc>
                          <a:spcPct val="115000"/>
                        </a:lnSpc>
                        <a:spcBef>
                          <a:spcPts val="200"/>
                        </a:spcBef>
                        <a:spcAft>
                          <a:spcPts val="200"/>
                        </a:spcAft>
                      </a:pPr>
                      <a:r>
                        <a:rPr lang="en-US" sz="1600" b="1">
                          <a:solidFill>
                            <a:schemeClr val="tx2">
                              <a:lumMod val="10000"/>
                            </a:schemeClr>
                          </a:solidFill>
                          <a:effectLst/>
                        </a:rPr>
                        <a:t>Thuê khoán chuyên môn</a:t>
                      </a:r>
                      <a:endParaRPr lang="en-US" sz="1600" b="1">
                        <a:solidFill>
                          <a:schemeClr val="tx2">
                            <a:lumMod val="10000"/>
                          </a:schemeClr>
                        </a:solidFill>
                        <a:effectLst/>
                        <a:latin typeface="Times New Roman"/>
                        <a:ea typeface="Calibri"/>
                        <a:cs typeface="Times New Roman"/>
                      </a:endParaRPr>
                    </a:p>
                  </a:txBody>
                  <a:tcPr marL="53899" marR="53899" marT="0" marB="0"/>
                </a:tc>
                <a:tc>
                  <a:txBody>
                    <a:bodyPr/>
                    <a:lstStyle/>
                    <a:p>
                      <a:pPr algn="ctr">
                        <a:lnSpc>
                          <a:spcPct val="115000"/>
                        </a:lnSpc>
                        <a:spcBef>
                          <a:spcPts val="200"/>
                        </a:spcBef>
                        <a:spcAft>
                          <a:spcPts val="200"/>
                        </a:spcAft>
                      </a:pPr>
                      <a:r>
                        <a:rPr lang="en-US" sz="1600" b="1">
                          <a:solidFill>
                            <a:schemeClr val="tx2">
                              <a:lumMod val="10000"/>
                            </a:schemeClr>
                          </a:solidFill>
                          <a:effectLst/>
                        </a:rPr>
                        <a:t>41.0</a:t>
                      </a:r>
                      <a:endParaRPr lang="en-US" sz="1600" b="1">
                        <a:solidFill>
                          <a:schemeClr val="tx2">
                            <a:lumMod val="10000"/>
                          </a:schemeClr>
                        </a:solidFill>
                        <a:effectLst/>
                        <a:latin typeface="Times New Roman"/>
                        <a:ea typeface="Calibri"/>
                        <a:cs typeface="Times New Roman"/>
                      </a:endParaRPr>
                    </a:p>
                  </a:txBody>
                  <a:tcPr marL="53899" marR="53899" marT="0" marB="0"/>
                </a:tc>
              </a:tr>
              <a:tr h="289290">
                <a:tc rowSpan="6">
                  <a:txBody>
                    <a:bodyPr/>
                    <a:lstStyle/>
                    <a:p>
                      <a:pPr algn="ctr">
                        <a:lnSpc>
                          <a:spcPct val="115000"/>
                        </a:lnSpc>
                        <a:spcBef>
                          <a:spcPts val="200"/>
                        </a:spcBef>
                        <a:spcAft>
                          <a:spcPts val="200"/>
                        </a:spcAft>
                      </a:pPr>
                      <a:r>
                        <a:rPr lang="en-US" sz="1600">
                          <a:effectLst/>
                        </a:rPr>
                        <a:t> </a:t>
                      </a:r>
                      <a:endParaRPr lang="en-US" sz="1600">
                        <a:effectLst/>
                        <a:latin typeface="Times New Roman"/>
                        <a:ea typeface="Calibri"/>
                        <a:cs typeface="Times New Roman"/>
                      </a:endParaRPr>
                    </a:p>
                  </a:txBody>
                  <a:tcPr marL="53899" marR="53899" marT="0" marB="0" anchor="ctr"/>
                </a:tc>
                <a:tc>
                  <a:txBody>
                    <a:bodyPr/>
                    <a:lstStyle/>
                    <a:p>
                      <a:pPr marL="465138" lvl="0" indent="-233363" algn="just">
                        <a:lnSpc>
                          <a:spcPct val="115000"/>
                        </a:lnSpc>
                        <a:spcBef>
                          <a:spcPts val="200"/>
                        </a:spcBef>
                        <a:spcAft>
                          <a:spcPts val="200"/>
                        </a:spcAft>
                        <a:buFont typeface="Symbol"/>
                        <a:buChar char=""/>
                      </a:pPr>
                      <a:r>
                        <a:rPr lang="en-US" sz="1600">
                          <a:solidFill>
                            <a:srgbClr val="C00000"/>
                          </a:solidFill>
                          <a:effectLst/>
                        </a:rPr>
                        <a:t>Tổng hợp về cơ sở lý thuyết</a:t>
                      </a:r>
                      <a:endParaRPr lang="en-US" sz="1600">
                        <a:solidFill>
                          <a:srgbClr val="C00000"/>
                        </a:solidFill>
                        <a:effectLst/>
                        <a:latin typeface="Times New Roman"/>
                        <a:ea typeface="Calibri"/>
                        <a:cs typeface="Times New Roman"/>
                      </a:endParaRPr>
                    </a:p>
                  </a:txBody>
                  <a:tcPr marL="53899" marR="53899" marT="0" marB="0" anchor="ctr"/>
                </a:tc>
                <a:tc>
                  <a:txBody>
                    <a:bodyPr/>
                    <a:lstStyle/>
                    <a:p>
                      <a:pPr algn="ctr">
                        <a:lnSpc>
                          <a:spcPct val="115000"/>
                        </a:lnSpc>
                        <a:spcBef>
                          <a:spcPts val="200"/>
                        </a:spcBef>
                        <a:spcAft>
                          <a:spcPts val="200"/>
                        </a:spcAft>
                      </a:pPr>
                      <a:r>
                        <a:rPr lang="en-US" sz="1600">
                          <a:solidFill>
                            <a:schemeClr val="tx2">
                              <a:lumMod val="10000"/>
                            </a:schemeClr>
                          </a:solidFill>
                          <a:effectLst/>
                        </a:rPr>
                        <a:t>7.0</a:t>
                      </a:r>
                      <a:endParaRPr lang="en-US" sz="1600">
                        <a:solidFill>
                          <a:schemeClr val="tx2">
                            <a:lumMod val="10000"/>
                          </a:schemeClr>
                        </a:solidFill>
                        <a:effectLst/>
                        <a:latin typeface="Times New Roman"/>
                        <a:ea typeface="Calibri"/>
                        <a:cs typeface="Times New Roman"/>
                      </a:endParaRPr>
                    </a:p>
                  </a:txBody>
                  <a:tcPr marL="53899" marR="53899" marT="0" marB="0" anchor="ctr"/>
                </a:tc>
              </a:tr>
              <a:tr h="289290">
                <a:tc vMerge="1">
                  <a:txBody>
                    <a:bodyPr/>
                    <a:lstStyle/>
                    <a:p>
                      <a:endParaRPr lang="en-US"/>
                    </a:p>
                  </a:txBody>
                  <a:tcPr/>
                </a:tc>
                <a:tc>
                  <a:txBody>
                    <a:bodyPr/>
                    <a:lstStyle/>
                    <a:p>
                      <a:pPr marL="465138" lvl="0" indent="-233363" algn="just" defTabSz="914400" rtl="0" eaLnBrk="1" latinLnBrk="0" hangingPunct="1">
                        <a:lnSpc>
                          <a:spcPct val="115000"/>
                        </a:lnSpc>
                        <a:spcBef>
                          <a:spcPts val="200"/>
                        </a:spcBef>
                        <a:spcAft>
                          <a:spcPts val="200"/>
                        </a:spcAft>
                        <a:buFont typeface="Symbol"/>
                        <a:buChar char=""/>
                      </a:pPr>
                      <a:r>
                        <a:rPr lang="en-US" sz="1600" kern="1200">
                          <a:solidFill>
                            <a:srgbClr val="C00000"/>
                          </a:solidFill>
                          <a:effectLst/>
                          <a:latin typeface="+mn-lt"/>
                          <a:ea typeface="+mn-ea"/>
                          <a:cs typeface="+mn-cs"/>
                        </a:rPr>
                        <a:t>Xây dựng thuật toán</a:t>
                      </a:r>
                    </a:p>
                  </a:txBody>
                  <a:tcPr marL="53899" marR="53899" marT="0" marB="0" anchor="ctr"/>
                </a:tc>
                <a:tc>
                  <a:txBody>
                    <a:bodyPr/>
                    <a:lstStyle/>
                    <a:p>
                      <a:pPr algn="ctr">
                        <a:lnSpc>
                          <a:spcPct val="115000"/>
                        </a:lnSpc>
                        <a:spcBef>
                          <a:spcPts val="200"/>
                        </a:spcBef>
                        <a:spcAft>
                          <a:spcPts val="200"/>
                        </a:spcAft>
                      </a:pPr>
                      <a:r>
                        <a:rPr lang="en-US" sz="1600">
                          <a:solidFill>
                            <a:schemeClr val="tx2">
                              <a:lumMod val="10000"/>
                            </a:schemeClr>
                          </a:solidFill>
                          <a:effectLst/>
                        </a:rPr>
                        <a:t>8.0</a:t>
                      </a:r>
                      <a:endParaRPr lang="en-US" sz="1600">
                        <a:solidFill>
                          <a:schemeClr val="tx2">
                            <a:lumMod val="10000"/>
                          </a:schemeClr>
                        </a:solidFill>
                        <a:effectLst/>
                        <a:latin typeface="Times New Roman"/>
                        <a:ea typeface="Calibri"/>
                        <a:cs typeface="Times New Roman"/>
                      </a:endParaRPr>
                    </a:p>
                  </a:txBody>
                  <a:tcPr marL="53899" marR="53899" marT="0" marB="0" anchor="ctr"/>
                </a:tc>
              </a:tr>
              <a:tr h="289290">
                <a:tc vMerge="1">
                  <a:txBody>
                    <a:bodyPr/>
                    <a:lstStyle/>
                    <a:p>
                      <a:endParaRPr lang="en-US"/>
                    </a:p>
                  </a:txBody>
                  <a:tcPr/>
                </a:tc>
                <a:tc>
                  <a:txBody>
                    <a:bodyPr/>
                    <a:lstStyle/>
                    <a:p>
                      <a:pPr marL="465138" lvl="0" indent="-233363" algn="just" defTabSz="914400" rtl="0" eaLnBrk="1" latinLnBrk="0" hangingPunct="1">
                        <a:lnSpc>
                          <a:spcPct val="115000"/>
                        </a:lnSpc>
                        <a:spcBef>
                          <a:spcPts val="200"/>
                        </a:spcBef>
                        <a:spcAft>
                          <a:spcPts val="200"/>
                        </a:spcAft>
                        <a:buFont typeface="Symbol"/>
                        <a:buChar char=""/>
                      </a:pPr>
                      <a:r>
                        <a:rPr lang="en-US" sz="1600" kern="1200">
                          <a:solidFill>
                            <a:srgbClr val="C00000"/>
                          </a:solidFill>
                          <a:effectLst/>
                          <a:latin typeface="+mn-lt"/>
                          <a:ea typeface="+mn-ea"/>
                          <a:cs typeface="+mn-cs"/>
                        </a:rPr>
                        <a:t>Thu thập và xây dựng các bộ dữ liệu thử nghiệm</a:t>
                      </a:r>
                    </a:p>
                  </a:txBody>
                  <a:tcPr marL="53899" marR="53899" marT="0" marB="0" anchor="ctr"/>
                </a:tc>
                <a:tc>
                  <a:txBody>
                    <a:bodyPr/>
                    <a:lstStyle/>
                    <a:p>
                      <a:pPr algn="ctr">
                        <a:lnSpc>
                          <a:spcPct val="115000"/>
                        </a:lnSpc>
                        <a:spcBef>
                          <a:spcPts val="200"/>
                        </a:spcBef>
                        <a:spcAft>
                          <a:spcPts val="200"/>
                        </a:spcAft>
                      </a:pPr>
                      <a:r>
                        <a:rPr lang="en-US" sz="1600">
                          <a:solidFill>
                            <a:schemeClr val="tx2">
                              <a:lumMod val="10000"/>
                            </a:schemeClr>
                          </a:solidFill>
                          <a:effectLst/>
                        </a:rPr>
                        <a:t>6.0</a:t>
                      </a:r>
                      <a:endParaRPr lang="en-US" sz="1600">
                        <a:solidFill>
                          <a:schemeClr val="tx2">
                            <a:lumMod val="10000"/>
                          </a:schemeClr>
                        </a:solidFill>
                        <a:effectLst/>
                        <a:latin typeface="Times New Roman"/>
                        <a:ea typeface="Calibri"/>
                        <a:cs typeface="Times New Roman"/>
                      </a:endParaRPr>
                    </a:p>
                  </a:txBody>
                  <a:tcPr marL="53899" marR="53899" marT="0" marB="0" anchor="ctr"/>
                </a:tc>
              </a:tr>
              <a:tr h="289290">
                <a:tc vMerge="1">
                  <a:txBody>
                    <a:bodyPr/>
                    <a:lstStyle/>
                    <a:p>
                      <a:endParaRPr lang="en-US"/>
                    </a:p>
                  </a:txBody>
                  <a:tcPr/>
                </a:tc>
                <a:tc>
                  <a:txBody>
                    <a:bodyPr/>
                    <a:lstStyle/>
                    <a:p>
                      <a:pPr marL="465138" lvl="0" indent="-233363" algn="just" defTabSz="914400" rtl="0" eaLnBrk="1" latinLnBrk="0" hangingPunct="1">
                        <a:lnSpc>
                          <a:spcPct val="115000"/>
                        </a:lnSpc>
                        <a:spcBef>
                          <a:spcPts val="200"/>
                        </a:spcBef>
                        <a:spcAft>
                          <a:spcPts val="200"/>
                        </a:spcAft>
                        <a:buFont typeface="Symbol"/>
                        <a:buChar char=""/>
                      </a:pPr>
                      <a:r>
                        <a:rPr lang="en-US" sz="1600" kern="1200">
                          <a:solidFill>
                            <a:srgbClr val="C00000"/>
                          </a:solidFill>
                          <a:effectLst/>
                          <a:latin typeface="+mn-lt"/>
                          <a:ea typeface="+mn-ea"/>
                          <a:cs typeface="+mn-cs"/>
                        </a:rPr>
                        <a:t>Cài đặt thuật toán thực nghiệm</a:t>
                      </a:r>
                    </a:p>
                  </a:txBody>
                  <a:tcPr marL="53899" marR="53899" marT="0" marB="0" anchor="ctr"/>
                </a:tc>
                <a:tc>
                  <a:txBody>
                    <a:bodyPr/>
                    <a:lstStyle/>
                    <a:p>
                      <a:pPr algn="ctr">
                        <a:lnSpc>
                          <a:spcPct val="115000"/>
                        </a:lnSpc>
                        <a:spcBef>
                          <a:spcPts val="200"/>
                        </a:spcBef>
                        <a:spcAft>
                          <a:spcPts val="200"/>
                        </a:spcAft>
                      </a:pPr>
                      <a:r>
                        <a:rPr lang="en-US" sz="1600">
                          <a:solidFill>
                            <a:schemeClr val="tx2">
                              <a:lumMod val="10000"/>
                            </a:schemeClr>
                          </a:solidFill>
                          <a:effectLst/>
                        </a:rPr>
                        <a:t>7.0</a:t>
                      </a:r>
                      <a:endParaRPr lang="en-US" sz="1600">
                        <a:solidFill>
                          <a:schemeClr val="tx2">
                            <a:lumMod val="10000"/>
                          </a:schemeClr>
                        </a:solidFill>
                        <a:effectLst/>
                        <a:latin typeface="Times New Roman"/>
                        <a:ea typeface="Calibri"/>
                        <a:cs typeface="Times New Roman"/>
                      </a:endParaRPr>
                    </a:p>
                  </a:txBody>
                  <a:tcPr marL="53899" marR="53899" marT="0" marB="0" anchor="ctr"/>
                </a:tc>
              </a:tr>
              <a:tr h="289290">
                <a:tc vMerge="1">
                  <a:txBody>
                    <a:bodyPr/>
                    <a:lstStyle/>
                    <a:p>
                      <a:endParaRPr lang="en-US"/>
                    </a:p>
                  </a:txBody>
                  <a:tcPr/>
                </a:tc>
                <a:tc>
                  <a:txBody>
                    <a:bodyPr/>
                    <a:lstStyle/>
                    <a:p>
                      <a:pPr marL="465138" lvl="0" indent="-233363" algn="just" defTabSz="914400" rtl="0" eaLnBrk="1" latinLnBrk="0" hangingPunct="1">
                        <a:lnSpc>
                          <a:spcPct val="115000"/>
                        </a:lnSpc>
                        <a:spcBef>
                          <a:spcPts val="200"/>
                        </a:spcBef>
                        <a:spcAft>
                          <a:spcPts val="200"/>
                        </a:spcAft>
                        <a:buFont typeface="Symbol"/>
                        <a:buChar char=""/>
                      </a:pPr>
                      <a:r>
                        <a:rPr lang="en-US" sz="1600" kern="1200">
                          <a:solidFill>
                            <a:srgbClr val="C00000"/>
                          </a:solidFill>
                          <a:effectLst/>
                          <a:latin typeface="+mn-lt"/>
                          <a:ea typeface="+mn-ea"/>
                          <a:cs typeface="+mn-cs"/>
                        </a:rPr>
                        <a:t>Đánh giá kết quả thực nghiệm</a:t>
                      </a:r>
                    </a:p>
                  </a:txBody>
                  <a:tcPr marL="53899" marR="53899" marT="0" marB="0" anchor="ctr"/>
                </a:tc>
                <a:tc>
                  <a:txBody>
                    <a:bodyPr/>
                    <a:lstStyle/>
                    <a:p>
                      <a:pPr algn="ctr">
                        <a:lnSpc>
                          <a:spcPct val="115000"/>
                        </a:lnSpc>
                        <a:spcBef>
                          <a:spcPts val="200"/>
                        </a:spcBef>
                        <a:spcAft>
                          <a:spcPts val="200"/>
                        </a:spcAft>
                      </a:pPr>
                      <a:r>
                        <a:rPr lang="en-US" sz="1600">
                          <a:solidFill>
                            <a:schemeClr val="tx2">
                              <a:lumMod val="10000"/>
                            </a:schemeClr>
                          </a:solidFill>
                          <a:effectLst/>
                        </a:rPr>
                        <a:t>7.0</a:t>
                      </a:r>
                      <a:endParaRPr lang="en-US" sz="1600">
                        <a:solidFill>
                          <a:schemeClr val="tx2">
                            <a:lumMod val="10000"/>
                          </a:schemeClr>
                        </a:solidFill>
                        <a:effectLst/>
                        <a:latin typeface="Times New Roman"/>
                        <a:ea typeface="Calibri"/>
                        <a:cs typeface="Times New Roman"/>
                      </a:endParaRPr>
                    </a:p>
                  </a:txBody>
                  <a:tcPr marL="53899" marR="53899" marT="0" marB="0" anchor="ctr"/>
                </a:tc>
              </a:tr>
              <a:tr h="289290">
                <a:tc vMerge="1">
                  <a:txBody>
                    <a:bodyPr/>
                    <a:lstStyle/>
                    <a:p>
                      <a:endParaRPr lang="en-US"/>
                    </a:p>
                  </a:txBody>
                  <a:tcPr/>
                </a:tc>
                <a:tc>
                  <a:txBody>
                    <a:bodyPr/>
                    <a:lstStyle/>
                    <a:p>
                      <a:pPr marL="465138" lvl="0" indent="-233363" algn="just" defTabSz="914400" rtl="0" eaLnBrk="1" latinLnBrk="0" hangingPunct="1">
                        <a:lnSpc>
                          <a:spcPct val="115000"/>
                        </a:lnSpc>
                        <a:spcBef>
                          <a:spcPts val="200"/>
                        </a:spcBef>
                        <a:spcAft>
                          <a:spcPts val="200"/>
                        </a:spcAft>
                        <a:buFont typeface="Symbol"/>
                        <a:buChar char=""/>
                      </a:pPr>
                      <a:r>
                        <a:rPr lang="en-US" sz="1600" kern="1200">
                          <a:solidFill>
                            <a:srgbClr val="C00000"/>
                          </a:solidFill>
                          <a:effectLst/>
                          <a:latin typeface="+mn-lt"/>
                          <a:ea typeface="+mn-ea"/>
                          <a:cs typeface="+mn-cs"/>
                        </a:rPr>
                        <a:t>Lương chủ trì đề tài</a:t>
                      </a:r>
                    </a:p>
                  </a:txBody>
                  <a:tcPr marL="53899" marR="53899" marT="0" marB="0" anchor="ctr"/>
                </a:tc>
                <a:tc>
                  <a:txBody>
                    <a:bodyPr/>
                    <a:lstStyle/>
                    <a:p>
                      <a:pPr algn="ctr">
                        <a:lnSpc>
                          <a:spcPct val="115000"/>
                        </a:lnSpc>
                        <a:spcBef>
                          <a:spcPts val="200"/>
                        </a:spcBef>
                        <a:spcAft>
                          <a:spcPts val="200"/>
                        </a:spcAft>
                      </a:pPr>
                      <a:r>
                        <a:rPr lang="en-US" sz="1600">
                          <a:solidFill>
                            <a:schemeClr val="tx2">
                              <a:lumMod val="10000"/>
                            </a:schemeClr>
                          </a:solidFill>
                          <a:effectLst/>
                        </a:rPr>
                        <a:t>6.0</a:t>
                      </a:r>
                      <a:endParaRPr lang="en-US" sz="1600">
                        <a:solidFill>
                          <a:schemeClr val="tx2">
                            <a:lumMod val="10000"/>
                          </a:schemeClr>
                        </a:solidFill>
                        <a:effectLst/>
                        <a:latin typeface="Times New Roman"/>
                        <a:ea typeface="Calibri"/>
                        <a:cs typeface="Times New Roman"/>
                      </a:endParaRPr>
                    </a:p>
                  </a:txBody>
                  <a:tcPr marL="53899" marR="53899" marT="0" marB="0" anchor="ctr"/>
                </a:tc>
              </a:tr>
              <a:tr h="289290">
                <a:tc>
                  <a:txBody>
                    <a:bodyPr/>
                    <a:lstStyle/>
                    <a:p>
                      <a:pPr algn="ctr">
                        <a:lnSpc>
                          <a:spcPct val="115000"/>
                        </a:lnSpc>
                        <a:spcBef>
                          <a:spcPts val="200"/>
                        </a:spcBef>
                        <a:spcAft>
                          <a:spcPts val="200"/>
                        </a:spcAft>
                      </a:pPr>
                      <a:r>
                        <a:rPr lang="en-US" sz="1600">
                          <a:effectLst/>
                        </a:rPr>
                        <a:t>2</a:t>
                      </a:r>
                      <a:endParaRPr lang="en-US" sz="1600">
                        <a:effectLst/>
                        <a:latin typeface="Times New Roman"/>
                        <a:ea typeface="Calibri"/>
                        <a:cs typeface="Times New Roman"/>
                      </a:endParaRPr>
                    </a:p>
                  </a:txBody>
                  <a:tcPr marL="53899" marR="53899" marT="0" marB="0"/>
                </a:tc>
                <a:tc>
                  <a:txBody>
                    <a:bodyPr/>
                    <a:lstStyle/>
                    <a:p>
                      <a:pPr algn="just">
                        <a:lnSpc>
                          <a:spcPct val="115000"/>
                        </a:lnSpc>
                        <a:spcBef>
                          <a:spcPts val="200"/>
                        </a:spcBef>
                        <a:spcAft>
                          <a:spcPts val="200"/>
                        </a:spcAft>
                      </a:pPr>
                      <a:r>
                        <a:rPr lang="en-US" sz="1600" b="1">
                          <a:solidFill>
                            <a:schemeClr val="tx2">
                              <a:lumMod val="10000"/>
                            </a:schemeClr>
                          </a:solidFill>
                          <a:effectLst/>
                        </a:rPr>
                        <a:t>Công tác phí: (Đi TP Hồ Chí Minh thu thập tài liệu)</a:t>
                      </a:r>
                      <a:endParaRPr lang="en-US" sz="1600" b="1">
                        <a:solidFill>
                          <a:schemeClr val="tx2">
                            <a:lumMod val="10000"/>
                          </a:schemeClr>
                        </a:solidFill>
                        <a:effectLst/>
                        <a:latin typeface="Times New Roman"/>
                        <a:ea typeface="Calibri"/>
                        <a:cs typeface="Times New Roman"/>
                      </a:endParaRPr>
                    </a:p>
                  </a:txBody>
                  <a:tcPr marL="53899" marR="53899" marT="0" marB="0"/>
                </a:tc>
                <a:tc>
                  <a:txBody>
                    <a:bodyPr/>
                    <a:lstStyle/>
                    <a:p>
                      <a:pPr algn="ctr">
                        <a:lnSpc>
                          <a:spcPct val="115000"/>
                        </a:lnSpc>
                        <a:spcBef>
                          <a:spcPts val="200"/>
                        </a:spcBef>
                        <a:spcAft>
                          <a:spcPts val="200"/>
                        </a:spcAft>
                      </a:pPr>
                      <a:r>
                        <a:rPr lang="en-US" sz="1600" b="1">
                          <a:solidFill>
                            <a:schemeClr val="tx2">
                              <a:lumMod val="10000"/>
                            </a:schemeClr>
                          </a:solidFill>
                          <a:effectLst/>
                        </a:rPr>
                        <a:t>4.0</a:t>
                      </a:r>
                      <a:endParaRPr lang="en-US" sz="1600" b="1">
                        <a:solidFill>
                          <a:schemeClr val="tx2">
                            <a:lumMod val="10000"/>
                          </a:schemeClr>
                        </a:solidFill>
                        <a:effectLst/>
                        <a:latin typeface="Times New Roman"/>
                        <a:ea typeface="Calibri"/>
                        <a:cs typeface="Times New Roman"/>
                      </a:endParaRPr>
                    </a:p>
                  </a:txBody>
                  <a:tcPr marL="53899" marR="53899" marT="0" marB="0"/>
                </a:tc>
              </a:tr>
              <a:tr h="289290">
                <a:tc>
                  <a:txBody>
                    <a:bodyPr/>
                    <a:lstStyle/>
                    <a:p>
                      <a:pPr algn="ctr">
                        <a:lnSpc>
                          <a:spcPct val="115000"/>
                        </a:lnSpc>
                        <a:spcBef>
                          <a:spcPts val="200"/>
                        </a:spcBef>
                        <a:spcAft>
                          <a:spcPts val="200"/>
                        </a:spcAft>
                      </a:pPr>
                      <a:r>
                        <a:rPr lang="en-US" sz="1600">
                          <a:effectLst/>
                        </a:rPr>
                        <a:t>3</a:t>
                      </a:r>
                      <a:endParaRPr lang="en-US" sz="1600">
                        <a:effectLst/>
                        <a:latin typeface="Times New Roman"/>
                        <a:ea typeface="Calibri"/>
                        <a:cs typeface="Times New Roman"/>
                      </a:endParaRPr>
                    </a:p>
                  </a:txBody>
                  <a:tcPr marL="53899" marR="53899" marT="0" marB="0"/>
                </a:tc>
                <a:tc>
                  <a:txBody>
                    <a:bodyPr/>
                    <a:lstStyle/>
                    <a:p>
                      <a:pPr algn="just">
                        <a:lnSpc>
                          <a:spcPct val="115000"/>
                        </a:lnSpc>
                        <a:spcBef>
                          <a:spcPts val="200"/>
                        </a:spcBef>
                        <a:spcAft>
                          <a:spcPts val="200"/>
                        </a:spcAft>
                      </a:pPr>
                      <a:r>
                        <a:rPr lang="en-US" sz="1600" b="1">
                          <a:solidFill>
                            <a:schemeClr val="tx2">
                              <a:lumMod val="10000"/>
                            </a:schemeClr>
                          </a:solidFill>
                          <a:effectLst/>
                        </a:rPr>
                        <a:t>Dự hội nghị, hội thảo, seminar hoa học</a:t>
                      </a:r>
                      <a:endParaRPr lang="en-US" sz="1600" b="1">
                        <a:solidFill>
                          <a:schemeClr val="tx2">
                            <a:lumMod val="10000"/>
                          </a:schemeClr>
                        </a:solidFill>
                        <a:effectLst/>
                        <a:latin typeface="Times New Roman"/>
                        <a:ea typeface="Calibri"/>
                        <a:cs typeface="Times New Roman"/>
                      </a:endParaRPr>
                    </a:p>
                  </a:txBody>
                  <a:tcPr marL="53899" marR="53899" marT="0" marB="0"/>
                </a:tc>
                <a:tc>
                  <a:txBody>
                    <a:bodyPr/>
                    <a:lstStyle/>
                    <a:p>
                      <a:pPr algn="ctr">
                        <a:lnSpc>
                          <a:spcPct val="115000"/>
                        </a:lnSpc>
                        <a:spcBef>
                          <a:spcPts val="200"/>
                        </a:spcBef>
                        <a:spcAft>
                          <a:spcPts val="200"/>
                        </a:spcAft>
                      </a:pPr>
                      <a:r>
                        <a:rPr lang="en-US" sz="1600" b="1">
                          <a:solidFill>
                            <a:schemeClr val="tx2">
                              <a:lumMod val="10000"/>
                            </a:schemeClr>
                          </a:solidFill>
                          <a:effectLst/>
                        </a:rPr>
                        <a:t>7.0</a:t>
                      </a:r>
                      <a:endParaRPr lang="en-US" sz="1600" b="1">
                        <a:solidFill>
                          <a:schemeClr val="tx2">
                            <a:lumMod val="10000"/>
                          </a:schemeClr>
                        </a:solidFill>
                        <a:effectLst/>
                        <a:latin typeface="Times New Roman"/>
                        <a:ea typeface="Calibri"/>
                        <a:cs typeface="Times New Roman"/>
                      </a:endParaRPr>
                    </a:p>
                  </a:txBody>
                  <a:tcPr marL="53899" marR="53899" marT="0" marB="0"/>
                </a:tc>
              </a:tr>
              <a:tr h="289290">
                <a:tc rowSpan="2">
                  <a:txBody>
                    <a:bodyPr/>
                    <a:lstStyle/>
                    <a:p>
                      <a:pPr algn="ctr">
                        <a:lnSpc>
                          <a:spcPct val="115000"/>
                        </a:lnSpc>
                        <a:spcBef>
                          <a:spcPts val="200"/>
                        </a:spcBef>
                        <a:spcAft>
                          <a:spcPts val="200"/>
                        </a:spcAft>
                      </a:pPr>
                      <a:r>
                        <a:rPr lang="en-US" sz="1600">
                          <a:effectLst/>
                        </a:rPr>
                        <a:t> </a:t>
                      </a:r>
                      <a:endParaRPr lang="en-US" sz="1600">
                        <a:effectLst/>
                        <a:latin typeface="Times New Roman"/>
                        <a:ea typeface="Calibri"/>
                        <a:cs typeface="Times New Roman"/>
                      </a:endParaRPr>
                    </a:p>
                  </a:txBody>
                  <a:tcPr marL="53899" marR="53899" marT="0" marB="0"/>
                </a:tc>
                <a:tc>
                  <a:txBody>
                    <a:bodyPr/>
                    <a:lstStyle/>
                    <a:p>
                      <a:pPr marL="465138" lvl="0" indent="-233363" algn="just" defTabSz="914400" rtl="0" eaLnBrk="1" latinLnBrk="0" hangingPunct="1">
                        <a:lnSpc>
                          <a:spcPct val="115000"/>
                        </a:lnSpc>
                        <a:spcBef>
                          <a:spcPts val="200"/>
                        </a:spcBef>
                        <a:spcAft>
                          <a:spcPts val="200"/>
                        </a:spcAft>
                        <a:buFont typeface="Symbol"/>
                        <a:buChar char=""/>
                      </a:pPr>
                      <a:r>
                        <a:rPr lang="en-US" sz="1600" kern="1200">
                          <a:solidFill>
                            <a:srgbClr val="C00000"/>
                          </a:solidFill>
                          <a:effectLst/>
                          <a:latin typeface="+mn-lt"/>
                          <a:ea typeface="+mn-ea"/>
                          <a:cs typeface="+mn-cs"/>
                        </a:rPr>
                        <a:t>Dự hội nghị khoa học KSE 2013 tại Hà Nội</a:t>
                      </a:r>
                    </a:p>
                  </a:txBody>
                  <a:tcPr marL="53899" marR="53899" marT="0" marB="0"/>
                </a:tc>
                <a:tc>
                  <a:txBody>
                    <a:bodyPr/>
                    <a:lstStyle/>
                    <a:p>
                      <a:pPr algn="ctr">
                        <a:lnSpc>
                          <a:spcPct val="115000"/>
                        </a:lnSpc>
                        <a:spcBef>
                          <a:spcPts val="200"/>
                        </a:spcBef>
                        <a:spcAft>
                          <a:spcPts val="200"/>
                        </a:spcAft>
                      </a:pPr>
                      <a:r>
                        <a:rPr lang="en-US" sz="1600">
                          <a:solidFill>
                            <a:schemeClr val="tx2">
                              <a:lumMod val="10000"/>
                            </a:schemeClr>
                          </a:solidFill>
                          <a:effectLst/>
                        </a:rPr>
                        <a:t>3.0</a:t>
                      </a:r>
                      <a:endParaRPr lang="en-US" sz="1600">
                        <a:solidFill>
                          <a:schemeClr val="tx2">
                            <a:lumMod val="10000"/>
                          </a:schemeClr>
                        </a:solidFill>
                        <a:effectLst/>
                        <a:latin typeface="Times New Roman"/>
                        <a:ea typeface="Calibri"/>
                        <a:cs typeface="Times New Roman"/>
                      </a:endParaRPr>
                    </a:p>
                  </a:txBody>
                  <a:tcPr marL="53899" marR="53899" marT="0" marB="0"/>
                </a:tc>
              </a:tr>
              <a:tr h="289290">
                <a:tc vMerge="1">
                  <a:txBody>
                    <a:bodyPr/>
                    <a:lstStyle/>
                    <a:p>
                      <a:endParaRPr lang="en-US"/>
                    </a:p>
                  </a:txBody>
                  <a:tcPr/>
                </a:tc>
                <a:tc>
                  <a:txBody>
                    <a:bodyPr/>
                    <a:lstStyle/>
                    <a:p>
                      <a:pPr marL="465138" lvl="0" indent="-233363" algn="just" defTabSz="914400" rtl="0" eaLnBrk="1" latinLnBrk="0" hangingPunct="1">
                        <a:lnSpc>
                          <a:spcPct val="115000"/>
                        </a:lnSpc>
                        <a:spcBef>
                          <a:spcPts val="200"/>
                        </a:spcBef>
                        <a:spcAft>
                          <a:spcPts val="200"/>
                        </a:spcAft>
                        <a:buFont typeface="Symbol"/>
                        <a:buChar char=""/>
                      </a:pPr>
                      <a:r>
                        <a:rPr lang="en-US" sz="1600" kern="1200">
                          <a:solidFill>
                            <a:srgbClr val="C00000"/>
                          </a:solidFill>
                          <a:effectLst/>
                          <a:latin typeface="+mn-lt"/>
                          <a:ea typeface="+mn-ea"/>
                          <a:cs typeface="+mn-cs"/>
                        </a:rPr>
                        <a:t>Seminar tại bộ môn 2 lần/năm </a:t>
                      </a:r>
                      <a:r>
                        <a:rPr lang="en-US" sz="1600" kern="1200">
                          <a:solidFill>
                            <a:srgbClr val="C00000"/>
                          </a:solidFill>
                          <a:effectLst/>
                          <a:latin typeface="+mn-lt"/>
                          <a:ea typeface="+mn-ea"/>
                          <a:cs typeface="+mn-cs"/>
                          <a:sym typeface="Symbol"/>
                        </a:rPr>
                        <a:t></a:t>
                      </a:r>
                      <a:r>
                        <a:rPr lang="en-US" sz="1600" kern="1200">
                          <a:solidFill>
                            <a:srgbClr val="C00000"/>
                          </a:solidFill>
                          <a:effectLst/>
                          <a:latin typeface="+mn-lt"/>
                          <a:ea typeface="+mn-ea"/>
                          <a:cs typeface="+mn-cs"/>
                        </a:rPr>
                        <a:t> 2 năm </a:t>
                      </a:r>
                      <a:r>
                        <a:rPr lang="en-US" sz="1600" kern="1200">
                          <a:solidFill>
                            <a:srgbClr val="C00000"/>
                          </a:solidFill>
                          <a:effectLst/>
                          <a:latin typeface="+mn-lt"/>
                          <a:ea typeface="+mn-ea"/>
                          <a:cs typeface="+mn-cs"/>
                          <a:sym typeface="Symbol"/>
                        </a:rPr>
                        <a:t></a:t>
                      </a:r>
                      <a:r>
                        <a:rPr lang="en-US" sz="1600" kern="1200">
                          <a:solidFill>
                            <a:srgbClr val="C00000"/>
                          </a:solidFill>
                          <a:effectLst/>
                          <a:latin typeface="+mn-lt"/>
                          <a:ea typeface="+mn-ea"/>
                          <a:cs typeface="+mn-cs"/>
                        </a:rPr>
                        <a:t> 20 người </a:t>
                      </a:r>
                      <a:r>
                        <a:rPr lang="en-US" sz="1600" kern="1200">
                          <a:solidFill>
                            <a:srgbClr val="C00000"/>
                          </a:solidFill>
                          <a:effectLst/>
                          <a:latin typeface="+mn-lt"/>
                          <a:ea typeface="+mn-ea"/>
                          <a:cs typeface="+mn-cs"/>
                          <a:sym typeface="Symbol"/>
                        </a:rPr>
                        <a:t></a:t>
                      </a:r>
                      <a:r>
                        <a:rPr lang="en-US" sz="1600" kern="1200">
                          <a:solidFill>
                            <a:srgbClr val="C00000"/>
                          </a:solidFill>
                          <a:effectLst/>
                          <a:latin typeface="+mn-lt"/>
                          <a:ea typeface="+mn-ea"/>
                          <a:cs typeface="+mn-cs"/>
                        </a:rPr>
                        <a:t> 50.000đ</a:t>
                      </a:r>
                    </a:p>
                  </a:txBody>
                  <a:tcPr marL="53899" marR="53899" marT="0" marB="0"/>
                </a:tc>
                <a:tc>
                  <a:txBody>
                    <a:bodyPr/>
                    <a:lstStyle/>
                    <a:p>
                      <a:pPr algn="ctr">
                        <a:lnSpc>
                          <a:spcPct val="115000"/>
                        </a:lnSpc>
                        <a:spcBef>
                          <a:spcPts val="200"/>
                        </a:spcBef>
                        <a:spcAft>
                          <a:spcPts val="200"/>
                        </a:spcAft>
                      </a:pPr>
                      <a:r>
                        <a:rPr lang="en-US" sz="1600">
                          <a:solidFill>
                            <a:schemeClr val="tx2">
                              <a:lumMod val="10000"/>
                            </a:schemeClr>
                          </a:solidFill>
                          <a:effectLst/>
                        </a:rPr>
                        <a:t>4.0</a:t>
                      </a:r>
                      <a:endParaRPr lang="en-US" sz="1600">
                        <a:solidFill>
                          <a:schemeClr val="tx2">
                            <a:lumMod val="10000"/>
                          </a:schemeClr>
                        </a:solidFill>
                        <a:effectLst/>
                        <a:latin typeface="Times New Roman"/>
                        <a:ea typeface="Calibri"/>
                        <a:cs typeface="Times New Roman"/>
                      </a:endParaRPr>
                    </a:p>
                  </a:txBody>
                  <a:tcPr marL="53899" marR="53899" marT="0" marB="0"/>
                </a:tc>
              </a:tr>
              <a:tr h="289290">
                <a:tc>
                  <a:txBody>
                    <a:bodyPr/>
                    <a:lstStyle/>
                    <a:p>
                      <a:pPr algn="ctr">
                        <a:lnSpc>
                          <a:spcPct val="115000"/>
                        </a:lnSpc>
                        <a:spcBef>
                          <a:spcPts val="200"/>
                        </a:spcBef>
                        <a:spcAft>
                          <a:spcPts val="200"/>
                        </a:spcAft>
                      </a:pPr>
                      <a:r>
                        <a:rPr lang="en-US" sz="1600">
                          <a:effectLst/>
                        </a:rPr>
                        <a:t>4</a:t>
                      </a:r>
                      <a:endParaRPr lang="en-US" sz="1600">
                        <a:effectLst/>
                        <a:latin typeface="Times New Roman"/>
                        <a:ea typeface="Calibri"/>
                        <a:cs typeface="Times New Roman"/>
                      </a:endParaRPr>
                    </a:p>
                  </a:txBody>
                  <a:tcPr marL="53899" marR="53899" marT="0" marB="0"/>
                </a:tc>
                <a:tc>
                  <a:txBody>
                    <a:bodyPr/>
                    <a:lstStyle/>
                    <a:p>
                      <a:pPr algn="just">
                        <a:lnSpc>
                          <a:spcPct val="115000"/>
                        </a:lnSpc>
                        <a:spcBef>
                          <a:spcPts val="200"/>
                        </a:spcBef>
                        <a:spcAft>
                          <a:spcPts val="200"/>
                        </a:spcAft>
                      </a:pPr>
                      <a:r>
                        <a:rPr lang="en-US" sz="1600" b="1">
                          <a:solidFill>
                            <a:schemeClr val="tx2">
                              <a:lumMod val="10000"/>
                            </a:schemeClr>
                          </a:solidFill>
                          <a:effectLst/>
                        </a:rPr>
                        <a:t>Chi phí nghiệm thu</a:t>
                      </a:r>
                      <a:endParaRPr lang="en-US" sz="1600" b="1">
                        <a:solidFill>
                          <a:schemeClr val="tx2">
                            <a:lumMod val="10000"/>
                          </a:schemeClr>
                        </a:solidFill>
                        <a:effectLst/>
                        <a:latin typeface="Times New Roman"/>
                        <a:ea typeface="Calibri"/>
                        <a:cs typeface="Times New Roman"/>
                      </a:endParaRPr>
                    </a:p>
                  </a:txBody>
                  <a:tcPr marL="53899" marR="53899" marT="0" marB="0"/>
                </a:tc>
                <a:tc>
                  <a:txBody>
                    <a:bodyPr/>
                    <a:lstStyle/>
                    <a:p>
                      <a:pPr algn="ctr">
                        <a:lnSpc>
                          <a:spcPct val="115000"/>
                        </a:lnSpc>
                        <a:spcBef>
                          <a:spcPts val="200"/>
                        </a:spcBef>
                        <a:spcAft>
                          <a:spcPts val="200"/>
                        </a:spcAft>
                      </a:pPr>
                      <a:r>
                        <a:rPr lang="en-US" sz="1600" b="1">
                          <a:solidFill>
                            <a:schemeClr val="tx2">
                              <a:lumMod val="10000"/>
                            </a:schemeClr>
                          </a:solidFill>
                          <a:effectLst/>
                        </a:rPr>
                        <a:t>3.0</a:t>
                      </a:r>
                      <a:endParaRPr lang="en-US" sz="1600" b="1">
                        <a:solidFill>
                          <a:schemeClr val="tx2">
                            <a:lumMod val="10000"/>
                          </a:schemeClr>
                        </a:solidFill>
                        <a:effectLst/>
                        <a:latin typeface="Times New Roman"/>
                        <a:ea typeface="Calibri"/>
                        <a:cs typeface="Times New Roman"/>
                      </a:endParaRPr>
                    </a:p>
                  </a:txBody>
                  <a:tcPr marL="53899" marR="53899" marT="0" marB="0"/>
                </a:tc>
              </a:tr>
              <a:tr h="289290">
                <a:tc rowSpan="2">
                  <a:txBody>
                    <a:bodyPr/>
                    <a:lstStyle/>
                    <a:p>
                      <a:pPr algn="ctr">
                        <a:lnSpc>
                          <a:spcPct val="115000"/>
                        </a:lnSpc>
                        <a:spcBef>
                          <a:spcPts val="200"/>
                        </a:spcBef>
                        <a:spcAft>
                          <a:spcPts val="200"/>
                        </a:spcAft>
                      </a:pPr>
                      <a:r>
                        <a:rPr lang="en-US" sz="1600">
                          <a:effectLst/>
                        </a:rPr>
                        <a:t> </a:t>
                      </a:r>
                      <a:endParaRPr lang="en-US" sz="1600">
                        <a:effectLst/>
                        <a:latin typeface="Times New Roman"/>
                        <a:ea typeface="Calibri"/>
                        <a:cs typeface="Times New Roman"/>
                      </a:endParaRPr>
                    </a:p>
                  </a:txBody>
                  <a:tcPr marL="53899" marR="53899" marT="0" marB="0"/>
                </a:tc>
                <a:tc>
                  <a:txBody>
                    <a:bodyPr/>
                    <a:lstStyle/>
                    <a:p>
                      <a:pPr marL="465138" lvl="0" indent="-233363" algn="just" defTabSz="914400" rtl="0" eaLnBrk="1" latinLnBrk="0" hangingPunct="1">
                        <a:lnSpc>
                          <a:spcPct val="115000"/>
                        </a:lnSpc>
                        <a:spcBef>
                          <a:spcPts val="200"/>
                        </a:spcBef>
                        <a:spcAft>
                          <a:spcPts val="200"/>
                        </a:spcAft>
                        <a:buFont typeface="Symbol"/>
                        <a:buChar char=""/>
                      </a:pPr>
                      <a:r>
                        <a:rPr lang="en-US" sz="1600" kern="1200">
                          <a:solidFill>
                            <a:srgbClr val="C00000"/>
                          </a:solidFill>
                          <a:effectLst/>
                          <a:latin typeface="+mn-lt"/>
                          <a:ea typeface="+mn-ea"/>
                          <a:cs typeface="+mn-cs"/>
                        </a:rPr>
                        <a:t>Nghiệm thu cấp cơ sở</a:t>
                      </a:r>
                    </a:p>
                  </a:txBody>
                  <a:tcPr marL="53899" marR="53899" marT="0" marB="0"/>
                </a:tc>
                <a:tc>
                  <a:txBody>
                    <a:bodyPr/>
                    <a:lstStyle/>
                    <a:p>
                      <a:pPr algn="ctr">
                        <a:lnSpc>
                          <a:spcPct val="115000"/>
                        </a:lnSpc>
                        <a:spcBef>
                          <a:spcPts val="200"/>
                        </a:spcBef>
                        <a:spcAft>
                          <a:spcPts val="200"/>
                        </a:spcAft>
                      </a:pPr>
                      <a:r>
                        <a:rPr lang="en-US" sz="1600">
                          <a:solidFill>
                            <a:schemeClr val="tx2">
                              <a:lumMod val="10000"/>
                            </a:schemeClr>
                          </a:solidFill>
                          <a:effectLst/>
                        </a:rPr>
                        <a:t>1.5</a:t>
                      </a:r>
                      <a:endParaRPr lang="en-US" sz="1600">
                        <a:solidFill>
                          <a:schemeClr val="tx2">
                            <a:lumMod val="10000"/>
                          </a:schemeClr>
                        </a:solidFill>
                        <a:effectLst/>
                        <a:latin typeface="Times New Roman"/>
                        <a:ea typeface="Calibri"/>
                        <a:cs typeface="Times New Roman"/>
                      </a:endParaRPr>
                    </a:p>
                  </a:txBody>
                  <a:tcPr marL="53899" marR="53899" marT="0" marB="0"/>
                </a:tc>
              </a:tr>
              <a:tr h="289290">
                <a:tc vMerge="1">
                  <a:txBody>
                    <a:bodyPr/>
                    <a:lstStyle/>
                    <a:p>
                      <a:endParaRPr lang="en-US"/>
                    </a:p>
                  </a:txBody>
                  <a:tcPr/>
                </a:tc>
                <a:tc>
                  <a:txBody>
                    <a:bodyPr/>
                    <a:lstStyle/>
                    <a:p>
                      <a:pPr marL="465138" lvl="0" indent="-233363" algn="just" defTabSz="914400" rtl="0" eaLnBrk="1" latinLnBrk="0" hangingPunct="1">
                        <a:lnSpc>
                          <a:spcPct val="115000"/>
                        </a:lnSpc>
                        <a:spcBef>
                          <a:spcPts val="200"/>
                        </a:spcBef>
                        <a:spcAft>
                          <a:spcPts val="200"/>
                        </a:spcAft>
                        <a:buFont typeface="Symbol"/>
                        <a:buChar char=""/>
                      </a:pPr>
                      <a:r>
                        <a:rPr lang="en-US" sz="1600" kern="1200">
                          <a:solidFill>
                            <a:srgbClr val="C00000"/>
                          </a:solidFill>
                          <a:effectLst/>
                          <a:latin typeface="+mn-lt"/>
                          <a:ea typeface="+mn-ea"/>
                          <a:cs typeface="+mn-cs"/>
                        </a:rPr>
                        <a:t>Nghiệm thu cấp Đại học Huế</a:t>
                      </a:r>
                    </a:p>
                  </a:txBody>
                  <a:tcPr marL="53899" marR="53899" marT="0" marB="0"/>
                </a:tc>
                <a:tc>
                  <a:txBody>
                    <a:bodyPr/>
                    <a:lstStyle/>
                    <a:p>
                      <a:pPr algn="ctr">
                        <a:lnSpc>
                          <a:spcPct val="115000"/>
                        </a:lnSpc>
                        <a:spcBef>
                          <a:spcPts val="200"/>
                        </a:spcBef>
                        <a:spcAft>
                          <a:spcPts val="200"/>
                        </a:spcAft>
                      </a:pPr>
                      <a:r>
                        <a:rPr lang="en-US" sz="1600">
                          <a:solidFill>
                            <a:schemeClr val="tx2">
                              <a:lumMod val="10000"/>
                            </a:schemeClr>
                          </a:solidFill>
                          <a:effectLst/>
                        </a:rPr>
                        <a:t>1.5</a:t>
                      </a:r>
                      <a:endParaRPr lang="en-US" sz="1600">
                        <a:solidFill>
                          <a:schemeClr val="tx2">
                            <a:lumMod val="10000"/>
                          </a:schemeClr>
                        </a:solidFill>
                        <a:effectLst/>
                        <a:latin typeface="Times New Roman"/>
                        <a:ea typeface="Calibri"/>
                        <a:cs typeface="Times New Roman"/>
                      </a:endParaRPr>
                    </a:p>
                  </a:txBody>
                  <a:tcPr marL="53899" marR="53899" marT="0" marB="0"/>
                </a:tc>
              </a:tr>
              <a:tr h="289290">
                <a:tc>
                  <a:txBody>
                    <a:bodyPr/>
                    <a:lstStyle/>
                    <a:p>
                      <a:pPr algn="ctr">
                        <a:lnSpc>
                          <a:spcPct val="115000"/>
                        </a:lnSpc>
                        <a:spcBef>
                          <a:spcPts val="200"/>
                        </a:spcBef>
                        <a:spcAft>
                          <a:spcPts val="200"/>
                        </a:spcAft>
                      </a:pPr>
                      <a:r>
                        <a:rPr lang="en-US" sz="1600">
                          <a:effectLst/>
                        </a:rPr>
                        <a:t>5</a:t>
                      </a:r>
                      <a:endParaRPr lang="en-US" sz="1600">
                        <a:effectLst/>
                        <a:latin typeface="Times New Roman"/>
                        <a:ea typeface="Calibri"/>
                        <a:cs typeface="Times New Roman"/>
                      </a:endParaRPr>
                    </a:p>
                  </a:txBody>
                  <a:tcPr marL="53899" marR="53899" marT="0" marB="0"/>
                </a:tc>
                <a:tc>
                  <a:txBody>
                    <a:bodyPr/>
                    <a:lstStyle/>
                    <a:p>
                      <a:pPr algn="just">
                        <a:lnSpc>
                          <a:spcPct val="115000"/>
                        </a:lnSpc>
                        <a:spcBef>
                          <a:spcPts val="200"/>
                        </a:spcBef>
                        <a:spcAft>
                          <a:spcPts val="200"/>
                        </a:spcAft>
                      </a:pPr>
                      <a:r>
                        <a:rPr lang="en-US" sz="1600" b="1">
                          <a:solidFill>
                            <a:schemeClr val="tx2">
                              <a:lumMod val="10000"/>
                            </a:schemeClr>
                          </a:solidFill>
                          <a:effectLst/>
                        </a:rPr>
                        <a:t>Quản lý phí (5%)</a:t>
                      </a:r>
                      <a:endParaRPr lang="en-US" sz="1600" b="1">
                        <a:solidFill>
                          <a:schemeClr val="tx2">
                            <a:lumMod val="10000"/>
                          </a:schemeClr>
                        </a:solidFill>
                        <a:effectLst/>
                        <a:latin typeface="Times New Roman"/>
                        <a:ea typeface="Calibri"/>
                        <a:cs typeface="Times New Roman"/>
                      </a:endParaRPr>
                    </a:p>
                  </a:txBody>
                  <a:tcPr marL="53899" marR="53899" marT="0" marB="0"/>
                </a:tc>
                <a:tc>
                  <a:txBody>
                    <a:bodyPr/>
                    <a:lstStyle/>
                    <a:p>
                      <a:pPr algn="ctr">
                        <a:lnSpc>
                          <a:spcPct val="115000"/>
                        </a:lnSpc>
                        <a:spcBef>
                          <a:spcPts val="200"/>
                        </a:spcBef>
                        <a:spcAft>
                          <a:spcPts val="200"/>
                        </a:spcAft>
                      </a:pPr>
                      <a:r>
                        <a:rPr lang="en-US" sz="1600" b="1">
                          <a:solidFill>
                            <a:schemeClr val="tx2">
                              <a:lumMod val="10000"/>
                            </a:schemeClr>
                          </a:solidFill>
                          <a:effectLst/>
                        </a:rPr>
                        <a:t>3.0</a:t>
                      </a:r>
                      <a:endParaRPr lang="en-US" sz="1600" b="1">
                        <a:solidFill>
                          <a:schemeClr val="tx2">
                            <a:lumMod val="10000"/>
                          </a:schemeClr>
                        </a:solidFill>
                        <a:effectLst/>
                        <a:latin typeface="Times New Roman"/>
                        <a:ea typeface="Calibri"/>
                        <a:cs typeface="Times New Roman"/>
                      </a:endParaRPr>
                    </a:p>
                  </a:txBody>
                  <a:tcPr marL="53899" marR="53899" marT="0" marB="0"/>
                </a:tc>
              </a:tr>
              <a:tr h="289290">
                <a:tc>
                  <a:txBody>
                    <a:bodyPr/>
                    <a:lstStyle/>
                    <a:p>
                      <a:pPr algn="ctr">
                        <a:lnSpc>
                          <a:spcPct val="115000"/>
                        </a:lnSpc>
                        <a:spcBef>
                          <a:spcPts val="200"/>
                        </a:spcBef>
                        <a:spcAft>
                          <a:spcPts val="200"/>
                        </a:spcAft>
                      </a:pPr>
                      <a:r>
                        <a:rPr lang="en-US" sz="1600">
                          <a:effectLst/>
                        </a:rPr>
                        <a:t>6</a:t>
                      </a:r>
                      <a:endParaRPr lang="en-US" sz="1600">
                        <a:effectLst/>
                        <a:latin typeface="Times New Roman"/>
                        <a:ea typeface="Calibri"/>
                        <a:cs typeface="Times New Roman"/>
                      </a:endParaRPr>
                    </a:p>
                  </a:txBody>
                  <a:tcPr marL="53899" marR="53899" marT="0" marB="0"/>
                </a:tc>
                <a:tc>
                  <a:txBody>
                    <a:bodyPr/>
                    <a:lstStyle/>
                    <a:p>
                      <a:pPr algn="just">
                        <a:lnSpc>
                          <a:spcPct val="115000"/>
                        </a:lnSpc>
                        <a:spcBef>
                          <a:spcPts val="200"/>
                        </a:spcBef>
                        <a:spcAft>
                          <a:spcPts val="200"/>
                        </a:spcAft>
                      </a:pPr>
                      <a:r>
                        <a:rPr lang="en-US" sz="1600" b="1">
                          <a:solidFill>
                            <a:schemeClr val="tx2">
                              <a:lumMod val="10000"/>
                            </a:schemeClr>
                          </a:solidFill>
                          <a:effectLst/>
                        </a:rPr>
                        <a:t>Mua tài liệu, dịch thuật, in ấn, văn phòng phẩm</a:t>
                      </a:r>
                      <a:endParaRPr lang="en-US" sz="1600" b="1">
                        <a:solidFill>
                          <a:schemeClr val="tx2">
                            <a:lumMod val="10000"/>
                          </a:schemeClr>
                        </a:solidFill>
                        <a:effectLst/>
                        <a:latin typeface="Times New Roman"/>
                        <a:ea typeface="Calibri"/>
                        <a:cs typeface="Times New Roman"/>
                      </a:endParaRPr>
                    </a:p>
                  </a:txBody>
                  <a:tcPr marL="53899" marR="53899" marT="0" marB="0"/>
                </a:tc>
                <a:tc>
                  <a:txBody>
                    <a:bodyPr/>
                    <a:lstStyle/>
                    <a:p>
                      <a:pPr algn="ctr">
                        <a:lnSpc>
                          <a:spcPct val="115000"/>
                        </a:lnSpc>
                        <a:spcBef>
                          <a:spcPts val="200"/>
                        </a:spcBef>
                        <a:spcAft>
                          <a:spcPts val="200"/>
                        </a:spcAft>
                      </a:pPr>
                      <a:r>
                        <a:rPr lang="en-US" sz="1600" b="1">
                          <a:solidFill>
                            <a:schemeClr val="tx2">
                              <a:lumMod val="10000"/>
                            </a:schemeClr>
                          </a:solidFill>
                          <a:effectLst/>
                        </a:rPr>
                        <a:t>2.0</a:t>
                      </a:r>
                      <a:endParaRPr lang="en-US" sz="1600" b="1">
                        <a:solidFill>
                          <a:schemeClr val="tx2">
                            <a:lumMod val="10000"/>
                          </a:schemeClr>
                        </a:solidFill>
                        <a:effectLst/>
                        <a:latin typeface="Times New Roman"/>
                        <a:ea typeface="Calibri"/>
                        <a:cs typeface="Times New Roman"/>
                      </a:endParaRPr>
                    </a:p>
                  </a:txBody>
                  <a:tcPr marL="53899" marR="53899" marT="0" marB="0"/>
                </a:tc>
              </a:tr>
              <a:tr h="431577">
                <a:tc gridSpan="3">
                  <a:txBody>
                    <a:bodyPr/>
                    <a:lstStyle/>
                    <a:p>
                      <a:pPr algn="r">
                        <a:lnSpc>
                          <a:spcPct val="115000"/>
                        </a:lnSpc>
                        <a:spcBef>
                          <a:spcPts val="400"/>
                        </a:spcBef>
                        <a:spcAft>
                          <a:spcPts val="400"/>
                        </a:spcAft>
                      </a:pPr>
                      <a:r>
                        <a:rPr lang="en-US" sz="1600">
                          <a:effectLst/>
                        </a:rPr>
                        <a:t>Tổng cộng</a:t>
                      </a:r>
                      <a:r>
                        <a:rPr lang="en-US" sz="1600" smtClean="0">
                          <a:effectLst/>
                        </a:rPr>
                        <a:t>: </a:t>
                      </a:r>
                      <a:r>
                        <a:rPr lang="en-US" sz="1600" b="1" smtClean="0">
                          <a:solidFill>
                            <a:schemeClr val="bg1"/>
                          </a:solidFill>
                          <a:effectLst/>
                        </a:rPr>
                        <a:t>60.000.000 </a:t>
                      </a:r>
                      <a:r>
                        <a:rPr lang="en-US" sz="1600" b="1">
                          <a:solidFill>
                            <a:schemeClr val="bg1"/>
                          </a:solidFill>
                          <a:effectLst/>
                        </a:rPr>
                        <a:t>đồng</a:t>
                      </a:r>
                      <a:endParaRPr lang="en-US" sz="1600" b="1">
                        <a:solidFill>
                          <a:schemeClr val="bg1"/>
                        </a:solidFill>
                        <a:effectLst/>
                        <a:latin typeface="Times New Roman"/>
                        <a:ea typeface="Calibri"/>
                        <a:cs typeface="Times New Roman"/>
                      </a:endParaRPr>
                    </a:p>
                  </a:txBody>
                  <a:tcPr marL="53899" marR="53899" marT="0" marB="0" anchor="ctr"/>
                </a:tc>
                <a:tc hMerge="1">
                  <a:txBody>
                    <a:bodyPr/>
                    <a:lstStyle/>
                    <a:p>
                      <a:endParaRPr lang="en-US"/>
                    </a:p>
                  </a:txBody>
                  <a:tcPr/>
                </a:tc>
                <a:tc hMerge="1">
                  <a:txBody>
                    <a:bodyPr/>
                    <a:lstStyle/>
                    <a:p>
                      <a:pPr algn="ctr">
                        <a:lnSpc>
                          <a:spcPct val="115000"/>
                        </a:lnSpc>
                        <a:spcBef>
                          <a:spcPts val="400"/>
                        </a:spcBef>
                        <a:spcAft>
                          <a:spcPts val="400"/>
                        </a:spcAft>
                      </a:pPr>
                      <a:endParaRPr lang="en-US" sz="1600" b="1">
                        <a:solidFill>
                          <a:srgbClr val="FF0000"/>
                        </a:solidFill>
                        <a:effectLst/>
                        <a:latin typeface="Times New Roman"/>
                        <a:ea typeface="Calibri"/>
                        <a:cs typeface="Times New Roman"/>
                      </a:endParaRPr>
                    </a:p>
                  </a:txBody>
                  <a:tcPr marL="53899" marR="53899" marT="0" marB="0" anchor="ctr"/>
                </a:tc>
              </a:tr>
            </a:tbl>
          </a:graphicData>
        </a:graphic>
      </p:graphicFrame>
      <p:sp>
        <p:nvSpPr>
          <p:cNvPr id="4" name="Date Placeholder 3"/>
          <p:cNvSpPr>
            <a:spLocks noGrp="1"/>
          </p:cNvSpPr>
          <p:nvPr>
            <p:ph type="dt" sz="half" idx="10"/>
          </p:nvPr>
        </p:nvSpPr>
        <p:spPr/>
        <p:txBody>
          <a:bodyPr/>
          <a:lstStyle/>
          <a:p>
            <a:fld id="{916ADC91-EA01-4647-9520-A6E7EEB16A28}"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20</a:t>
            </a:fld>
            <a:endParaRPr lang="en-US"/>
          </a:p>
        </p:txBody>
      </p:sp>
    </p:spTree>
    <p:extLst>
      <p:ext uri="{BB962C8B-B14F-4D97-AF65-F5344CB8AC3E}">
        <p14:creationId xmlns:p14="http://schemas.microsoft.com/office/powerpoint/2010/main" val="302125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DANH MỤC TÀI LIỆU THAM KHẢO</a:t>
            </a:r>
            <a:endParaRPr lang="en-US"/>
          </a:p>
        </p:txBody>
      </p:sp>
      <p:sp>
        <p:nvSpPr>
          <p:cNvPr id="3" name="Content Placeholder 2"/>
          <p:cNvSpPr>
            <a:spLocks noGrp="1"/>
          </p:cNvSpPr>
          <p:nvPr>
            <p:ph idx="1"/>
          </p:nvPr>
        </p:nvSpPr>
        <p:spPr/>
        <p:txBody>
          <a:bodyPr/>
          <a:lstStyle/>
          <a:p>
            <a:r>
              <a:rPr lang="en-US" sz="1800" b="0"/>
              <a:t>[1]. Auer, S., Bizer, C., Kobilarov, G., Lehmann, J., Cyganiak, R., &amp; Ives, Z. DBpedia: A Nucleus for a Web of Open Data. Proceedings of the 6th international semantic web conference (ISWC), In Lecture Notes in Computer Science, volumn 4825, pages 722–735, Springer, 2008</a:t>
            </a:r>
          </a:p>
          <a:p>
            <a:r>
              <a:rPr lang="en-US" sz="1800" b="0"/>
              <a:t>[2]. Baader, F., Calvanese, D., McGuinness, D. L., Nardi, D., &amp; Patel-Schneider, P. F. (Eds.), The Description Logic Handbook: Theory, Implementation, and Applications, Cambridge University Press, Cambridge, 2007.</a:t>
            </a:r>
          </a:p>
          <a:p>
            <a:r>
              <a:rPr lang="en-US" sz="1800" b="0"/>
              <a:t>[3]. Badea, L, Perfect Reﬁnement Operators Can be Flexible. In W. Horn (Ed.), Proceedings of the 14th European Conference on Artiﬁcial Intelligence, pages 266-270, Amsterdam: IOS Press, 2000.</a:t>
            </a:r>
          </a:p>
          <a:p>
            <a:r>
              <a:rPr lang="en-US" sz="1800" b="0"/>
              <a:t>[4]. Badea, L., Shan-Hwei Nienhuys-Cheng, A Refinement Operator for Description Logics, Proceeding</a:t>
            </a:r>
          </a:p>
          <a:p>
            <a:r>
              <a:rPr lang="en-US" sz="1800" b="0"/>
              <a:t>ILP '00 Proceedings of the 10th International Conference on Inductive Logic Programming, pages 40-59, Springer, 2000</a:t>
            </a:r>
            <a:r>
              <a:rPr lang="en-US" sz="1800" b="0" smtClean="0"/>
              <a:t>.</a:t>
            </a:r>
            <a:endParaRPr lang="en-US"/>
          </a:p>
        </p:txBody>
      </p:sp>
      <p:sp>
        <p:nvSpPr>
          <p:cNvPr id="4" name="Date Placeholder 3"/>
          <p:cNvSpPr>
            <a:spLocks noGrp="1"/>
          </p:cNvSpPr>
          <p:nvPr>
            <p:ph type="dt" sz="half" idx="10"/>
          </p:nvPr>
        </p:nvSpPr>
        <p:spPr/>
        <p:txBody>
          <a:bodyPr/>
          <a:lstStyle/>
          <a:p>
            <a:fld id="{482B62E3-2686-4A76-9F56-B6C6B0848FCF}"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21</a:t>
            </a:fld>
            <a:endParaRPr lang="en-US"/>
          </a:p>
        </p:txBody>
      </p:sp>
    </p:spTree>
    <p:extLst>
      <p:ext uri="{BB962C8B-B14F-4D97-AF65-F5344CB8AC3E}">
        <p14:creationId xmlns:p14="http://schemas.microsoft.com/office/powerpoint/2010/main" val="3622563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DANH MỤC TÀI LIỆU THAM KHẢO</a:t>
            </a:r>
            <a:endParaRPr lang="en-US"/>
          </a:p>
        </p:txBody>
      </p:sp>
      <p:sp>
        <p:nvSpPr>
          <p:cNvPr id="3" name="Content Placeholder 2"/>
          <p:cNvSpPr>
            <a:spLocks noGrp="1"/>
          </p:cNvSpPr>
          <p:nvPr>
            <p:ph idx="1"/>
          </p:nvPr>
        </p:nvSpPr>
        <p:spPr/>
        <p:txBody>
          <a:bodyPr/>
          <a:lstStyle/>
          <a:p>
            <a:r>
              <a:rPr lang="en-US" sz="1800" b="0" smtClean="0"/>
              <a:t>[</a:t>
            </a:r>
            <a:r>
              <a:rPr lang="en-US" sz="1800" b="0"/>
              <a:t>5]. Fanizzi, N., d'Amato, C, and Esposito, F., DL-FOIL Concept Learning in Description Logics, Proceeding ILP '08 Proceedings of the 18th International Conference on Inductive Logic Programming, pages 107-121, Springer, 2008.</a:t>
            </a:r>
          </a:p>
          <a:p>
            <a:r>
              <a:rPr lang="en-US" sz="1800" b="0"/>
              <a:t>[6]. Hellmann, S,. Lehmann, J., Auer, S,. Learning of OWL Class Descriptions on Very Large Knowledge Bases, International Journal On Semantic Web and Information Systems, 2009.</a:t>
            </a:r>
          </a:p>
          <a:p>
            <a:r>
              <a:rPr lang="en-US" sz="1800" b="0"/>
              <a:t>[7]. Lehmann, J,. Hitzler, P., Concept Learning in Description Logics Using Refinement Operators, Machine Learning, v</a:t>
            </a:r>
            <a:r>
              <a:rPr lang="en-US" sz="1800" b="0" smtClean="0"/>
              <a:t>olumn 8, pages </a:t>
            </a:r>
            <a:r>
              <a:rPr lang="en-US" sz="1800" b="0"/>
              <a:t>203-250, Springer, 2010.</a:t>
            </a:r>
          </a:p>
          <a:p>
            <a:r>
              <a:rPr lang="en-US" sz="1800" b="0"/>
              <a:t>[8]. Lehmann, L,. Hitzler, P,. A Refinement Operator Based Learning Algorithm for the ALC Description Logic, In: Hendrick Blockeel, Jude W. Shavlik, Prasad Tadepalli (editors), Proceedings of the 17th International Conference on Inductive Logic Programming (ILP), Lecture Notes in Computer Science, volume 4894, pages 147-160, Springer, 2008.</a:t>
            </a:r>
          </a:p>
          <a:p>
            <a:endParaRPr lang="en-US"/>
          </a:p>
        </p:txBody>
      </p:sp>
      <p:sp>
        <p:nvSpPr>
          <p:cNvPr id="4" name="Date Placeholder 3"/>
          <p:cNvSpPr>
            <a:spLocks noGrp="1"/>
          </p:cNvSpPr>
          <p:nvPr>
            <p:ph type="dt" sz="half" idx="10"/>
          </p:nvPr>
        </p:nvSpPr>
        <p:spPr/>
        <p:txBody>
          <a:bodyPr/>
          <a:lstStyle/>
          <a:p>
            <a:fld id="{482B62E3-2686-4A76-9F56-B6C6B0848FCF}"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22</a:t>
            </a:fld>
            <a:endParaRPr lang="en-US"/>
          </a:p>
        </p:txBody>
      </p:sp>
    </p:spTree>
    <p:extLst>
      <p:ext uri="{BB962C8B-B14F-4D97-AF65-F5344CB8AC3E}">
        <p14:creationId xmlns:p14="http://schemas.microsoft.com/office/powerpoint/2010/main" val="1916364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DANH MỤC TÀI LIỆU THAM KHẢO</a:t>
            </a:r>
            <a:endParaRPr lang="en-US"/>
          </a:p>
        </p:txBody>
      </p:sp>
      <p:sp>
        <p:nvSpPr>
          <p:cNvPr id="3" name="Content Placeholder 2"/>
          <p:cNvSpPr>
            <a:spLocks noGrp="1"/>
          </p:cNvSpPr>
          <p:nvPr>
            <p:ph idx="1"/>
          </p:nvPr>
        </p:nvSpPr>
        <p:spPr/>
        <p:txBody>
          <a:bodyPr/>
          <a:lstStyle/>
          <a:p>
            <a:r>
              <a:rPr lang="en-US" sz="1800" b="0" smtClean="0"/>
              <a:t>[</a:t>
            </a:r>
            <a:r>
              <a:rPr lang="en-US" sz="1800" b="0"/>
              <a:t>9]. L. Nguyen and A. Szałas, Logic-based roughiﬁcation, in Rough Sets and Intelligent Systems (To the Memory of Professor Zdzisław Pawlak), A. Skowron and Z. Suraj, Eds. volumn 1, pages 529–556, Springer, 2012</a:t>
            </a:r>
            <a:r>
              <a:rPr lang="en-US" sz="1800" b="0" smtClean="0"/>
              <a:t>.</a:t>
            </a:r>
          </a:p>
          <a:p>
            <a:r>
              <a:rPr lang="en-US" sz="1800" b="0"/>
              <a:t>[</a:t>
            </a:r>
            <a:r>
              <a:rPr lang="en-US" sz="1800" b="0" smtClean="0"/>
              <a:t>10]. </a:t>
            </a:r>
            <a:r>
              <a:rPr lang="en-US" sz="1800" b="0"/>
              <a:t>Quang-Thuy Ha, Thi-Lan-Giao Hoang, Linh Anh Nguyen, Hung Son Nguyen, Andrzej Szałas and Thanh-Luong Tran, </a:t>
            </a:r>
            <a:r>
              <a:rPr lang="en-US" sz="1800" b="0" i="1"/>
              <a:t>A Bisimulation-based Method of Concept Learning for Knowledge Bases in Description Logics</a:t>
            </a:r>
            <a:r>
              <a:rPr lang="en-US" sz="1800" b="0"/>
              <a:t>. SoICT 2012 - 3rd International Symposium on Information and Communication Technology, Pages 241-249, Ha Long, August 23-24, 2012.</a:t>
            </a:r>
          </a:p>
          <a:p>
            <a:r>
              <a:rPr lang="en-US" sz="1800" b="0" smtClean="0"/>
              <a:t>[11]. </a:t>
            </a:r>
            <a:r>
              <a:rPr lang="en-US" sz="1800" b="0"/>
              <a:t>Thanh-Luong Tran, Quang-Thuy Ha, Thi-Lan-Giao Hoang, Linh Anh Nguyen, Hung Son Nguyen and Andrzej Szałas, </a:t>
            </a:r>
            <a:r>
              <a:rPr lang="en-US" sz="1800" b="0" i="1"/>
              <a:t>Concept Learning for Description Logic-based Information Systems</a:t>
            </a:r>
            <a:r>
              <a:rPr lang="en-US" sz="1800" b="0"/>
              <a:t>, KSE 2012-International Conference on Knowledge and Systems Engineering, Pages 65-73, Da Nang August 17-19, 2012</a:t>
            </a:r>
            <a:r>
              <a:rPr lang="en-US" sz="1800" b="0" smtClean="0"/>
              <a:t>.</a:t>
            </a:r>
            <a:endParaRPr lang="en-US"/>
          </a:p>
        </p:txBody>
      </p:sp>
      <p:sp>
        <p:nvSpPr>
          <p:cNvPr id="4" name="Date Placeholder 3"/>
          <p:cNvSpPr>
            <a:spLocks noGrp="1"/>
          </p:cNvSpPr>
          <p:nvPr>
            <p:ph type="dt" sz="half" idx="10"/>
          </p:nvPr>
        </p:nvSpPr>
        <p:spPr/>
        <p:txBody>
          <a:bodyPr/>
          <a:lstStyle/>
          <a:p>
            <a:fld id="{482B62E3-2686-4A76-9F56-B6C6B0848FCF}"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23</a:t>
            </a:fld>
            <a:endParaRPr lang="en-US"/>
          </a:p>
        </p:txBody>
      </p:sp>
    </p:spTree>
    <p:extLst>
      <p:ext uri="{BB962C8B-B14F-4D97-AF65-F5344CB8AC3E}">
        <p14:creationId xmlns:p14="http://schemas.microsoft.com/office/powerpoint/2010/main" val="63073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3276600"/>
            <a:ext cx="9144000" cy="609600"/>
          </a:xfrm>
        </p:spPr>
        <p:txBody>
          <a:bodyPr/>
          <a:lstStyle/>
          <a:p>
            <a:pPr algn="ctr"/>
            <a:r>
              <a:rPr lang="en-US" smtClean="0"/>
              <a:t>XIN CHÂN THÀNH CẢM ƠN QUÝ THẦY CÔ</a:t>
            </a:r>
            <a:endParaRPr lang="en-US"/>
          </a:p>
        </p:txBody>
      </p:sp>
      <p:sp>
        <p:nvSpPr>
          <p:cNvPr id="4" name="Date Placeholder 3"/>
          <p:cNvSpPr>
            <a:spLocks noGrp="1"/>
          </p:cNvSpPr>
          <p:nvPr>
            <p:ph type="dt" sz="half" idx="10"/>
          </p:nvPr>
        </p:nvSpPr>
        <p:spPr/>
        <p:txBody>
          <a:bodyPr/>
          <a:lstStyle/>
          <a:p>
            <a:fld id="{1BE8D2D6-AA41-47AD-90CF-E06B95AE144C}"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24</a:t>
            </a:fld>
            <a:endParaRPr lang="en-US"/>
          </a:p>
        </p:txBody>
      </p:sp>
    </p:spTree>
    <p:extLst>
      <p:ext uri="{BB962C8B-B14F-4D97-AF65-F5344CB8AC3E}">
        <p14:creationId xmlns:p14="http://schemas.microsoft.com/office/powerpoint/2010/main" val="3569631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TÌNH HÌNH NGHIÊN CỨU (1)</a:t>
            </a:r>
            <a:endParaRPr lang="en-US"/>
          </a:p>
        </p:txBody>
      </p:sp>
      <p:sp>
        <p:nvSpPr>
          <p:cNvPr id="3" name="Content Placeholder 2"/>
          <p:cNvSpPr>
            <a:spLocks noGrp="1"/>
          </p:cNvSpPr>
          <p:nvPr>
            <p:ph idx="1"/>
          </p:nvPr>
        </p:nvSpPr>
        <p:spPr/>
        <p:txBody>
          <a:bodyPr/>
          <a:lstStyle/>
          <a:p>
            <a:r>
              <a:rPr lang="en-US" smtClean="0"/>
              <a:t>NGOÀI NƯỚC</a:t>
            </a:r>
          </a:p>
          <a:p>
            <a:pPr lvl="1">
              <a:lnSpc>
                <a:spcPct val="120000"/>
              </a:lnSpc>
              <a:spcBef>
                <a:spcPts val="400"/>
              </a:spcBef>
              <a:spcAft>
                <a:spcPts val="400"/>
              </a:spcAft>
            </a:pPr>
            <a:r>
              <a:rPr lang="vi-VN"/>
              <a:t>Học máy </a:t>
            </a:r>
            <a:r>
              <a:rPr lang="vi-VN" smtClean="0"/>
              <a:t>được </a:t>
            </a:r>
            <a:r>
              <a:rPr lang="vi-VN"/>
              <a:t>nhiều nhà khoa học trên thế giới nghiên cứu trong nhiều ngữ cảnh khác </a:t>
            </a:r>
            <a:r>
              <a:rPr lang="vi-VN" smtClean="0"/>
              <a:t>nhau</a:t>
            </a:r>
            <a:r>
              <a:rPr lang="en-US" smtClean="0"/>
              <a:t>.</a:t>
            </a:r>
          </a:p>
          <a:p>
            <a:pPr lvl="1">
              <a:lnSpc>
                <a:spcPct val="120000"/>
              </a:lnSpc>
              <a:spcBef>
                <a:spcPts val="400"/>
              </a:spcBef>
              <a:spcAft>
                <a:spcPts val="400"/>
              </a:spcAft>
            </a:pPr>
            <a:r>
              <a:rPr lang="vi-VN" smtClean="0"/>
              <a:t>Đối </a:t>
            </a:r>
            <a:r>
              <a:rPr lang="vi-VN"/>
              <a:t>với các hệ thống thông tin trong </a:t>
            </a:r>
            <a:r>
              <a:rPr lang="vi-VN" b="1"/>
              <a:t>giả thiết thế giới </a:t>
            </a:r>
            <a:r>
              <a:rPr lang="vi-VN" b="1" smtClean="0"/>
              <a:t>đóng</a:t>
            </a:r>
            <a:r>
              <a:rPr lang="en-US" smtClean="0"/>
              <a:t>, </a:t>
            </a:r>
            <a:r>
              <a:rPr lang="vi-VN" smtClean="0"/>
              <a:t>các </a:t>
            </a:r>
            <a:r>
              <a:rPr lang="vi-VN"/>
              <a:t>nghiên cứu đã đạt những kết quả khá quan </a:t>
            </a:r>
            <a:r>
              <a:rPr lang="vi-VN" smtClean="0"/>
              <a:t>trọng.</a:t>
            </a:r>
            <a:endParaRPr lang="en-US" smtClean="0"/>
          </a:p>
          <a:p>
            <a:pPr lvl="1">
              <a:lnSpc>
                <a:spcPct val="120000"/>
              </a:lnSpc>
              <a:spcBef>
                <a:spcPts val="400"/>
              </a:spcBef>
              <a:spcAft>
                <a:spcPts val="400"/>
              </a:spcAft>
            </a:pPr>
            <a:r>
              <a:rPr lang="en-US" smtClean="0"/>
              <a:t>Đ</a:t>
            </a:r>
            <a:r>
              <a:rPr lang="vi-VN" smtClean="0"/>
              <a:t>ối </a:t>
            </a:r>
            <a:r>
              <a:rPr lang="vi-VN"/>
              <a:t>với các hệ thống thông tin trong </a:t>
            </a:r>
            <a:r>
              <a:rPr lang="vi-VN" b="1"/>
              <a:t>giả thiết thế giới </a:t>
            </a:r>
            <a:r>
              <a:rPr lang="vi-VN" b="1" smtClean="0"/>
              <a:t>mở</a:t>
            </a:r>
            <a:r>
              <a:rPr lang="en-US" smtClean="0"/>
              <a:t>,</a:t>
            </a:r>
            <a:r>
              <a:rPr lang="vi-VN" smtClean="0"/>
              <a:t> </a:t>
            </a:r>
            <a:r>
              <a:rPr lang="vi-VN"/>
              <a:t>các nghiên cứu tập trung chủ yếu vào các hệ thống thông tin trong ngữ cảnh logic mô </a:t>
            </a:r>
            <a:r>
              <a:rPr lang="vi-VN" smtClean="0"/>
              <a:t>tả</a:t>
            </a:r>
            <a:r>
              <a:rPr lang="en-US" smtClean="0"/>
              <a:t> </a:t>
            </a:r>
            <a:r>
              <a:rPr lang="en-US"/>
              <a:t>[1, </a:t>
            </a:r>
            <a:r>
              <a:rPr lang="en-US" smtClean="0"/>
              <a:t>2, 6].</a:t>
            </a:r>
            <a:endParaRPr lang="en-US"/>
          </a:p>
          <a:p>
            <a:pPr lvl="1">
              <a:lnSpc>
                <a:spcPct val="120000"/>
              </a:lnSpc>
              <a:spcBef>
                <a:spcPts val="400"/>
              </a:spcBef>
              <a:spcAft>
                <a:spcPts val="400"/>
              </a:spcAft>
            </a:pPr>
            <a:r>
              <a:rPr lang="vi-VN"/>
              <a:t>Dựa vào khả năng biểu diễn tri thức và suy luận của logic mô </a:t>
            </a:r>
            <a:r>
              <a:rPr lang="vi-VN" smtClean="0"/>
              <a:t>tả</a:t>
            </a:r>
            <a:r>
              <a:rPr lang="en-US" smtClean="0"/>
              <a:t> </a:t>
            </a:r>
            <a:r>
              <a:rPr lang="en-US" smtClean="0">
                <a:sym typeface="Symbol"/>
              </a:rPr>
              <a:t></a:t>
            </a:r>
            <a:r>
              <a:rPr lang="vi-VN" smtClean="0"/>
              <a:t> </a:t>
            </a:r>
            <a:r>
              <a:rPr lang="en-US" smtClean="0"/>
              <a:t>b</a:t>
            </a:r>
            <a:r>
              <a:rPr lang="vi-VN" smtClean="0"/>
              <a:t>ài </a:t>
            </a:r>
            <a:r>
              <a:rPr lang="vi-VN"/>
              <a:t>toán học khái niệm trong ngữ cảnh logic mô tả đã được đặt ra như là một hướng nghiên cứu đầy hứa hẹn đối với bài toán học máy.</a:t>
            </a:r>
            <a:endParaRPr lang="en-US"/>
          </a:p>
          <a:p>
            <a:pPr lvl="1">
              <a:lnSpc>
                <a:spcPct val="120000"/>
              </a:lnSpc>
              <a:spcBef>
                <a:spcPts val="400"/>
              </a:spcBef>
              <a:spcAft>
                <a:spcPts val="400"/>
              </a:spcAft>
            </a:pPr>
            <a:endParaRPr lang="en-US" smtClean="0"/>
          </a:p>
        </p:txBody>
      </p:sp>
      <p:sp>
        <p:nvSpPr>
          <p:cNvPr id="4" name="Date Placeholder 3"/>
          <p:cNvSpPr>
            <a:spLocks noGrp="1"/>
          </p:cNvSpPr>
          <p:nvPr>
            <p:ph type="dt" sz="half" idx="10"/>
          </p:nvPr>
        </p:nvSpPr>
        <p:spPr/>
        <p:txBody>
          <a:bodyPr/>
          <a:lstStyle/>
          <a:p>
            <a:fld id="{C6059872-881C-43F2-9D44-7209D25B6440}"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3</a:t>
            </a:fld>
            <a:endParaRPr lang="en-US"/>
          </a:p>
        </p:txBody>
      </p:sp>
    </p:spTree>
    <p:extLst>
      <p:ext uri="{BB962C8B-B14F-4D97-AF65-F5344CB8AC3E}">
        <p14:creationId xmlns:p14="http://schemas.microsoft.com/office/powerpoint/2010/main" val="1284530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TÌNH HÌNH NGHIÊN CỨU (2)</a:t>
            </a:r>
            <a:endParaRPr lang="en-US"/>
          </a:p>
        </p:txBody>
      </p:sp>
      <p:sp>
        <p:nvSpPr>
          <p:cNvPr id="3" name="Content Placeholder 2"/>
          <p:cNvSpPr>
            <a:spLocks noGrp="1"/>
          </p:cNvSpPr>
          <p:nvPr>
            <p:ph idx="1"/>
          </p:nvPr>
        </p:nvSpPr>
        <p:spPr/>
        <p:txBody>
          <a:bodyPr/>
          <a:lstStyle/>
          <a:p>
            <a:r>
              <a:rPr lang="en-US" smtClean="0"/>
              <a:t>NGOÀI NƯỚC</a:t>
            </a:r>
          </a:p>
          <a:p>
            <a:pPr lvl="1">
              <a:lnSpc>
                <a:spcPct val="120000"/>
              </a:lnSpc>
              <a:spcBef>
                <a:spcPts val="400"/>
              </a:spcBef>
              <a:spcAft>
                <a:spcPts val="400"/>
              </a:spcAft>
            </a:pPr>
            <a:r>
              <a:rPr lang="vi-VN" smtClean="0"/>
              <a:t>Các </a:t>
            </a:r>
            <a:r>
              <a:rPr lang="vi-VN"/>
              <a:t>nghiên cứu gần đây của các tác giả đối với bài toán này chủ yếu tiếp cận theo hướng xây dựng các toán tử làm mịn </a:t>
            </a:r>
            <a:r>
              <a:rPr lang="en-US" smtClean="0"/>
              <a:t/>
            </a:r>
            <a:br>
              <a:rPr lang="en-US" smtClean="0"/>
            </a:br>
            <a:r>
              <a:rPr lang="vi-VN" smtClean="0"/>
              <a:t>[</a:t>
            </a:r>
            <a:r>
              <a:rPr lang="vi-VN"/>
              <a:t>3-5], [7-9</a:t>
            </a:r>
            <a:r>
              <a:rPr lang="vi-VN" smtClean="0"/>
              <a:t>].</a:t>
            </a:r>
            <a:endParaRPr lang="en-US" smtClean="0"/>
          </a:p>
          <a:p>
            <a:pPr lvl="1">
              <a:lnSpc>
                <a:spcPct val="120000"/>
              </a:lnSpc>
              <a:spcBef>
                <a:spcPts val="400"/>
              </a:spcBef>
              <a:spcAft>
                <a:spcPts val="400"/>
              </a:spcAft>
            </a:pPr>
            <a:r>
              <a:rPr lang="vi-VN" smtClean="0"/>
              <a:t>Quá </a:t>
            </a:r>
            <a:r>
              <a:rPr lang="vi-VN"/>
              <a:t>trình xây dựng các toán tử làm mịn tương đối phức tạp và độ chính xác trong quá trình phân lớp chưa cao</a:t>
            </a:r>
            <a:r>
              <a:rPr lang="vi-VN" smtClean="0"/>
              <a:t>.</a:t>
            </a:r>
            <a:endParaRPr lang="en-US" smtClean="0"/>
          </a:p>
          <a:p>
            <a:pPr lvl="1">
              <a:lnSpc>
                <a:spcPct val="120000"/>
              </a:lnSpc>
              <a:spcBef>
                <a:spcPts val="400"/>
              </a:spcBef>
              <a:spcAft>
                <a:spcPts val="400"/>
              </a:spcAft>
            </a:pPr>
            <a:r>
              <a:rPr lang="vi-VN"/>
              <a:t>Logic mô tả là một biến thể của logic khả </a:t>
            </a:r>
            <a:r>
              <a:rPr lang="vi-VN" smtClean="0"/>
              <a:t>năng</a:t>
            </a:r>
            <a:endParaRPr lang="en-US"/>
          </a:p>
          <a:p>
            <a:pPr marL="631825" lvl="2" indent="0">
              <a:lnSpc>
                <a:spcPct val="120000"/>
              </a:lnSpc>
              <a:spcBef>
                <a:spcPts val="400"/>
              </a:spcBef>
              <a:spcAft>
                <a:spcPts val="400"/>
              </a:spcAft>
              <a:buNone/>
            </a:pPr>
            <a:r>
              <a:rPr lang="en-US" smtClean="0">
                <a:sym typeface="Symbol"/>
              </a:rPr>
              <a:t> </a:t>
            </a:r>
            <a:r>
              <a:rPr lang="vi-VN" smtClean="0"/>
              <a:t>A</a:t>
            </a:r>
            <a:r>
              <a:rPr lang="vi-VN"/>
              <a:t>. L. Nguyen và Andrzej Szałas xây dựng được quan hệ mô phỏng hai chiều trong logic mô </a:t>
            </a:r>
            <a:r>
              <a:rPr lang="vi-VN" smtClean="0"/>
              <a:t>tả</a:t>
            </a:r>
            <a:r>
              <a:rPr lang="en-US" smtClean="0"/>
              <a:t> </a:t>
            </a:r>
            <a:r>
              <a:rPr lang="vi-VN"/>
              <a:t>[9</a:t>
            </a:r>
            <a:r>
              <a:rPr lang="vi-VN" smtClean="0"/>
              <a:t>]</a:t>
            </a:r>
            <a:r>
              <a:rPr lang="en-US"/>
              <a:t>.</a:t>
            </a:r>
            <a:endParaRPr lang="en-US" smtClean="0"/>
          </a:p>
          <a:p>
            <a:pPr marL="631825" lvl="2" indent="0">
              <a:lnSpc>
                <a:spcPct val="120000"/>
              </a:lnSpc>
              <a:spcBef>
                <a:spcPts val="400"/>
              </a:spcBef>
              <a:spcAft>
                <a:spcPts val="400"/>
              </a:spcAft>
              <a:buNone/>
            </a:pPr>
            <a:r>
              <a:rPr lang="en-US" smtClean="0">
                <a:sym typeface="Symbol"/>
              </a:rPr>
              <a:t> </a:t>
            </a:r>
            <a:r>
              <a:rPr lang="vi-VN" smtClean="0"/>
              <a:t>Điều </a:t>
            </a:r>
            <a:r>
              <a:rPr lang="vi-VN"/>
              <a:t>này mở ra một hướng mới đầy triển vọng cho việc nghiên cứu các thuật toán học khái niệm.</a:t>
            </a:r>
            <a:endParaRPr lang="en-US"/>
          </a:p>
        </p:txBody>
      </p:sp>
      <p:sp>
        <p:nvSpPr>
          <p:cNvPr id="4" name="Date Placeholder 3"/>
          <p:cNvSpPr>
            <a:spLocks noGrp="1"/>
          </p:cNvSpPr>
          <p:nvPr>
            <p:ph type="dt" sz="half" idx="10"/>
          </p:nvPr>
        </p:nvSpPr>
        <p:spPr/>
        <p:txBody>
          <a:bodyPr/>
          <a:lstStyle/>
          <a:p>
            <a:fld id="{8B9A7939-3D6A-4513-AC35-02CE1BB709E6}"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4</a:t>
            </a:fld>
            <a:endParaRPr lang="en-US"/>
          </a:p>
        </p:txBody>
      </p:sp>
    </p:spTree>
    <p:extLst>
      <p:ext uri="{BB962C8B-B14F-4D97-AF65-F5344CB8AC3E}">
        <p14:creationId xmlns:p14="http://schemas.microsoft.com/office/powerpoint/2010/main" val="4146265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TÌNH HÌNH NGHIÊN CỨU (3)</a:t>
            </a:r>
            <a:endParaRPr lang="en-US"/>
          </a:p>
        </p:txBody>
      </p:sp>
      <p:sp>
        <p:nvSpPr>
          <p:cNvPr id="3" name="Content Placeholder 2"/>
          <p:cNvSpPr>
            <a:spLocks noGrp="1"/>
          </p:cNvSpPr>
          <p:nvPr>
            <p:ph idx="1"/>
          </p:nvPr>
        </p:nvSpPr>
        <p:spPr/>
        <p:txBody>
          <a:bodyPr/>
          <a:lstStyle/>
          <a:p>
            <a:pPr>
              <a:lnSpc>
                <a:spcPct val="110000"/>
              </a:lnSpc>
            </a:pPr>
            <a:r>
              <a:rPr lang="en-US" smtClean="0"/>
              <a:t>TRONG NƯỚC</a:t>
            </a:r>
          </a:p>
          <a:p>
            <a:pPr lvl="1">
              <a:lnSpc>
                <a:spcPct val="110000"/>
              </a:lnSpc>
              <a:spcBef>
                <a:spcPts val="400"/>
              </a:spcBef>
              <a:spcAft>
                <a:spcPts val="400"/>
              </a:spcAft>
            </a:pPr>
            <a:r>
              <a:rPr lang="en-US" smtClean="0"/>
              <a:t>L</a:t>
            </a:r>
            <a:r>
              <a:rPr lang="vi-VN" smtClean="0"/>
              <a:t>ogic </a:t>
            </a:r>
            <a:r>
              <a:rPr lang="vi-VN"/>
              <a:t>mô tả nói chung chỉ mới được quan tâm nghiên cứu trong những năm gần đây bởi các nhà khoa </a:t>
            </a:r>
            <a:r>
              <a:rPr lang="vi-VN" smtClean="0"/>
              <a:t>học</a:t>
            </a:r>
            <a:r>
              <a:rPr lang="en-US" smtClean="0"/>
              <a:t> thuộc:</a:t>
            </a:r>
          </a:p>
          <a:p>
            <a:pPr lvl="2">
              <a:lnSpc>
                <a:spcPct val="110000"/>
              </a:lnSpc>
              <a:spcBef>
                <a:spcPts val="400"/>
              </a:spcBef>
              <a:spcAft>
                <a:spcPts val="400"/>
              </a:spcAft>
            </a:pPr>
            <a:r>
              <a:rPr lang="vi-VN" smtClean="0"/>
              <a:t>Đại </a:t>
            </a:r>
            <a:r>
              <a:rPr lang="vi-VN"/>
              <a:t>học Bách khoa Thành phố Hồ Chí </a:t>
            </a:r>
            <a:r>
              <a:rPr lang="vi-VN" smtClean="0"/>
              <a:t>Minh</a:t>
            </a:r>
            <a:r>
              <a:rPr lang="en-US" smtClean="0"/>
              <a:t>,</a:t>
            </a:r>
          </a:p>
          <a:p>
            <a:pPr lvl="2">
              <a:lnSpc>
                <a:spcPct val="110000"/>
              </a:lnSpc>
              <a:spcBef>
                <a:spcPts val="400"/>
              </a:spcBef>
              <a:spcAft>
                <a:spcPts val="400"/>
              </a:spcAft>
            </a:pPr>
            <a:r>
              <a:rPr lang="vi-VN" smtClean="0"/>
              <a:t>Đại </a:t>
            </a:r>
            <a:r>
              <a:rPr lang="vi-VN"/>
              <a:t>học Công nghệ thuộc Đại học Quốc Gia Hà </a:t>
            </a:r>
            <a:r>
              <a:rPr lang="vi-VN" smtClean="0"/>
              <a:t>Nội</a:t>
            </a:r>
            <a:r>
              <a:rPr lang="en-US" smtClean="0"/>
              <a:t>.</a:t>
            </a:r>
          </a:p>
          <a:p>
            <a:pPr lvl="2">
              <a:lnSpc>
                <a:spcPct val="110000"/>
              </a:lnSpc>
              <a:spcBef>
                <a:spcPts val="400"/>
              </a:spcBef>
              <a:spcAft>
                <a:spcPts val="400"/>
              </a:spcAft>
            </a:pPr>
            <a:r>
              <a:rPr lang="vi-VN" smtClean="0"/>
              <a:t>Đại </a:t>
            </a:r>
            <a:r>
              <a:rPr lang="vi-VN"/>
              <a:t>học </a:t>
            </a:r>
            <a:r>
              <a:rPr lang="vi-VN" smtClean="0"/>
              <a:t>Huế</a:t>
            </a:r>
            <a:r>
              <a:rPr lang="en-US" smtClean="0"/>
              <a:t>.</a:t>
            </a:r>
          </a:p>
          <a:p>
            <a:pPr lvl="1">
              <a:lnSpc>
                <a:spcPct val="110000"/>
              </a:lnSpc>
              <a:spcBef>
                <a:spcPts val="400"/>
              </a:spcBef>
              <a:spcAft>
                <a:spcPts val="400"/>
              </a:spcAft>
            </a:pPr>
            <a:r>
              <a:rPr lang="en-US" smtClean="0"/>
              <a:t>Tập </a:t>
            </a:r>
            <a:r>
              <a:rPr lang="vi-VN" smtClean="0"/>
              <a:t>trung </a:t>
            </a:r>
            <a:r>
              <a:rPr lang="vi-VN"/>
              <a:t>chủ yếu vào việc ứng dụng khả năng biểu diễn tri thức, sử dụng bài toán suy luận trong web ngữ nghĩa. </a:t>
            </a:r>
            <a:endParaRPr lang="en-US" smtClean="0"/>
          </a:p>
          <a:p>
            <a:pPr lvl="1">
              <a:lnSpc>
                <a:spcPct val="110000"/>
              </a:lnSpc>
              <a:spcBef>
                <a:spcPts val="400"/>
              </a:spcBef>
              <a:spcAft>
                <a:spcPts val="400"/>
              </a:spcAft>
            </a:pPr>
            <a:r>
              <a:rPr lang="vi-VN" smtClean="0"/>
              <a:t>Các </a:t>
            </a:r>
            <a:r>
              <a:rPr lang="vi-VN"/>
              <a:t>nghiên cứu chuyên sâu về logic mô tả </a:t>
            </a:r>
            <a:r>
              <a:rPr lang="en-US" smtClean="0"/>
              <a:t>chưa được quan tâm nghiên cứu sâu</a:t>
            </a:r>
          </a:p>
          <a:p>
            <a:pPr lvl="1">
              <a:lnSpc>
                <a:spcPct val="110000"/>
              </a:lnSpc>
              <a:spcBef>
                <a:spcPts val="400"/>
              </a:spcBef>
              <a:spcAft>
                <a:spcPts val="400"/>
              </a:spcAft>
            </a:pPr>
            <a:r>
              <a:rPr lang="vi-VN" smtClean="0"/>
              <a:t>Đặc </a:t>
            </a:r>
            <a:r>
              <a:rPr lang="vi-VN"/>
              <a:t>biệt bài toán học máy cho các hệ thống thông tin trong ngữ cảnh logic mô tả (học khái niệm) chưa có tác giả nào quan tâm nghiên cứu.</a:t>
            </a:r>
            <a:endParaRPr lang="en-US"/>
          </a:p>
        </p:txBody>
      </p:sp>
      <p:sp>
        <p:nvSpPr>
          <p:cNvPr id="4" name="Date Placeholder 3"/>
          <p:cNvSpPr>
            <a:spLocks noGrp="1"/>
          </p:cNvSpPr>
          <p:nvPr>
            <p:ph type="dt" sz="half" idx="10"/>
          </p:nvPr>
        </p:nvSpPr>
        <p:spPr/>
        <p:txBody>
          <a:bodyPr/>
          <a:lstStyle/>
          <a:p>
            <a:fld id="{1BCD8993-6DA9-4D1D-99A3-AF296537BFE9}"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5</a:t>
            </a:fld>
            <a:endParaRPr lang="en-US"/>
          </a:p>
        </p:txBody>
      </p:sp>
    </p:spTree>
    <p:extLst>
      <p:ext uri="{BB962C8B-B14F-4D97-AF65-F5344CB8AC3E}">
        <p14:creationId xmlns:p14="http://schemas.microsoft.com/office/powerpoint/2010/main" val="2388925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TÌNH HÌNH NGHIÊN CỨU (3)</a:t>
            </a:r>
            <a:endParaRPr lang="en-US"/>
          </a:p>
        </p:txBody>
      </p:sp>
      <p:sp>
        <p:nvSpPr>
          <p:cNvPr id="3" name="Content Placeholder 2"/>
          <p:cNvSpPr>
            <a:spLocks noGrp="1"/>
          </p:cNvSpPr>
          <p:nvPr>
            <p:ph idx="1"/>
          </p:nvPr>
        </p:nvSpPr>
        <p:spPr/>
        <p:txBody>
          <a:bodyPr/>
          <a:lstStyle/>
          <a:p>
            <a:pPr>
              <a:lnSpc>
                <a:spcPct val="114000"/>
              </a:lnSpc>
            </a:pPr>
            <a:r>
              <a:rPr lang="en-US" smtClean="0"/>
              <a:t>CÁC CÔNG TRÌNH LIÊN QUAN ĐÃ CÔNG BỐ</a:t>
            </a:r>
          </a:p>
          <a:p>
            <a:pPr marL="349250" lvl="1" indent="0">
              <a:spcBef>
                <a:spcPts val="400"/>
              </a:spcBef>
              <a:spcAft>
                <a:spcPts val="400"/>
              </a:spcAft>
              <a:buNone/>
            </a:pPr>
            <a:r>
              <a:rPr lang="vi-VN" sz="1800"/>
              <a:t>[1]. </a:t>
            </a:r>
            <a:r>
              <a:rPr lang="vi-VN" sz="1800" smtClean="0"/>
              <a:t>Quang-Thuy Ha, Thi-Lan-Giao Hoang, Linh Anh Nguyen, Hung Son Nguyen, Andrzej Szałas and Thanh-Luong Tran, A </a:t>
            </a:r>
            <a:r>
              <a:rPr lang="vi-VN" sz="1800"/>
              <a:t>Bisimulation-based Method of Concept Learning for Knowledge Bases in Description Logics. </a:t>
            </a:r>
            <a:r>
              <a:rPr lang="vi-VN" sz="1800" smtClean="0"/>
              <a:t>SoICT, Ha Long, </a:t>
            </a:r>
            <a:r>
              <a:rPr lang="vi-VN" sz="1800"/>
              <a:t>2012.</a:t>
            </a:r>
          </a:p>
          <a:p>
            <a:pPr marL="349250" lvl="1" indent="0">
              <a:spcBef>
                <a:spcPts val="400"/>
              </a:spcBef>
              <a:spcAft>
                <a:spcPts val="400"/>
              </a:spcAft>
              <a:buNone/>
            </a:pPr>
            <a:r>
              <a:rPr lang="vi-VN" sz="1800"/>
              <a:t>[2]. </a:t>
            </a:r>
            <a:r>
              <a:rPr lang="vi-VN" sz="1800" smtClean="0"/>
              <a:t>Thanh-Luong Tran, Quang-Thuy Ha, Thi-Lan-Giao Hoang, Linh Anh Nguyen, Hung Son Nguyen and Andrzej Szałas, Concept </a:t>
            </a:r>
            <a:r>
              <a:rPr lang="vi-VN" sz="1800"/>
              <a:t>Learning for Description Logic-based Information Systems, KSE </a:t>
            </a:r>
            <a:r>
              <a:rPr lang="vi-VN" sz="1800" smtClean="0"/>
              <a:t>2012, Da Nang</a:t>
            </a:r>
            <a:r>
              <a:rPr lang="en-US" sz="1800" smtClean="0"/>
              <a:t>,</a:t>
            </a:r>
            <a:r>
              <a:rPr lang="vi-VN" sz="1800" smtClean="0"/>
              <a:t> 2012</a:t>
            </a:r>
            <a:r>
              <a:rPr lang="vi-VN" sz="1800"/>
              <a:t>.</a:t>
            </a:r>
          </a:p>
          <a:p>
            <a:pPr marL="349250" lvl="1" indent="0">
              <a:spcBef>
                <a:spcPts val="400"/>
              </a:spcBef>
              <a:spcAft>
                <a:spcPts val="400"/>
              </a:spcAft>
              <a:buNone/>
            </a:pPr>
            <a:r>
              <a:rPr lang="vi-VN" sz="1800"/>
              <a:t>[3]. Hoàng Thị Lan Giao, Trần Thanh Lương, Phân lớp dữ liệu đa nhãn dựa trên các thuật toán học máy, Kỷ yếu Trường Đại học Khoa học, 2011.</a:t>
            </a:r>
          </a:p>
          <a:p>
            <a:pPr marL="349250" lvl="1" indent="0">
              <a:spcBef>
                <a:spcPts val="400"/>
              </a:spcBef>
              <a:spcAft>
                <a:spcPts val="400"/>
              </a:spcAft>
              <a:buNone/>
            </a:pPr>
            <a:r>
              <a:rPr lang="vi-VN" sz="1800"/>
              <a:t>[4]. Hồ Thuần, Hoàng Thị Lan Giao, Mở rộng một số toán tử quan hệ lên cơ sở dữ liệu thiếu thông tin, Tạp chí Tin học và Điều khiển học, Số 4, 2003.</a:t>
            </a:r>
          </a:p>
          <a:p>
            <a:pPr marL="349250" lvl="1" indent="0">
              <a:spcBef>
                <a:spcPts val="400"/>
              </a:spcBef>
              <a:spcAft>
                <a:spcPts val="400"/>
              </a:spcAft>
              <a:buNone/>
            </a:pPr>
            <a:r>
              <a:rPr lang="vi-VN" sz="1800"/>
              <a:t>[5]. Hồ Thuần, Hoàng Thị Lan Giao, Một thuật toán tìm tập rút gọn sử dụng ma trận phân biệt được, Chuyên san </a:t>
            </a:r>
            <a:r>
              <a:rPr lang="vi-VN" sz="1800" smtClean="0"/>
              <a:t>Viễn </a:t>
            </a:r>
            <a:r>
              <a:rPr lang="vi-VN" sz="1800"/>
              <a:t>thông và CNTT, Số 15, 2005.</a:t>
            </a:r>
          </a:p>
          <a:p>
            <a:pPr marL="349250" lvl="1" indent="0">
              <a:spcBef>
                <a:spcPts val="400"/>
              </a:spcBef>
              <a:spcAft>
                <a:spcPts val="400"/>
              </a:spcAft>
              <a:buNone/>
            </a:pPr>
            <a:r>
              <a:rPr lang="vi-VN" sz="1800"/>
              <a:t>[6]. Hồ Thuần, Hoàng Thị Lan Giao, Khám phá phụ thuộc và phụ thuộc xấp xỉ dựa vào ma trận phụ thuộc, Tạp chí Tin học và Điều khiển học, Số 1, 2006.</a:t>
            </a:r>
          </a:p>
        </p:txBody>
      </p:sp>
      <p:sp>
        <p:nvSpPr>
          <p:cNvPr id="4" name="Date Placeholder 3"/>
          <p:cNvSpPr>
            <a:spLocks noGrp="1"/>
          </p:cNvSpPr>
          <p:nvPr>
            <p:ph type="dt" sz="half" idx="10"/>
          </p:nvPr>
        </p:nvSpPr>
        <p:spPr/>
        <p:txBody>
          <a:bodyPr/>
          <a:lstStyle/>
          <a:p>
            <a:fld id="{1BCD8993-6DA9-4D1D-99A3-AF296537BFE9}"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6</a:t>
            </a:fld>
            <a:endParaRPr lang="en-US"/>
          </a:p>
        </p:txBody>
      </p:sp>
    </p:spTree>
    <p:extLst>
      <p:ext uri="{BB962C8B-B14F-4D97-AF65-F5344CB8AC3E}">
        <p14:creationId xmlns:p14="http://schemas.microsoft.com/office/powerpoint/2010/main" val="1977964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CẤP THIẾT CỦA ĐỀ TÀI (1)</a:t>
            </a:r>
            <a:endParaRPr lang="en-US"/>
          </a:p>
        </p:txBody>
      </p:sp>
      <p:sp>
        <p:nvSpPr>
          <p:cNvPr id="3" name="Content Placeholder 2"/>
          <p:cNvSpPr>
            <a:spLocks noGrp="1"/>
          </p:cNvSpPr>
          <p:nvPr>
            <p:ph idx="1"/>
          </p:nvPr>
        </p:nvSpPr>
        <p:spPr/>
        <p:txBody>
          <a:bodyPr/>
          <a:lstStyle/>
          <a:p>
            <a:r>
              <a:rPr lang="vi-VN"/>
              <a:t>Học máy là một lĩnh vực </a:t>
            </a:r>
            <a:r>
              <a:rPr lang="en-US" smtClean="0"/>
              <a:t>được nhiều người quan tâm nghiên cứu.</a:t>
            </a:r>
          </a:p>
          <a:p>
            <a:r>
              <a:rPr lang="vi-VN" smtClean="0"/>
              <a:t>Học </a:t>
            </a:r>
            <a:r>
              <a:rPr lang="vi-VN"/>
              <a:t>máy được áp dụng trong nhiều lĩnh vực như chẩn đoán y tế, phân tích thị trường chứng khoán, phân lớp dữ liệu văn bản, … </a:t>
            </a:r>
            <a:endParaRPr lang="en-US" smtClean="0"/>
          </a:p>
          <a:p>
            <a:r>
              <a:rPr lang="en-US" smtClean="0"/>
              <a:t>H</a:t>
            </a:r>
            <a:r>
              <a:rPr lang="vi-VN" smtClean="0"/>
              <a:t>ọc </a:t>
            </a:r>
            <a:r>
              <a:rPr lang="vi-VN"/>
              <a:t>máy là học có giám </a:t>
            </a:r>
            <a:r>
              <a:rPr lang="vi-VN" smtClean="0"/>
              <a:t>sát,</a:t>
            </a:r>
            <a:r>
              <a:rPr lang="en-US" smtClean="0"/>
              <a:t> c</a:t>
            </a:r>
            <a:r>
              <a:rPr lang="vi-VN" smtClean="0"/>
              <a:t>ụ </a:t>
            </a:r>
            <a:r>
              <a:rPr lang="vi-VN"/>
              <a:t>thể là cho một tập các mẫu </a:t>
            </a:r>
            <a:r>
              <a:rPr lang="vi-VN" i="1"/>
              <a:t>(x,f(x))</a:t>
            </a:r>
            <a:r>
              <a:rPr lang="vi-VN"/>
              <a:t> của một hàm </a:t>
            </a:r>
            <a:r>
              <a:rPr lang="vi-VN" i="1"/>
              <a:t>f</a:t>
            </a:r>
            <a:r>
              <a:rPr lang="vi-VN"/>
              <a:t>, xây dựng một hàm </a:t>
            </a:r>
            <a:r>
              <a:rPr lang="vi-VN" i="1"/>
              <a:t>h</a:t>
            </a:r>
            <a:r>
              <a:rPr lang="vi-VN"/>
              <a:t> sao cho </a:t>
            </a:r>
            <a:r>
              <a:rPr lang="vi-VN" i="1"/>
              <a:t>h</a:t>
            </a:r>
            <a:r>
              <a:rPr lang="vi-VN"/>
              <a:t> xấp xỉ với </a:t>
            </a:r>
            <a:r>
              <a:rPr lang="vi-VN" i="1"/>
              <a:t>f</a:t>
            </a:r>
            <a:r>
              <a:rPr lang="vi-VN"/>
              <a:t>. </a:t>
            </a:r>
            <a:endParaRPr lang="en-US" smtClean="0"/>
          </a:p>
          <a:p>
            <a:r>
              <a:rPr lang="vi-VN" smtClean="0"/>
              <a:t>Nếu </a:t>
            </a:r>
            <a:r>
              <a:rPr lang="vi-VN"/>
              <a:t>f là một hàm nhị phân thì bài toán học máy được gọi là bài toán phân lớp nhị phân.</a:t>
            </a:r>
            <a:endParaRPr lang="en-US"/>
          </a:p>
        </p:txBody>
      </p:sp>
      <p:sp>
        <p:nvSpPr>
          <p:cNvPr id="4" name="Date Placeholder 3"/>
          <p:cNvSpPr>
            <a:spLocks noGrp="1"/>
          </p:cNvSpPr>
          <p:nvPr>
            <p:ph type="dt" sz="half" idx="10"/>
          </p:nvPr>
        </p:nvSpPr>
        <p:spPr/>
        <p:txBody>
          <a:bodyPr/>
          <a:lstStyle/>
          <a:p>
            <a:fld id="{42DFC644-4B58-4D4A-802B-7E92F8C2F5AE}"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7</a:t>
            </a:fld>
            <a:endParaRPr lang="en-US"/>
          </a:p>
        </p:txBody>
      </p:sp>
    </p:spTree>
    <p:extLst>
      <p:ext uri="{BB962C8B-B14F-4D97-AF65-F5344CB8AC3E}">
        <p14:creationId xmlns:p14="http://schemas.microsoft.com/office/powerpoint/2010/main" val="3315523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CẤP THIẾT CỦA ĐỀ </a:t>
            </a:r>
            <a:r>
              <a:rPr lang="en-US" smtClean="0"/>
              <a:t>TÀI (2)</a:t>
            </a:r>
            <a:endParaRPr lang="en-US"/>
          </a:p>
        </p:txBody>
      </p:sp>
      <p:sp>
        <p:nvSpPr>
          <p:cNvPr id="3" name="Content Placeholder 2"/>
          <p:cNvSpPr>
            <a:spLocks noGrp="1"/>
          </p:cNvSpPr>
          <p:nvPr>
            <p:ph idx="1"/>
          </p:nvPr>
        </p:nvSpPr>
        <p:spPr/>
        <p:txBody>
          <a:bodyPr/>
          <a:lstStyle/>
          <a:p>
            <a:r>
              <a:rPr lang="vi-VN" smtClean="0"/>
              <a:t>Bài </a:t>
            </a:r>
            <a:r>
              <a:rPr lang="vi-VN"/>
              <a:t>toán phân lớp nhị phân trong ngữ cảnh logic mô tả được gọi là học khái niệm, hàm phân loại ở đây được đặc trưng bởi một khái niệm</a:t>
            </a:r>
            <a:r>
              <a:rPr lang="vi-VN" smtClean="0"/>
              <a:t>.</a:t>
            </a:r>
            <a:endParaRPr lang="en-US" smtClean="0"/>
          </a:p>
          <a:p>
            <a:r>
              <a:rPr lang="vi-VN" smtClean="0"/>
              <a:t>Học </a:t>
            </a:r>
            <a:r>
              <a:rPr lang="vi-VN"/>
              <a:t>khái niệm trong logic được nghiên cứu bởi nhiều nhà nghiên </a:t>
            </a:r>
            <a:r>
              <a:rPr lang="vi-VN" smtClean="0"/>
              <a:t>cứu.</a:t>
            </a:r>
            <a:endParaRPr lang="en-US" smtClean="0"/>
          </a:p>
          <a:p>
            <a:pPr lvl="1">
              <a:lnSpc>
                <a:spcPct val="120000"/>
              </a:lnSpc>
              <a:spcBef>
                <a:spcPts val="400"/>
              </a:spcBef>
              <a:spcAft>
                <a:spcPts val="400"/>
              </a:spcAft>
            </a:pPr>
            <a:r>
              <a:rPr lang="vi-VN" smtClean="0"/>
              <a:t>Badea </a:t>
            </a:r>
            <a:r>
              <a:rPr lang="vi-VN"/>
              <a:t>và Nienhuys-Cheng </a:t>
            </a:r>
            <a:r>
              <a:rPr lang="vi-VN" smtClean="0"/>
              <a:t>nghiên </a:t>
            </a:r>
            <a:r>
              <a:rPr lang="vi-VN"/>
              <a:t>cứu học khái niệm trong logic mô tả thông qua các toán tử làm </a:t>
            </a:r>
            <a:r>
              <a:rPr lang="vi-VN" smtClean="0"/>
              <a:t>mịn.</a:t>
            </a:r>
            <a:endParaRPr lang="en-US" smtClean="0"/>
          </a:p>
          <a:p>
            <a:pPr lvl="1">
              <a:lnSpc>
                <a:spcPct val="120000"/>
              </a:lnSpc>
              <a:spcBef>
                <a:spcPts val="400"/>
              </a:spcBef>
              <a:spcAft>
                <a:spcPts val="400"/>
              </a:spcAft>
            </a:pPr>
            <a:r>
              <a:rPr lang="vi-VN" smtClean="0"/>
              <a:t>Cohen </a:t>
            </a:r>
            <a:r>
              <a:rPr lang="vi-VN"/>
              <a:t>và Hirsh  đã đề xuất một thuật toán học khái niệm LCSLearn dựa trên “bao hàm phổ biến nhỏ nhất</a:t>
            </a:r>
            <a:r>
              <a:rPr lang="vi-VN" smtClean="0"/>
              <a:t>”.</a:t>
            </a:r>
            <a:endParaRPr lang="en-US" smtClean="0"/>
          </a:p>
          <a:p>
            <a:pPr lvl="1">
              <a:lnSpc>
                <a:spcPct val="120000"/>
              </a:lnSpc>
              <a:spcBef>
                <a:spcPts val="400"/>
              </a:spcBef>
              <a:spcAft>
                <a:spcPts val="400"/>
              </a:spcAft>
            </a:pPr>
            <a:r>
              <a:rPr lang="vi-VN" smtClean="0"/>
              <a:t>Lambrix </a:t>
            </a:r>
            <a:r>
              <a:rPr lang="vi-VN"/>
              <a:t>và Larocchia  đưa ra thuật toán học khái niệm đơn giản dựa trên sự chuẩn hóa khái niệm.</a:t>
            </a:r>
          </a:p>
        </p:txBody>
      </p:sp>
      <p:sp>
        <p:nvSpPr>
          <p:cNvPr id="4" name="Date Placeholder 3"/>
          <p:cNvSpPr>
            <a:spLocks noGrp="1"/>
          </p:cNvSpPr>
          <p:nvPr>
            <p:ph type="dt" sz="half" idx="10"/>
          </p:nvPr>
        </p:nvSpPr>
        <p:spPr/>
        <p:txBody>
          <a:bodyPr/>
          <a:lstStyle/>
          <a:p>
            <a:fld id="{F94CCEB0-5237-47F4-9FE8-F8DCA7AC089C}"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8</a:t>
            </a:fld>
            <a:endParaRPr lang="en-US"/>
          </a:p>
        </p:txBody>
      </p:sp>
    </p:spTree>
    <p:extLst>
      <p:ext uri="{BB962C8B-B14F-4D97-AF65-F5344CB8AC3E}">
        <p14:creationId xmlns:p14="http://schemas.microsoft.com/office/powerpoint/2010/main" val="3129635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CẤP THIẾT CỦA ĐỀ </a:t>
            </a:r>
            <a:r>
              <a:rPr lang="en-US" smtClean="0"/>
              <a:t>TÀI (3)</a:t>
            </a:r>
            <a:endParaRPr lang="en-US"/>
          </a:p>
        </p:txBody>
      </p:sp>
      <p:sp>
        <p:nvSpPr>
          <p:cNvPr id="3" name="Content Placeholder 2"/>
          <p:cNvSpPr>
            <a:spLocks noGrp="1"/>
          </p:cNvSpPr>
          <p:nvPr>
            <p:ph idx="1"/>
          </p:nvPr>
        </p:nvSpPr>
        <p:spPr/>
        <p:txBody>
          <a:bodyPr/>
          <a:lstStyle/>
          <a:p>
            <a:r>
              <a:rPr lang="en-US" smtClean="0"/>
              <a:t>N</a:t>
            </a:r>
            <a:r>
              <a:rPr lang="vi-VN" smtClean="0"/>
              <a:t>hững </a:t>
            </a:r>
            <a:r>
              <a:rPr lang="vi-VN"/>
              <a:t>nghiên cứu trong các công trình đã đề cập trên áp dụng cho các hệ thống thông tin trong ngữ cảnh logic mô tả với bộ ký tự và các cấu tử khái </a:t>
            </a:r>
            <a:r>
              <a:rPr lang="vi-VN" smtClean="0"/>
              <a:t>niệm</a:t>
            </a:r>
            <a:r>
              <a:rPr lang="en-US" smtClean="0"/>
              <a:t>/vai trò</a:t>
            </a:r>
            <a:r>
              <a:rPr lang="vi-VN" smtClean="0"/>
              <a:t> hạn </a:t>
            </a:r>
            <a:r>
              <a:rPr lang="vi-VN"/>
              <a:t>chế. </a:t>
            </a:r>
            <a:endParaRPr lang="en-US" smtClean="0"/>
          </a:p>
          <a:p>
            <a:r>
              <a:rPr lang="en-US" smtClean="0"/>
              <a:t>T</a:t>
            </a:r>
            <a:r>
              <a:rPr lang="vi-VN" smtClean="0"/>
              <a:t>ổng </a:t>
            </a:r>
            <a:r>
              <a:rPr lang="vi-VN"/>
              <a:t>quát hóa và mở rộng phương pháp học khái niệm cho các cơ sở tri thức trong ngữ cảnh logic mô tả dựa trên mô phỏng hai chiều là một vấn đề cấp thiết hiện </a:t>
            </a:r>
            <a:r>
              <a:rPr lang="vi-VN" smtClean="0"/>
              <a:t>nay.</a:t>
            </a:r>
            <a:endParaRPr lang="vi-VN"/>
          </a:p>
        </p:txBody>
      </p:sp>
      <p:sp>
        <p:nvSpPr>
          <p:cNvPr id="4" name="Date Placeholder 3"/>
          <p:cNvSpPr>
            <a:spLocks noGrp="1"/>
          </p:cNvSpPr>
          <p:nvPr>
            <p:ph type="dt" sz="half" idx="10"/>
          </p:nvPr>
        </p:nvSpPr>
        <p:spPr/>
        <p:txBody>
          <a:bodyPr/>
          <a:lstStyle/>
          <a:p>
            <a:fld id="{F94CCEB0-5237-47F4-9FE8-F8DCA7AC089C}" type="datetime1">
              <a:rPr lang="en-US" smtClean="0"/>
              <a:t>11/6/2012</a:t>
            </a:fld>
            <a:endParaRPr lang="en-US"/>
          </a:p>
        </p:txBody>
      </p:sp>
      <p:sp>
        <p:nvSpPr>
          <p:cNvPr id="5" name="Footer Placeholder 4"/>
          <p:cNvSpPr>
            <a:spLocks noGrp="1"/>
          </p:cNvSpPr>
          <p:nvPr>
            <p:ph type="ftr" sz="quarter" idx="11"/>
          </p:nvPr>
        </p:nvSpPr>
        <p:spPr/>
        <p:txBody>
          <a:bodyPr/>
          <a:lstStyle/>
          <a:p>
            <a:r>
              <a:rPr lang="vi-VN" smtClean="0"/>
              <a:t>Thuyết minh đề tài cấp cơ sở ĐHH</a:t>
            </a:r>
            <a:endParaRPr lang="en-US"/>
          </a:p>
        </p:txBody>
      </p:sp>
      <p:sp>
        <p:nvSpPr>
          <p:cNvPr id="6" name="Slide Number Placeholder 5"/>
          <p:cNvSpPr>
            <a:spLocks noGrp="1"/>
          </p:cNvSpPr>
          <p:nvPr>
            <p:ph type="sldNum" sz="quarter" idx="12"/>
          </p:nvPr>
        </p:nvSpPr>
        <p:spPr/>
        <p:txBody>
          <a:bodyPr/>
          <a:lstStyle/>
          <a:p>
            <a:fld id="{C8F03DB6-5497-478A-824D-5D8E89521DE3}" type="slidenum">
              <a:rPr lang="en-US" smtClean="0"/>
              <a:pPr/>
              <a:t>9</a:t>
            </a:fld>
            <a:endParaRPr lang="en-US"/>
          </a:p>
        </p:txBody>
      </p:sp>
    </p:spTree>
    <p:extLst>
      <p:ext uri="{BB962C8B-B14F-4D97-AF65-F5344CB8AC3E}">
        <p14:creationId xmlns:p14="http://schemas.microsoft.com/office/powerpoint/2010/main" val="580778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ion">
  <a:themeElements>
    <a:clrScheme name="Corporation 1">
      <a:dk1>
        <a:srgbClr val="FFCC00"/>
      </a:dk1>
      <a:lt1>
        <a:srgbClr val="FFFFFF"/>
      </a:lt1>
      <a:dk2>
        <a:srgbClr val="DDDDDD"/>
      </a:dk2>
      <a:lt2>
        <a:srgbClr val="C0C0C0"/>
      </a:lt2>
      <a:accent1>
        <a:srgbClr val="0092CC"/>
      </a:accent1>
      <a:accent2>
        <a:srgbClr val="C7E6FD"/>
      </a:accent2>
      <a:accent3>
        <a:srgbClr val="FFFFFF"/>
      </a:accent3>
      <a:accent4>
        <a:srgbClr val="DAAE00"/>
      </a:accent4>
      <a:accent5>
        <a:srgbClr val="AAC7E2"/>
      </a:accent5>
      <a:accent6>
        <a:srgbClr val="B4D0E5"/>
      </a:accent6>
      <a:hlink>
        <a:srgbClr val="333399"/>
      </a:hlink>
      <a:folHlink>
        <a:srgbClr val="02C4DE"/>
      </a:folHlink>
    </a:clrScheme>
    <a:fontScheme name="Corpor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rporation 1">
        <a:dk1>
          <a:srgbClr val="FFCC00"/>
        </a:dk1>
        <a:lt1>
          <a:srgbClr val="FFFFFF"/>
        </a:lt1>
        <a:dk2>
          <a:srgbClr val="DDDDDD"/>
        </a:dk2>
        <a:lt2>
          <a:srgbClr val="C0C0C0"/>
        </a:lt2>
        <a:accent1>
          <a:srgbClr val="0092CC"/>
        </a:accent1>
        <a:accent2>
          <a:srgbClr val="C7E6FD"/>
        </a:accent2>
        <a:accent3>
          <a:srgbClr val="FFFFFF"/>
        </a:accent3>
        <a:accent4>
          <a:srgbClr val="DAAE00"/>
        </a:accent4>
        <a:accent5>
          <a:srgbClr val="AAC7E2"/>
        </a:accent5>
        <a:accent6>
          <a:srgbClr val="B4D0E5"/>
        </a:accent6>
        <a:hlink>
          <a:srgbClr val="333399"/>
        </a:hlink>
        <a:folHlink>
          <a:srgbClr val="02C4DE"/>
        </a:folHlink>
      </a:clrScheme>
      <a:clrMap bg1="lt1" tx1="dk1" bg2="lt2" tx2="dk2" accent1="accent1" accent2="accent2" accent3="accent3" accent4="accent4" accent5="accent5" accent6="accent6" hlink="hlink" folHlink="folHlink"/>
    </a:extraClrScheme>
    <a:extraClrScheme>
      <a:clrScheme name="Corporation 2">
        <a:dk1>
          <a:srgbClr val="E1DC00"/>
        </a:dk1>
        <a:lt1>
          <a:srgbClr val="FFFFFF"/>
        </a:lt1>
        <a:dk2>
          <a:srgbClr val="DDDDDD"/>
        </a:dk2>
        <a:lt2>
          <a:srgbClr val="C0C0C0"/>
        </a:lt2>
        <a:accent1>
          <a:srgbClr val="008800"/>
        </a:accent1>
        <a:accent2>
          <a:srgbClr val="E0F5C7"/>
        </a:accent2>
        <a:accent3>
          <a:srgbClr val="FFFFFF"/>
        </a:accent3>
        <a:accent4>
          <a:srgbClr val="C0BC00"/>
        </a:accent4>
        <a:accent5>
          <a:srgbClr val="AAC3AA"/>
        </a:accent5>
        <a:accent6>
          <a:srgbClr val="CBDEB4"/>
        </a:accent6>
        <a:hlink>
          <a:srgbClr val="003300"/>
        </a:hlink>
        <a:folHlink>
          <a:srgbClr val="00CC66"/>
        </a:folHlink>
      </a:clrScheme>
      <a:clrMap bg1="lt1" tx1="dk1" bg2="lt2" tx2="dk2" accent1="accent1" accent2="accent2" accent3="accent3" accent4="accent4" accent5="accent5" accent6="accent6" hlink="hlink" folHlink="folHlink"/>
    </a:extraClrScheme>
    <a:extraClrScheme>
      <a:clrScheme name="Corporation 3">
        <a:dk1>
          <a:srgbClr val="00CC66"/>
        </a:dk1>
        <a:lt1>
          <a:srgbClr val="FFFFFF"/>
        </a:lt1>
        <a:dk2>
          <a:srgbClr val="DDDDDD"/>
        </a:dk2>
        <a:lt2>
          <a:srgbClr val="C0C0C0"/>
        </a:lt2>
        <a:accent1>
          <a:srgbClr val="BD9633"/>
        </a:accent1>
        <a:accent2>
          <a:srgbClr val="FFEDC9"/>
        </a:accent2>
        <a:accent3>
          <a:srgbClr val="FFFFFF"/>
        </a:accent3>
        <a:accent4>
          <a:srgbClr val="00AE56"/>
        </a:accent4>
        <a:accent5>
          <a:srgbClr val="DBC9AD"/>
        </a:accent5>
        <a:accent6>
          <a:srgbClr val="E7D7B6"/>
        </a:accent6>
        <a:hlink>
          <a:srgbClr val="68452A"/>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training-4</Template>
  <TotalTime>2423</TotalTime>
  <Words>2986</Words>
  <Application>Microsoft Office PowerPoint</Application>
  <PresentationFormat>On-screen Show (4:3)</PresentationFormat>
  <Paragraphs>300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Corporation</vt:lpstr>
      <vt:lpstr>THUYẾT MINH ĐỀ TÀI NGHIÊN CỨU KHOA HỌC CẤP CƠ SỞ</vt:lpstr>
      <vt:lpstr>THÔNG TIN CHUNG</vt:lpstr>
      <vt:lpstr>TÌNH HÌNH NGHIÊN CỨU (1)</vt:lpstr>
      <vt:lpstr>TÌNH HÌNH NGHIÊN CỨU (2)</vt:lpstr>
      <vt:lpstr>TÌNH HÌNH NGHIÊN CỨU (3)</vt:lpstr>
      <vt:lpstr>TÌNH HÌNH NGHIÊN CỨU (3)</vt:lpstr>
      <vt:lpstr>TÍNH CẤP THIẾT CỦA ĐỀ TÀI (1)</vt:lpstr>
      <vt:lpstr>TÍNH CẤP THIẾT CỦA ĐỀ TÀI (2)</vt:lpstr>
      <vt:lpstr>TÍNH CẤP THIẾT CỦA ĐỀ TÀI (3)</vt:lpstr>
      <vt:lpstr>MỤC TIÊU CỦA ĐỀ TÀI</vt:lpstr>
      <vt:lpstr>ĐỐI TƯỢNG VÀ PHAM VI NGHIÊN CỨU</vt:lpstr>
      <vt:lpstr>CÁCH TIẾP CẬN NGHIÊN CỨU</vt:lpstr>
      <vt:lpstr>PHƯƠNG PHÁP NGHIÊN CỨU</vt:lpstr>
      <vt:lpstr>NỘI DUNG NGHIÊN CỨU (1)</vt:lpstr>
      <vt:lpstr>NỘI DUNG NGHIÊN CỨU (2)</vt:lpstr>
      <vt:lpstr>TIẾN ĐỘ THỰC HIỆN</vt:lpstr>
      <vt:lpstr>SẢN PHẨM</vt:lpstr>
      <vt:lpstr>HIỆU QUẢ VÀ PHƯƠNG PHÁP CHUYỂN GIAO</vt:lpstr>
      <vt:lpstr>KINH PHÍ THỰC HIỆN ĐỀ TÀI</vt:lpstr>
      <vt:lpstr>DỰ TRÙ CHI</vt:lpstr>
      <vt:lpstr>DANH MỤC TÀI LIỆU THAM KHẢO</vt:lpstr>
      <vt:lpstr>DANH MỤC TÀI LIỆU THAM KHẢO</vt:lpstr>
      <vt:lpstr>DANH MỤC TÀI LIỆU THAM KHẢO</vt:lpstr>
      <vt:lpstr>XIN CHÂN THÀNH CẢM ƠN QUÝ THẦY CÔ</vt:lpstr>
    </vt:vector>
  </TitlesOfParts>
  <Company>College of Sciences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Thanh Luong</dc:creator>
  <cp:lastModifiedBy>Tran Thanh Luong</cp:lastModifiedBy>
  <cp:revision>243</cp:revision>
  <dcterms:created xsi:type="dcterms:W3CDTF">2011-09-15T00:48:15Z</dcterms:created>
  <dcterms:modified xsi:type="dcterms:W3CDTF">2012-11-06T01:56:05Z</dcterms:modified>
</cp:coreProperties>
</file>