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8" r:id="rId3"/>
    <p:sldId id="291" r:id="rId4"/>
    <p:sldId id="289" r:id="rId5"/>
    <p:sldId id="292" r:id="rId6"/>
    <p:sldId id="301" r:id="rId7"/>
    <p:sldId id="293" r:id="rId8"/>
    <p:sldId id="294" r:id="rId9"/>
    <p:sldId id="295" r:id="rId10"/>
    <p:sldId id="297" r:id="rId11"/>
    <p:sldId id="296" r:id="rId12"/>
    <p:sldId id="298" r:id="rId13"/>
    <p:sldId id="299" r:id="rId14"/>
    <p:sldId id="300" r:id="rId15"/>
    <p:sldId id="302" r:id="rId16"/>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ECFF"/>
    <a:srgbClr val="000066"/>
    <a:srgbClr val="000099"/>
    <a:srgbClr val="0000CC"/>
    <a:srgbClr val="0066FF"/>
    <a:srgbClr val="0000FF"/>
    <a:srgbClr val="FFFFFF"/>
    <a:srgbClr val="C5C5C5"/>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941" autoAdjust="0"/>
  </p:normalViewPr>
  <p:slideViewPr>
    <p:cSldViewPr>
      <p:cViewPr varScale="1">
        <p:scale>
          <a:sx n="88" d="100"/>
          <a:sy n="88" d="100"/>
        </p:scale>
        <p:origin x="217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4B73B2-970B-4C3F-9638-ED0769C1C267}" type="slidenum">
              <a:rPr lang="en-US"/>
              <a:pPr/>
              <a:t>‹#›</a:t>
            </a:fld>
            <a:endParaRPr lang="en-US"/>
          </a:p>
        </p:txBody>
      </p:sp>
    </p:spTree>
    <p:extLst>
      <p:ext uri="{BB962C8B-B14F-4D97-AF65-F5344CB8AC3E}">
        <p14:creationId xmlns:p14="http://schemas.microsoft.com/office/powerpoint/2010/main" val="8480330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smtClean="0">
                <a:solidFill>
                  <a:schemeClr val="tx1"/>
                </a:solidFill>
                <a:effectLst/>
                <a:latin typeface="Arial" charset="0"/>
                <a:ea typeface="+mn-ea"/>
                <a:cs typeface="+mn-cs"/>
              </a:rPr>
              <a:t>Để nâng cao chất lượng mã nguồn, một số nhà khoa học đã nghiên cứu cách thức phát hiện các mẫu mã xấu và đề xuất các phương pháp cải tiến để loại bỏ các đoạn mã xấu. Tuy nhiên, hầu hết các nghiên cứu đều tập trung vào các mẫu mã xấu trong việc xử lý logic chính của chương trình (M. Fowler, K. Beck, J. Brant, W. Opdyke  và D. Roberts, 1999; R. C. Martin, 2008). \</a:t>
            </a:r>
          </a:p>
          <a:p>
            <a:r>
              <a:rPr lang="en-US" sz="3200" kern="1200" smtClean="0">
                <a:solidFill>
                  <a:schemeClr val="tx1"/>
                </a:solidFill>
                <a:effectLst/>
                <a:latin typeface="Arial" charset="0"/>
                <a:ea typeface="+mn-ea"/>
                <a:cs typeface="+mn-cs"/>
              </a:rPr>
              <a:t>Những công trình nghiên cứu về mã xấu trong xử lý ngoại lệ còn rất ít. Trong số ít các nghiên cứu này, R. C. Martin đã chỉ ra một số kỹ thuật để viết mã tốt cho việc xử lý ngoại lệ như sử dụng ngoại lệ (exception) thay vì trả về mã lỗi (return code), dùng ngoại lệ không kiểm tra (unchecked exception), không trả về null. </a:t>
            </a:r>
          </a:p>
          <a:p>
            <a:r>
              <a:rPr lang="en-US" sz="3200" kern="1200" smtClean="0">
                <a:solidFill>
                  <a:schemeClr val="tx1"/>
                </a:solidFill>
                <a:effectLst/>
                <a:latin typeface="Arial" charset="0"/>
                <a:ea typeface="+mn-ea"/>
                <a:cs typeface="+mn-cs"/>
              </a:rPr>
              <a:t>Những nghiên cứu hiện tại này đều tập trung vào xử lý ngoại lệ trong các ngôn ngữ hướng đối tượng tĩnh (static object oriented languages) điển hình như Java hoặc C#. </a:t>
            </a:r>
          </a:p>
          <a:p>
            <a:endParaRPr lang="en-US" sz="3200" kern="1200" smtClean="0">
              <a:solidFill>
                <a:schemeClr val="tx1"/>
              </a:solidFill>
              <a:effectLst/>
              <a:latin typeface="Arial" charset="0"/>
              <a:ea typeface="+mn-ea"/>
              <a:cs typeface="+mn-cs"/>
            </a:endParaRPr>
          </a:p>
          <a:p>
            <a:r>
              <a:rPr lang="en-US" sz="3200" b="1" kern="1200" smtClean="0">
                <a:solidFill>
                  <a:schemeClr val="tx1"/>
                </a:solidFill>
                <a:effectLst/>
                <a:latin typeface="Arial" charset="0"/>
                <a:ea typeface="+mn-ea"/>
                <a:cs typeface="+mn-cs"/>
              </a:rPr>
              <a:t>Code smell </a:t>
            </a:r>
            <a:r>
              <a:rPr lang="en-US" sz="3200" kern="1200" smtClean="0">
                <a:solidFill>
                  <a:schemeClr val="tx1"/>
                </a:solidFill>
                <a:effectLst/>
                <a:latin typeface="Arial" charset="0"/>
                <a:ea typeface="+mn-ea"/>
                <a:cs typeface="+mn-cs"/>
              </a:rPr>
              <a:t>là</a:t>
            </a:r>
            <a:r>
              <a:rPr lang="en-US" sz="3200" kern="1200" baseline="0" smtClean="0">
                <a:solidFill>
                  <a:schemeClr val="tx1"/>
                </a:solidFill>
                <a:effectLst/>
                <a:latin typeface="Arial" charset="0"/>
                <a:ea typeface="+mn-ea"/>
                <a:cs typeface="+mn-cs"/>
              </a:rPr>
              <a:t> các biểu hiện ở trong source code mà nó có thể gây ra các vấn đề trầm trọng hơn, sâu hơn bên trong hệ thống. Hiểu khái quát đó là cách viết code không tốt, dễ nảy sinh ra các vấn đề khác.</a:t>
            </a:r>
          </a:p>
          <a:p>
            <a:endParaRPr lang="en-US" sz="3200" kern="1200" baseline="0" smtClean="0">
              <a:solidFill>
                <a:schemeClr val="tx1"/>
              </a:solidFill>
              <a:effectLst/>
              <a:latin typeface="Arial" charset="0"/>
              <a:ea typeface="+mn-ea"/>
              <a:cs typeface="+mn-cs"/>
            </a:endParaRPr>
          </a:p>
          <a:p>
            <a:r>
              <a:rPr lang="en-US" sz="3200" b="1" kern="1200" baseline="0" smtClean="0">
                <a:solidFill>
                  <a:schemeClr val="tx1"/>
                </a:solidFill>
                <a:effectLst/>
                <a:latin typeface="Arial" charset="0"/>
                <a:ea typeface="+mn-ea"/>
                <a:cs typeface="+mn-cs"/>
              </a:rPr>
              <a:t>Refactoring</a:t>
            </a:r>
            <a:r>
              <a:rPr lang="en-US" sz="3200" kern="1200" baseline="0" smtClean="0">
                <a:solidFill>
                  <a:schemeClr val="tx1"/>
                </a:solidFill>
                <a:effectLst/>
                <a:latin typeface="Arial" charset="0"/>
                <a:ea typeface="+mn-ea"/>
                <a:cs typeface="+mn-cs"/>
              </a:rPr>
              <a:t> là quá trình xây dựng lại source code, thay đổi các thuộc tính non-functional mà không ảnh hưởng đến giao diện bên ngoài. Hiểu nôm na là viết lại code cho tốt hơn, dễ hiểu hơn, nhưng giá trị trả về và tính năng của đoạn code đó không hề bị thay đổi.</a:t>
            </a:r>
            <a:endParaRPr lang="en-US" sz="3200" kern="1200" smtClean="0">
              <a:solidFill>
                <a:schemeClr val="tx1"/>
              </a:solidFill>
              <a:effectLst/>
              <a:latin typeface="Arial" charset="0"/>
              <a:ea typeface="+mn-ea"/>
              <a:cs typeface="+mn-cs"/>
            </a:endParaRPr>
          </a:p>
          <a:p>
            <a:endParaRPr lang="en-US" b="1" smtClean="0"/>
          </a:p>
          <a:p>
            <a:r>
              <a:rPr lang="en-US" b="1" smtClean="0"/>
              <a:t>Code </a:t>
            </a:r>
            <a:r>
              <a:rPr lang="en-US" b="1" dirty="0" smtClean="0"/>
              <a:t>smell</a:t>
            </a:r>
            <a:r>
              <a:rPr lang="en-US" dirty="0" smtClean="0"/>
              <a:t>, also known as bad </a:t>
            </a:r>
            <a:r>
              <a:rPr lang="en-US" b="1" dirty="0" smtClean="0"/>
              <a:t>smell</a:t>
            </a:r>
            <a:r>
              <a:rPr lang="en-US" dirty="0" smtClean="0"/>
              <a:t>, in computer programming </a:t>
            </a:r>
            <a:r>
              <a:rPr lang="en-US" b="1" dirty="0" smtClean="0"/>
              <a:t>code</a:t>
            </a:r>
            <a:r>
              <a:rPr lang="en-US" dirty="0" smtClean="0"/>
              <a:t>, refers to any symptom in the source </a:t>
            </a:r>
            <a:r>
              <a:rPr lang="en-US" b="1" dirty="0" smtClean="0"/>
              <a:t>code</a:t>
            </a:r>
            <a:r>
              <a:rPr lang="en-US" dirty="0" smtClean="0"/>
              <a:t> of a program that possibly indicates a deeper problem. According to Martin Fowler, "a </a:t>
            </a:r>
            <a:r>
              <a:rPr lang="en-US" b="1" dirty="0" smtClean="0"/>
              <a:t>code smell</a:t>
            </a:r>
            <a:r>
              <a:rPr lang="en-US" dirty="0" smtClean="0"/>
              <a:t> is a surface indication that usually corresponds to a deeper problem in the system".</a:t>
            </a:r>
          </a:p>
          <a:p>
            <a:endParaRPr lang="en-US" dirty="0" smtClean="0"/>
          </a:p>
          <a:p>
            <a:r>
              <a:rPr lang="en-US" dirty="0" smtClean="0"/>
              <a:t>Code </a:t>
            </a:r>
            <a:r>
              <a:rPr lang="en-US" b="1" dirty="0" smtClean="0"/>
              <a:t>refactoring</a:t>
            </a:r>
            <a:r>
              <a:rPr lang="en-US" dirty="0" smtClean="0"/>
              <a:t> is the process of restructuring existing computer code—changing the factoring—without changing its external behavior. </a:t>
            </a:r>
            <a:r>
              <a:rPr lang="en-US" b="1" dirty="0" smtClean="0"/>
              <a:t>Refactoring</a:t>
            </a:r>
            <a:r>
              <a:rPr lang="en-US" dirty="0" smtClean="0"/>
              <a:t> improves nonfunctional attributes of the software.</a:t>
            </a:r>
          </a:p>
          <a:p>
            <a:endParaRPr lang="en-US" dirty="0" smtClean="0"/>
          </a:p>
          <a:p>
            <a:r>
              <a:rPr lang="en-US" dirty="0" smtClean="0"/>
              <a:t>Book:</a:t>
            </a:r>
            <a:r>
              <a:rPr lang="en-US" baseline="0" dirty="0" smtClean="0"/>
              <a:t> Clean code, Refactoring</a:t>
            </a:r>
            <a:endParaRPr lang="en-US" dirty="0"/>
          </a:p>
        </p:txBody>
      </p:sp>
      <p:sp>
        <p:nvSpPr>
          <p:cNvPr id="4" name="Slide Number Placeholder 3"/>
          <p:cNvSpPr>
            <a:spLocks noGrp="1"/>
          </p:cNvSpPr>
          <p:nvPr>
            <p:ph type="sldNum" sz="quarter" idx="10"/>
          </p:nvPr>
        </p:nvSpPr>
        <p:spPr/>
        <p:txBody>
          <a:bodyPr/>
          <a:lstStyle/>
          <a:p>
            <a:fld id="{EF4B73B2-970B-4C3F-9638-ED0769C1C267}" type="slidenum">
              <a:rPr lang="en-US" smtClean="0"/>
              <a:pPr/>
              <a:t>2</a:t>
            </a:fld>
            <a:endParaRPr lang="en-US"/>
          </a:p>
        </p:txBody>
      </p:sp>
    </p:spTree>
    <p:extLst>
      <p:ext uri="{BB962C8B-B14F-4D97-AF65-F5344CB8AC3E}">
        <p14:creationId xmlns:p14="http://schemas.microsoft.com/office/powerpoint/2010/main" val="278533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4B73B2-970B-4C3F-9638-ED0769C1C267}" type="slidenum">
              <a:rPr lang="en-US" smtClean="0"/>
              <a:pPr/>
              <a:t>14</a:t>
            </a:fld>
            <a:endParaRPr lang="en-US"/>
          </a:p>
        </p:txBody>
      </p:sp>
    </p:spTree>
    <p:extLst>
      <p:ext uri="{BB962C8B-B14F-4D97-AF65-F5344CB8AC3E}">
        <p14:creationId xmlns:p14="http://schemas.microsoft.com/office/powerpoint/2010/main" val="112374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Việc phát hiện mã xử lý ngoại lệ xấu và cải tiến chúng trong các ngôn ngữ động (dynamic language) như JavaScript là một lĩnh vực mới ở thời điểm hiện tại.</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smtClean="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Tại Việt Nam, việc nghiên cứu các mã nguồn xấu nói chung và mã nguồn xử lý ngoại lệ xấu nói riêng chưa được đề cập đến một cách chính thức.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Hiện nay, một số tài liệu đề cập đến mẫu thiết kế (design patterns), một hướng nghiên cứu về mã nguồn lập trình, để cải thiện chất lượng mã nguồn phục vụ cho các lập trình viên trong việc thiết kế và xây dựng chương trình.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Các tài liệu này chủ yếu là các tài liệu dịch từ các sách, tạp chí tiếng nước ngoài chưa phải là những công trình nghiên cứu của các tác giả trong nước.</a:t>
            </a:r>
          </a:p>
        </p:txBody>
      </p:sp>
      <p:sp>
        <p:nvSpPr>
          <p:cNvPr id="4" name="Slide Number Placeholder 3"/>
          <p:cNvSpPr>
            <a:spLocks noGrp="1"/>
          </p:cNvSpPr>
          <p:nvPr>
            <p:ph type="sldNum" sz="quarter" idx="10"/>
          </p:nvPr>
        </p:nvSpPr>
        <p:spPr/>
        <p:txBody>
          <a:bodyPr/>
          <a:lstStyle/>
          <a:p>
            <a:fld id="{EF4B73B2-970B-4C3F-9638-ED0769C1C267}" type="slidenum">
              <a:rPr lang="en-US" smtClean="0"/>
              <a:pPr/>
              <a:t>3</a:t>
            </a:fld>
            <a:endParaRPr lang="en-US"/>
          </a:p>
        </p:txBody>
      </p:sp>
    </p:spTree>
    <p:extLst>
      <p:ext uri="{BB962C8B-B14F-4D97-AF65-F5344CB8AC3E}">
        <p14:creationId xmlns:p14="http://schemas.microsoft.com/office/powerpoint/2010/main" val="243814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Hiện nay, các sản phẩm của công nghệ phần mềm đã và đang được ứng dụng vào việc quản lý, điều hành và tác nghiệp trong hầu hết các lĩnh vực của đời sống và đem lại hiệu quả kinh tế cao.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Do sự tiện lợi của internet trong xu thế toàn cầu, tốc độ đường truyền đã được cải thiện cũng như sự phát triển của công nghệ nên những sản phẩm ứng dụng được xây dựng trên nền tảng World Wide Web ngày càng phổ biến.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Cùng với sự phát triển của ngôn ngữ đánh dấu siêu văn bản thế hệ mới - HTML5,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JavaScript đã tạo ra sức mạnh cho các ứng dụng chạy trên nền Web. JavaScript là một ngôn ngữ lập trình kịch bản với đặc tính quan trọng là khả năng tạo và sử dụng các đối tượng cho phép người sử dụng tạo ra các trang Web có tính tương tác cao.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Thêm vào đó, hiện tại JavaScript cũng còn được sử dụng để lập trình phía server (Node.js). </a:t>
            </a:r>
          </a:p>
        </p:txBody>
      </p:sp>
      <p:sp>
        <p:nvSpPr>
          <p:cNvPr id="4" name="Slide Number Placeholder 3"/>
          <p:cNvSpPr>
            <a:spLocks noGrp="1"/>
          </p:cNvSpPr>
          <p:nvPr>
            <p:ph type="sldNum" sz="quarter" idx="10"/>
          </p:nvPr>
        </p:nvSpPr>
        <p:spPr/>
        <p:txBody>
          <a:bodyPr/>
          <a:lstStyle/>
          <a:p>
            <a:fld id="{EF4B73B2-970B-4C3F-9638-ED0769C1C267}" type="slidenum">
              <a:rPr lang="en-US" smtClean="0"/>
              <a:pPr/>
              <a:t>4</a:t>
            </a:fld>
            <a:endParaRPr lang="en-US"/>
          </a:p>
        </p:txBody>
      </p:sp>
    </p:spTree>
    <p:extLst>
      <p:ext uri="{BB962C8B-B14F-4D97-AF65-F5344CB8AC3E}">
        <p14:creationId xmlns:p14="http://schemas.microsoft.com/office/powerpoint/2010/main" val="93622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Ngoài những ưu điểm nổi bật như tính linh hoạt trong lập trình, khả năng chạy và tương thích trên nhiều trình duyệt, khả năng tạo ra các giao diện người dùng tinh tế và phức tạp, cho phép kiểm tra tính hợp lệ của dữ liệu trên máy khách, kích thước các script nhỏ, tốc độ tải xuống nhanh, được hỗ trợ bởi số lượng lớn cộng đồng các nhà phát triển, …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smtClean="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JavaScript cũng có những nhược điểm như khả năng bảo mật kém và hiệu ứng kịch bản phụ thuộc vào trình duyệt và khả năng xảy ra lỗi không mong muốn khi thực thi các script rất cao. Chính tính linh hoạt của JavaScript là một trong những nguyên nhân làm cho lập trình viên dễ tạo ra những đoạn mã tiềm ẩn nhiều nguy cơ phát sinh lỗi, các đoạn mã này được gọi là là các mẫu mã xấu (code smells).</a:t>
            </a:r>
          </a:p>
        </p:txBody>
      </p:sp>
      <p:sp>
        <p:nvSpPr>
          <p:cNvPr id="4" name="Slide Number Placeholder 3"/>
          <p:cNvSpPr>
            <a:spLocks noGrp="1"/>
          </p:cNvSpPr>
          <p:nvPr>
            <p:ph type="sldNum" sz="quarter" idx="10"/>
          </p:nvPr>
        </p:nvSpPr>
        <p:spPr/>
        <p:txBody>
          <a:bodyPr/>
          <a:lstStyle/>
          <a:p>
            <a:fld id="{EF4B73B2-970B-4C3F-9638-ED0769C1C267}" type="slidenum">
              <a:rPr lang="en-US" smtClean="0"/>
              <a:pPr/>
              <a:t>5</a:t>
            </a:fld>
            <a:endParaRPr lang="en-US"/>
          </a:p>
        </p:txBody>
      </p:sp>
    </p:spTree>
    <p:extLst>
      <p:ext uri="{BB962C8B-B14F-4D97-AF65-F5344CB8AC3E}">
        <p14:creationId xmlns:p14="http://schemas.microsoft.com/office/powerpoint/2010/main" val="32267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Code smell thông</a:t>
            </a:r>
            <a:r>
              <a:rPr lang="en-US" baseline="0" smtClean="0"/>
              <a:t> thường sẽ ảnh hưởng đến các thuộc tính của source code: giảm tính đọc hiểu, khả năng kiểm thử, khả năng bảo trì.</a:t>
            </a:r>
          </a:p>
          <a:p>
            <a:endParaRPr lang="en-US" baseline="0" smtClean="0"/>
          </a:p>
          <a:p>
            <a:r>
              <a:rPr lang="en-US" baseline="0" smtClean="0"/>
              <a:t>Code smell trong xử lý ngoại lệ ngoài việc ảnh hưởng đến các thuộc tính của source code nó còn gây ra vấn đề nghiêm trọng hơn đó là giảm mức độ bền vững của chương trình (dễ bị lỗi, giảm khả năng xử lý khi lỗi xảy ra) làm ảnh hưởng trực tiếp đến người dùng.</a:t>
            </a:r>
          </a:p>
        </p:txBody>
      </p:sp>
      <p:sp>
        <p:nvSpPr>
          <p:cNvPr id="4" name="Slide Number Placeholder 3"/>
          <p:cNvSpPr>
            <a:spLocks noGrp="1"/>
          </p:cNvSpPr>
          <p:nvPr>
            <p:ph type="sldNum" sz="quarter" idx="10"/>
          </p:nvPr>
        </p:nvSpPr>
        <p:spPr/>
        <p:txBody>
          <a:bodyPr/>
          <a:lstStyle/>
          <a:p>
            <a:fld id="{EF4B73B2-970B-4C3F-9638-ED0769C1C267}" type="slidenum">
              <a:rPr lang="en-US" smtClean="0"/>
              <a:pPr/>
              <a:t>6</a:t>
            </a:fld>
            <a:endParaRPr lang="en-US"/>
          </a:p>
        </p:txBody>
      </p:sp>
    </p:spTree>
    <p:extLst>
      <p:ext uri="{BB962C8B-B14F-4D97-AF65-F5344CB8AC3E}">
        <p14:creationId xmlns:p14="http://schemas.microsoft.com/office/powerpoint/2010/main" val="67174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Bất cứ một lập trình viên nào cũng muốn ứng dụng của mình thực thi một cách tốt đẹp theo các yêu cầu đã được đặt ra, hạn chế tối đa những lỗi xảy ra trong lúc thực thi chương trình.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Nghĩa là phải xây dựng được một hệ thống mã nguồn tốt, ổn định, tránh những mẫu mã xấu trong lúc viết chương trình, đặc biệt là các mẫu mã xấu trong xử lý ngoại lệ.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Đây là một vấn đề rất khó thực hiện ngay cả với những lập trình viên có nhiều kinh nghiệm khi xây dựng ứng dụng bằng ngôn ngữ lập trình hướng đối tượng tĩnh.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Điều này đặc biệt đúng trong việc xây dựng các ứng dụng với ngôn ngữ lập trình JavaScript - một ngôn ngữ lập trình động, thông dịch, hỗ trợ hướng đối tượng.</a:t>
            </a:r>
          </a:p>
          <a:p>
            <a:endParaRPr lang="en-US" smtClean="0"/>
          </a:p>
          <a:p>
            <a:r>
              <a:rPr lang="en-US" sz="1200" kern="1200" smtClean="0">
                <a:solidFill>
                  <a:schemeClr val="tx1"/>
                </a:solidFill>
                <a:effectLst/>
                <a:latin typeface="Arial" charset="0"/>
                <a:ea typeface="+mn-ea"/>
                <a:cs typeface="+mn-cs"/>
              </a:rPr>
              <a:t>Để giúp cho lập trình viên tránh hoặc phát hiện ra các mẫu mã xấu trong xử lý ngoại lệ nhằm giảm thiếu tối đã những lỗi xảy ra trong lúc thực thi chương trình - nâng cao chất lượng mã nguồn, phương pháp phát hiện các mẫu mã xấu trong xử lý ngoại lệ và cách thức cải thiện mã nguồn nhằm loại bỏ chúng là một vấn đề hết sức cần thiết.</a:t>
            </a:r>
            <a:endParaRPr lang="en-US"/>
          </a:p>
        </p:txBody>
      </p:sp>
      <p:sp>
        <p:nvSpPr>
          <p:cNvPr id="4" name="Slide Number Placeholder 3"/>
          <p:cNvSpPr>
            <a:spLocks noGrp="1"/>
          </p:cNvSpPr>
          <p:nvPr>
            <p:ph type="sldNum" sz="quarter" idx="10"/>
          </p:nvPr>
        </p:nvSpPr>
        <p:spPr/>
        <p:txBody>
          <a:bodyPr/>
          <a:lstStyle/>
          <a:p>
            <a:fld id="{EF4B73B2-970B-4C3F-9638-ED0769C1C267}" type="slidenum">
              <a:rPr lang="en-US" smtClean="0"/>
              <a:pPr/>
              <a:t>7</a:t>
            </a:fld>
            <a:endParaRPr lang="en-US"/>
          </a:p>
        </p:txBody>
      </p:sp>
    </p:spTree>
    <p:extLst>
      <p:ext uri="{BB962C8B-B14F-4D97-AF65-F5344CB8AC3E}">
        <p14:creationId xmlns:p14="http://schemas.microsoft.com/office/powerpoint/2010/main" val="258847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charset="0"/>
                <a:ea typeface="+mn-ea"/>
                <a:cs typeface="+mn-cs"/>
              </a:rPr>
              <a:t>Xác định các mẫu mã xấu trong xử lý ngoại lệ đối với ngôn ngữ JavaScript và những ảnh hưởng của chúng tới chất lượng mã nguồn, chất lượng sản phẩm. </a:t>
            </a:r>
          </a:p>
          <a:p>
            <a:r>
              <a:rPr lang="en-US" sz="1200" kern="1200" smtClean="0">
                <a:solidFill>
                  <a:schemeClr val="tx1"/>
                </a:solidFill>
                <a:effectLst/>
                <a:latin typeface="Arial" charset="0"/>
                <a:ea typeface="+mn-ea"/>
                <a:cs typeface="+mn-cs"/>
              </a:rPr>
              <a:t>Từ đó đề xuất các phương thức cải tiến cho các mẫu nhằm loại bỏ chúng.</a:t>
            </a:r>
            <a:endParaRPr lang="en-US"/>
          </a:p>
        </p:txBody>
      </p:sp>
      <p:sp>
        <p:nvSpPr>
          <p:cNvPr id="4" name="Slide Number Placeholder 3"/>
          <p:cNvSpPr>
            <a:spLocks noGrp="1"/>
          </p:cNvSpPr>
          <p:nvPr>
            <p:ph type="sldNum" sz="quarter" idx="10"/>
          </p:nvPr>
        </p:nvSpPr>
        <p:spPr/>
        <p:txBody>
          <a:bodyPr/>
          <a:lstStyle/>
          <a:p>
            <a:fld id="{EF4B73B2-970B-4C3F-9638-ED0769C1C267}" type="slidenum">
              <a:rPr lang="en-US" smtClean="0"/>
              <a:pPr/>
              <a:t>8</a:t>
            </a:fld>
            <a:endParaRPr lang="en-US"/>
          </a:p>
        </p:txBody>
      </p:sp>
    </p:spTree>
    <p:extLst>
      <p:ext uri="{BB962C8B-B14F-4D97-AF65-F5344CB8AC3E}">
        <p14:creationId xmlns:p14="http://schemas.microsoft.com/office/powerpoint/2010/main" val="1872682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Arial" charset="0"/>
                <a:ea typeface="+mn-ea"/>
                <a:cs typeface="+mn-cs"/>
              </a:rPr>
              <a:t>Xác định được cơ chế xử lý ngoại lệ trong ngôn ngữ JavaScript</a:t>
            </a:r>
          </a:p>
          <a:p>
            <a:pPr lvl="0"/>
            <a:r>
              <a:rPr lang="en-US" sz="1200" kern="1200" smtClean="0">
                <a:solidFill>
                  <a:schemeClr val="tx1"/>
                </a:solidFill>
                <a:effectLst/>
                <a:latin typeface="Arial" charset="0"/>
                <a:ea typeface="+mn-ea"/>
                <a:cs typeface="+mn-cs"/>
              </a:rPr>
              <a:t>Nghiên cứu các phương pháp xử lý ngoại lệ thông thường trong các dự án sử dụng JavaScript</a:t>
            </a:r>
          </a:p>
          <a:p>
            <a:pPr lvl="0"/>
            <a:r>
              <a:rPr lang="en-US" sz="1200" kern="1200" smtClean="0">
                <a:solidFill>
                  <a:schemeClr val="tx1"/>
                </a:solidFill>
                <a:effectLst/>
                <a:latin typeface="Arial" charset="0"/>
                <a:ea typeface="+mn-ea"/>
                <a:cs typeface="+mn-cs"/>
              </a:rPr>
              <a:t>Tìm được các mẫu mã xử lý ngoại lệ xấu trong JavaScript</a:t>
            </a:r>
          </a:p>
          <a:p>
            <a:pPr lvl="0"/>
            <a:r>
              <a:rPr lang="en-US" sz="1200" kern="1200" smtClean="0">
                <a:solidFill>
                  <a:schemeClr val="tx1"/>
                </a:solidFill>
                <a:effectLst/>
                <a:latin typeface="Arial" charset="0"/>
                <a:ea typeface="+mn-ea"/>
                <a:cs typeface="+mn-cs"/>
              </a:rPr>
              <a:t>Xây dựng các cách thức cải tiến mẫu mã xấu trong JavaScript</a:t>
            </a:r>
          </a:p>
          <a:p>
            <a:r>
              <a:rPr lang="en-US" sz="1200" kern="1200" smtClean="0">
                <a:solidFill>
                  <a:schemeClr val="tx1"/>
                </a:solidFill>
                <a:effectLst/>
                <a:latin typeface="Arial" charset="0"/>
                <a:ea typeface="+mn-ea"/>
                <a:cs typeface="+mn-cs"/>
              </a:rPr>
              <a:t>Đánh giá khả năng áp dụng vào một số ngôn ngữ khác</a:t>
            </a:r>
            <a:endParaRPr lang="en-US"/>
          </a:p>
        </p:txBody>
      </p:sp>
      <p:sp>
        <p:nvSpPr>
          <p:cNvPr id="4" name="Slide Number Placeholder 3"/>
          <p:cNvSpPr>
            <a:spLocks noGrp="1"/>
          </p:cNvSpPr>
          <p:nvPr>
            <p:ph type="sldNum" sz="quarter" idx="10"/>
          </p:nvPr>
        </p:nvSpPr>
        <p:spPr/>
        <p:txBody>
          <a:bodyPr/>
          <a:lstStyle/>
          <a:p>
            <a:fld id="{EF4B73B2-970B-4C3F-9638-ED0769C1C267}" type="slidenum">
              <a:rPr lang="en-US" smtClean="0"/>
              <a:pPr/>
              <a:t>9</a:t>
            </a:fld>
            <a:endParaRPr lang="en-US"/>
          </a:p>
        </p:txBody>
      </p:sp>
    </p:spTree>
    <p:extLst>
      <p:ext uri="{BB962C8B-B14F-4D97-AF65-F5344CB8AC3E}">
        <p14:creationId xmlns:p14="http://schemas.microsoft.com/office/powerpoint/2010/main" val="285546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Arial" charset="0"/>
                <a:ea typeface="+mn-ea"/>
                <a:cs typeface="+mn-cs"/>
              </a:rPr>
              <a:t>Cách tiếp cận</a:t>
            </a:r>
          </a:p>
          <a:p>
            <a:pPr lvl="0"/>
            <a:r>
              <a:rPr lang="en-US" sz="1200" kern="1200" smtClean="0">
                <a:solidFill>
                  <a:schemeClr val="tx1"/>
                </a:solidFill>
                <a:effectLst/>
                <a:latin typeface="Arial" charset="0"/>
                <a:ea typeface="+mn-ea"/>
                <a:cs typeface="+mn-cs"/>
              </a:rPr>
              <a:t>Bắt đầu với các cơ chế xử lý ngoại lệ trong các ngôn ngữ hướng đối tượng, tìm hiểu các khía cạnh, đặc tính của mỗi cơ chế xử lý ngoại lệ trong các ngôn ngữ này.</a:t>
            </a:r>
          </a:p>
          <a:p>
            <a:pPr lvl="0"/>
            <a:r>
              <a:rPr lang="en-US" sz="1200" kern="1200" smtClean="0">
                <a:solidFill>
                  <a:schemeClr val="tx1"/>
                </a:solidFill>
                <a:effectLst/>
                <a:latin typeface="Arial" charset="0"/>
                <a:ea typeface="+mn-ea"/>
                <a:cs typeface="+mn-cs"/>
              </a:rPr>
              <a:t>Tìm hiểu, nghiên cứu cơ chế xử lý ngoại lệ trong JavaScript.</a:t>
            </a:r>
          </a:p>
          <a:p>
            <a:pPr lvl="0"/>
            <a:r>
              <a:rPr lang="en-US" sz="1200" kern="1200" smtClean="0">
                <a:solidFill>
                  <a:schemeClr val="tx1"/>
                </a:solidFill>
                <a:effectLst/>
                <a:latin typeface="Arial" charset="0"/>
                <a:ea typeface="+mn-ea"/>
                <a:cs typeface="+mn-cs"/>
              </a:rPr>
              <a:t>Tìm hiểu các đặc tính chuyên biệt của ngôn ngữ JavaScript có liên quan đến việc xử lý ngoại lệ.</a:t>
            </a:r>
          </a:p>
          <a:p>
            <a:pPr lvl="0"/>
            <a:r>
              <a:rPr lang="en-US" sz="1200" kern="1200" smtClean="0">
                <a:solidFill>
                  <a:schemeClr val="tx1"/>
                </a:solidFill>
                <a:effectLst/>
                <a:latin typeface="Arial" charset="0"/>
                <a:ea typeface="+mn-ea"/>
                <a:cs typeface="+mn-cs"/>
              </a:rPr>
              <a:t>Thu thập, phát hiện các mẫu mã xử lý ngoại lệ xấu có thể xảy ra trong ngôn ngữ JavaScript. Tìm hiểu các ảnh hưởng của chúng tới chất lượng sản phẩm phần mềm. Từ đó tìm cách loại bỏ các mẫu mã xấu này, đề xuất thành các phương thức cải tiến cụ thể, phân tích các kết quả tích cực có thể thu được khi áp dụng các phương thức cải tiến đề xuất.</a:t>
            </a:r>
          </a:p>
          <a:p>
            <a:pPr lvl="1"/>
            <a:r>
              <a:rPr lang="en-US" sz="1200" b="1" kern="1200" smtClean="0">
                <a:solidFill>
                  <a:schemeClr val="tx1"/>
                </a:solidFill>
                <a:effectLst/>
                <a:latin typeface="Arial" charset="0"/>
                <a:ea typeface="+mn-ea"/>
                <a:cs typeface="+mn-cs"/>
              </a:rPr>
              <a:t>Phương pháp nghiên cứu</a:t>
            </a:r>
          </a:p>
          <a:p>
            <a:pPr lvl="0"/>
            <a:r>
              <a:rPr lang="en-US" sz="1200" kern="1200" smtClean="0">
                <a:solidFill>
                  <a:schemeClr val="tx1"/>
                </a:solidFill>
                <a:effectLst/>
                <a:latin typeface="Arial" charset="0"/>
                <a:ea typeface="+mn-ea"/>
                <a:cs typeface="+mn-cs"/>
              </a:rPr>
              <a:t>Nghiên cứu thiết kế của một cơ chế xử lý ngoại lệ, các mẫu mã xấu đã được liệt kê và phương thức cải tiến tương ứng.</a:t>
            </a:r>
          </a:p>
          <a:p>
            <a:pPr lvl="0"/>
            <a:r>
              <a:rPr lang="en-US" sz="1200" kern="1200" smtClean="0">
                <a:solidFill>
                  <a:schemeClr val="tx1"/>
                </a:solidFill>
                <a:effectLst/>
                <a:latin typeface="Arial" charset="0"/>
                <a:ea typeface="+mn-ea"/>
                <a:cs typeface="+mn-cs"/>
              </a:rPr>
              <a:t>Tìm hiểu các dự án JavaScript mã nguồn mở để hiểu cách thức xử lý ngoại lệ hiện tại mà các lập trình viên thường hay sử dụng.</a:t>
            </a:r>
          </a:p>
          <a:p>
            <a:pPr lvl="0"/>
            <a:r>
              <a:rPr lang="en-US" sz="1200" kern="1200" smtClean="0">
                <a:solidFill>
                  <a:schemeClr val="tx1"/>
                </a:solidFill>
                <a:effectLst/>
                <a:latin typeface="Arial" charset="0"/>
                <a:ea typeface="+mn-ea"/>
                <a:cs typeface="+mn-cs"/>
              </a:rPr>
              <a:t>Đánh giá mức độ rủi ro cũng như những ảnh hưởng của các mẫu mã xấu này đến chất lượng phần mềm.</a:t>
            </a:r>
          </a:p>
          <a:p>
            <a:r>
              <a:rPr lang="en-US" sz="1200" kern="1200" smtClean="0">
                <a:solidFill>
                  <a:schemeClr val="tx1"/>
                </a:solidFill>
                <a:effectLst/>
                <a:latin typeface="Arial" charset="0"/>
                <a:ea typeface="+mn-ea"/>
                <a:cs typeface="+mn-cs"/>
              </a:rPr>
              <a:t>Cải tiến các mẫu mã xử lý ngoại lệ xấu để xử lý hiệu quả hơn và đề xuất thành phương pháp cụ thể.</a:t>
            </a:r>
            <a:endParaRPr lang="en-US"/>
          </a:p>
        </p:txBody>
      </p:sp>
      <p:sp>
        <p:nvSpPr>
          <p:cNvPr id="4" name="Slide Number Placeholder 3"/>
          <p:cNvSpPr>
            <a:spLocks noGrp="1"/>
          </p:cNvSpPr>
          <p:nvPr>
            <p:ph type="sldNum" sz="quarter" idx="10"/>
          </p:nvPr>
        </p:nvSpPr>
        <p:spPr/>
        <p:txBody>
          <a:bodyPr/>
          <a:lstStyle/>
          <a:p>
            <a:fld id="{EF4B73B2-970B-4C3F-9638-ED0769C1C267}" type="slidenum">
              <a:rPr lang="en-US" smtClean="0"/>
              <a:pPr/>
              <a:t>11</a:t>
            </a:fld>
            <a:endParaRPr lang="en-US"/>
          </a:p>
        </p:txBody>
      </p:sp>
    </p:spTree>
    <p:extLst>
      <p:ext uri="{BB962C8B-B14F-4D97-AF65-F5344CB8AC3E}">
        <p14:creationId xmlns:p14="http://schemas.microsoft.com/office/powerpoint/2010/main" val="27866052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45"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3116" name="Rectangle 44" descr="3"/>
          <p:cNvSpPr>
            <a:spLocks noChangeArrowheads="1"/>
          </p:cNvSpPr>
          <p:nvPr/>
        </p:nvSpPr>
        <p:spPr bwMode="gray">
          <a:xfrm>
            <a:off x="2492375" y="4510088"/>
            <a:ext cx="742950" cy="744537"/>
          </a:xfrm>
          <a:prstGeom prst="rect">
            <a:avLst/>
          </a:prstGeom>
          <a:blipFill dpi="0" rotWithShape="1">
            <a:blip r:embed="rId2" cstate="print"/>
            <a:srcRect/>
            <a:stretch>
              <a:fillRect/>
            </a:stretch>
          </a:blipFill>
          <a:ln w="9525">
            <a:noFill/>
            <a:miter lim="800000"/>
            <a:headEnd/>
            <a:tailEnd/>
          </a:ln>
          <a:effectLst/>
        </p:spPr>
        <p:txBody>
          <a:bodyPr wrap="none" anchor="ctr"/>
          <a:lstStyle/>
          <a:p>
            <a:endParaRPr lang="en-US"/>
          </a:p>
        </p:txBody>
      </p:sp>
      <p:sp>
        <p:nvSpPr>
          <p:cNvPr id="3106" name="Rectangle 34" descr="5"/>
          <p:cNvSpPr>
            <a:spLocks noChangeArrowheads="1"/>
          </p:cNvSpPr>
          <p:nvPr/>
        </p:nvSpPr>
        <p:spPr bwMode="gray">
          <a:xfrm>
            <a:off x="915988" y="4510088"/>
            <a:ext cx="742950" cy="744537"/>
          </a:xfrm>
          <a:prstGeom prst="rect">
            <a:avLst/>
          </a:prstGeom>
          <a:blipFill dpi="0" rotWithShape="1">
            <a:blip r:embed="rId3" cstate="print"/>
            <a:srcRect/>
            <a:stretch>
              <a:fillRect/>
            </a:stretch>
          </a:blipFill>
          <a:ln w="9525">
            <a:noFill/>
            <a:miter lim="800000"/>
            <a:headEnd/>
            <a:tailEnd/>
          </a:ln>
          <a:effectLst/>
        </p:spPr>
        <p:txBody>
          <a:bodyPr wrap="none" anchor="ctr"/>
          <a:lstStyle/>
          <a:p>
            <a:endParaRPr lang="en-US"/>
          </a:p>
        </p:txBody>
      </p:sp>
      <p:sp>
        <p:nvSpPr>
          <p:cNvPr id="3131" name="Rectangle 59"/>
          <p:cNvSpPr>
            <a:spLocks noChangeArrowheads="1"/>
          </p:cNvSpPr>
          <p:nvPr/>
        </p:nvSpPr>
        <p:spPr bwMode="gray">
          <a:xfrm>
            <a:off x="1703388" y="5314950"/>
            <a:ext cx="742950" cy="742950"/>
          </a:xfrm>
          <a:prstGeom prst="rect">
            <a:avLst/>
          </a:prstGeom>
          <a:solidFill>
            <a:srgbClr val="DDDDDD"/>
          </a:solidFill>
          <a:ln w="9525">
            <a:noFill/>
            <a:miter lim="800000"/>
            <a:headEnd/>
            <a:tailEnd/>
          </a:ln>
          <a:effectLst/>
        </p:spPr>
        <p:txBody>
          <a:bodyPr wrap="none" anchor="ctr"/>
          <a:lstStyle/>
          <a:p>
            <a:endParaRPr lang="en-US"/>
          </a:p>
        </p:txBody>
      </p:sp>
      <p:sp>
        <p:nvSpPr>
          <p:cNvPr id="3126" name="Rectangle 54"/>
          <p:cNvSpPr>
            <a:spLocks noChangeArrowheads="1"/>
          </p:cNvSpPr>
          <p:nvPr/>
        </p:nvSpPr>
        <p:spPr bwMode="gray">
          <a:xfrm>
            <a:off x="128588" y="3705225"/>
            <a:ext cx="742950" cy="742950"/>
          </a:xfrm>
          <a:prstGeom prst="rect">
            <a:avLst/>
          </a:prstGeom>
          <a:solidFill>
            <a:srgbClr val="DDDDDD"/>
          </a:solidFill>
          <a:ln w="9525">
            <a:noFill/>
            <a:miter lim="800000"/>
            <a:headEnd/>
            <a:tailEnd/>
          </a:ln>
          <a:effectLst/>
        </p:spPr>
        <p:txBody>
          <a:bodyPr wrap="none" anchor="ctr"/>
          <a:lstStyle/>
          <a:p>
            <a:endParaRPr lang="en-US"/>
          </a:p>
        </p:txBody>
      </p:sp>
      <p:sp>
        <p:nvSpPr>
          <p:cNvPr id="3128" name="Rectangle 56"/>
          <p:cNvSpPr>
            <a:spLocks noChangeArrowheads="1"/>
          </p:cNvSpPr>
          <p:nvPr/>
        </p:nvSpPr>
        <p:spPr bwMode="gray">
          <a:xfrm>
            <a:off x="2492375" y="3705225"/>
            <a:ext cx="742950" cy="742950"/>
          </a:xfrm>
          <a:prstGeom prst="rect">
            <a:avLst/>
          </a:prstGeom>
          <a:solidFill>
            <a:srgbClr val="DDDDDD"/>
          </a:solidFill>
          <a:ln w="9525">
            <a:noFill/>
            <a:miter lim="800000"/>
            <a:headEnd/>
            <a:tailEnd/>
          </a:ln>
          <a:effectLst/>
        </p:spPr>
        <p:txBody>
          <a:bodyPr wrap="none" anchor="ctr"/>
          <a:lstStyle/>
          <a:p>
            <a:endParaRPr lang="en-US"/>
          </a:p>
        </p:txBody>
      </p:sp>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headEnd/>
              <a:tailEnd/>
            </a:ln>
            <a:effectLst/>
          </p:spPr>
          <p:txBody>
            <a:bodyPr/>
            <a:lstStyle/>
            <a:p>
              <a:endParaRPr lang="en-US"/>
            </a:p>
          </p:txBody>
        </p:sp>
        <p:sp>
          <p:nvSpPr>
            <p:cNvPr id="3097" name="Freeform 25"/>
            <p:cNvSpPr>
              <a:spLocks/>
            </p:cNvSpPr>
            <p:nvPr userDrawn="1"/>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headEnd/>
              <a:tailEnd/>
            </a:ln>
            <a:effectLst/>
          </p:spPr>
          <p:txBody>
            <a:bodyPr/>
            <a:lstStyle/>
            <a:p>
              <a:endParaRPr lang="en-US"/>
            </a:p>
          </p:txBody>
        </p:sp>
        <p:sp>
          <p:nvSpPr>
            <p:cNvPr id="3098" name="Freeform 26"/>
            <p:cNvSpPr>
              <a:spLocks/>
            </p:cNvSpPr>
            <p:nvPr userDrawn="1"/>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headEnd/>
              <a:tailEnd/>
            </a:ln>
            <a:effectLst/>
          </p:spPr>
          <p:txBody>
            <a:bodyPr/>
            <a:lstStyle/>
            <a:p>
              <a:endParaRPr lang="en-US"/>
            </a:p>
          </p:txBody>
        </p:sp>
      </p:grpSp>
      <p:grpSp>
        <p:nvGrpSpPr>
          <p:cNvPr id="3079" name="Group 7"/>
          <p:cNvGrpSpPr>
            <a:grpSpLocks/>
          </p:cNvGrpSpPr>
          <p:nvPr/>
        </p:nvGrpSpPr>
        <p:grpSpPr bwMode="auto">
          <a:xfrm rot="10800000">
            <a:off x="6003925" y="1778000"/>
            <a:ext cx="2768600" cy="779463"/>
            <a:chOff x="1566" y="164"/>
            <a:chExt cx="1455" cy="425"/>
          </a:xfrm>
        </p:grpSpPr>
        <p:sp>
          <p:nvSpPr>
            <p:cNvPr id="3080"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en-US"/>
            </a:p>
          </p:txBody>
        </p:sp>
        <p:sp>
          <p:nvSpPr>
            <p:cNvPr id="3081"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en-US"/>
            </a:p>
          </p:txBody>
        </p:sp>
        <p:sp>
          <p:nvSpPr>
            <p:cNvPr id="3082"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en-US"/>
            </a:p>
          </p:txBody>
        </p:sp>
        <p:sp>
          <p:nvSpPr>
            <p:cNvPr id="3083"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en-US"/>
            </a:p>
          </p:txBody>
        </p:sp>
        <p:sp>
          <p:nvSpPr>
            <p:cNvPr id="3084"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en-US"/>
            </a:p>
          </p:txBody>
        </p:sp>
        <p:sp>
          <p:nvSpPr>
            <p:cNvPr id="3085"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en-US"/>
            </a:p>
          </p:txBody>
        </p:sp>
        <p:sp>
          <p:nvSpPr>
            <p:cNvPr id="3086"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en-US"/>
            </a:p>
          </p:txBody>
        </p:sp>
        <p:sp>
          <p:nvSpPr>
            <p:cNvPr id="3087"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en-US"/>
            </a:p>
          </p:txBody>
        </p:sp>
        <p:sp>
          <p:nvSpPr>
            <p:cNvPr id="3088"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en-US"/>
            </a:p>
          </p:txBody>
        </p:sp>
        <p:sp>
          <p:nvSpPr>
            <p:cNvPr id="3089"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en-US"/>
            </a:p>
          </p:txBody>
        </p:sp>
        <p:sp>
          <p:nvSpPr>
            <p:cNvPr id="3090"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en-US"/>
            </a:p>
          </p:txBody>
        </p:sp>
        <p:sp>
          <p:nvSpPr>
            <p:cNvPr id="3091"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en-US"/>
            </a:p>
          </p:txBody>
        </p:sp>
        <p:sp>
          <p:nvSpPr>
            <p:cNvPr id="3092"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en-US"/>
            </a:p>
          </p:txBody>
        </p:sp>
        <p:sp>
          <p:nvSpPr>
            <p:cNvPr id="3093"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en-US"/>
            </a:p>
          </p:txBody>
        </p:sp>
        <p:sp>
          <p:nvSpPr>
            <p:cNvPr id="3094"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en-US"/>
            </a:p>
          </p:txBody>
        </p:sp>
        <p:sp>
          <p:nvSpPr>
            <p:cNvPr id="3095"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en-US"/>
            </a:p>
          </p:txBody>
        </p:sp>
      </p:grpSp>
      <p:sp>
        <p:nvSpPr>
          <p:cNvPr id="3099" name="Freeform 27" descr="Dark upward diagonal"/>
          <p:cNvSpPr>
            <a:spLocks/>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headEnd/>
            <a:tailEnd/>
          </a:ln>
          <a:effectLst/>
        </p:spPr>
        <p:txBody>
          <a:bodyPr/>
          <a:lstStyle/>
          <a:p>
            <a:endParaRPr lang="en-US"/>
          </a:p>
        </p:txBody>
      </p:sp>
      <p:sp>
        <p:nvSpPr>
          <p:cNvPr id="3100" name="Rectangle 28"/>
          <p:cNvSpPr>
            <a:spLocks noChangeArrowheads="1"/>
          </p:cNvSpPr>
          <p:nvPr/>
        </p:nvSpPr>
        <p:spPr bwMode="gray">
          <a:xfrm>
            <a:off x="114300" y="6610350"/>
            <a:ext cx="8931275" cy="163513"/>
          </a:xfrm>
          <a:prstGeom prst="rect">
            <a:avLst/>
          </a:prstGeom>
          <a:solidFill>
            <a:schemeClr val="accent1"/>
          </a:solidFill>
          <a:ln w="9525">
            <a:noFill/>
            <a:miter lim="800000"/>
            <a:headEnd/>
            <a:tailEnd/>
          </a:ln>
          <a:effectLst/>
        </p:spPr>
        <p:txBody>
          <a:bodyPr wrap="none" anchor="ctr"/>
          <a:lstStyle/>
          <a:p>
            <a:endParaRPr lang="en-US"/>
          </a:p>
        </p:txBody>
      </p:sp>
      <p:grpSp>
        <p:nvGrpSpPr>
          <p:cNvPr id="3146" name="Group 74"/>
          <p:cNvGrpSpPr>
            <a:grpSpLocks/>
          </p:cNvGrpSpPr>
          <p:nvPr/>
        </p:nvGrpSpPr>
        <p:grpSpPr bwMode="auto">
          <a:xfrm>
            <a:off x="85725" y="854075"/>
            <a:ext cx="8982075" cy="1131888"/>
            <a:chOff x="54" y="538"/>
            <a:chExt cx="5658" cy="713"/>
          </a:xfrm>
        </p:grpSpPr>
        <p:sp>
          <p:nvSpPr>
            <p:cNvPr id="3102" name="Freeform 30"/>
            <p:cNvSpPr>
              <a:spLocks/>
            </p:cNvSpPr>
            <p:nvPr userDrawn="1"/>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headEnd/>
              <a:tailEnd/>
            </a:ln>
            <a:effectLst/>
          </p:spPr>
          <p:txBody>
            <a:bodyPr/>
            <a:lstStyle/>
            <a:p>
              <a:endParaRPr lang="en-US"/>
            </a:p>
          </p:txBody>
        </p:sp>
        <p:sp>
          <p:nvSpPr>
            <p:cNvPr id="3103" name="Freeform 31"/>
            <p:cNvSpPr>
              <a:spLocks/>
            </p:cNvSpPr>
            <p:nvPr userDrawn="1"/>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headEnd/>
              <a:tailEnd/>
            </a:ln>
            <a:effectLst/>
          </p:spPr>
          <p:txBody>
            <a:bodyPr/>
            <a:lstStyle/>
            <a:p>
              <a:endParaRPr lang="en-US"/>
            </a:p>
          </p:txBody>
        </p:sp>
        <p:sp>
          <p:nvSpPr>
            <p:cNvPr id="3104" name="Freeform 32"/>
            <p:cNvSpPr>
              <a:spLocks/>
            </p:cNvSpPr>
            <p:nvPr userDrawn="1"/>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headEnd/>
              <a:tailEnd/>
            </a:ln>
            <a:effectLst/>
          </p:spPr>
          <p:txBody>
            <a:bodyPr/>
            <a:lstStyle/>
            <a:p>
              <a:endParaRPr lang="en-US"/>
            </a:p>
          </p:txBody>
        </p:sp>
      </p:grpSp>
      <p:sp>
        <p:nvSpPr>
          <p:cNvPr id="3105" name="Rectangle 33"/>
          <p:cNvSpPr>
            <a:spLocks noChangeArrowheads="1"/>
          </p:cNvSpPr>
          <p:nvPr/>
        </p:nvSpPr>
        <p:spPr bwMode="gray">
          <a:xfrm>
            <a:off x="85725" y="609600"/>
            <a:ext cx="8982075" cy="185738"/>
          </a:xfrm>
          <a:prstGeom prst="rect">
            <a:avLst/>
          </a:prstGeom>
          <a:solidFill>
            <a:schemeClr val="accent1"/>
          </a:solidFill>
          <a:ln w="9525">
            <a:noFill/>
            <a:miter lim="800000"/>
            <a:headEnd/>
            <a:tailEnd/>
          </a:ln>
          <a:effectLst/>
        </p:spPr>
        <p:txBody>
          <a:bodyPr wrap="none" anchor="ctr"/>
          <a:lstStyle/>
          <a:p>
            <a:endParaRPr lang="en-US"/>
          </a:p>
        </p:txBody>
      </p:sp>
      <p:sp>
        <p:nvSpPr>
          <p:cNvPr id="3110"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headEnd/>
            <a:tailEnd/>
          </a:ln>
          <a:effectLst/>
        </p:spPr>
        <p:txBody>
          <a:bodyPr wrap="none" anchor="ctr"/>
          <a:lstStyle/>
          <a:p>
            <a:endParaRPr lang="en-US"/>
          </a:p>
        </p:txBody>
      </p:sp>
      <p:sp>
        <p:nvSpPr>
          <p:cNvPr id="3112"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headEnd/>
            <a:tailEnd/>
          </a:ln>
          <a:effectLst/>
        </p:spPr>
        <p:txBody>
          <a:bodyPr wrap="none" anchor="ctr"/>
          <a:lstStyle/>
          <a:p>
            <a:endParaRPr lang="en-US"/>
          </a:p>
        </p:txBody>
      </p:sp>
      <p:sp>
        <p:nvSpPr>
          <p:cNvPr id="3114" name="Rectangle 42"/>
          <p:cNvSpPr>
            <a:spLocks noChangeArrowheads="1"/>
          </p:cNvSpPr>
          <p:nvPr/>
        </p:nvSpPr>
        <p:spPr bwMode="gray">
          <a:xfrm>
            <a:off x="3282950" y="4510088"/>
            <a:ext cx="741363" cy="744537"/>
          </a:xfrm>
          <a:prstGeom prst="rect">
            <a:avLst/>
          </a:prstGeom>
          <a:solidFill>
            <a:srgbClr val="D7D7D7"/>
          </a:solidFill>
          <a:ln w="9525">
            <a:noFill/>
            <a:miter lim="800000"/>
            <a:headEnd/>
            <a:tailEnd/>
          </a:ln>
          <a:effectLst/>
        </p:spPr>
        <p:txBody>
          <a:bodyPr wrap="none" anchor="ctr"/>
          <a:lstStyle/>
          <a:p>
            <a:endParaRPr lang="en-US"/>
          </a:p>
        </p:txBody>
      </p:sp>
      <p:sp>
        <p:nvSpPr>
          <p:cNvPr id="3109"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2B313B9D-78DA-4CDA-BBC3-B4B66CF0B4C2}" type="slidenum">
              <a:rPr lang="en-US"/>
              <a:pPr/>
              <a:t>‹#›</a:t>
            </a:fld>
            <a:endParaRPr lang="en-US"/>
          </a:p>
        </p:txBody>
      </p:sp>
      <p:sp>
        <p:nvSpPr>
          <p:cNvPr id="3122" name="Rectangle 50"/>
          <p:cNvSpPr>
            <a:spLocks noChangeArrowheads="1"/>
          </p:cNvSpPr>
          <p:nvPr/>
        </p:nvSpPr>
        <p:spPr bwMode="gray">
          <a:xfrm>
            <a:off x="128588" y="4511675"/>
            <a:ext cx="741362" cy="742950"/>
          </a:xfrm>
          <a:prstGeom prst="rect">
            <a:avLst/>
          </a:prstGeom>
          <a:solidFill>
            <a:schemeClr val="bg1">
              <a:alpha val="50000"/>
            </a:schemeClr>
          </a:solidFill>
          <a:ln w="9525">
            <a:noFill/>
            <a:miter lim="800000"/>
            <a:headEnd/>
            <a:tailEnd/>
          </a:ln>
          <a:effectLst/>
        </p:spPr>
        <p:txBody>
          <a:bodyPr wrap="none" anchor="ctr"/>
          <a:lstStyle/>
          <a:p>
            <a:endParaRPr lang="en-US"/>
          </a:p>
        </p:txBody>
      </p:sp>
      <p:pic>
        <p:nvPicPr>
          <p:cNvPr id="3115" name="Picture 43" descr="1"/>
          <p:cNvPicPr>
            <a:picLocks noChangeAspect="1" noChangeArrowheads="1"/>
          </p:cNvPicPr>
          <p:nvPr/>
        </p:nvPicPr>
        <p:blipFill>
          <a:blip r:embed="rId7"/>
          <a:srcRect/>
          <a:stretch>
            <a:fillRect/>
          </a:stretch>
        </p:blipFill>
        <p:spPr bwMode="gray">
          <a:xfrm>
            <a:off x="130175" y="2911475"/>
            <a:ext cx="1347788" cy="1531938"/>
          </a:xfrm>
          <a:prstGeom prst="rect">
            <a:avLst/>
          </a:prstGeom>
          <a:noFill/>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en-US" smtClean="0"/>
              <a:t>Click to edit Master title style</a:t>
            </a:r>
            <a:endParaRPr lang="en-US"/>
          </a:p>
        </p:txBody>
      </p:sp>
      <p:sp>
        <p:nvSpPr>
          <p:cNvPr id="3142" name="Rectangle 70" descr="2"/>
          <p:cNvSpPr>
            <a:spLocks noChangeArrowheads="1"/>
          </p:cNvSpPr>
          <p:nvPr/>
        </p:nvSpPr>
        <p:spPr bwMode="gray">
          <a:xfrm>
            <a:off x="1701800" y="3705225"/>
            <a:ext cx="744538" cy="742950"/>
          </a:xfrm>
          <a:prstGeom prst="rect">
            <a:avLst/>
          </a:prstGeom>
          <a:blipFill dpi="0" rotWithShape="1">
            <a:blip r:embed="rId8" cstate="print"/>
            <a:srcRect/>
            <a:stretch>
              <a:fillRect/>
            </a:stretch>
          </a:blipFill>
          <a:ln w="9525">
            <a:noFill/>
            <a:miter lim="800000"/>
            <a:headEnd/>
            <a:tailEnd/>
          </a:ln>
          <a:effectLst/>
        </p:spPr>
        <p:txBody>
          <a:bodyPr wrap="none" anchor="ctr"/>
          <a:lstStyle/>
          <a:p>
            <a:endParaRPr lang="en-US"/>
          </a:p>
        </p:txBody>
      </p:sp>
      <p:sp>
        <p:nvSpPr>
          <p:cNvPr id="50" name="Text Box 37"/>
          <p:cNvSpPr txBox="1">
            <a:spLocks noChangeArrowheads="1"/>
          </p:cNvSpPr>
          <p:nvPr userDrawn="1"/>
        </p:nvSpPr>
        <p:spPr bwMode="gray">
          <a:xfrm>
            <a:off x="301051" y="6291590"/>
            <a:ext cx="1640193" cy="261610"/>
          </a:xfrm>
          <a:prstGeom prst="rect">
            <a:avLst/>
          </a:prstGeom>
          <a:noFill/>
          <a:ln w="9525">
            <a:noFill/>
            <a:miter lim="800000"/>
            <a:headEnd/>
            <a:tailEnd/>
          </a:ln>
          <a:effectLst/>
        </p:spPr>
        <p:txBody>
          <a:bodyPr wrap="none">
            <a:spAutoFit/>
          </a:bodyPr>
          <a:lstStyle/>
          <a:p>
            <a:r>
              <a:rPr lang="en-US" sz="1100" kern="1200" smtClean="0">
                <a:solidFill>
                  <a:srgbClr val="FFFFFF"/>
                </a:solidFill>
                <a:latin typeface="Arial" charset="0"/>
                <a:ea typeface="+mn-ea"/>
                <a:cs typeface="+mn-cs"/>
              </a:rPr>
              <a:t>http://www.husc.edu.vn</a:t>
            </a:r>
            <a:endParaRPr lang="en-US" sz="1100" kern="1200">
              <a:solidFill>
                <a:srgbClr val="FFFFFF"/>
              </a:solidFill>
              <a:latin typeface="Arial" charset="0"/>
              <a:ea typeface="+mn-ea"/>
              <a:cs typeface="+mn-cs"/>
            </a:endParaRPr>
          </a:p>
        </p:txBody>
      </p:sp>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4842" y="914400"/>
            <a:ext cx="636253" cy="7315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647639-4FA0-432E-B60B-8914257ABE6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38125"/>
            <a:ext cx="2057400" cy="5934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38125"/>
            <a:ext cx="6019800" cy="5934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4EA63-11F9-4AFC-B323-3AD5EA62FA7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6477000" cy="868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38275"/>
            <a:ext cx="4038600" cy="473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8275"/>
            <a:ext cx="4038600" cy="473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48000" y="6311900"/>
            <a:ext cx="1712913" cy="290513"/>
          </a:xfrm>
        </p:spPr>
        <p:txBody>
          <a:bodyPr/>
          <a:lstStyle>
            <a:lvl1pPr>
              <a:defRPr/>
            </a:lvl1pPr>
          </a:lstStyle>
          <a:p>
            <a:endParaRPr lang="en-US"/>
          </a:p>
        </p:txBody>
      </p:sp>
      <p:sp>
        <p:nvSpPr>
          <p:cNvPr id="6" name="Footer Placeholder 5"/>
          <p:cNvSpPr>
            <a:spLocks noGrp="1"/>
          </p:cNvSpPr>
          <p:nvPr>
            <p:ph type="ftr" sz="quarter" idx="11"/>
          </p:nvPr>
        </p:nvSpPr>
        <p:spPr>
          <a:xfrm>
            <a:off x="4830763" y="6323013"/>
            <a:ext cx="2311400" cy="290512"/>
          </a:xfrm>
        </p:spPr>
        <p:txBody>
          <a:bodyPr/>
          <a:lstStyle>
            <a:lvl1pPr>
              <a:defRPr/>
            </a:lvl1pPr>
          </a:lstStyle>
          <a:p>
            <a:endParaRPr lang="en-US"/>
          </a:p>
        </p:txBody>
      </p:sp>
      <p:sp>
        <p:nvSpPr>
          <p:cNvPr id="7" name="Slide Number Placeholder 6"/>
          <p:cNvSpPr>
            <a:spLocks noGrp="1"/>
          </p:cNvSpPr>
          <p:nvPr>
            <p:ph type="sldNum" sz="quarter" idx="12"/>
          </p:nvPr>
        </p:nvSpPr>
        <p:spPr>
          <a:xfrm>
            <a:off x="7116763" y="6323013"/>
            <a:ext cx="1616075" cy="290512"/>
          </a:xfrm>
        </p:spPr>
        <p:txBody>
          <a:bodyPr/>
          <a:lstStyle>
            <a:lvl1pPr>
              <a:defRPr/>
            </a:lvl1pPr>
          </a:lstStyle>
          <a:p>
            <a:fld id="{470B65D5-A5EB-4E72-9AA2-EC914BB78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D8D29B-685A-494B-B492-A3906677DB0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7657A3-BEBB-47C7-8A26-E09FF5B4376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033DCA-1996-4086-A892-B393D068EF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0F1AD2-00B3-4584-A578-17C9DB1DACF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46CC5F7-4C40-401D-95D2-5E6CD477427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5868B90-396B-4522-BE48-9266D68C252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49F797-FE61-4292-82B0-84D8644FE2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2CA2BE-922C-4A41-8C6D-C40DC7FD51F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6553200" y="6013450"/>
            <a:ext cx="2392363" cy="563563"/>
            <a:chOff x="1566" y="164"/>
            <a:chExt cx="1455" cy="425"/>
          </a:xfrm>
        </p:grpSpPr>
        <p:sp>
          <p:nvSpPr>
            <p:cNvPr id="1032"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en-US"/>
            </a:p>
          </p:txBody>
        </p:sp>
        <p:sp>
          <p:nvSpPr>
            <p:cNvPr id="1033"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en-US"/>
            </a:p>
          </p:txBody>
        </p:sp>
        <p:sp>
          <p:nvSpPr>
            <p:cNvPr id="1034"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en-US"/>
            </a:p>
          </p:txBody>
        </p:sp>
        <p:sp>
          <p:nvSpPr>
            <p:cNvPr id="1035"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en-US"/>
            </a:p>
          </p:txBody>
        </p:sp>
        <p:sp>
          <p:nvSpPr>
            <p:cNvPr id="1036"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en-US"/>
            </a:p>
          </p:txBody>
        </p:sp>
        <p:sp>
          <p:nvSpPr>
            <p:cNvPr id="1037"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en-US"/>
            </a:p>
          </p:txBody>
        </p:sp>
        <p:sp>
          <p:nvSpPr>
            <p:cNvPr id="1038"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en-US"/>
            </a:p>
          </p:txBody>
        </p:sp>
        <p:sp>
          <p:nvSpPr>
            <p:cNvPr id="1039"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en-US"/>
            </a:p>
          </p:txBody>
        </p:sp>
        <p:sp>
          <p:nvSpPr>
            <p:cNvPr id="1040"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en-US"/>
            </a:p>
          </p:txBody>
        </p:sp>
        <p:sp>
          <p:nvSpPr>
            <p:cNvPr id="1041"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en-US"/>
            </a:p>
          </p:txBody>
        </p:sp>
        <p:sp>
          <p:nvSpPr>
            <p:cNvPr id="1042"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en-US"/>
            </a:p>
          </p:txBody>
        </p:sp>
        <p:sp>
          <p:nvSpPr>
            <p:cNvPr id="1043"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en-US"/>
            </a:p>
          </p:txBody>
        </p:sp>
        <p:sp>
          <p:nvSpPr>
            <p:cNvPr id="1044"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en-US"/>
            </a:p>
          </p:txBody>
        </p:sp>
        <p:sp>
          <p:nvSpPr>
            <p:cNvPr id="1045"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en-US"/>
            </a:p>
          </p:txBody>
        </p:sp>
        <p:sp>
          <p:nvSpPr>
            <p:cNvPr id="1046"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en-US"/>
            </a:p>
          </p:txBody>
        </p:sp>
        <p:sp>
          <p:nvSpPr>
            <p:cNvPr id="1047"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en-US"/>
            </a:p>
          </p:txBody>
        </p:sp>
      </p:grpSp>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1" name="Freeform 27" descr="Dark upward diagonal"/>
          <p:cNvSpPr>
            <a:spLocks/>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headEnd/>
            <a:tailEnd/>
          </a:ln>
          <a:effectLst/>
        </p:spPr>
        <p:txBody>
          <a:bodyPr/>
          <a:lstStyle/>
          <a:p>
            <a:endParaRPr lang="en-US"/>
          </a:p>
        </p:txBody>
      </p:sp>
      <p:sp>
        <p:nvSpPr>
          <p:cNvPr id="1052" name="Freeform 28"/>
          <p:cNvSpPr>
            <a:spLocks/>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306388"/>
            <a:ext cx="8955088" cy="836612"/>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gray">
          <a:xfrm>
            <a:off x="457200" y="238125"/>
            <a:ext cx="7701246"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457199" y="1347097"/>
            <a:ext cx="8463731" cy="48251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000000"/>
                </a:solidFill>
              </a:defRPr>
            </a:lvl1pPr>
          </a:lstStyle>
          <a:p>
            <a:endParaRPr lang="en-US"/>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endParaRPr lang="en-US"/>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A2F32D12-589A-4C6C-9C18-7BB957B4D226}" type="slidenum">
              <a:rPr lang="en-US"/>
              <a:pPr/>
              <a:t>‹#›</a:t>
            </a:fld>
            <a:endParaRPr lang="en-US"/>
          </a:p>
        </p:txBody>
      </p:sp>
      <p:sp>
        <p:nvSpPr>
          <p:cNvPr id="1061" name="Text Box 37"/>
          <p:cNvSpPr txBox="1">
            <a:spLocks noChangeArrowheads="1"/>
          </p:cNvSpPr>
          <p:nvPr/>
        </p:nvSpPr>
        <p:spPr bwMode="gray">
          <a:xfrm>
            <a:off x="152400" y="6477000"/>
            <a:ext cx="1640194" cy="261610"/>
          </a:xfrm>
          <a:prstGeom prst="rect">
            <a:avLst/>
          </a:prstGeom>
          <a:noFill/>
          <a:ln w="9525">
            <a:noFill/>
            <a:miter lim="800000"/>
            <a:headEnd/>
            <a:tailEnd/>
          </a:ln>
          <a:effectLst/>
        </p:spPr>
        <p:txBody>
          <a:bodyPr wrap="none">
            <a:spAutoFit/>
          </a:bodyPr>
          <a:lstStyle/>
          <a:p>
            <a:r>
              <a:rPr lang="en-US" sz="1100" kern="1200" smtClean="0">
                <a:solidFill>
                  <a:srgbClr val="FFFFFF"/>
                </a:solidFill>
                <a:latin typeface="Arial" charset="0"/>
                <a:ea typeface="+mn-ea"/>
                <a:cs typeface="+mn-cs"/>
              </a:rPr>
              <a:t>http://www.husc.edu.vn</a:t>
            </a:r>
            <a:endParaRPr lang="en-US" sz="1100" kern="1200">
              <a:solidFill>
                <a:srgbClr val="FFFFFF"/>
              </a:solidFill>
              <a:latin typeface="Arial" charset="0"/>
              <a:ea typeface="+mn-ea"/>
              <a:cs typeface="+mn-cs"/>
            </a:endParaRPr>
          </a:p>
        </p:txBody>
      </p:sp>
      <p:pic>
        <p:nvPicPr>
          <p:cNvPr id="35" name="Picture 3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84678" y="322263"/>
            <a:ext cx="636253" cy="731520"/>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lnSpc>
          <a:spcPct val="114000"/>
        </a:lnSpc>
        <a:spcBef>
          <a:spcPts val="600"/>
        </a:spcBef>
        <a:spcAft>
          <a:spcPts val="300"/>
        </a:spcAft>
        <a:buSzPct val="85000"/>
        <a:buFont typeface="Wingdings" panose="05000000000000000000" pitchFamily="2" charset="2"/>
        <a:buChar char="v"/>
        <a:defRPr sz="2800">
          <a:solidFill>
            <a:srgbClr val="003399"/>
          </a:solidFill>
          <a:latin typeface="+mn-lt"/>
          <a:ea typeface="Tahoma" panose="020B0604030504040204" pitchFamily="34" charset="0"/>
          <a:cs typeface="Tahoma" panose="020B0604030504040204" pitchFamily="34" charset="0"/>
        </a:defRPr>
      </a:lvl1pPr>
      <a:lvl2pPr marL="742950" indent="-285750" algn="l" rtl="0" eaLnBrk="1" fontAlgn="base" hangingPunct="1">
        <a:lnSpc>
          <a:spcPct val="114000"/>
        </a:lnSpc>
        <a:spcBef>
          <a:spcPts val="600"/>
        </a:spcBef>
        <a:spcAft>
          <a:spcPts val="300"/>
        </a:spcAft>
        <a:buChar char="–"/>
        <a:defRPr sz="2400">
          <a:solidFill>
            <a:srgbClr val="003399"/>
          </a:solidFill>
          <a:latin typeface="+mn-lt"/>
          <a:ea typeface="Tahoma" panose="020B0604030504040204" pitchFamily="34" charset="0"/>
          <a:cs typeface="Tahoma" panose="020B0604030504040204" pitchFamily="34" charset="0"/>
        </a:defRPr>
      </a:lvl2pPr>
      <a:lvl3pPr marL="1143000" indent="-228600" algn="l" rtl="0" eaLnBrk="1" fontAlgn="base" hangingPunct="1">
        <a:lnSpc>
          <a:spcPct val="114000"/>
        </a:lnSpc>
        <a:spcBef>
          <a:spcPts val="600"/>
        </a:spcBef>
        <a:spcAft>
          <a:spcPts val="300"/>
        </a:spcAft>
        <a:buChar char="•"/>
        <a:defRPr sz="2000">
          <a:solidFill>
            <a:srgbClr val="003399"/>
          </a:solidFill>
          <a:latin typeface="+mn-lt"/>
          <a:ea typeface="Tahoma" panose="020B0604030504040204" pitchFamily="34" charset="0"/>
          <a:cs typeface="Tahoma" panose="020B0604030504040204" pitchFamily="34" charset="0"/>
        </a:defRPr>
      </a:lvl3pPr>
      <a:lvl4pPr marL="1600200" indent="-228600" algn="l" rtl="0" eaLnBrk="1" fontAlgn="base" hangingPunct="1">
        <a:lnSpc>
          <a:spcPct val="114000"/>
        </a:lnSpc>
        <a:spcBef>
          <a:spcPts val="600"/>
        </a:spcBef>
        <a:spcAft>
          <a:spcPts val="300"/>
        </a:spcAft>
        <a:buChar char="–"/>
        <a:defRPr sz="1800">
          <a:solidFill>
            <a:srgbClr val="003399"/>
          </a:solidFill>
          <a:latin typeface="+mn-lt"/>
          <a:ea typeface="Tahoma" panose="020B0604030504040204" pitchFamily="34" charset="0"/>
          <a:cs typeface="Tahoma" panose="020B0604030504040204" pitchFamily="34" charset="0"/>
        </a:defRPr>
      </a:lvl4pPr>
      <a:lvl5pPr marL="2057400" indent="-228600" algn="l" rtl="0" eaLnBrk="1" fontAlgn="base" hangingPunct="1">
        <a:lnSpc>
          <a:spcPct val="114000"/>
        </a:lnSpc>
        <a:spcBef>
          <a:spcPts val="600"/>
        </a:spcBef>
        <a:spcAft>
          <a:spcPts val="300"/>
        </a:spcAft>
        <a:buChar char="»"/>
        <a:defRPr sz="1800">
          <a:solidFill>
            <a:srgbClr val="003399"/>
          </a:solidFill>
          <a:latin typeface="+mn-lt"/>
          <a:ea typeface="Tahoma" panose="020B0604030504040204" pitchFamily="34" charset="0"/>
          <a:cs typeface="Tahoma" panose="020B0604030504040204" pitchFamily="34" charset="0"/>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2819401"/>
            <a:ext cx="7315200" cy="990599"/>
          </a:xfrm>
        </p:spPr>
        <p:txBody>
          <a:bodyPr/>
          <a:lstStyle/>
          <a:p>
            <a:r>
              <a:rPr lang="en-US" sz="2600">
                <a:solidFill>
                  <a:schemeClr val="tx2"/>
                </a:solidFill>
              </a:rPr>
              <a:t>PHÁT HIỆN VÀ CẢI THIỆN MÃ </a:t>
            </a:r>
            <a:r>
              <a:rPr lang="en-US" sz="2600" smtClean="0">
                <a:solidFill>
                  <a:schemeClr val="tx2"/>
                </a:solidFill>
              </a:rPr>
              <a:t>NGUỒN</a:t>
            </a:r>
            <a:br>
              <a:rPr lang="en-US" sz="2600" smtClean="0">
                <a:solidFill>
                  <a:schemeClr val="tx2"/>
                </a:solidFill>
              </a:rPr>
            </a:br>
            <a:r>
              <a:rPr lang="en-US" sz="2600" smtClean="0">
                <a:solidFill>
                  <a:schemeClr val="tx2"/>
                </a:solidFill>
              </a:rPr>
              <a:t>XỬ </a:t>
            </a:r>
            <a:r>
              <a:rPr lang="en-US" sz="2600">
                <a:solidFill>
                  <a:schemeClr val="tx2"/>
                </a:solidFill>
              </a:rPr>
              <a:t>LÝ NGOẠI LỆ </a:t>
            </a:r>
            <a:r>
              <a:rPr lang="en-US" sz="2600" smtClean="0">
                <a:solidFill>
                  <a:schemeClr val="tx2"/>
                </a:solidFill>
              </a:rPr>
              <a:t>XẤU TRONG </a:t>
            </a:r>
            <a:r>
              <a:rPr lang="en-US" sz="2600">
                <a:solidFill>
                  <a:schemeClr val="tx2"/>
                </a:solidFill>
              </a:rPr>
              <a:t>JAVASCRIPT</a:t>
            </a:r>
          </a:p>
        </p:txBody>
      </p:sp>
      <p:sp>
        <p:nvSpPr>
          <p:cNvPr id="2" name="TextBox 1"/>
          <p:cNvSpPr txBox="1"/>
          <p:nvPr/>
        </p:nvSpPr>
        <p:spPr>
          <a:xfrm>
            <a:off x="6248401" y="4876800"/>
            <a:ext cx="2590800" cy="307777"/>
          </a:xfrm>
          <a:prstGeom prst="rect">
            <a:avLst/>
          </a:prstGeom>
          <a:noFill/>
        </p:spPr>
        <p:txBody>
          <a:bodyPr wrap="square" rtlCol="0">
            <a:spAutoFit/>
          </a:bodyPr>
          <a:lstStyle/>
          <a:p>
            <a:pPr algn="r"/>
            <a:r>
              <a:rPr lang="en-US" sz="1400" b="1" smtClean="0">
                <a:solidFill>
                  <a:srgbClr val="C00000"/>
                </a:solidFill>
              </a:rPr>
              <a:t>TRẦN THANH LƯƠNG</a:t>
            </a:r>
          </a:p>
        </p:txBody>
      </p:sp>
      <p:sp>
        <p:nvSpPr>
          <p:cNvPr id="5" name="TextBox 4"/>
          <p:cNvSpPr txBox="1"/>
          <p:nvPr/>
        </p:nvSpPr>
        <p:spPr>
          <a:xfrm>
            <a:off x="76200" y="990600"/>
            <a:ext cx="8991600" cy="584775"/>
          </a:xfrm>
          <a:prstGeom prst="rect">
            <a:avLst/>
          </a:prstGeom>
          <a:noFill/>
        </p:spPr>
        <p:txBody>
          <a:bodyPr wrap="square" rtlCol="0">
            <a:spAutoFit/>
          </a:bodyPr>
          <a:lstStyle/>
          <a:p>
            <a:r>
              <a:rPr lang="en-US" sz="1600" b="1" smtClean="0">
                <a:solidFill>
                  <a:srgbClr val="FFFFFF"/>
                </a:solidFill>
              </a:rPr>
              <a:t>BỘ GIÁO DỤC VÀ ĐÀO TẠO</a:t>
            </a:r>
          </a:p>
          <a:p>
            <a:r>
              <a:rPr lang="en-US" sz="1600" b="1" smtClean="0">
                <a:solidFill>
                  <a:srgbClr val="FFFFFF"/>
                </a:solidFill>
              </a:rPr>
              <a:t>ĐẠI HỌC HUẾ</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NGHIÊN CỨU</a:t>
            </a:r>
            <a:endParaRPr lang="en-US"/>
          </a:p>
        </p:txBody>
      </p:sp>
      <p:sp>
        <p:nvSpPr>
          <p:cNvPr id="3" name="Content Placeholder 2"/>
          <p:cNvSpPr>
            <a:spLocks noGrp="1"/>
          </p:cNvSpPr>
          <p:nvPr>
            <p:ph idx="1"/>
          </p:nvPr>
        </p:nvSpPr>
        <p:spPr/>
        <p:txBody>
          <a:bodyPr/>
          <a:lstStyle/>
          <a:p>
            <a:r>
              <a:rPr lang="vi-VN" dirty="0" smtClean="0"/>
              <a:t>Các </a:t>
            </a:r>
            <a:r>
              <a:rPr lang="vi-VN" dirty="0"/>
              <a:t>thuộc tính của ngôn ngữ lập trình JavaScript</a:t>
            </a:r>
          </a:p>
          <a:p>
            <a:r>
              <a:rPr lang="vi-VN" dirty="0" smtClean="0"/>
              <a:t>Các </a:t>
            </a:r>
            <a:r>
              <a:rPr lang="vi-VN" dirty="0"/>
              <a:t>dự án JavaScript mã nguồn mở</a:t>
            </a:r>
          </a:p>
          <a:p>
            <a:r>
              <a:rPr lang="vi-VN" dirty="0" smtClean="0"/>
              <a:t>Các </a:t>
            </a:r>
            <a:r>
              <a:rPr lang="vi-VN" dirty="0"/>
              <a:t>mẫu mã xấu trong JavaScript</a:t>
            </a:r>
          </a:p>
          <a:p>
            <a:r>
              <a:rPr lang="vi-VN" dirty="0" smtClean="0"/>
              <a:t>Các </a:t>
            </a:r>
            <a:r>
              <a:rPr lang="vi-VN" dirty="0"/>
              <a:t>cách thức cải tiến mã xấu trong </a:t>
            </a:r>
            <a:r>
              <a:rPr lang="vi-VN" dirty="0" smtClean="0"/>
              <a:t>JavaScript</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191000"/>
            <a:ext cx="2324100" cy="2324100"/>
          </a:xfrm>
          <a:prstGeom prst="rect">
            <a:avLst/>
          </a:prstGeom>
        </p:spPr>
      </p:pic>
    </p:spTree>
    <p:extLst>
      <p:ext uri="{BB962C8B-B14F-4D97-AF65-F5344CB8AC3E}">
        <p14:creationId xmlns:p14="http://schemas.microsoft.com/office/powerpoint/2010/main" val="2425596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NGHIÊN CỨU</a:t>
            </a:r>
            <a:endParaRPr lang="en-US"/>
          </a:p>
        </p:txBody>
      </p:sp>
      <p:sp>
        <p:nvSpPr>
          <p:cNvPr id="3" name="Content Placeholder 2"/>
          <p:cNvSpPr>
            <a:spLocks noGrp="1"/>
          </p:cNvSpPr>
          <p:nvPr>
            <p:ph idx="1"/>
          </p:nvPr>
        </p:nvSpPr>
        <p:spPr/>
        <p:txBody>
          <a:bodyPr/>
          <a:lstStyle/>
          <a:p>
            <a:r>
              <a:rPr lang="en-US" dirty="0" smtClean="0"/>
              <a:t>C</a:t>
            </a:r>
            <a:r>
              <a:rPr lang="vi-VN" dirty="0" smtClean="0"/>
              <a:t>ác </a:t>
            </a:r>
            <a:r>
              <a:rPr lang="vi-VN" dirty="0"/>
              <a:t>thuộc tính của ngôn ngữ lập trình JavaScript trong phạm vi liên quan đến xử lý ngoại </a:t>
            </a:r>
            <a:r>
              <a:rPr lang="vi-VN" dirty="0" smtClean="0"/>
              <a:t>lệ</a:t>
            </a:r>
            <a:endParaRPr lang="vi-VN" dirty="0"/>
          </a:p>
          <a:p>
            <a:r>
              <a:rPr lang="en-US" dirty="0" smtClean="0"/>
              <a:t>C</a:t>
            </a:r>
            <a:r>
              <a:rPr lang="vi-VN" dirty="0" smtClean="0"/>
              <a:t>ác </a:t>
            </a:r>
            <a:r>
              <a:rPr lang="vi-VN" dirty="0"/>
              <a:t>cơ chế, cách thức xử lý ngoại </a:t>
            </a:r>
            <a:r>
              <a:rPr lang="vi-VN" dirty="0" smtClean="0"/>
              <a:t>trong </a:t>
            </a:r>
            <a:r>
              <a:rPr lang="vi-VN" dirty="0"/>
              <a:t>các ngôn ngữ thuần hướng đối </a:t>
            </a:r>
            <a:r>
              <a:rPr lang="vi-VN" dirty="0" smtClean="0"/>
              <a:t>tượng</a:t>
            </a:r>
            <a:endParaRPr lang="vi-VN" dirty="0"/>
          </a:p>
          <a:p>
            <a:r>
              <a:rPr lang="en-US" dirty="0" smtClean="0"/>
              <a:t>C</a:t>
            </a:r>
            <a:r>
              <a:rPr lang="vi-VN" dirty="0" smtClean="0"/>
              <a:t>ách </a:t>
            </a:r>
            <a:r>
              <a:rPr lang="vi-VN" dirty="0"/>
              <a:t>thức xử lý ngoại lệ trong JavaScript ở phạm vi lập trình </a:t>
            </a:r>
            <a:r>
              <a:rPr lang="vi-VN" dirty="0" smtClean="0"/>
              <a:t>đồng </a:t>
            </a:r>
            <a:r>
              <a:rPr lang="vi-VN" dirty="0"/>
              <a:t>bộ (synchronous) và bất đồng bộ (asynchronous), ở </a:t>
            </a:r>
            <a:r>
              <a:rPr lang="vi-VN" dirty="0" smtClean="0"/>
              <a:t>phía </a:t>
            </a:r>
            <a:r>
              <a:rPr lang="vi-VN" dirty="0"/>
              <a:t>client và phía </a:t>
            </a:r>
            <a:r>
              <a:rPr lang="vi-VN" dirty="0" smtClean="0"/>
              <a:t>server</a:t>
            </a:r>
            <a:endParaRPr lang="en-US" dirty="0"/>
          </a:p>
        </p:txBody>
      </p:sp>
    </p:spTree>
    <p:extLst>
      <p:ext uri="{BB962C8B-B14F-4D97-AF65-F5344CB8AC3E}">
        <p14:creationId xmlns:p14="http://schemas.microsoft.com/office/powerpoint/2010/main" val="4176018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NGHIÊN CỨU</a:t>
            </a:r>
            <a:endParaRPr lang="en-US"/>
          </a:p>
        </p:txBody>
      </p:sp>
      <p:sp>
        <p:nvSpPr>
          <p:cNvPr id="3" name="Content Placeholder 2"/>
          <p:cNvSpPr>
            <a:spLocks noGrp="1"/>
          </p:cNvSpPr>
          <p:nvPr>
            <p:ph idx="1"/>
          </p:nvPr>
        </p:nvSpPr>
        <p:spPr>
          <a:xfrm>
            <a:off x="457199" y="1219200"/>
            <a:ext cx="8463731" cy="5181599"/>
          </a:xfrm>
        </p:spPr>
        <p:txBody>
          <a:bodyPr/>
          <a:lstStyle/>
          <a:p>
            <a:pPr>
              <a:lnSpc>
                <a:spcPct val="105000"/>
              </a:lnSpc>
              <a:spcBef>
                <a:spcPts val="300"/>
              </a:spcBef>
            </a:pPr>
            <a:r>
              <a:rPr lang="vi-VN" sz="1800" b="1" smtClean="0"/>
              <a:t>Kiến </a:t>
            </a:r>
            <a:r>
              <a:rPr lang="vi-VN" sz="1800" b="1"/>
              <a:t>thức cơ sở</a:t>
            </a:r>
          </a:p>
          <a:p>
            <a:pPr lvl="1">
              <a:lnSpc>
                <a:spcPct val="105000"/>
              </a:lnSpc>
              <a:spcBef>
                <a:spcPts val="300"/>
              </a:spcBef>
            </a:pPr>
            <a:r>
              <a:rPr lang="vi-VN" sz="1800" smtClean="0"/>
              <a:t>Các </a:t>
            </a:r>
            <a:r>
              <a:rPr lang="vi-VN" sz="1800"/>
              <a:t>cơ chế xử lý ngoại lệ trong ngôn ngữ lập trình</a:t>
            </a:r>
          </a:p>
          <a:p>
            <a:pPr lvl="1">
              <a:lnSpc>
                <a:spcPct val="105000"/>
              </a:lnSpc>
              <a:spcBef>
                <a:spcPts val="300"/>
              </a:spcBef>
            </a:pPr>
            <a:r>
              <a:rPr lang="vi-VN" sz="1800" smtClean="0"/>
              <a:t>Các </a:t>
            </a:r>
            <a:r>
              <a:rPr lang="vi-VN" sz="1800"/>
              <a:t>đặc tính ngôn ngữ chuyên biệt của JavaScript</a:t>
            </a:r>
          </a:p>
          <a:p>
            <a:pPr lvl="1">
              <a:lnSpc>
                <a:spcPct val="105000"/>
              </a:lnSpc>
              <a:spcBef>
                <a:spcPts val="300"/>
              </a:spcBef>
            </a:pPr>
            <a:r>
              <a:rPr lang="vi-VN" sz="1800" smtClean="0"/>
              <a:t>Cơ </a:t>
            </a:r>
            <a:r>
              <a:rPr lang="vi-VN" sz="1800"/>
              <a:t>chế xử lý ngoại lệ trong ngôn ngữ JavaScript</a:t>
            </a:r>
          </a:p>
          <a:p>
            <a:pPr>
              <a:lnSpc>
                <a:spcPct val="105000"/>
              </a:lnSpc>
              <a:spcBef>
                <a:spcPts val="300"/>
              </a:spcBef>
            </a:pPr>
            <a:r>
              <a:rPr lang="vi-VN" sz="1800" b="1" smtClean="0"/>
              <a:t>Các </a:t>
            </a:r>
            <a:r>
              <a:rPr lang="vi-VN" sz="1800" b="1"/>
              <a:t>mẫu mã xử lý ngoại lệ xấu trong JavaScript</a:t>
            </a:r>
          </a:p>
          <a:p>
            <a:pPr lvl="1">
              <a:lnSpc>
                <a:spcPct val="105000"/>
              </a:lnSpc>
              <a:spcBef>
                <a:spcPts val="300"/>
              </a:spcBef>
            </a:pPr>
            <a:r>
              <a:rPr lang="vi-VN" sz="1800" smtClean="0"/>
              <a:t>Định </a:t>
            </a:r>
            <a:r>
              <a:rPr lang="vi-VN" sz="1800"/>
              <a:t>nghĩa các mẫu mã xấu trong xử lý ngoại lệ</a:t>
            </a:r>
          </a:p>
          <a:p>
            <a:pPr lvl="1">
              <a:lnSpc>
                <a:spcPct val="105000"/>
              </a:lnSpc>
              <a:spcBef>
                <a:spcPts val="300"/>
              </a:spcBef>
            </a:pPr>
            <a:r>
              <a:rPr lang="vi-VN" sz="1800" smtClean="0"/>
              <a:t>Ảnh </a:t>
            </a:r>
            <a:r>
              <a:rPr lang="vi-VN" sz="1800"/>
              <a:t>hưởng của </a:t>
            </a:r>
            <a:r>
              <a:rPr lang="vi-VN" sz="1800" smtClean="0"/>
              <a:t>mẫu </a:t>
            </a:r>
            <a:r>
              <a:rPr lang="vi-VN" sz="1800"/>
              <a:t>mã xấu đến chất lượng phần </a:t>
            </a:r>
            <a:r>
              <a:rPr lang="vi-VN" sz="1800" smtClean="0"/>
              <a:t>mềm</a:t>
            </a:r>
            <a:endParaRPr lang="vi-VN" sz="1800"/>
          </a:p>
          <a:p>
            <a:pPr>
              <a:lnSpc>
                <a:spcPct val="105000"/>
              </a:lnSpc>
              <a:spcBef>
                <a:spcPts val="300"/>
              </a:spcBef>
            </a:pPr>
            <a:r>
              <a:rPr lang="vi-VN" sz="1800" b="1" smtClean="0"/>
              <a:t>Các </a:t>
            </a:r>
            <a:r>
              <a:rPr lang="vi-VN" sz="1800" b="1"/>
              <a:t>thức cải tiến mã nguồn</a:t>
            </a:r>
          </a:p>
          <a:p>
            <a:pPr lvl="1">
              <a:lnSpc>
                <a:spcPct val="105000"/>
              </a:lnSpc>
              <a:spcBef>
                <a:spcPts val="300"/>
              </a:spcBef>
            </a:pPr>
            <a:r>
              <a:rPr lang="vi-VN" sz="1800" smtClean="0"/>
              <a:t>Mô </a:t>
            </a:r>
            <a:r>
              <a:rPr lang="vi-VN" sz="1800"/>
              <a:t>hình hóa cách thức cải tiến mã </a:t>
            </a:r>
            <a:r>
              <a:rPr lang="vi-VN" sz="1800" smtClean="0"/>
              <a:t>nguồn</a:t>
            </a:r>
            <a:endParaRPr lang="vi-VN" sz="1800"/>
          </a:p>
          <a:p>
            <a:pPr lvl="1">
              <a:lnSpc>
                <a:spcPct val="105000"/>
              </a:lnSpc>
              <a:spcBef>
                <a:spcPts val="300"/>
              </a:spcBef>
            </a:pPr>
            <a:r>
              <a:rPr lang="vi-VN" sz="1800" smtClean="0"/>
              <a:t>Lợi </a:t>
            </a:r>
            <a:r>
              <a:rPr lang="vi-VN" sz="1800"/>
              <a:t>ích mang lại khi áp dụng các cách thức cải tiến</a:t>
            </a:r>
          </a:p>
          <a:p>
            <a:pPr lvl="1">
              <a:lnSpc>
                <a:spcPct val="105000"/>
              </a:lnSpc>
              <a:spcBef>
                <a:spcPts val="300"/>
              </a:spcBef>
            </a:pPr>
            <a:r>
              <a:rPr lang="vi-VN" sz="1800" smtClean="0"/>
              <a:t>Ví </a:t>
            </a:r>
            <a:r>
              <a:rPr lang="vi-VN" sz="1800"/>
              <a:t>dụ minh chứng cho mỗi mẫu mã xấu</a:t>
            </a:r>
          </a:p>
          <a:p>
            <a:pPr>
              <a:lnSpc>
                <a:spcPct val="105000"/>
              </a:lnSpc>
              <a:spcBef>
                <a:spcPts val="300"/>
              </a:spcBef>
            </a:pPr>
            <a:r>
              <a:rPr lang="vi-VN" sz="1800" b="1" smtClean="0"/>
              <a:t>Phân </a:t>
            </a:r>
            <a:r>
              <a:rPr lang="vi-VN" sz="1800" b="1"/>
              <a:t>tích, kết luận và mở rộng</a:t>
            </a:r>
          </a:p>
          <a:p>
            <a:pPr lvl="1">
              <a:lnSpc>
                <a:spcPct val="105000"/>
              </a:lnSpc>
              <a:spcBef>
                <a:spcPts val="300"/>
              </a:spcBef>
            </a:pPr>
            <a:r>
              <a:rPr lang="vi-VN" sz="1800" smtClean="0"/>
              <a:t>Phân </a:t>
            </a:r>
            <a:r>
              <a:rPr lang="vi-VN" sz="1800"/>
              <a:t>tích đánh </a:t>
            </a:r>
            <a:r>
              <a:rPr lang="vi-VN" sz="1800" smtClean="0"/>
              <a:t>giá</a:t>
            </a:r>
            <a:endParaRPr lang="en-US" sz="1800" smtClean="0"/>
          </a:p>
          <a:p>
            <a:pPr lvl="1">
              <a:lnSpc>
                <a:spcPct val="105000"/>
              </a:lnSpc>
              <a:spcBef>
                <a:spcPts val="300"/>
              </a:spcBef>
            </a:pPr>
            <a:r>
              <a:rPr lang="vi-VN" sz="1800" smtClean="0"/>
              <a:t>Kết </a:t>
            </a:r>
            <a:r>
              <a:rPr lang="vi-VN" sz="1800"/>
              <a:t>luận và các hướng nghiên cứu mở rộng</a:t>
            </a:r>
            <a:r>
              <a:rPr lang="vi-VN" sz="1800" smtClean="0"/>
              <a:t>.</a:t>
            </a:r>
            <a:endParaRPr lang="en-US" sz="1800"/>
          </a:p>
        </p:txBody>
      </p:sp>
    </p:spTree>
    <p:extLst>
      <p:ext uri="{BB962C8B-B14F-4D97-AF65-F5344CB8AC3E}">
        <p14:creationId xmlns:p14="http://schemas.microsoft.com/office/powerpoint/2010/main" val="5742299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SẢN PHẨM</a:t>
            </a:r>
            <a:endParaRPr lang="en-US"/>
          </a:p>
        </p:txBody>
      </p:sp>
      <p:sp>
        <p:nvSpPr>
          <p:cNvPr id="3" name="Content Placeholder 2"/>
          <p:cNvSpPr>
            <a:spLocks noGrp="1"/>
          </p:cNvSpPr>
          <p:nvPr>
            <p:ph idx="1"/>
          </p:nvPr>
        </p:nvSpPr>
        <p:spPr/>
        <p:txBody>
          <a:bodyPr/>
          <a:lstStyle/>
          <a:p>
            <a:r>
              <a:rPr lang="en-US" smtClean="0"/>
              <a:t>Bài báo khoa học: 	02</a:t>
            </a:r>
          </a:p>
          <a:p>
            <a:r>
              <a:rPr lang="en-US" smtClean="0"/>
              <a:t>Đào tạo thạc sĩ:	01</a:t>
            </a:r>
          </a:p>
          <a:p>
            <a:r>
              <a:rPr lang="en-US" smtClean="0"/>
              <a:t>Đào tạo cử nhân:	01</a:t>
            </a:r>
            <a:endParaRPr lang="en-US"/>
          </a:p>
        </p:txBody>
      </p:sp>
    </p:spTree>
    <p:extLst>
      <p:ext uri="{BB962C8B-B14F-4D97-AF65-F5344CB8AC3E}">
        <p14:creationId xmlns:p14="http://schemas.microsoft.com/office/powerpoint/2010/main" val="33663626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KINH </a:t>
            </a:r>
            <a:r>
              <a:rPr lang="en-US"/>
              <a:t>PHÍ THỰC HIỆN ĐỀ </a:t>
            </a:r>
            <a:r>
              <a:rPr lang="en-US" smtClean="0"/>
              <a:t>TÀI</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240440"/>
              </p:ext>
            </p:extLst>
          </p:nvPr>
        </p:nvGraphicFramePr>
        <p:xfrm>
          <a:off x="304800" y="1219205"/>
          <a:ext cx="8534401" cy="5181596"/>
        </p:xfrm>
        <a:graphic>
          <a:graphicData uri="http://schemas.openxmlformats.org/drawingml/2006/table">
            <a:tbl>
              <a:tblPr firstRow="1" firstCol="1" bandRow="1">
                <a:tableStyleId>{5C22544A-7EE6-4342-B048-85BDC9FD1C3A}</a:tableStyleId>
              </a:tblPr>
              <a:tblGrid>
                <a:gridCol w="457200"/>
                <a:gridCol w="3630222"/>
                <a:gridCol w="947143"/>
                <a:gridCol w="1013295"/>
                <a:gridCol w="1013295"/>
                <a:gridCol w="701212"/>
                <a:gridCol w="772034"/>
              </a:tblGrid>
              <a:tr h="341519">
                <a:tc rowSpan="2">
                  <a:txBody>
                    <a:bodyPr/>
                    <a:lstStyle/>
                    <a:p>
                      <a:pPr algn="ctr">
                        <a:lnSpc>
                          <a:spcPct val="115000"/>
                        </a:lnSpc>
                        <a:spcBef>
                          <a:spcPts val="300"/>
                        </a:spcBef>
                        <a:spcAft>
                          <a:spcPts val="300"/>
                        </a:spcAft>
                      </a:pPr>
                      <a:r>
                        <a:rPr lang="en-US" sz="1300">
                          <a:solidFill>
                            <a:schemeClr val="tx2">
                              <a:lumMod val="75000"/>
                            </a:schemeClr>
                          </a:solidFill>
                          <a:effectLst/>
                        </a:rPr>
                        <a:t>STT</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rowSpan="2">
                  <a:txBody>
                    <a:bodyPr/>
                    <a:lstStyle/>
                    <a:p>
                      <a:pPr algn="ctr">
                        <a:lnSpc>
                          <a:spcPct val="115000"/>
                        </a:lnSpc>
                        <a:spcBef>
                          <a:spcPts val="300"/>
                        </a:spcBef>
                        <a:spcAft>
                          <a:spcPts val="300"/>
                        </a:spcAft>
                      </a:pPr>
                      <a:r>
                        <a:rPr lang="en-US" sz="1300">
                          <a:solidFill>
                            <a:schemeClr val="tx2">
                              <a:lumMod val="75000"/>
                            </a:schemeClr>
                          </a:solidFill>
                          <a:effectLst/>
                        </a:rPr>
                        <a:t>Khoản chi, nội dung chi</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rowSpan="2">
                  <a:txBody>
                    <a:bodyPr/>
                    <a:lstStyle/>
                    <a:p>
                      <a:pPr algn="ctr">
                        <a:lnSpc>
                          <a:spcPct val="115000"/>
                        </a:lnSpc>
                        <a:spcBef>
                          <a:spcPts val="300"/>
                        </a:spcBef>
                        <a:spcAft>
                          <a:spcPts val="300"/>
                        </a:spcAft>
                      </a:pPr>
                      <a:r>
                        <a:rPr lang="en-US" sz="1300">
                          <a:solidFill>
                            <a:schemeClr val="tx2">
                              <a:lumMod val="75000"/>
                            </a:schemeClr>
                          </a:solidFill>
                          <a:effectLst/>
                        </a:rPr>
                        <a:t>Thời gian</a:t>
                      </a:r>
                      <a:br>
                        <a:rPr lang="en-US" sz="1300">
                          <a:solidFill>
                            <a:schemeClr val="tx2">
                              <a:lumMod val="75000"/>
                            </a:schemeClr>
                          </a:solidFill>
                          <a:effectLst/>
                        </a:rPr>
                      </a:br>
                      <a:r>
                        <a:rPr lang="en-US" sz="1300">
                          <a:solidFill>
                            <a:schemeClr val="tx2">
                              <a:lumMod val="75000"/>
                            </a:schemeClr>
                          </a:solidFill>
                          <a:effectLst/>
                        </a:rPr>
                        <a:t>thực hiện</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rowSpan="2">
                  <a:txBody>
                    <a:bodyPr/>
                    <a:lstStyle/>
                    <a:p>
                      <a:pPr algn="ctr">
                        <a:lnSpc>
                          <a:spcPct val="115000"/>
                        </a:lnSpc>
                        <a:spcBef>
                          <a:spcPts val="300"/>
                        </a:spcBef>
                        <a:spcAft>
                          <a:spcPts val="300"/>
                        </a:spcAft>
                      </a:pPr>
                      <a:r>
                        <a:rPr lang="en-US" sz="1300">
                          <a:solidFill>
                            <a:schemeClr val="tx2">
                              <a:lumMod val="75000"/>
                            </a:schemeClr>
                          </a:solidFill>
                          <a:effectLst/>
                        </a:rPr>
                        <a:t>Tổng</a:t>
                      </a:r>
                      <a:br>
                        <a:rPr lang="en-US" sz="1300">
                          <a:solidFill>
                            <a:schemeClr val="tx2">
                              <a:lumMod val="75000"/>
                            </a:schemeClr>
                          </a:solidFill>
                          <a:effectLst/>
                        </a:rPr>
                      </a:br>
                      <a:r>
                        <a:rPr lang="en-US" sz="1300">
                          <a:solidFill>
                            <a:schemeClr val="tx2">
                              <a:lumMod val="75000"/>
                            </a:schemeClr>
                          </a:solidFill>
                          <a:effectLst/>
                        </a:rPr>
                        <a:t>kinh phí</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gridSpan="2">
                  <a:txBody>
                    <a:bodyPr/>
                    <a:lstStyle/>
                    <a:p>
                      <a:pPr algn="ctr">
                        <a:lnSpc>
                          <a:spcPct val="115000"/>
                        </a:lnSpc>
                        <a:spcBef>
                          <a:spcPts val="300"/>
                        </a:spcBef>
                        <a:spcAft>
                          <a:spcPts val="300"/>
                        </a:spcAft>
                      </a:pPr>
                      <a:r>
                        <a:rPr lang="en-US" sz="1300">
                          <a:solidFill>
                            <a:schemeClr val="tx2">
                              <a:lumMod val="75000"/>
                            </a:schemeClr>
                          </a:solidFill>
                          <a:effectLst/>
                        </a:rPr>
                        <a:t>Nguồn kinh </a:t>
                      </a:r>
                      <a:r>
                        <a:rPr lang="en-US" sz="1300" smtClean="0">
                          <a:solidFill>
                            <a:schemeClr val="tx2">
                              <a:lumMod val="75000"/>
                            </a:schemeClr>
                          </a:solidFill>
                          <a:effectLst/>
                        </a:rPr>
                        <a:t>phí</a:t>
                      </a: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hMerge="1">
                  <a:txBody>
                    <a:bodyPr/>
                    <a:lstStyle/>
                    <a:p>
                      <a:endParaRPr lang="en-US"/>
                    </a:p>
                  </a:txBody>
                  <a:tcPr/>
                </a:tc>
                <a:tc rowSpan="2">
                  <a:txBody>
                    <a:bodyPr/>
                    <a:lstStyle/>
                    <a:p>
                      <a:pPr algn="ctr">
                        <a:lnSpc>
                          <a:spcPct val="115000"/>
                        </a:lnSpc>
                        <a:spcBef>
                          <a:spcPts val="300"/>
                        </a:spcBef>
                        <a:spcAft>
                          <a:spcPts val="300"/>
                        </a:spcAft>
                      </a:pPr>
                      <a:r>
                        <a:rPr lang="en-US" sz="1300">
                          <a:solidFill>
                            <a:schemeClr val="tx2">
                              <a:lumMod val="75000"/>
                            </a:schemeClr>
                          </a:solidFill>
                          <a:effectLst/>
                        </a:rPr>
                        <a:t>Ghi chú</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4898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15000"/>
                        </a:lnSpc>
                        <a:spcBef>
                          <a:spcPts val="300"/>
                        </a:spcBef>
                        <a:spcAft>
                          <a:spcPts val="300"/>
                        </a:spcAft>
                      </a:pPr>
                      <a:r>
                        <a:rPr lang="en-US" sz="1300" b="1">
                          <a:solidFill>
                            <a:schemeClr val="tx2">
                              <a:lumMod val="75000"/>
                            </a:schemeClr>
                          </a:solidFill>
                          <a:effectLst/>
                        </a:rPr>
                        <a:t>Kinh phí</a:t>
                      </a:r>
                      <a:br>
                        <a:rPr lang="en-US" sz="1300" b="1">
                          <a:solidFill>
                            <a:schemeClr val="tx2">
                              <a:lumMod val="75000"/>
                            </a:schemeClr>
                          </a:solidFill>
                          <a:effectLst/>
                        </a:rPr>
                      </a:br>
                      <a:r>
                        <a:rPr lang="en-US" sz="1300" b="1">
                          <a:solidFill>
                            <a:schemeClr val="tx2">
                              <a:lumMod val="75000"/>
                            </a:schemeClr>
                          </a:solidFill>
                          <a:effectLst/>
                        </a:rPr>
                        <a:t>từ NSNN</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US" sz="1300" b="1">
                          <a:solidFill>
                            <a:schemeClr val="tx2">
                              <a:lumMod val="75000"/>
                            </a:schemeClr>
                          </a:solidFill>
                          <a:effectLst/>
                        </a:rPr>
                        <a:t>Nguồn</a:t>
                      </a:r>
                      <a:br>
                        <a:rPr lang="en-US" sz="1300" b="1">
                          <a:solidFill>
                            <a:schemeClr val="tx2">
                              <a:lumMod val="75000"/>
                            </a:schemeClr>
                          </a:solidFill>
                          <a:effectLst/>
                        </a:rPr>
                      </a:br>
                      <a:r>
                        <a:rPr lang="en-US" sz="1300" b="1">
                          <a:solidFill>
                            <a:schemeClr val="tx2">
                              <a:lumMod val="75000"/>
                            </a:schemeClr>
                          </a:solidFill>
                          <a:effectLst/>
                        </a:rPr>
                        <a:t>khác</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vMerge="1">
                  <a:txBody>
                    <a:bodyPr/>
                    <a:lstStyle/>
                    <a:p>
                      <a:endParaRPr lang="en-US"/>
                    </a:p>
                  </a:txBody>
                  <a:tcPr/>
                </a:tc>
              </a:tr>
              <a:tr h="489867">
                <a:tc>
                  <a:txBody>
                    <a:bodyPr/>
                    <a:lstStyle/>
                    <a:p>
                      <a:pPr algn="ctr">
                        <a:lnSpc>
                          <a:spcPct val="115000"/>
                        </a:lnSpc>
                        <a:spcBef>
                          <a:spcPts val="300"/>
                        </a:spcBef>
                        <a:spcAft>
                          <a:spcPts val="300"/>
                        </a:spcAft>
                      </a:pPr>
                      <a:r>
                        <a:rPr lang="en-US" sz="1300" b="1">
                          <a:solidFill>
                            <a:schemeClr val="tx2">
                              <a:lumMod val="75000"/>
                            </a:schemeClr>
                          </a:solidFill>
                          <a:effectLst/>
                        </a:rPr>
                        <a:t>I</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Chi công lao động tham gia trực tiếp thực hiện đề tài</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49.610.000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49.610.000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Chủ nhiệm đề tài</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a:solidFill>
                            <a:schemeClr val="tx2">
                              <a:lumMod val="75000"/>
                            </a:schemeClr>
                          </a:solidFill>
                          <a:effectLst/>
                        </a:rPr>
                        <a:t>1</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Trần Thanh Lương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20.328.000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20.328.000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Thư ký, thành viên chính</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a:solidFill>
                            <a:schemeClr val="tx2">
                              <a:lumMod val="75000"/>
                            </a:schemeClr>
                          </a:solidFill>
                          <a:effectLst/>
                        </a:rPr>
                        <a:t>2</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Lê Mỹ Cảnh</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a:solidFill>
                            <a:schemeClr val="tx2">
                              <a:lumMod val="75000"/>
                            </a:schemeClr>
                          </a:solidFill>
                          <a:effectLst/>
                        </a:rPr>
                        <a:t>3</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Hoàng Thị Lan Giao</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12.584.000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Thành viên</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i="1">
                          <a:solidFill>
                            <a:schemeClr val="tx2">
                              <a:lumMod val="75000"/>
                            </a:schemeClr>
                          </a:solidFill>
                          <a:effectLst/>
                        </a:rPr>
                        <a:t> </a:t>
                      </a:r>
                      <a:endParaRPr lang="en-US" sz="1300" b="1"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4</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Hồ Thị Kim Thoa</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 công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4.114.000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4.114.000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a:txBody>
                    <a:bodyPr/>
                    <a:lstStyle/>
                    <a:p>
                      <a:pPr algn="ctr">
                        <a:lnSpc>
                          <a:spcPct val="115000"/>
                        </a:lnSpc>
                        <a:spcBef>
                          <a:spcPts val="300"/>
                        </a:spcBef>
                        <a:spcAft>
                          <a:spcPts val="300"/>
                        </a:spcAft>
                      </a:pPr>
                      <a:r>
                        <a:rPr lang="en-US" sz="1300" b="1">
                          <a:solidFill>
                            <a:schemeClr val="tx2">
                              <a:lumMod val="75000"/>
                            </a:schemeClr>
                          </a:solidFill>
                          <a:effectLst/>
                        </a:rPr>
                        <a:t>II</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Chi khác</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14.390.000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14.390.000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1</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Tham dự hội nghị, hội thảo</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5.000.000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5.000.000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2</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Seminar chuyên môn</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2.000.000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3</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Văn phòng phẩm</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1.690.000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1.690.000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4</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Quản lý chung của cơ quan chủ trì</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3.200.000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3.200.000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55285">
                <a:tc>
                  <a:txBody>
                    <a:bodyPr/>
                    <a:lstStyle/>
                    <a:p>
                      <a:pPr algn="ctr">
                        <a:lnSpc>
                          <a:spcPct val="115000"/>
                        </a:lnSpc>
                        <a:spcBef>
                          <a:spcPts val="300"/>
                        </a:spcBef>
                        <a:spcAft>
                          <a:spcPts val="300"/>
                        </a:spcAft>
                      </a:pPr>
                      <a:r>
                        <a:rPr lang="en-US" sz="1300">
                          <a:solidFill>
                            <a:schemeClr val="tx2">
                              <a:lumMod val="75000"/>
                            </a:schemeClr>
                          </a:solidFill>
                          <a:effectLst/>
                        </a:rPr>
                        <a:t>5</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Nghiệm thu cấp cơ sở</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2.500.000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2.500.000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a:solidFill>
                            <a:schemeClr val="tx2">
                              <a:lumMod val="75000"/>
                            </a:schemeClr>
                          </a:solidFill>
                          <a:effectLst/>
                        </a:rPr>
                        <a:t>0</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a:solidFill>
                            <a:schemeClr val="tx2">
                              <a:lumMod val="75000"/>
                            </a:schemeClr>
                          </a:solidFill>
                          <a:effectLst/>
                        </a:rPr>
                        <a:t> </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389873">
                <a:tc gridSpan="3">
                  <a:txBody>
                    <a:bodyPr/>
                    <a:lstStyle/>
                    <a:p>
                      <a:pPr algn="r">
                        <a:lnSpc>
                          <a:spcPct val="115000"/>
                        </a:lnSpc>
                        <a:spcBef>
                          <a:spcPts val="300"/>
                        </a:spcBef>
                        <a:spcAft>
                          <a:spcPts val="300"/>
                        </a:spcAft>
                      </a:pPr>
                      <a:r>
                        <a:rPr lang="en-US" sz="1300">
                          <a:solidFill>
                            <a:schemeClr val="tx2">
                              <a:lumMod val="75000"/>
                            </a:schemeClr>
                          </a:solidFill>
                          <a:effectLst/>
                        </a:rPr>
                        <a:t>Tổng cộng</a:t>
                      </a:r>
                      <a:endParaRPr lang="en-US" sz="13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r">
                        <a:lnSpc>
                          <a:spcPct val="115000"/>
                        </a:lnSpc>
                        <a:spcBef>
                          <a:spcPts val="300"/>
                        </a:spcBef>
                        <a:spcAft>
                          <a:spcPts val="300"/>
                        </a:spcAft>
                      </a:pPr>
                      <a:r>
                        <a:rPr lang="en-US" sz="1300" b="1">
                          <a:solidFill>
                            <a:schemeClr val="tx2">
                              <a:lumMod val="75000"/>
                            </a:schemeClr>
                          </a:solidFill>
                          <a:effectLst/>
                        </a:rPr>
                        <a:t>64.000.000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64.000.000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r">
                        <a:lnSpc>
                          <a:spcPct val="115000"/>
                        </a:lnSpc>
                        <a:spcBef>
                          <a:spcPts val="300"/>
                        </a:spcBef>
                        <a:spcAft>
                          <a:spcPts val="300"/>
                        </a:spcAft>
                      </a:pPr>
                      <a:r>
                        <a:rPr lang="en-US" sz="1300" b="1">
                          <a:solidFill>
                            <a:schemeClr val="tx2">
                              <a:lumMod val="75000"/>
                            </a:schemeClr>
                          </a:solidFill>
                          <a:effectLst/>
                        </a:rPr>
                        <a:t>0</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a:txBody>
                    <a:bodyPr/>
                    <a:lstStyle/>
                    <a:p>
                      <a:pPr algn="just">
                        <a:lnSpc>
                          <a:spcPct val="115000"/>
                        </a:lnSpc>
                        <a:spcBef>
                          <a:spcPts val="300"/>
                        </a:spcBef>
                        <a:spcAft>
                          <a:spcPts val="300"/>
                        </a:spcAft>
                      </a:pPr>
                      <a:r>
                        <a:rPr lang="en-US" sz="1300" b="1">
                          <a:solidFill>
                            <a:schemeClr val="tx2">
                              <a:lumMod val="75000"/>
                            </a:schemeClr>
                          </a:solidFill>
                          <a:effectLst/>
                        </a:rPr>
                        <a:t> </a:t>
                      </a:r>
                      <a:endParaRPr lang="en-US" sz="1300" b="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r>
              <a:tr h="234581">
                <a:tc gridSpan="7">
                  <a:txBody>
                    <a:bodyPr/>
                    <a:lstStyle/>
                    <a:p>
                      <a:pPr algn="r">
                        <a:lnSpc>
                          <a:spcPct val="115000"/>
                        </a:lnSpc>
                        <a:spcBef>
                          <a:spcPts val="300"/>
                        </a:spcBef>
                        <a:spcAft>
                          <a:spcPts val="300"/>
                        </a:spcAft>
                      </a:pPr>
                      <a:r>
                        <a:rPr lang="en-US" sz="1300" b="0" i="1">
                          <a:solidFill>
                            <a:schemeClr val="tx2">
                              <a:lumMod val="75000"/>
                            </a:schemeClr>
                          </a:solidFill>
                          <a:effectLst/>
                        </a:rPr>
                        <a:t>(Sáu mươi tư triệu đồng chẵn)</a:t>
                      </a:r>
                      <a:endParaRPr lang="en-US" sz="1300" b="0" i="1">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732" marR="56732"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622410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chor="ctr" anchorCtr="0"/>
          <a:lstStyle/>
          <a:p>
            <a:pPr algn="ctr"/>
            <a:r>
              <a:rPr lang="en-US" sz="2800" b="1" smtClean="0"/>
              <a:t>XIN CHÂN THÀNH CẢM ƠN QUÝ THẦY CÔ</a:t>
            </a:r>
            <a:endParaRPr lang="en-US" sz="2800" b="1"/>
          </a:p>
        </p:txBody>
      </p:sp>
      <p:sp>
        <p:nvSpPr>
          <p:cNvPr id="4" name="Title 1"/>
          <p:cNvSpPr txBox="1">
            <a:spLocks/>
          </p:cNvSpPr>
          <p:nvPr/>
        </p:nvSpPr>
        <p:spPr bwMode="gray">
          <a:xfrm>
            <a:off x="457200" y="381000"/>
            <a:ext cx="7701246" cy="725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r>
              <a:rPr lang="en-US" sz="3600" kern="0" smtClean="0"/>
              <a:t>THUYẾT MINH ĐỀ TÀI</a:t>
            </a:r>
            <a:endParaRPr lang="en-US" sz="3600" kern="0"/>
          </a:p>
        </p:txBody>
      </p:sp>
    </p:spTree>
    <p:extLst>
      <p:ext uri="{BB962C8B-B14F-4D97-AF65-F5344CB8AC3E}">
        <p14:creationId xmlns:p14="http://schemas.microsoft.com/office/powerpoint/2010/main" val="344590970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(1)</a:t>
            </a:r>
            <a:endParaRPr lang="en-US"/>
          </a:p>
        </p:txBody>
      </p:sp>
      <p:sp>
        <p:nvSpPr>
          <p:cNvPr id="3" name="Content Placeholder 2"/>
          <p:cNvSpPr>
            <a:spLocks noGrp="1"/>
          </p:cNvSpPr>
          <p:nvPr>
            <p:ph idx="1"/>
          </p:nvPr>
        </p:nvSpPr>
        <p:spPr/>
        <p:txBody>
          <a:bodyPr/>
          <a:lstStyle/>
          <a:p>
            <a:pPr>
              <a:spcAft>
                <a:spcPts val="600"/>
              </a:spcAft>
            </a:pPr>
            <a:r>
              <a:rPr lang="en-US" sz="2400" smtClean="0"/>
              <a:t>T</a:t>
            </a:r>
            <a:r>
              <a:rPr lang="vi-VN" sz="2400" smtClean="0"/>
              <a:t>ập </a:t>
            </a:r>
            <a:r>
              <a:rPr lang="vi-VN" sz="2400" dirty="0"/>
              <a:t>trung vào các mẫu mã xấu trong việc xử lý logic chính của </a:t>
            </a:r>
            <a:r>
              <a:rPr lang="vi-VN" sz="2400"/>
              <a:t>chương </a:t>
            </a:r>
            <a:r>
              <a:rPr lang="vi-VN" sz="2400" smtClean="0"/>
              <a:t>trình</a:t>
            </a:r>
            <a:r>
              <a:rPr lang="en-US" sz="2400" smtClean="0"/>
              <a:t> </a:t>
            </a:r>
            <a:r>
              <a:rPr lang="vi-VN" sz="2400" smtClean="0">
                <a:solidFill>
                  <a:srgbClr val="C00000"/>
                </a:solidFill>
              </a:rPr>
              <a:t>(</a:t>
            </a:r>
            <a:r>
              <a:rPr lang="vi-VN" sz="2400" dirty="0" smtClean="0">
                <a:solidFill>
                  <a:srgbClr val="C00000"/>
                </a:solidFill>
              </a:rPr>
              <a:t>M</a:t>
            </a:r>
            <a:r>
              <a:rPr lang="vi-VN" sz="2400" dirty="0">
                <a:solidFill>
                  <a:srgbClr val="C00000"/>
                </a:solidFill>
              </a:rPr>
              <a:t>. Fowler, K. Beck, J. Brant</a:t>
            </a:r>
            <a:r>
              <a:rPr lang="vi-VN" sz="2400">
                <a:solidFill>
                  <a:srgbClr val="C00000"/>
                </a:solidFill>
              </a:rPr>
              <a:t>, </a:t>
            </a:r>
            <a:r>
              <a:rPr lang="vi-VN" sz="2400" smtClean="0">
                <a:solidFill>
                  <a:srgbClr val="C00000"/>
                </a:solidFill>
              </a:rPr>
              <a:t>W.Opdyke  </a:t>
            </a:r>
            <a:r>
              <a:rPr lang="vi-VN" sz="2400" dirty="0">
                <a:solidFill>
                  <a:srgbClr val="C00000"/>
                </a:solidFill>
              </a:rPr>
              <a:t>và D</a:t>
            </a:r>
            <a:r>
              <a:rPr lang="vi-VN" sz="2400">
                <a:solidFill>
                  <a:srgbClr val="C00000"/>
                </a:solidFill>
              </a:rPr>
              <a:t>. </a:t>
            </a:r>
            <a:r>
              <a:rPr lang="vi-VN" sz="2400" smtClean="0">
                <a:solidFill>
                  <a:srgbClr val="C00000"/>
                </a:solidFill>
              </a:rPr>
              <a:t>Roberts, 1999; </a:t>
            </a:r>
            <a:r>
              <a:rPr lang="vi-VN" sz="2400" dirty="0">
                <a:solidFill>
                  <a:srgbClr val="C00000"/>
                </a:solidFill>
              </a:rPr>
              <a:t>R. C. Martin, </a:t>
            </a:r>
            <a:r>
              <a:rPr lang="vi-VN" sz="2400">
                <a:solidFill>
                  <a:srgbClr val="C00000"/>
                </a:solidFill>
              </a:rPr>
              <a:t>2008</a:t>
            </a:r>
            <a:r>
              <a:rPr lang="vi-VN" sz="2400" smtClean="0">
                <a:solidFill>
                  <a:srgbClr val="C00000"/>
                </a:solidFill>
              </a:rPr>
              <a:t>).</a:t>
            </a:r>
            <a:endParaRPr lang="en-US" sz="2400" smtClean="0">
              <a:solidFill>
                <a:srgbClr val="C00000"/>
              </a:solidFill>
            </a:endParaRPr>
          </a:p>
          <a:p>
            <a:pPr>
              <a:spcAft>
                <a:spcPts val="600"/>
              </a:spcAft>
            </a:pPr>
            <a:r>
              <a:rPr lang="vi-VN" sz="2400"/>
              <a:t>R. C. Martin đã chỉ ra một số kỹ thuật để viết mã tốt cho việc xử lý ngoại lệ</a:t>
            </a:r>
            <a:r>
              <a:rPr lang="en-US" sz="2400"/>
              <a:t>:</a:t>
            </a:r>
          </a:p>
          <a:p>
            <a:pPr lvl="1">
              <a:spcAft>
                <a:spcPts val="600"/>
              </a:spcAft>
            </a:pPr>
            <a:r>
              <a:rPr lang="en-US" sz="2000">
                <a:solidFill>
                  <a:srgbClr val="000066"/>
                </a:solidFill>
              </a:rPr>
              <a:t>S</a:t>
            </a:r>
            <a:r>
              <a:rPr lang="vi-VN" sz="2000">
                <a:solidFill>
                  <a:srgbClr val="000066"/>
                </a:solidFill>
              </a:rPr>
              <a:t>ử dụng ngoại lệ (</a:t>
            </a:r>
            <a:r>
              <a:rPr lang="vi-VN" sz="2000">
                <a:solidFill>
                  <a:srgbClr val="C00000"/>
                </a:solidFill>
              </a:rPr>
              <a:t>exception</a:t>
            </a:r>
            <a:r>
              <a:rPr lang="vi-VN" sz="2000">
                <a:solidFill>
                  <a:srgbClr val="000066"/>
                </a:solidFill>
              </a:rPr>
              <a:t>) thay vì trả về mã lỗi (</a:t>
            </a:r>
            <a:r>
              <a:rPr lang="vi-VN" sz="2000">
                <a:solidFill>
                  <a:srgbClr val="C00000"/>
                </a:solidFill>
              </a:rPr>
              <a:t>return code</a:t>
            </a:r>
            <a:r>
              <a:rPr lang="vi-VN" sz="2000">
                <a:solidFill>
                  <a:srgbClr val="000066"/>
                </a:solidFill>
              </a:rPr>
              <a:t>),</a:t>
            </a:r>
            <a:endParaRPr lang="en-US" sz="2000">
              <a:solidFill>
                <a:srgbClr val="000066"/>
              </a:solidFill>
            </a:endParaRPr>
          </a:p>
          <a:p>
            <a:pPr lvl="1">
              <a:spcAft>
                <a:spcPts val="600"/>
              </a:spcAft>
            </a:pPr>
            <a:r>
              <a:rPr lang="en-US" sz="2000">
                <a:solidFill>
                  <a:srgbClr val="000066"/>
                </a:solidFill>
              </a:rPr>
              <a:t>D</a:t>
            </a:r>
            <a:r>
              <a:rPr lang="vi-VN" sz="2000">
                <a:solidFill>
                  <a:srgbClr val="000066"/>
                </a:solidFill>
              </a:rPr>
              <a:t>ùng ngoại lệ không kiểm tra (</a:t>
            </a:r>
            <a:r>
              <a:rPr lang="vi-VN" sz="2000">
                <a:solidFill>
                  <a:srgbClr val="C00000"/>
                </a:solidFill>
              </a:rPr>
              <a:t>unchecked exception</a:t>
            </a:r>
            <a:r>
              <a:rPr lang="vi-VN" sz="2000">
                <a:solidFill>
                  <a:srgbClr val="000066"/>
                </a:solidFill>
              </a:rPr>
              <a:t>),</a:t>
            </a:r>
            <a:endParaRPr lang="en-US" sz="2000">
              <a:solidFill>
                <a:srgbClr val="000066"/>
              </a:solidFill>
            </a:endParaRPr>
          </a:p>
          <a:p>
            <a:pPr lvl="1">
              <a:spcAft>
                <a:spcPts val="600"/>
              </a:spcAft>
            </a:pPr>
            <a:r>
              <a:rPr lang="en-US" sz="2000">
                <a:solidFill>
                  <a:srgbClr val="000066"/>
                </a:solidFill>
              </a:rPr>
              <a:t>K</a:t>
            </a:r>
            <a:r>
              <a:rPr lang="vi-VN" sz="2000">
                <a:solidFill>
                  <a:srgbClr val="000066"/>
                </a:solidFill>
              </a:rPr>
              <a:t>hông trả về </a:t>
            </a:r>
            <a:r>
              <a:rPr lang="en-US" sz="2000">
                <a:solidFill>
                  <a:srgbClr val="000066"/>
                </a:solidFill>
              </a:rPr>
              <a:t>giá trị N</a:t>
            </a:r>
            <a:r>
              <a:rPr lang="vi-VN" sz="2000">
                <a:solidFill>
                  <a:srgbClr val="000066"/>
                </a:solidFill>
              </a:rPr>
              <a:t>ull.</a:t>
            </a:r>
            <a:endParaRPr lang="en-US" sz="2000">
              <a:solidFill>
                <a:srgbClr val="000066"/>
              </a:solidFill>
            </a:endParaRPr>
          </a:p>
          <a:p>
            <a:pPr>
              <a:spcAft>
                <a:spcPts val="600"/>
              </a:spcAft>
            </a:pPr>
            <a:r>
              <a:rPr lang="en-US" sz="2400" smtClean="0"/>
              <a:t>T</a:t>
            </a:r>
            <a:r>
              <a:rPr lang="vi-VN" sz="2400" smtClean="0"/>
              <a:t>ập </a:t>
            </a:r>
            <a:r>
              <a:rPr lang="vi-VN" sz="2400"/>
              <a:t>trung vào xử lý ngoại lệ trong các ngôn ngữ hướng đối tượng tĩnh (</a:t>
            </a:r>
            <a:r>
              <a:rPr lang="vi-VN" sz="2400">
                <a:solidFill>
                  <a:srgbClr val="C00000"/>
                </a:solidFill>
              </a:rPr>
              <a:t>static object oriented languages</a:t>
            </a:r>
            <a:r>
              <a:rPr lang="vi-VN" sz="2400"/>
              <a:t>)</a:t>
            </a:r>
            <a:r>
              <a:rPr lang="en-US" sz="2400" smtClean="0"/>
              <a:t>: </a:t>
            </a:r>
            <a:r>
              <a:rPr lang="vi-VN" sz="2000" smtClean="0"/>
              <a:t>Java</a:t>
            </a:r>
            <a:r>
              <a:rPr lang="en-US" sz="2000" smtClean="0"/>
              <a:t>/</a:t>
            </a:r>
            <a:r>
              <a:rPr lang="vi-VN" sz="2000" smtClean="0"/>
              <a:t>C</a:t>
            </a:r>
            <a:r>
              <a:rPr lang="vi-VN" sz="2000"/>
              <a:t>#.</a:t>
            </a:r>
            <a:endParaRPr lang="en-US" sz="2000" dirty="0" smtClean="0">
              <a:solidFill>
                <a:srgbClr val="C00000"/>
              </a:solidFill>
            </a:endParaRPr>
          </a:p>
        </p:txBody>
      </p:sp>
    </p:spTree>
    <p:extLst>
      <p:ext uri="{BB962C8B-B14F-4D97-AF65-F5344CB8AC3E}">
        <p14:creationId xmlns:p14="http://schemas.microsoft.com/office/powerpoint/2010/main" val="403695756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(2)</a:t>
            </a:r>
            <a:endParaRPr lang="en-US"/>
          </a:p>
        </p:txBody>
      </p:sp>
      <p:sp>
        <p:nvSpPr>
          <p:cNvPr id="3" name="Content Placeholder 2"/>
          <p:cNvSpPr>
            <a:spLocks noGrp="1"/>
          </p:cNvSpPr>
          <p:nvPr>
            <p:ph idx="1"/>
          </p:nvPr>
        </p:nvSpPr>
        <p:spPr/>
        <p:txBody>
          <a:bodyPr/>
          <a:lstStyle/>
          <a:p>
            <a:r>
              <a:rPr lang="en-US" sz="2400" dirty="0" err="1" smtClean="0"/>
              <a:t>Các</a:t>
            </a:r>
            <a:r>
              <a:rPr lang="en-US" sz="2400" dirty="0" smtClean="0"/>
              <a:t> </a:t>
            </a:r>
            <a:r>
              <a:rPr lang="en-US" sz="2400" dirty="0" err="1" smtClean="0"/>
              <a:t>nghiên</a:t>
            </a:r>
            <a:r>
              <a:rPr lang="en-US" sz="2400" dirty="0" smtClean="0"/>
              <a:t> </a:t>
            </a:r>
            <a:r>
              <a:rPr lang="en-US" sz="2400" err="1" smtClean="0"/>
              <a:t>cứu</a:t>
            </a:r>
            <a:r>
              <a:rPr lang="en-US" sz="2400" smtClean="0"/>
              <a:t> về </a:t>
            </a:r>
            <a:r>
              <a:rPr lang="vi-VN" sz="2400" smtClean="0"/>
              <a:t>các </a:t>
            </a:r>
            <a:r>
              <a:rPr lang="vi-VN" sz="2400"/>
              <a:t>mẫu mã xấu </a:t>
            </a:r>
            <a:r>
              <a:rPr lang="en-US" sz="2400" smtClean="0"/>
              <a:t>chưa </a:t>
            </a:r>
            <a:r>
              <a:rPr lang="en-US" sz="2400" dirty="0" err="1" smtClean="0"/>
              <a:t>tập</a:t>
            </a:r>
            <a:r>
              <a:rPr lang="en-US" sz="2400" dirty="0" smtClean="0"/>
              <a:t> </a:t>
            </a:r>
            <a:r>
              <a:rPr lang="en-US" sz="2400" dirty="0" err="1" smtClean="0"/>
              <a:t>trung</a:t>
            </a:r>
            <a:r>
              <a:rPr lang="en-US" sz="2400" dirty="0" smtClean="0"/>
              <a:t> </a:t>
            </a:r>
            <a:r>
              <a:rPr lang="en-US" sz="2400" dirty="0" err="1" smtClean="0"/>
              <a:t>vào</a:t>
            </a:r>
            <a:r>
              <a:rPr lang="en-US" sz="2400" dirty="0" smtClean="0"/>
              <a:t> </a:t>
            </a:r>
            <a:r>
              <a:rPr lang="vi-VN" sz="2400" dirty="0" smtClean="0"/>
              <a:t>các ngôn</a:t>
            </a:r>
            <a:r>
              <a:rPr lang="en-US" sz="2400" dirty="0" smtClean="0"/>
              <a:t> </a:t>
            </a:r>
            <a:r>
              <a:rPr lang="vi-VN" sz="2400" dirty="0"/>
              <a:t>ngữ động (</a:t>
            </a:r>
            <a:r>
              <a:rPr lang="vi-VN" sz="2400" dirty="0">
                <a:solidFill>
                  <a:srgbClr val="C00000"/>
                </a:solidFill>
              </a:rPr>
              <a:t>dynamic </a:t>
            </a:r>
            <a:r>
              <a:rPr lang="vi-VN" sz="2400">
                <a:solidFill>
                  <a:srgbClr val="C00000"/>
                </a:solidFill>
              </a:rPr>
              <a:t>language</a:t>
            </a:r>
            <a:r>
              <a:rPr lang="vi-VN" sz="2400" smtClean="0"/>
              <a:t>)</a:t>
            </a:r>
            <a:r>
              <a:rPr lang="en-US" sz="2400" smtClean="0"/>
              <a:t> như JavaScript.</a:t>
            </a:r>
            <a:endParaRPr lang="en-US" sz="2400" dirty="0" smtClean="0"/>
          </a:p>
          <a:p>
            <a:r>
              <a:rPr lang="vi-VN" sz="2400" dirty="0" smtClean="0"/>
              <a:t>JavaScript </a:t>
            </a:r>
            <a:r>
              <a:rPr lang="en-US" sz="2400" dirty="0" err="1" smtClean="0"/>
              <a:t>là</a:t>
            </a:r>
            <a:r>
              <a:rPr lang="en-US" sz="2400" dirty="0" smtClean="0"/>
              <a:t> </a:t>
            </a:r>
            <a:r>
              <a:rPr lang="en-US" sz="2400" dirty="0" err="1" smtClean="0"/>
              <a:t>một</a:t>
            </a:r>
            <a:r>
              <a:rPr lang="en-US" sz="2400" dirty="0" smtClean="0"/>
              <a:t> </a:t>
            </a:r>
            <a:r>
              <a:rPr lang="en-US" sz="2400" dirty="0" err="1" smtClean="0"/>
              <a:t>ngôn</a:t>
            </a:r>
            <a:r>
              <a:rPr lang="en-US" sz="2400" dirty="0" smtClean="0"/>
              <a:t> </a:t>
            </a:r>
            <a:r>
              <a:rPr lang="en-US" sz="2400" dirty="0" err="1" smtClean="0"/>
              <a:t>ngữ</a:t>
            </a:r>
            <a:r>
              <a:rPr lang="en-US" sz="2400" dirty="0" smtClean="0"/>
              <a:t> </a:t>
            </a:r>
            <a:r>
              <a:rPr lang="en-US" sz="2400" dirty="0" err="1" smtClean="0"/>
              <a:t>động</a:t>
            </a:r>
            <a:r>
              <a:rPr lang="en-US" sz="2400" dirty="0" smtClean="0"/>
              <a:t>, </a:t>
            </a:r>
            <a:r>
              <a:rPr lang="vi-VN" sz="2400" dirty="0" smtClean="0"/>
              <a:t>là </a:t>
            </a:r>
            <a:r>
              <a:rPr lang="vi-VN" sz="2400" dirty="0"/>
              <a:t>một </a:t>
            </a:r>
            <a:r>
              <a:rPr lang="en-US" sz="2400" dirty="0" err="1" smtClean="0"/>
              <a:t>hướng</a:t>
            </a:r>
            <a:r>
              <a:rPr lang="en-US" sz="2400" dirty="0" smtClean="0"/>
              <a:t> </a:t>
            </a:r>
            <a:r>
              <a:rPr lang="en-US" sz="2400" dirty="0" err="1" smtClean="0"/>
              <a:t>nghiên</a:t>
            </a:r>
            <a:r>
              <a:rPr lang="en-US" sz="2400" dirty="0" smtClean="0"/>
              <a:t> </a:t>
            </a:r>
            <a:r>
              <a:rPr lang="en-US" sz="2400" dirty="0" err="1" smtClean="0"/>
              <a:t>cứu</a:t>
            </a:r>
            <a:r>
              <a:rPr lang="en-US" sz="2400" dirty="0" smtClean="0"/>
              <a:t> </a:t>
            </a:r>
            <a:r>
              <a:rPr lang="vi-VN" sz="2400" dirty="0" smtClean="0"/>
              <a:t>mới </a:t>
            </a:r>
            <a:r>
              <a:rPr lang="vi-VN" sz="2400" dirty="0"/>
              <a:t>ở thời điểm hiện tại</a:t>
            </a:r>
            <a:r>
              <a:rPr lang="vi-VN" sz="2400" dirty="0" smtClean="0"/>
              <a:t>.</a:t>
            </a:r>
            <a:endParaRPr lang="en-US" sz="2400" dirty="0" smtClean="0"/>
          </a:p>
          <a:p>
            <a:r>
              <a:rPr lang="vi-VN" sz="2400" dirty="0" smtClean="0"/>
              <a:t>Việt Nam</a:t>
            </a:r>
            <a:r>
              <a:rPr lang="en-US" sz="2400" dirty="0" smtClean="0"/>
              <a:t>:</a:t>
            </a:r>
          </a:p>
          <a:p>
            <a:pPr lvl="1"/>
            <a:r>
              <a:rPr lang="en-US" sz="2000" dirty="0" smtClean="0">
                <a:solidFill>
                  <a:srgbClr val="000066"/>
                </a:solidFill>
              </a:rPr>
              <a:t>C</a:t>
            </a:r>
            <a:r>
              <a:rPr lang="vi-VN" sz="2000" dirty="0" smtClean="0">
                <a:solidFill>
                  <a:srgbClr val="000066"/>
                </a:solidFill>
              </a:rPr>
              <a:t>hưa </a:t>
            </a:r>
            <a:r>
              <a:rPr lang="vi-VN" sz="2000" dirty="0">
                <a:solidFill>
                  <a:srgbClr val="000066"/>
                </a:solidFill>
              </a:rPr>
              <a:t>được đề cập đến một cách chính </a:t>
            </a:r>
            <a:r>
              <a:rPr lang="vi-VN" sz="2000" dirty="0" smtClean="0">
                <a:solidFill>
                  <a:srgbClr val="000066"/>
                </a:solidFill>
              </a:rPr>
              <a:t>thức.</a:t>
            </a:r>
            <a:endParaRPr lang="en-US" sz="2000" dirty="0" smtClean="0">
              <a:solidFill>
                <a:srgbClr val="000066"/>
              </a:solidFill>
            </a:endParaRPr>
          </a:p>
          <a:p>
            <a:pPr lvl="1"/>
            <a:r>
              <a:rPr lang="en-US" sz="2000" dirty="0" err="1" smtClean="0">
                <a:solidFill>
                  <a:srgbClr val="000066"/>
                </a:solidFill>
              </a:rPr>
              <a:t>Một</a:t>
            </a:r>
            <a:r>
              <a:rPr lang="en-US" sz="2000" dirty="0" smtClean="0">
                <a:solidFill>
                  <a:srgbClr val="000066"/>
                </a:solidFill>
              </a:rPr>
              <a:t> </a:t>
            </a:r>
            <a:r>
              <a:rPr lang="en-US" sz="2000" dirty="0" err="1" smtClean="0">
                <a:solidFill>
                  <a:srgbClr val="000066"/>
                </a:solidFill>
              </a:rPr>
              <a:t>số</a:t>
            </a:r>
            <a:r>
              <a:rPr lang="en-US" sz="2000" dirty="0" smtClean="0">
                <a:solidFill>
                  <a:srgbClr val="000066"/>
                </a:solidFill>
              </a:rPr>
              <a:t> </a:t>
            </a:r>
            <a:r>
              <a:rPr lang="vi-VN" sz="2000" dirty="0" smtClean="0">
                <a:solidFill>
                  <a:srgbClr val="000066"/>
                </a:solidFill>
              </a:rPr>
              <a:t>tài </a:t>
            </a:r>
            <a:r>
              <a:rPr lang="vi-VN" sz="2000" dirty="0">
                <a:solidFill>
                  <a:srgbClr val="000066"/>
                </a:solidFill>
              </a:rPr>
              <a:t>liệu </a:t>
            </a:r>
            <a:r>
              <a:rPr lang="en-US" sz="2000" dirty="0" err="1" smtClean="0">
                <a:solidFill>
                  <a:srgbClr val="000066"/>
                </a:solidFill>
              </a:rPr>
              <a:t>có</a:t>
            </a:r>
            <a:r>
              <a:rPr lang="en-US" sz="2000" dirty="0" smtClean="0">
                <a:solidFill>
                  <a:srgbClr val="000066"/>
                </a:solidFill>
              </a:rPr>
              <a:t> </a:t>
            </a:r>
            <a:r>
              <a:rPr lang="en-US" sz="2000" dirty="0" err="1" smtClean="0">
                <a:solidFill>
                  <a:srgbClr val="000066"/>
                </a:solidFill>
              </a:rPr>
              <a:t>đề</a:t>
            </a:r>
            <a:r>
              <a:rPr lang="en-US" sz="2000" dirty="0" smtClean="0">
                <a:solidFill>
                  <a:srgbClr val="000066"/>
                </a:solidFill>
              </a:rPr>
              <a:t> </a:t>
            </a:r>
            <a:r>
              <a:rPr lang="en-US" sz="2000" dirty="0" err="1" smtClean="0">
                <a:solidFill>
                  <a:srgbClr val="000066"/>
                </a:solidFill>
              </a:rPr>
              <a:t>cập</a:t>
            </a:r>
            <a:r>
              <a:rPr lang="en-US" sz="2000" dirty="0" smtClean="0">
                <a:solidFill>
                  <a:srgbClr val="000066"/>
                </a:solidFill>
              </a:rPr>
              <a:t> </a:t>
            </a:r>
            <a:r>
              <a:rPr lang="en-US" sz="2000" dirty="0" err="1" smtClean="0">
                <a:solidFill>
                  <a:srgbClr val="000066"/>
                </a:solidFill>
              </a:rPr>
              <a:t>đến</a:t>
            </a:r>
            <a:r>
              <a:rPr lang="en-US" sz="2000" dirty="0" smtClean="0">
                <a:solidFill>
                  <a:srgbClr val="000066"/>
                </a:solidFill>
              </a:rPr>
              <a:t> </a:t>
            </a:r>
            <a:r>
              <a:rPr lang="en-US" sz="2000" dirty="0" err="1" smtClean="0">
                <a:solidFill>
                  <a:srgbClr val="000066"/>
                </a:solidFill>
              </a:rPr>
              <a:t>cải</a:t>
            </a:r>
            <a:r>
              <a:rPr lang="en-US" sz="2000" dirty="0" smtClean="0">
                <a:solidFill>
                  <a:srgbClr val="000066"/>
                </a:solidFill>
              </a:rPr>
              <a:t> </a:t>
            </a:r>
            <a:r>
              <a:rPr lang="en-US" sz="2000" dirty="0" err="1" smtClean="0">
                <a:solidFill>
                  <a:srgbClr val="000066"/>
                </a:solidFill>
              </a:rPr>
              <a:t>tiến</a:t>
            </a:r>
            <a:r>
              <a:rPr lang="en-US" sz="2000" dirty="0" smtClean="0">
                <a:solidFill>
                  <a:srgbClr val="000066"/>
                </a:solidFill>
              </a:rPr>
              <a:t> </a:t>
            </a:r>
            <a:r>
              <a:rPr lang="en-US" sz="2000" dirty="0" err="1" smtClean="0">
                <a:solidFill>
                  <a:srgbClr val="000066"/>
                </a:solidFill>
              </a:rPr>
              <a:t>mã</a:t>
            </a:r>
            <a:r>
              <a:rPr lang="en-US" sz="2000" dirty="0" smtClean="0">
                <a:solidFill>
                  <a:srgbClr val="000066"/>
                </a:solidFill>
              </a:rPr>
              <a:t> </a:t>
            </a:r>
            <a:r>
              <a:rPr lang="en-US" sz="2000" dirty="0" err="1" smtClean="0">
                <a:solidFill>
                  <a:srgbClr val="000066"/>
                </a:solidFill>
              </a:rPr>
              <a:t>nguồn</a:t>
            </a:r>
            <a:r>
              <a:rPr lang="en-US" sz="2000" dirty="0" smtClean="0">
                <a:solidFill>
                  <a:srgbClr val="000066"/>
                </a:solidFill>
              </a:rPr>
              <a:t>: </a:t>
            </a:r>
            <a:r>
              <a:rPr lang="en-US" sz="2000" dirty="0" err="1" smtClean="0">
                <a:solidFill>
                  <a:srgbClr val="000066"/>
                </a:solidFill>
              </a:rPr>
              <a:t>chủ</a:t>
            </a:r>
            <a:r>
              <a:rPr lang="en-US" sz="2000" dirty="0" smtClean="0">
                <a:solidFill>
                  <a:srgbClr val="000066"/>
                </a:solidFill>
              </a:rPr>
              <a:t> </a:t>
            </a:r>
            <a:r>
              <a:rPr lang="en-US" sz="2000" dirty="0" err="1" smtClean="0">
                <a:solidFill>
                  <a:srgbClr val="000066"/>
                </a:solidFill>
              </a:rPr>
              <a:t>yếu</a:t>
            </a:r>
            <a:r>
              <a:rPr lang="en-US" sz="2000" dirty="0" smtClean="0">
                <a:solidFill>
                  <a:srgbClr val="000066"/>
                </a:solidFill>
              </a:rPr>
              <a:t> </a:t>
            </a:r>
            <a:r>
              <a:rPr lang="en-US" sz="2000" dirty="0" err="1" smtClean="0">
                <a:solidFill>
                  <a:srgbClr val="000066"/>
                </a:solidFill>
              </a:rPr>
              <a:t>là</a:t>
            </a:r>
            <a:r>
              <a:rPr lang="en-US" sz="2000" dirty="0" smtClean="0">
                <a:solidFill>
                  <a:srgbClr val="000066"/>
                </a:solidFill>
              </a:rPr>
              <a:t> </a:t>
            </a:r>
            <a:r>
              <a:rPr lang="en-US" sz="2000" dirty="0" err="1" smtClean="0">
                <a:solidFill>
                  <a:srgbClr val="000066"/>
                </a:solidFill>
              </a:rPr>
              <a:t>mẫu</a:t>
            </a:r>
            <a:r>
              <a:rPr lang="en-US" sz="2000" dirty="0" smtClean="0">
                <a:solidFill>
                  <a:srgbClr val="000066"/>
                </a:solidFill>
              </a:rPr>
              <a:t> </a:t>
            </a:r>
            <a:r>
              <a:rPr lang="en-US" sz="2000" dirty="0" err="1" smtClean="0">
                <a:solidFill>
                  <a:srgbClr val="000066"/>
                </a:solidFill>
              </a:rPr>
              <a:t>thiết</a:t>
            </a:r>
            <a:r>
              <a:rPr lang="en-US" sz="2000" dirty="0" smtClean="0">
                <a:solidFill>
                  <a:srgbClr val="000066"/>
                </a:solidFill>
              </a:rPr>
              <a:t> </a:t>
            </a:r>
            <a:r>
              <a:rPr lang="en-US" sz="2000" dirty="0" err="1" smtClean="0">
                <a:solidFill>
                  <a:srgbClr val="000066"/>
                </a:solidFill>
              </a:rPr>
              <a:t>kế</a:t>
            </a:r>
            <a:r>
              <a:rPr lang="en-US" sz="2000" dirty="0" smtClean="0">
                <a:solidFill>
                  <a:srgbClr val="000066"/>
                </a:solidFill>
              </a:rPr>
              <a:t> </a:t>
            </a:r>
            <a:r>
              <a:rPr lang="vi-VN" sz="2000" dirty="0" smtClean="0">
                <a:solidFill>
                  <a:srgbClr val="000066"/>
                </a:solidFill>
              </a:rPr>
              <a:t>(</a:t>
            </a:r>
            <a:r>
              <a:rPr lang="vi-VN" sz="2000" dirty="0" smtClean="0">
                <a:solidFill>
                  <a:srgbClr val="C00000"/>
                </a:solidFill>
              </a:rPr>
              <a:t>design </a:t>
            </a:r>
            <a:r>
              <a:rPr lang="vi-VN" sz="2000" dirty="0">
                <a:solidFill>
                  <a:srgbClr val="C00000"/>
                </a:solidFill>
              </a:rPr>
              <a:t>patterns</a:t>
            </a:r>
            <a:r>
              <a:rPr lang="vi-VN" sz="2000" dirty="0" smtClean="0">
                <a:solidFill>
                  <a:srgbClr val="000066"/>
                </a:solidFill>
              </a:rPr>
              <a:t>)</a:t>
            </a:r>
            <a:endParaRPr lang="en-US" sz="2000" dirty="0">
              <a:solidFill>
                <a:srgbClr val="000066"/>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200" y="5097438"/>
            <a:ext cx="991321" cy="994458"/>
          </a:xfrm>
          <a:prstGeom prst="rect">
            <a:avLst/>
          </a:prstGeom>
        </p:spPr>
      </p:pic>
      <p:pic>
        <p:nvPicPr>
          <p:cNvPr id="1026" name="Picture 2" descr="Kết quả hình ảnh cho ques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080505"/>
            <a:ext cx="1334076" cy="13340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1754" y="5574268"/>
            <a:ext cx="7015446" cy="369332"/>
          </a:xfrm>
          <a:prstGeom prst="rect">
            <a:avLst/>
          </a:prstGeom>
          <a:noFill/>
        </p:spPr>
        <p:txBody>
          <a:bodyPr wrap="square" rtlCol="0">
            <a:spAutoFit/>
          </a:bodyPr>
          <a:lstStyle/>
          <a:p>
            <a:r>
              <a:rPr lang="en-US" b="1" smtClean="0">
                <a:solidFill>
                  <a:srgbClr val="C00000"/>
                </a:solidFill>
              </a:rPr>
              <a:t>M</a:t>
            </a:r>
            <a:r>
              <a:rPr lang="vi-VN" b="1" smtClean="0">
                <a:solidFill>
                  <a:srgbClr val="C00000"/>
                </a:solidFill>
              </a:rPr>
              <a:t>ẫu </a:t>
            </a:r>
            <a:r>
              <a:rPr lang="vi-VN" b="1">
                <a:solidFill>
                  <a:srgbClr val="C00000"/>
                </a:solidFill>
              </a:rPr>
              <a:t>mã </a:t>
            </a:r>
            <a:r>
              <a:rPr lang="vi-VN" b="1" smtClean="0">
                <a:solidFill>
                  <a:srgbClr val="C00000"/>
                </a:solidFill>
              </a:rPr>
              <a:t>xấu</a:t>
            </a:r>
            <a:r>
              <a:rPr lang="en-US" b="1" smtClean="0">
                <a:solidFill>
                  <a:srgbClr val="C00000"/>
                </a:solidFill>
              </a:rPr>
              <a:t> (Code Smell)</a:t>
            </a:r>
            <a:r>
              <a:rPr lang="vi-VN" b="1" smtClean="0">
                <a:solidFill>
                  <a:srgbClr val="C00000"/>
                </a:solidFill>
              </a:rPr>
              <a:t> </a:t>
            </a:r>
            <a:r>
              <a:rPr lang="vi-VN" b="1">
                <a:solidFill>
                  <a:srgbClr val="C00000"/>
                </a:solidFill>
              </a:rPr>
              <a:t>trong xử lý ngoại </a:t>
            </a:r>
            <a:r>
              <a:rPr lang="vi-VN" b="1" smtClean="0">
                <a:solidFill>
                  <a:srgbClr val="C00000"/>
                </a:solidFill>
              </a:rPr>
              <a:t>lệ</a:t>
            </a:r>
            <a:r>
              <a:rPr lang="en-US" b="1" smtClean="0">
                <a:solidFill>
                  <a:srgbClr val="C00000"/>
                </a:solidFill>
              </a:rPr>
              <a:t> trong JavaScript</a:t>
            </a:r>
            <a:endParaRPr lang="en-US" b="1"/>
          </a:p>
        </p:txBody>
      </p:sp>
    </p:spTree>
    <p:extLst>
      <p:ext uri="{BB962C8B-B14F-4D97-AF65-F5344CB8AC3E}">
        <p14:creationId xmlns:p14="http://schemas.microsoft.com/office/powerpoint/2010/main" val="6545499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CẤP THIẾT</a:t>
            </a:r>
            <a:endParaRPr lang="en-US"/>
          </a:p>
        </p:txBody>
      </p:sp>
      <p:sp>
        <p:nvSpPr>
          <p:cNvPr id="3" name="Content Placeholder 2"/>
          <p:cNvSpPr>
            <a:spLocks noGrp="1"/>
          </p:cNvSpPr>
          <p:nvPr>
            <p:ph idx="1"/>
          </p:nvPr>
        </p:nvSpPr>
        <p:spPr>
          <a:xfrm>
            <a:off x="457199" y="1118497"/>
            <a:ext cx="8463731" cy="4825103"/>
          </a:xfrm>
        </p:spPr>
        <p:txBody>
          <a:bodyPr/>
          <a:lstStyle/>
          <a:p>
            <a:r>
              <a:rPr lang="en-US" sz="2400" dirty="0" err="1" smtClean="0"/>
              <a:t>Sản</a:t>
            </a:r>
            <a:r>
              <a:rPr lang="en-US" sz="2400" dirty="0" smtClean="0"/>
              <a:t> </a:t>
            </a:r>
            <a:r>
              <a:rPr lang="en-US" sz="2400" dirty="0" err="1" smtClean="0"/>
              <a:t>phẩm</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ngày</a:t>
            </a:r>
            <a:r>
              <a:rPr lang="en-US" sz="2400" dirty="0" smtClean="0"/>
              <a:t> </a:t>
            </a:r>
            <a:r>
              <a:rPr lang="en-US" sz="2400" dirty="0" err="1" smtClean="0"/>
              <a:t>càng</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nhanh</a:t>
            </a:r>
            <a:r>
              <a:rPr lang="en-US" sz="2400" dirty="0" smtClean="0"/>
              <a:t> </a:t>
            </a:r>
            <a:r>
              <a:rPr lang="en-US" sz="2400" dirty="0" err="1" smtClean="0"/>
              <a:t>chóng</a:t>
            </a:r>
            <a:r>
              <a:rPr lang="en-US" sz="2400" dirty="0" smtClean="0"/>
              <a:t> </a:t>
            </a:r>
            <a:r>
              <a:rPr lang="en-US" sz="2400" dirty="0" err="1" smtClean="0"/>
              <a:t>trên</a:t>
            </a:r>
            <a:r>
              <a:rPr lang="en-US" sz="2400" dirty="0" smtClean="0"/>
              <a:t> </a:t>
            </a:r>
            <a:r>
              <a:rPr lang="en-US" sz="2400" dirty="0" err="1" smtClean="0"/>
              <a:t>nền</a:t>
            </a:r>
            <a:r>
              <a:rPr lang="en-US" sz="2400" dirty="0" smtClean="0"/>
              <a:t> Internet (Web):</a:t>
            </a:r>
          </a:p>
          <a:p>
            <a:pPr lvl="1"/>
            <a:r>
              <a:rPr lang="en-US" sz="2000" dirty="0" smtClean="0">
                <a:solidFill>
                  <a:srgbClr val="000066"/>
                </a:solidFill>
              </a:rPr>
              <a:t>T</a:t>
            </a:r>
            <a:r>
              <a:rPr lang="vi-VN" sz="2000" dirty="0" smtClean="0">
                <a:solidFill>
                  <a:srgbClr val="000066"/>
                </a:solidFill>
              </a:rPr>
              <a:t>ốc </a:t>
            </a:r>
            <a:r>
              <a:rPr lang="vi-VN" sz="2000" dirty="0">
                <a:solidFill>
                  <a:srgbClr val="000066"/>
                </a:solidFill>
              </a:rPr>
              <a:t>độ đường truyền </a:t>
            </a:r>
            <a:r>
              <a:rPr lang="en-US" sz="2000" dirty="0" err="1" smtClean="0">
                <a:solidFill>
                  <a:srgbClr val="000066"/>
                </a:solidFill>
              </a:rPr>
              <a:t>được</a:t>
            </a:r>
            <a:r>
              <a:rPr lang="en-US" sz="2000" dirty="0" smtClean="0">
                <a:solidFill>
                  <a:srgbClr val="000066"/>
                </a:solidFill>
              </a:rPr>
              <a:t> </a:t>
            </a:r>
            <a:r>
              <a:rPr lang="en-US" sz="2000" dirty="0" err="1" smtClean="0">
                <a:solidFill>
                  <a:srgbClr val="000066"/>
                </a:solidFill>
              </a:rPr>
              <a:t>cải</a:t>
            </a:r>
            <a:r>
              <a:rPr lang="en-US" sz="2000" dirty="0" smtClean="0">
                <a:solidFill>
                  <a:srgbClr val="000066"/>
                </a:solidFill>
              </a:rPr>
              <a:t> </a:t>
            </a:r>
            <a:r>
              <a:rPr lang="en-US" sz="2000" dirty="0" err="1" smtClean="0">
                <a:solidFill>
                  <a:srgbClr val="000066"/>
                </a:solidFill>
              </a:rPr>
              <a:t>thiện</a:t>
            </a:r>
            <a:r>
              <a:rPr lang="en-US" sz="2000" dirty="0" smtClean="0">
                <a:solidFill>
                  <a:srgbClr val="000066"/>
                </a:solidFill>
              </a:rPr>
              <a:t> </a:t>
            </a:r>
          </a:p>
          <a:p>
            <a:pPr lvl="1"/>
            <a:r>
              <a:rPr lang="en-US" sz="2000" dirty="0">
                <a:solidFill>
                  <a:srgbClr val="000066"/>
                </a:solidFill>
              </a:rPr>
              <a:t>S</a:t>
            </a:r>
            <a:r>
              <a:rPr lang="vi-VN" sz="2000" dirty="0" smtClean="0">
                <a:solidFill>
                  <a:srgbClr val="000066"/>
                </a:solidFill>
              </a:rPr>
              <a:t>ự </a:t>
            </a:r>
            <a:r>
              <a:rPr lang="vi-VN" sz="2000" dirty="0">
                <a:solidFill>
                  <a:srgbClr val="000066"/>
                </a:solidFill>
              </a:rPr>
              <a:t>phát triển của ngôn ngữ đánh dấu siêu văn </a:t>
            </a:r>
            <a:r>
              <a:rPr lang="vi-VN" sz="2000" dirty="0" smtClean="0">
                <a:solidFill>
                  <a:srgbClr val="000066"/>
                </a:solidFill>
              </a:rPr>
              <a:t>bản</a:t>
            </a:r>
            <a:r>
              <a:rPr lang="en-US" sz="2000" dirty="0" smtClean="0">
                <a:solidFill>
                  <a:srgbClr val="000066"/>
                </a:solidFill>
              </a:rPr>
              <a:t> </a:t>
            </a:r>
            <a:r>
              <a:rPr lang="en-US" sz="2000" dirty="0" err="1" smtClean="0">
                <a:solidFill>
                  <a:srgbClr val="000066"/>
                </a:solidFill>
              </a:rPr>
              <a:t>thế</a:t>
            </a:r>
            <a:r>
              <a:rPr lang="en-US" sz="2000" dirty="0" smtClean="0">
                <a:solidFill>
                  <a:srgbClr val="000066"/>
                </a:solidFill>
              </a:rPr>
              <a:t> </a:t>
            </a:r>
            <a:r>
              <a:rPr lang="en-US" sz="2000" dirty="0" err="1" smtClean="0">
                <a:solidFill>
                  <a:srgbClr val="000066"/>
                </a:solidFill>
              </a:rPr>
              <a:t>hệ</a:t>
            </a:r>
            <a:r>
              <a:rPr lang="en-US" sz="2000" dirty="0" smtClean="0">
                <a:solidFill>
                  <a:srgbClr val="000066"/>
                </a:solidFill>
              </a:rPr>
              <a:t> </a:t>
            </a:r>
            <a:r>
              <a:rPr lang="en-US" sz="2000" dirty="0" err="1" smtClean="0">
                <a:solidFill>
                  <a:srgbClr val="000066"/>
                </a:solidFill>
              </a:rPr>
              <a:t>mới</a:t>
            </a:r>
            <a:r>
              <a:rPr lang="en-US" sz="2000" dirty="0" smtClean="0">
                <a:solidFill>
                  <a:srgbClr val="000066"/>
                </a:solidFill>
              </a:rPr>
              <a:t> -</a:t>
            </a:r>
            <a:r>
              <a:rPr lang="vi-VN" sz="2000" dirty="0" smtClean="0">
                <a:solidFill>
                  <a:srgbClr val="000066"/>
                </a:solidFill>
              </a:rPr>
              <a:t> HTML5</a:t>
            </a:r>
            <a:endParaRPr lang="en-US" sz="2000" dirty="0" smtClean="0">
              <a:solidFill>
                <a:srgbClr val="000066"/>
              </a:solidFill>
            </a:endParaRPr>
          </a:p>
          <a:p>
            <a:pPr lvl="1"/>
            <a:r>
              <a:rPr lang="en-US" sz="2000" dirty="0" smtClean="0">
                <a:solidFill>
                  <a:srgbClr val="000066"/>
                </a:solidFill>
              </a:rPr>
              <a:t>J</a:t>
            </a:r>
            <a:r>
              <a:rPr lang="vi-VN" sz="2000" dirty="0" smtClean="0">
                <a:solidFill>
                  <a:srgbClr val="000066"/>
                </a:solidFill>
              </a:rPr>
              <a:t>avaScript</a:t>
            </a:r>
            <a:r>
              <a:rPr lang="en-US" sz="2000" dirty="0" smtClean="0">
                <a:solidFill>
                  <a:srgbClr val="000066"/>
                </a:solidFill>
              </a:rPr>
              <a:t>: </a:t>
            </a:r>
            <a:r>
              <a:rPr lang="vi-VN" sz="2000" dirty="0" smtClean="0">
                <a:solidFill>
                  <a:srgbClr val="000066"/>
                </a:solidFill>
              </a:rPr>
              <a:t>tạo </a:t>
            </a:r>
            <a:r>
              <a:rPr lang="vi-VN" sz="2000" dirty="0">
                <a:solidFill>
                  <a:srgbClr val="000066"/>
                </a:solidFill>
              </a:rPr>
              <a:t>ra các </a:t>
            </a:r>
            <a:r>
              <a:rPr lang="vi-VN" sz="2000" dirty="0" smtClean="0">
                <a:solidFill>
                  <a:srgbClr val="000066"/>
                </a:solidFill>
              </a:rPr>
              <a:t>trang Web </a:t>
            </a:r>
            <a:r>
              <a:rPr lang="vi-VN" sz="2000" dirty="0">
                <a:solidFill>
                  <a:srgbClr val="000066"/>
                </a:solidFill>
              </a:rPr>
              <a:t>có tính </a:t>
            </a:r>
            <a:r>
              <a:rPr lang="vi-VN" sz="2000" dirty="0" smtClean="0">
                <a:solidFill>
                  <a:srgbClr val="000066"/>
                </a:solidFill>
              </a:rPr>
              <a:t>tương </a:t>
            </a:r>
            <a:r>
              <a:rPr lang="vi-VN" sz="2000" dirty="0">
                <a:solidFill>
                  <a:srgbClr val="000066"/>
                </a:solidFill>
              </a:rPr>
              <a:t>tác </a:t>
            </a:r>
            <a:r>
              <a:rPr lang="vi-VN" sz="2000" dirty="0" smtClean="0">
                <a:solidFill>
                  <a:srgbClr val="000066"/>
                </a:solidFill>
              </a:rPr>
              <a:t>cao</a:t>
            </a:r>
            <a:endParaRPr lang="en-US" sz="2000" dirty="0" smtClean="0">
              <a:solidFill>
                <a:srgbClr val="000066"/>
              </a:solidFill>
            </a:endParaRPr>
          </a:p>
          <a:p>
            <a:pPr lvl="1"/>
            <a:r>
              <a:rPr lang="en-US" sz="2000" dirty="0" smtClean="0">
                <a:solidFill>
                  <a:srgbClr val="000066"/>
                </a:solidFill>
              </a:rPr>
              <a:t>J</a:t>
            </a:r>
            <a:r>
              <a:rPr lang="vi-VN" sz="2000" dirty="0" smtClean="0">
                <a:solidFill>
                  <a:srgbClr val="000066"/>
                </a:solidFill>
              </a:rPr>
              <a:t>avaScript</a:t>
            </a:r>
            <a:r>
              <a:rPr lang="en-US" sz="2000" dirty="0" smtClean="0">
                <a:solidFill>
                  <a:srgbClr val="000066"/>
                </a:solidFill>
              </a:rPr>
              <a:t>:</a:t>
            </a:r>
            <a:r>
              <a:rPr lang="vi-VN" sz="2000" dirty="0" smtClean="0">
                <a:solidFill>
                  <a:srgbClr val="000066"/>
                </a:solidFill>
              </a:rPr>
              <a:t> sử </a:t>
            </a:r>
            <a:r>
              <a:rPr lang="vi-VN" sz="2000" dirty="0">
                <a:solidFill>
                  <a:srgbClr val="000066"/>
                </a:solidFill>
              </a:rPr>
              <a:t>dụng </a:t>
            </a:r>
            <a:r>
              <a:rPr lang="vi-VN" sz="2000" dirty="0" smtClean="0">
                <a:solidFill>
                  <a:srgbClr val="000066"/>
                </a:solidFill>
              </a:rPr>
              <a:t>lập </a:t>
            </a:r>
            <a:r>
              <a:rPr lang="vi-VN" sz="2000" dirty="0">
                <a:solidFill>
                  <a:srgbClr val="000066"/>
                </a:solidFill>
              </a:rPr>
              <a:t>trình phía server (Node.js</a:t>
            </a:r>
            <a:r>
              <a:rPr lang="vi-VN" sz="2000" dirty="0" smtClean="0">
                <a:solidFill>
                  <a:srgbClr val="000066"/>
                </a:solidFill>
              </a:rPr>
              <a:t>)</a:t>
            </a:r>
            <a:endParaRPr lang="en-US" sz="2000" dirty="0" smtClean="0">
              <a:solidFill>
                <a:srgbClr val="000066"/>
              </a:solidFill>
            </a:endParaRPr>
          </a:p>
          <a:p>
            <a:r>
              <a:rPr lang="en-US" sz="2400" dirty="0" smtClean="0"/>
              <a:t>JavaScript: </a:t>
            </a:r>
            <a:r>
              <a:rPr lang="en-US" sz="2400" dirty="0" err="1" smtClean="0"/>
              <a:t>nhiều</a:t>
            </a:r>
            <a:r>
              <a:rPr lang="en-US" sz="2400" dirty="0" smtClean="0"/>
              <a:t> </a:t>
            </a:r>
            <a:r>
              <a:rPr lang="en-US" sz="2400" dirty="0" err="1" smtClean="0"/>
              <a:t>lợi</a:t>
            </a:r>
            <a:r>
              <a:rPr lang="en-US" sz="2400" dirty="0" smtClean="0"/>
              <a:t> </a:t>
            </a:r>
            <a:r>
              <a:rPr lang="en-US" sz="2400" dirty="0" err="1" smtClean="0"/>
              <a:t>ích</a:t>
            </a:r>
            <a:r>
              <a:rPr lang="en-US" sz="2400" dirty="0" smtClean="0"/>
              <a:t> </a:t>
            </a:r>
            <a:r>
              <a:rPr lang="en-US" sz="2400" dirty="0" err="1" smtClean="0"/>
              <a:t>để</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ứng</a:t>
            </a:r>
            <a:r>
              <a:rPr lang="en-US" sz="2400" dirty="0" smtClean="0"/>
              <a:t> </a:t>
            </a:r>
            <a:r>
              <a:rPr lang="en-US" sz="2400" dirty="0" err="1" smtClean="0"/>
              <a:t>dụng</a:t>
            </a:r>
            <a:endParaRPr lang="en-US" sz="2400" dirty="0" smtClean="0"/>
          </a:p>
          <a:p>
            <a:pPr lvl="1"/>
            <a:r>
              <a:rPr lang="en-US" sz="2000">
                <a:solidFill>
                  <a:srgbClr val="000066"/>
                </a:solidFill>
              </a:rPr>
              <a:t>Ngôn ngữ phía máy khách và chạy trong trình </a:t>
            </a:r>
            <a:r>
              <a:rPr lang="en-US" sz="2000">
                <a:solidFill>
                  <a:srgbClr val="000066"/>
                </a:solidFill>
              </a:rPr>
              <a:t>duyệt </a:t>
            </a:r>
            <a:r>
              <a:rPr lang="en-US" sz="2000" smtClean="0">
                <a:solidFill>
                  <a:srgbClr val="000066"/>
                </a:solidFill>
              </a:rPr>
              <a:t>Web</a:t>
            </a:r>
            <a:endParaRPr lang="en-US" sz="2000" smtClean="0">
              <a:solidFill>
                <a:srgbClr val="000066"/>
              </a:solidFill>
            </a:endParaRPr>
          </a:p>
          <a:p>
            <a:pPr lvl="1"/>
            <a:r>
              <a:rPr lang="en-US" sz="2000" smtClean="0">
                <a:solidFill>
                  <a:srgbClr val="000066"/>
                </a:solidFill>
              </a:rPr>
              <a:t>L</a:t>
            </a:r>
            <a:r>
              <a:rPr lang="vi-VN" sz="2000" dirty="0" smtClean="0">
                <a:solidFill>
                  <a:srgbClr val="000066"/>
                </a:solidFill>
              </a:rPr>
              <a:t>inh hoạt</a:t>
            </a:r>
            <a:r>
              <a:rPr lang="en-US" sz="2000" dirty="0" smtClean="0">
                <a:solidFill>
                  <a:srgbClr val="000066"/>
                </a:solidFill>
              </a:rPr>
              <a:t> </a:t>
            </a:r>
            <a:r>
              <a:rPr lang="en-US" sz="2000" dirty="0" err="1" smtClean="0">
                <a:solidFill>
                  <a:srgbClr val="000066"/>
                </a:solidFill>
              </a:rPr>
              <a:t>và</a:t>
            </a:r>
            <a:r>
              <a:rPr lang="en-US" sz="2000" dirty="0" smtClean="0">
                <a:solidFill>
                  <a:srgbClr val="000066"/>
                </a:solidFill>
              </a:rPr>
              <a:t> </a:t>
            </a:r>
            <a:r>
              <a:rPr lang="en-US" sz="2000" dirty="0" err="1" smtClean="0">
                <a:solidFill>
                  <a:srgbClr val="000066"/>
                </a:solidFill>
              </a:rPr>
              <a:t>đang</a:t>
            </a:r>
            <a:r>
              <a:rPr lang="en-US" sz="2000" dirty="0" smtClean="0">
                <a:solidFill>
                  <a:srgbClr val="000066"/>
                </a:solidFill>
              </a:rPr>
              <a:t> </a:t>
            </a:r>
            <a:r>
              <a:rPr lang="en-US" sz="2000" dirty="0" err="1" smtClean="0">
                <a:solidFill>
                  <a:srgbClr val="000066"/>
                </a:solidFill>
              </a:rPr>
              <a:t>tiến</a:t>
            </a:r>
            <a:r>
              <a:rPr lang="en-US" sz="2000" dirty="0" smtClean="0">
                <a:solidFill>
                  <a:srgbClr val="000066"/>
                </a:solidFill>
              </a:rPr>
              <a:t> </a:t>
            </a:r>
            <a:r>
              <a:rPr lang="en-US" sz="2000" dirty="0" err="1" smtClean="0">
                <a:solidFill>
                  <a:srgbClr val="000066"/>
                </a:solidFill>
              </a:rPr>
              <a:t>dần</a:t>
            </a:r>
            <a:r>
              <a:rPr lang="en-US" sz="2000" dirty="0" smtClean="0">
                <a:solidFill>
                  <a:srgbClr val="000066"/>
                </a:solidFill>
              </a:rPr>
              <a:t> </a:t>
            </a:r>
            <a:r>
              <a:rPr lang="en-US" sz="2000" dirty="0" err="1" smtClean="0">
                <a:solidFill>
                  <a:srgbClr val="000066"/>
                </a:solidFill>
              </a:rPr>
              <a:t>vào</a:t>
            </a:r>
            <a:r>
              <a:rPr lang="en-US" sz="2000" dirty="0" smtClean="0">
                <a:solidFill>
                  <a:srgbClr val="000066"/>
                </a:solidFill>
              </a:rPr>
              <a:t> </a:t>
            </a:r>
            <a:r>
              <a:rPr lang="en-US" sz="2000" dirty="0" err="1" smtClean="0">
                <a:solidFill>
                  <a:srgbClr val="000066"/>
                </a:solidFill>
              </a:rPr>
              <a:t>các</a:t>
            </a:r>
            <a:r>
              <a:rPr lang="en-US" sz="2000" dirty="0" smtClean="0">
                <a:solidFill>
                  <a:srgbClr val="000066"/>
                </a:solidFill>
              </a:rPr>
              <a:t> </a:t>
            </a:r>
            <a:r>
              <a:rPr lang="en-US" sz="2000" dirty="0" err="1" smtClean="0">
                <a:solidFill>
                  <a:srgbClr val="000066"/>
                </a:solidFill>
              </a:rPr>
              <a:t>ứng</a:t>
            </a:r>
            <a:r>
              <a:rPr lang="en-US" sz="2000" dirty="0" smtClean="0">
                <a:solidFill>
                  <a:srgbClr val="000066"/>
                </a:solidFill>
              </a:rPr>
              <a:t> </a:t>
            </a:r>
            <a:r>
              <a:rPr lang="en-US" sz="2000" dirty="0" err="1" smtClean="0">
                <a:solidFill>
                  <a:srgbClr val="000066"/>
                </a:solidFill>
              </a:rPr>
              <a:t>dụng</a:t>
            </a:r>
            <a:r>
              <a:rPr lang="en-US" sz="2000" dirty="0" smtClean="0">
                <a:solidFill>
                  <a:srgbClr val="000066"/>
                </a:solidFill>
              </a:rPr>
              <a:t> </a:t>
            </a:r>
            <a:r>
              <a:rPr lang="en-US" sz="2000" dirty="0" err="1" smtClean="0">
                <a:solidFill>
                  <a:srgbClr val="000066"/>
                </a:solidFill>
              </a:rPr>
              <a:t>trên</a:t>
            </a:r>
            <a:r>
              <a:rPr lang="en-US" sz="2000" dirty="0" smtClean="0">
                <a:solidFill>
                  <a:srgbClr val="000066"/>
                </a:solidFill>
              </a:rPr>
              <a:t> Desktop</a:t>
            </a:r>
          </a:p>
          <a:p>
            <a:pPr lvl="1"/>
            <a:r>
              <a:rPr lang="en-US" sz="2000" smtClean="0">
                <a:solidFill>
                  <a:srgbClr val="000066"/>
                </a:solidFill>
              </a:rPr>
              <a:t>Cùng </a:t>
            </a:r>
            <a:r>
              <a:rPr lang="en-US" sz="2000" dirty="0" err="1" smtClean="0">
                <a:solidFill>
                  <a:srgbClr val="000066"/>
                </a:solidFill>
              </a:rPr>
              <a:t>với</a:t>
            </a:r>
            <a:r>
              <a:rPr lang="en-US" sz="2000" dirty="0" smtClean="0">
                <a:solidFill>
                  <a:srgbClr val="000066"/>
                </a:solidFill>
              </a:rPr>
              <a:t> </a:t>
            </a:r>
            <a:r>
              <a:rPr lang="en-US" sz="2000" dirty="0" err="1" smtClean="0">
                <a:solidFill>
                  <a:srgbClr val="000066"/>
                </a:solidFill>
              </a:rPr>
              <a:t>sự</a:t>
            </a:r>
            <a:r>
              <a:rPr lang="en-US" sz="2000" dirty="0" smtClean="0">
                <a:solidFill>
                  <a:srgbClr val="000066"/>
                </a:solidFill>
              </a:rPr>
              <a:t> </a:t>
            </a:r>
            <a:r>
              <a:rPr lang="en-US" sz="2000" dirty="0" err="1" smtClean="0">
                <a:solidFill>
                  <a:srgbClr val="000066"/>
                </a:solidFill>
              </a:rPr>
              <a:t>phát</a:t>
            </a:r>
            <a:r>
              <a:rPr lang="en-US" sz="2000" dirty="0" smtClean="0">
                <a:solidFill>
                  <a:srgbClr val="000066"/>
                </a:solidFill>
              </a:rPr>
              <a:t> </a:t>
            </a:r>
            <a:r>
              <a:rPr lang="en-US" sz="2000" dirty="0" err="1" smtClean="0">
                <a:solidFill>
                  <a:srgbClr val="000066"/>
                </a:solidFill>
              </a:rPr>
              <a:t>triển</a:t>
            </a:r>
            <a:r>
              <a:rPr lang="en-US" sz="2000" dirty="0" smtClean="0">
                <a:solidFill>
                  <a:srgbClr val="000066"/>
                </a:solidFill>
              </a:rPr>
              <a:t> </a:t>
            </a:r>
            <a:r>
              <a:rPr lang="en-US" sz="2000" dirty="0" err="1" smtClean="0">
                <a:solidFill>
                  <a:srgbClr val="000066"/>
                </a:solidFill>
              </a:rPr>
              <a:t>của</a:t>
            </a:r>
            <a:r>
              <a:rPr lang="en-US" sz="2000" dirty="0" smtClean="0">
                <a:solidFill>
                  <a:srgbClr val="000066"/>
                </a:solidFill>
              </a:rPr>
              <a:t> Internet of Thing (</a:t>
            </a:r>
            <a:r>
              <a:rPr lang="en-US" sz="2000" dirty="0" err="1" smtClean="0">
                <a:solidFill>
                  <a:srgbClr val="000066"/>
                </a:solidFill>
              </a:rPr>
              <a:t>IoT</a:t>
            </a:r>
            <a:r>
              <a:rPr lang="en-US" sz="2000" dirty="0" smtClean="0">
                <a:solidFill>
                  <a:srgbClr val="000066"/>
                </a:solidFill>
              </a:rPr>
              <a:t>), JavaScript </a:t>
            </a:r>
            <a:r>
              <a:rPr lang="en-US" sz="2000" dirty="0" err="1" smtClean="0">
                <a:solidFill>
                  <a:srgbClr val="000066"/>
                </a:solidFill>
              </a:rPr>
              <a:t>là</a:t>
            </a:r>
            <a:r>
              <a:rPr lang="en-US" sz="2000" dirty="0" smtClean="0">
                <a:solidFill>
                  <a:srgbClr val="000066"/>
                </a:solidFill>
              </a:rPr>
              <a:t> </a:t>
            </a:r>
            <a:r>
              <a:rPr lang="en-US" sz="2000" dirty="0" err="1" smtClean="0">
                <a:solidFill>
                  <a:srgbClr val="000066"/>
                </a:solidFill>
              </a:rPr>
              <a:t>lựa</a:t>
            </a:r>
            <a:r>
              <a:rPr lang="en-US" sz="2000" dirty="0" smtClean="0">
                <a:solidFill>
                  <a:srgbClr val="000066"/>
                </a:solidFill>
              </a:rPr>
              <a:t> </a:t>
            </a:r>
            <a:r>
              <a:rPr lang="en-US" sz="2000" dirty="0" err="1" smtClean="0">
                <a:solidFill>
                  <a:srgbClr val="000066"/>
                </a:solidFill>
              </a:rPr>
              <a:t>chọn</a:t>
            </a:r>
            <a:r>
              <a:rPr lang="en-US" sz="2000" dirty="0" smtClean="0">
                <a:solidFill>
                  <a:srgbClr val="000066"/>
                </a:solidFill>
              </a:rPr>
              <a:t> </a:t>
            </a:r>
            <a:r>
              <a:rPr lang="en-US" sz="2000" dirty="0" err="1" smtClean="0">
                <a:solidFill>
                  <a:srgbClr val="000066"/>
                </a:solidFill>
              </a:rPr>
              <a:t>hàng</a:t>
            </a:r>
            <a:r>
              <a:rPr lang="en-US" sz="2000" dirty="0" smtClean="0">
                <a:solidFill>
                  <a:srgbClr val="000066"/>
                </a:solidFill>
              </a:rPr>
              <a:t> </a:t>
            </a:r>
            <a:r>
              <a:rPr lang="en-US" sz="2000" dirty="0" err="1" smtClean="0">
                <a:solidFill>
                  <a:srgbClr val="000066"/>
                </a:solidFill>
              </a:rPr>
              <a:t>đầu</a:t>
            </a:r>
            <a:r>
              <a:rPr lang="en-US" sz="2000" dirty="0" smtClean="0">
                <a:solidFill>
                  <a:srgbClr val="000066"/>
                </a:solidFill>
              </a:rPr>
              <a:t> </a:t>
            </a:r>
            <a:r>
              <a:rPr lang="en-US" sz="2000" dirty="0" err="1" smtClean="0">
                <a:solidFill>
                  <a:srgbClr val="000066"/>
                </a:solidFill>
              </a:rPr>
              <a:t>cho</a:t>
            </a:r>
            <a:r>
              <a:rPr lang="en-US" sz="2000" dirty="0" smtClean="0">
                <a:solidFill>
                  <a:srgbClr val="000066"/>
                </a:solidFill>
              </a:rPr>
              <a:t> </a:t>
            </a:r>
            <a:r>
              <a:rPr lang="en-US" sz="2000" dirty="0" err="1" smtClean="0">
                <a:solidFill>
                  <a:srgbClr val="000066"/>
                </a:solidFill>
              </a:rPr>
              <a:t>các</a:t>
            </a:r>
            <a:r>
              <a:rPr lang="en-US" sz="2000" dirty="0" smtClean="0">
                <a:solidFill>
                  <a:srgbClr val="000066"/>
                </a:solidFill>
              </a:rPr>
              <a:t> </a:t>
            </a:r>
            <a:r>
              <a:rPr lang="en-US" sz="2000" dirty="0" err="1" smtClean="0">
                <a:solidFill>
                  <a:srgbClr val="000066"/>
                </a:solidFill>
              </a:rPr>
              <a:t>lập</a:t>
            </a:r>
            <a:r>
              <a:rPr lang="en-US" sz="2000" dirty="0" smtClean="0">
                <a:solidFill>
                  <a:srgbClr val="000066"/>
                </a:solidFill>
              </a:rPr>
              <a:t> </a:t>
            </a:r>
            <a:r>
              <a:rPr lang="en-US" sz="2000" dirty="0" err="1" smtClean="0">
                <a:solidFill>
                  <a:srgbClr val="000066"/>
                </a:solidFill>
              </a:rPr>
              <a:t>trình</a:t>
            </a:r>
            <a:r>
              <a:rPr lang="en-US" sz="2000" dirty="0" smtClean="0">
                <a:solidFill>
                  <a:srgbClr val="000066"/>
                </a:solidFill>
              </a:rPr>
              <a:t> </a:t>
            </a:r>
            <a:r>
              <a:rPr lang="en-US" sz="2000" dirty="0" err="1" smtClean="0">
                <a:solidFill>
                  <a:srgbClr val="000066"/>
                </a:solidFill>
              </a:rPr>
              <a:t>viên</a:t>
            </a:r>
            <a:endParaRPr lang="en-US" sz="2000" dirty="0">
              <a:solidFill>
                <a:srgbClr val="000066"/>
              </a:solidFill>
            </a:endParaRPr>
          </a:p>
        </p:txBody>
      </p:sp>
    </p:spTree>
    <p:extLst>
      <p:ext uri="{BB962C8B-B14F-4D97-AF65-F5344CB8AC3E}">
        <p14:creationId xmlns:p14="http://schemas.microsoft.com/office/powerpoint/2010/main" val="28814339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876800"/>
            <a:ext cx="7078137" cy="15240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p:cNvSpPr>
            <a:spLocks noGrp="1"/>
          </p:cNvSpPr>
          <p:nvPr>
            <p:ph type="title"/>
          </p:nvPr>
        </p:nvSpPr>
        <p:spPr/>
        <p:txBody>
          <a:bodyPr/>
          <a:lstStyle/>
          <a:p>
            <a:r>
              <a:rPr lang="en-US" dirty="0"/>
              <a:t>TÍNH CẤP THIẾT</a:t>
            </a:r>
          </a:p>
        </p:txBody>
      </p:sp>
      <p:sp>
        <p:nvSpPr>
          <p:cNvPr id="3" name="Content Placeholder 2"/>
          <p:cNvSpPr>
            <a:spLocks noGrp="1"/>
          </p:cNvSpPr>
          <p:nvPr>
            <p:ph idx="1"/>
          </p:nvPr>
        </p:nvSpPr>
        <p:spPr/>
        <p:txBody>
          <a:bodyPr/>
          <a:lstStyle/>
          <a:p>
            <a:r>
              <a:rPr lang="vi-VN" sz="2400" dirty="0" smtClean="0"/>
              <a:t>JavaScript </a:t>
            </a:r>
            <a:r>
              <a:rPr lang="vi-VN" sz="2400" dirty="0"/>
              <a:t>cũng có những nhược </a:t>
            </a:r>
            <a:r>
              <a:rPr lang="vi-VN" sz="2400" dirty="0" smtClean="0"/>
              <a:t>điểm</a:t>
            </a:r>
            <a:r>
              <a:rPr lang="en-US" sz="2400" dirty="0" smtClean="0"/>
              <a:t>:</a:t>
            </a:r>
          </a:p>
          <a:p>
            <a:pPr lvl="1"/>
            <a:r>
              <a:rPr lang="en-US" sz="2000" dirty="0" smtClean="0"/>
              <a:t>K</a:t>
            </a:r>
            <a:r>
              <a:rPr lang="vi-VN" sz="2000" dirty="0" smtClean="0"/>
              <a:t>hả </a:t>
            </a:r>
            <a:r>
              <a:rPr lang="vi-VN" sz="2000" dirty="0"/>
              <a:t>năng bảo mật </a:t>
            </a:r>
            <a:r>
              <a:rPr lang="vi-VN" sz="2000" dirty="0" smtClean="0"/>
              <a:t>kém</a:t>
            </a:r>
            <a:endParaRPr lang="en-US" sz="2000" dirty="0" smtClean="0"/>
          </a:p>
          <a:p>
            <a:pPr lvl="1"/>
            <a:r>
              <a:rPr lang="en-US" sz="2000" dirty="0"/>
              <a:t>H</a:t>
            </a:r>
            <a:r>
              <a:rPr lang="vi-VN" sz="2000" dirty="0" smtClean="0"/>
              <a:t>iệu </a:t>
            </a:r>
            <a:r>
              <a:rPr lang="vi-VN" sz="2000" dirty="0"/>
              <a:t>ứng kịch bản phụ thuộc vào trình </a:t>
            </a:r>
            <a:r>
              <a:rPr lang="vi-VN" sz="2000" dirty="0" smtClean="0"/>
              <a:t>duyệt</a:t>
            </a:r>
            <a:endParaRPr lang="en-US" sz="2000" dirty="0" smtClean="0"/>
          </a:p>
          <a:p>
            <a:pPr lvl="1"/>
            <a:r>
              <a:rPr lang="en-US" sz="2000" dirty="0"/>
              <a:t>K</a:t>
            </a:r>
            <a:r>
              <a:rPr lang="vi-VN" sz="2000" dirty="0" smtClean="0"/>
              <a:t>hả </a:t>
            </a:r>
            <a:r>
              <a:rPr lang="vi-VN" sz="2000" dirty="0"/>
              <a:t>năng xảy ra lỗi không mong muốn khi thực thi các script </a:t>
            </a:r>
            <a:r>
              <a:rPr lang="en-US" sz="2000" dirty="0" smtClean="0"/>
              <a:t/>
            </a:r>
            <a:br>
              <a:rPr lang="en-US" sz="2000" dirty="0" smtClean="0"/>
            </a:br>
            <a:r>
              <a:rPr lang="vi-VN" sz="2000" dirty="0" smtClean="0"/>
              <a:t>rất </a:t>
            </a:r>
            <a:r>
              <a:rPr lang="vi-VN" sz="2000" dirty="0"/>
              <a:t>cao</a:t>
            </a:r>
            <a:r>
              <a:rPr lang="vi-VN" sz="2000" dirty="0" smtClean="0"/>
              <a:t>.</a:t>
            </a:r>
            <a:endParaRPr lang="en-US" sz="2000" dirty="0" smtClean="0"/>
          </a:p>
          <a:p>
            <a:r>
              <a:rPr lang="vi-VN" sz="2400" dirty="0" smtClean="0"/>
              <a:t>JavaScript</a:t>
            </a:r>
            <a:r>
              <a:rPr lang="en-US" sz="2400" dirty="0" smtClean="0"/>
              <a:t>:</a:t>
            </a:r>
          </a:p>
          <a:p>
            <a:pPr lvl="1"/>
            <a:r>
              <a:rPr lang="en-US" sz="2000" dirty="0" smtClean="0"/>
              <a:t>L</a:t>
            </a:r>
            <a:r>
              <a:rPr lang="vi-VN" sz="2000" dirty="0" smtClean="0"/>
              <a:t>inh </a:t>
            </a:r>
            <a:r>
              <a:rPr lang="vi-VN" sz="2000" dirty="0"/>
              <a:t>hoạt </a:t>
            </a:r>
            <a:r>
              <a:rPr lang="en-US" sz="2000" dirty="0" smtClean="0"/>
              <a:t> </a:t>
            </a:r>
            <a:r>
              <a:rPr lang="en-US" sz="2000" dirty="0" smtClean="0">
                <a:sym typeface="Symbol" panose="05050102010706020507" pitchFamily="18" charset="2"/>
              </a:rPr>
              <a:t> </a:t>
            </a:r>
            <a:r>
              <a:rPr lang="vi-VN" sz="2000" dirty="0" smtClean="0"/>
              <a:t>những </a:t>
            </a:r>
            <a:r>
              <a:rPr lang="vi-VN" sz="2000" dirty="0"/>
              <a:t>đoạn mã tiềm ẩn nhiều nguy cơ phát sinh lỗi, các đoạn mã này được gọi là là các mẫu mã xấu (</a:t>
            </a:r>
            <a:r>
              <a:rPr lang="vi-VN" sz="2000" dirty="0">
                <a:solidFill>
                  <a:srgbClr val="C00000"/>
                </a:solidFill>
              </a:rPr>
              <a:t>code smells</a:t>
            </a:r>
            <a:r>
              <a:rPr lang="vi-VN" sz="2000" dirty="0"/>
              <a:t>).</a:t>
            </a:r>
            <a:endParaRPr lang="en-US" sz="2000" dirty="0"/>
          </a:p>
        </p:txBody>
      </p:sp>
    </p:spTree>
    <p:extLst>
      <p:ext uri="{BB962C8B-B14F-4D97-AF65-F5344CB8AC3E}">
        <p14:creationId xmlns:p14="http://schemas.microsoft.com/office/powerpoint/2010/main" val="21195727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CẤP THIẾT</a:t>
            </a:r>
          </a:p>
        </p:txBody>
      </p:sp>
      <p:sp>
        <p:nvSpPr>
          <p:cNvPr id="3" name="Content Placeholder 2"/>
          <p:cNvSpPr>
            <a:spLocks noGrp="1"/>
          </p:cNvSpPr>
          <p:nvPr>
            <p:ph idx="1"/>
          </p:nvPr>
        </p:nvSpPr>
        <p:spPr>
          <a:xfrm>
            <a:off x="457199" y="1219200"/>
            <a:ext cx="8463731" cy="4953000"/>
          </a:xfrm>
        </p:spPr>
        <p:txBody>
          <a:bodyPr/>
          <a:lstStyle/>
          <a:p>
            <a:endParaRPr lang="en-US" dirty="0"/>
          </a:p>
        </p:txBody>
      </p:sp>
      <p:sp>
        <p:nvSpPr>
          <p:cNvPr id="13" name="TextBox 12"/>
          <p:cNvSpPr txBox="1"/>
          <p:nvPr/>
        </p:nvSpPr>
        <p:spPr>
          <a:xfrm>
            <a:off x="2877313" y="4011612"/>
            <a:ext cx="4056887" cy="1600438"/>
          </a:xfrm>
          <a:prstGeom prst="rect">
            <a:avLst/>
          </a:prstGeom>
          <a:solidFill>
            <a:sysClr val="window" lastClr="FFFFFF"/>
          </a:solidFill>
          <a:ln w="25400" cap="flat" cmpd="sng" algn="ctr">
            <a:solidFill>
              <a:srgbClr val="003399"/>
            </a:solidFill>
            <a:prstDash val="solid"/>
          </a:ln>
          <a:effectLst/>
        </p:spPr>
        <p:txBody>
          <a:bodyPr wrap="square">
            <a:spAutoFit/>
          </a:bodyPr>
          <a:lstStyle/>
          <a:p>
            <a:pPr marL="403225" marR="0" lvl="0" indent="-174625" algn="l" defTabSz="914400" eaLnBrk="0" fontAlgn="auto" latinLnBrk="0" hangingPunct="0">
              <a:lnSpc>
                <a:spcPct val="100000"/>
              </a:lnSpc>
              <a:spcBef>
                <a:spcPts val="1200"/>
              </a:spcBef>
              <a:spcAft>
                <a:spcPts val="600"/>
              </a:spcAft>
              <a:buClrTx/>
              <a:buSzTx/>
              <a:buFont typeface="Arial" panose="020B0604020202020204" pitchFamily="34" charset="0"/>
              <a:buChar char="↓"/>
              <a:tabLst/>
              <a:defRPr/>
            </a:pPr>
            <a:r>
              <a:rPr kumimoji="1" lang="en-US" altLang="zh-TW" sz="2600" kern="0" dirty="0" err="1" smtClean="0">
                <a:solidFill>
                  <a:srgbClr val="002060"/>
                </a:solidFill>
                <a:latin typeface="Calibri"/>
                <a:ea typeface="新細明體" panose="02020500000000000000" pitchFamily="18" charset="-120"/>
              </a:rPr>
              <a:t>Tính</a:t>
            </a:r>
            <a:r>
              <a:rPr kumimoji="1" lang="en-US" altLang="zh-TW" sz="2600" kern="0" dirty="0" smtClean="0">
                <a:solidFill>
                  <a:srgbClr val="002060"/>
                </a:solidFill>
                <a:latin typeface="Calibri"/>
                <a:ea typeface="新細明體" panose="02020500000000000000" pitchFamily="18" charset="-120"/>
              </a:rPr>
              <a:t> </a:t>
            </a:r>
            <a:r>
              <a:rPr kumimoji="1" lang="en-US" altLang="zh-TW" sz="2600" kern="0" dirty="0" err="1" smtClean="0">
                <a:solidFill>
                  <a:srgbClr val="002060"/>
                </a:solidFill>
                <a:latin typeface="Calibri"/>
                <a:ea typeface="新細明體" panose="02020500000000000000" pitchFamily="18" charset="-120"/>
              </a:rPr>
              <a:t>đọc</a:t>
            </a:r>
            <a:r>
              <a:rPr kumimoji="1" lang="en-US" altLang="zh-TW" sz="2600" kern="0" dirty="0" smtClean="0">
                <a:solidFill>
                  <a:srgbClr val="002060"/>
                </a:solidFill>
                <a:latin typeface="Calibri"/>
                <a:ea typeface="新細明體" panose="02020500000000000000" pitchFamily="18" charset="-120"/>
              </a:rPr>
              <a:t> </a:t>
            </a:r>
            <a:r>
              <a:rPr kumimoji="1" lang="en-US" altLang="zh-TW" sz="2600" kern="0" dirty="0" err="1" smtClean="0">
                <a:solidFill>
                  <a:srgbClr val="002060"/>
                </a:solidFill>
                <a:latin typeface="Calibri"/>
                <a:ea typeface="新細明體" panose="02020500000000000000" pitchFamily="18" charset="-120"/>
              </a:rPr>
              <a:t>hiểu</a:t>
            </a:r>
            <a:endParaRPr kumimoji="1" lang="en-US" altLang="zh-TW" sz="2600" i="0" u="none" strike="noStrike" kern="0" cap="none" spc="0" normalizeH="0" baseline="0" noProof="0" dirty="0">
              <a:ln>
                <a:noFill/>
              </a:ln>
              <a:solidFill>
                <a:srgbClr val="002060"/>
              </a:solidFill>
              <a:effectLst/>
              <a:uLnTx/>
              <a:uFillTx/>
              <a:latin typeface="Calibri"/>
              <a:ea typeface="新細明體" panose="02020500000000000000" pitchFamily="18" charset="-120"/>
            </a:endParaRPr>
          </a:p>
          <a:p>
            <a:pPr marL="403225" marR="0" lvl="0" indent="-174625" algn="l" defTabSz="914400" eaLnBrk="0" fontAlgn="auto" latinLnBrk="0" hangingPunct="0">
              <a:lnSpc>
                <a:spcPct val="100000"/>
              </a:lnSpc>
              <a:spcBef>
                <a:spcPts val="600"/>
              </a:spcBef>
              <a:spcAft>
                <a:spcPts val="600"/>
              </a:spcAft>
              <a:buClrTx/>
              <a:buSzTx/>
              <a:buFont typeface="Arial" panose="020B0604020202020204" pitchFamily="34" charset="0"/>
              <a:buChar char="↓"/>
              <a:tabLst/>
              <a:defRPr/>
            </a:pPr>
            <a:r>
              <a:rPr kumimoji="1" lang="en-US" altLang="zh-TW" sz="2600" i="0" u="none" strike="noStrike" kern="0" cap="none" spc="0" normalizeH="0" baseline="0" noProof="0" dirty="0" err="1" smtClean="0">
                <a:ln>
                  <a:noFill/>
                </a:ln>
                <a:solidFill>
                  <a:srgbClr val="002060"/>
                </a:solidFill>
                <a:effectLst/>
                <a:uLnTx/>
                <a:uFillTx/>
                <a:latin typeface="Calibri"/>
                <a:ea typeface="新細明體" panose="02020500000000000000" pitchFamily="18" charset="-120"/>
              </a:rPr>
              <a:t>Khả</a:t>
            </a:r>
            <a:r>
              <a:rPr kumimoji="1" lang="en-US" altLang="zh-TW" sz="2600" i="0" u="none" strike="noStrike" kern="0" cap="none" spc="0" normalizeH="0" noProof="0" dirty="0" smtClean="0">
                <a:ln>
                  <a:noFill/>
                </a:ln>
                <a:solidFill>
                  <a:srgbClr val="002060"/>
                </a:solidFill>
                <a:effectLst/>
                <a:uLnTx/>
                <a:uFillTx/>
                <a:latin typeface="Calibri"/>
                <a:ea typeface="新細明體" panose="02020500000000000000" pitchFamily="18" charset="-120"/>
              </a:rPr>
              <a:t> </a:t>
            </a:r>
            <a:r>
              <a:rPr kumimoji="1" lang="en-US" altLang="zh-TW" sz="2600" i="0" u="none" strike="noStrike" kern="0" cap="none" spc="0" normalizeH="0" noProof="0" dirty="0" err="1" smtClean="0">
                <a:ln>
                  <a:noFill/>
                </a:ln>
                <a:solidFill>
                  <a:srgbClr val="002060"/>
                </a:solidFill>
                <a:effectLst/>
                <a:uLnTx/>
                <a:uFillTx/>
                <a:latin typeface="Calibri"/>
                <a:ea typeface="新細明體" panose="02020500000000000000" pitchFamily="18" charset="-120"/>
              </a:rPr>
              <a:t>năng</a:t>
            </a:r>
            <a:r>
              <a:rPr kumimoji="1" lang="en-US" altLang="zh-TW" sz="2600" i="0" u="none" strike="noStrike" kern="0" cap="none" spc="0" normalizeH="0" noProof="0" dirty="0" smtClean="0">
                <a:ln>
                  <a:noFill/>
                </a:ln>
                <a:solidFill>
                  <a:srgbClr val="002060"/>
                </a:solidFill>
                <a:effectLst/>
                <a:uLnTx/>
                <a:uFillTx/>
                <a:latin typeface="Calibri"/>
                <a:ea typeface="新細明體" panose="02020500000000000000" pitchFamily="18" charset="-120"/>
              </a:rPr>
              <a:t> </a:t>
            </a:r>
            <a:r>
              <a:rPr kumimoji="1" lang="en-US" altLang="zh-TW" sz="2600" i="0" u="none" strike="noStrike" kern="0" cap="none" spc="0" normalizeH="0" noProof="0" dirty="0" err="1" smtClean="0">
                <a:ln>
                  <a:noFill/>
                </a:ln>
                <a:solidFill>
                  <a:srgbClr val="002060"/>
                </a:solidFill>
                <a:effectLst/>
                <a:uLnTx/>
                <a:uFillTx/>
                <a:latin typeface="Calibri"/>
                <a:ea typeface="新細明體" panose="02020500000000000000" pitchFamily="18" charset="-120"/>
              </a:rPr>
              <a:t>kiểm</a:t>
            </a:r>
            <a:r>
              <a:rPr kumimoji="1" lang="en-US" altLang="zh-TW" sz="2600" i="0" u="none" strike="noStrike" kern="0" cap="none" spc="0" normalizeH="0" noProof="0" dirty="0" smtClean="0">
                <a:ln>
                  <a:noFill/>
                </a:ln>
                <a:solidFill>
                  <a:srgbClr val="002060"/>
                </a:solidFill>
                <a:effectLst/>
                <a:uLnTx/>
                <a:uFillTx/>
                <a:latin typeface="Calibri"/>
                <a:ea typeface="新細明體" panose="02020500000000000000" pitchFamily="18" charset="-120"/>
              </a:rPr>
              <a:t> </a:t>
            </a:r>
            <a:r>
              <a:rPr kumimoji="1" lang="en-US" altLang="zh-TW" sz="2600" i="0" u="none" strike="noStrike" kern="0" cap="none" spc="0" normalizeH="0" noProof="0" dirty="0" err="1" smtClean="0">
                <a:ln>
                  <a:noFill/>
                </a:ln>
                <a:solidFill>
                  <a:srgbClr val="002060"/>
                </a:solidFill>
                <a:effectLst/>
                <a:uLnTx/>
                <a:uFillTx/>
                <a:latin typeface="Calibri"/>
                <a:ea typeface="新細明體" panose="02020500000000000000" pitchFamily="18" charset="-120"/>
              </a:rPr>
              <a:t>thử</a:t>
            </a:r>
            <a:endParaRPr kumimoji="1" lang="en-US" altLang="zh-TW" sz="2600" i="0" u="none" strike="noStrike" kern="0" cap="none" spc="0" normalizeH="0" baseline="0" noProof="0" dirty="0">
              <a:ln>
                <a:noFill/>
              </a:ln>
              <a:solidFill>
                <a:srgbClr val="002060"/>
              </a:solidFill>
              <a:effectLst/>
              <a:uLnTx/>
              <a:uFillTx/>
              <a:latin typeface="Calibri"/>
              <a:ea typeface="新細明體" panose="02020500000000000000" pitchFamily="18" charset="-120"/>
            </a:endParaRPr>
          </a:p>
          <a:p>
            <a:pPr marL="403225" marR="0" lvl="0" indent="-174625" algn="l" defTabSz="914400" eaLnBrk="0" fontAlgn="auto" latinLnBrk="0" hangingPunct="0">
              <a:lnSpc>
                <a:spcPct val="100000"/>
              </a:lnSpc>
              <a:spcBef>
                <a:spcPts val="600"/>
              </a:spcBef>
              <a:spcAft>
                <a:spcPts val="600"/>
              </a:spcAft>
              <a:buClrTx/>
              <a:buSzTx/>
              <a:buFont typeface="Arial" panose="020B0604020202020204" pitchFamily="34" charset="0"/>
              <a:buChar char="↓"/>
              <a:tabLst/>
              <a:defRPr/>
            </a:pPr>
            <a:r>
              <a:rPr kumimoji="1" lang="en-US" altLang="zh-TW" sz="2600" i="0" u="none" strike="noStrike" kern="0" cap="none" spc="0" normalizeH="0" baseline="0" noProof="0" dirty="0" err="1" smtClean="0">
                <a:ln>
                  <a:noFill/>
                </a:ln>
                <a:solidFill>
                  <a:srgbClr val="002060"/>
                </a:solidFill>
                <a:effectLst/>
                <a:uLnTx/>
                <a:uFillTx/>
                <a:latin typeface="Calibri"/>
                <a:ea typeface="新細明體" panose="02020500000000000000" pitchFamily="18" charset="-120"/>
              </a:rPr>
              <a:t>Khả</a:t>
            </a:r>
            <a:r>
              <a:rPr kumimoji="1" lang="en-US" altLang="zh-TW" sz="2600" i="0" u="none" strike="noStrike" kern="0" cap="none" spc="0" normalizeH="0" noProof="0" dirty="0" smtClean="0">
                <a:ln>
                  <a:noFill/>
                </a:ln>
                <a:solidFill>
                  <a:srgbClr val="002060"/>
                </a:solidFill>
                <a:effectLst/>
                <a:uLnTx/>
                <a:uFillTx/>
                <a:latin typeface="Calibri"/>
                <a:ea typeface="新細明體" panose="02020500000000000000" pitchFamily="18" charset="-120"/>
              </a:rPr>
              <a:t> </a:t>
            </a:r>
            <a:r>
              <a:rPr kumimoji="1" lang="en-US" altLang="zh-TW" sz="2600" i="0" u="none" strike="noStrike" kern="0" cap="none" spc="0" normalizeH="0" noProof="0" dirty="0" err="1" smtClean="0">
                <a:ln>
                  <a:noFill/>
                </a:ln>
                <a:solidFill>
                  <a:srgbClr val="002060"/>
                </a:solidFill>
                <a:effectLst/>
                <a:uLnTx/>
                <a:uFillTx/>
                <a:latin typeface="Calibri"/>
                <a:ea typeface="新細明體" panose="02020500000000000000" pitchFamily="18" charset="-120"/>
              </a:rPr>
              <a:t>năng</a:t>
            </a:r>
            <a:r>
              <a:rPr kumimoji="1" lang="en-US" altLang="zh-TW" sz="2600" i="0" u="none" strike="noStrike" kern="0" cap="none" spc="0" normalizeH="0" noProof="0" dirty="0" smtClean="0">
                <a:ln>
                  <a:noFill/>
                </a:ln>
                <a:solidFill>
                  <a:srgbClr val="002060"/>
                </a:solidFill>
                <a:effectLst/>
                <a:uLnTx/>
                <a:uFillTx/>
                <a:latin typeface="Calibri"/>
                <a:ea typeface="新細明體" panose="02020500000000000000" pitchFamily="18" charset="-120"/>
              </a:rPr>
              <a:t> </a:t>
            </a:r>
            <a:r>
              <a:rPr kumimoji="1" lang="en-US" altLang="zh-TW" sz="2600" i="0" u="none" strike="noStrike" kern="0" cap="none" spc="0" normalizeH="0" noProof="0" err="1" smtClean="0">
                <a:ln>
                  <a:noFill/>
                </a:ln>
                <a:solidFill>
                  <a:srgbClr val="002060"/>
                </a:solidFill>
                <a:effectLst/>
                <a:uLnTx/>
                <a:uFillTx/>
                <a:latin typeface="Calibri"/>
                <a:ea typeface="新細明體" panose="02020500000000000000" pitchFamily="18" charset="-120"/>
              </a:rPr>
              <a:t>bảo</a:t>
            </a:r>
            <a:r>
              <a:rPr kumimoji="1" lang="en-US" altLang="zh-TW" sz="2600" i="0" u="none" strike="noStrike" kern="0" cap="none" spc="0" normalizeH="0" noProof="0" smtClean="0">
                <a:ln>
                  <a:noFill/>
                </a:ln>
                <a:solidFill>
                  <a:srgbClr val="002060"/>
                </a:solidFill>
                <a:effectLst/>
                <a:uLnTx/>
                <a:uFillTx/>
                <a:latin typeface="Calibri"/>
                <a:ea typeface="新細明體" panose="02020500000000000000" pitchFamily="18" charset="-120"/>
              </a:rPr>
              <a:t> trì</a:t>
            </a:r>
            <a:endParaRPr kumimoji="1" lang="en-US" altLang="zh-TW" sz="2600" i="0" u="none" strike="noStrike" kern="0" cap="none" spc="0" normalizeH="0" baseline="0" noProof="0" dirty="0">
              <a:ln>
                <a:noFill/>
              </a:ln>
              <a:solidFill>
                <a:srgbClr val="002060"/>
              </a:solidFill>
              <a:effectLst/>
              <a:uLnTx/>
              <a:uFillTx/>
              <a:latin typeface="Calibri"/>
              <a:ea typeface="新細明體" panose="02020500000000000000" pitchFamily="18" charset="-120"/>
            </a:endParaRPr>
          </a:p>
        </p:txBody>
      </p:sp>
      <p:sp>
        <p:nvSpPr>
          <p:cNvPr id="15" name="Down Arrow 14"/>
          <p:cNvSpPr/>
          <p:nvPr/>
        </p:nvSpPr>
        <p:spPr>
          <a:xfrm>
            <a:off x="2667000" y="3477340"/>
            <a:ext cx="466727" cy="2184558"/>
          </a:xfrm>
          <a:prstGeom prst="downArrow">
            <a:avLst/>
          </a:prstGeom>
          <a:solidFill>
            <a:srgbClr val="FFC000"/>
          </a:solidFill>
          <a:ln w="25400" cap="flat" cmpd="sng" algn="ctr">
            <a:solidFill>
              <a:srgbClr val="FFC000"/>
            </a:solidFill>
            <a:prstDash val="soli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7" name="TextBox 16"/>
          <p:cNvSpPr txBox="1"/>
          <p:nvPr/>
        </p:nvSpPr>
        <p:spPr bwMode="auto">
          <a:xfrm>
            <a:off x="3581401" y="3270248"/>
            <a:ext cx="3200400" cy="461962"/>
          </a:xfrm>
          <a:prstGeom prst="rect">
            <a:avLst/>
          </a:prstGeom>
          <a:solidFill>
            <a:sysClr val="window" lastClr="FFFFFF"/>
          </a:solidFill>
          <a:ln w="25400" cap="flat" cmpd="sng" algn="ctr">
            <a:solidFill>
              <a:srgbClr val="FF0000"/>
            </a:solidFill>
            <a:prstDash val="solid"/>
          </a:ln>
          <a:effectLst/>
        </p:spPr>
        <p:txBody>
          <a:bodyPr wrap="square">
            <a:spAutoFit/>
          </a:bodyPr>
          <a:lstStyle/>
          <a:p>
            <a:pPr marL="0" marR="0" lvl="0" indent="0" algn="r" defTabSz="914400" eaLnBrk="0" fontAlgn="auto" latinLnBrk="0" hangingPunct="0">
              <a:lnSpc>
                <a:spcPct val="100000"/>
              </a:lnSpc>
              <a:spcBef>
                <a:spcPts val="0"/>
              </a:spcBef>
              <a:spcAft>
                <a:spcPts val="0"/>
              </a:spcAft>
              <a:buClrTx/>
              <a:buSzTx/>
              <a:buFontTx/>
              <a:buNone/>
              <a:tabLst/>
              <a:defRPr/>
            </a:pPr>
            <a:r>
              <a:rPr kumimoji="1" lang="en-US" altLang="en-US" sz="2400" b="1" i="0" u="none" strike="noStrike" kern="0" cap="none" spc="0" normalizeH="0" baseline="0" noProof="0" dirty="0" err="1" smtClean="0">
                <a:ln>
                  <a:noFill/>
                </a:ln>
                <a:solidFill>
                  <a:srgbClr val="C00000"/>
                </a:solidFill>
                <a:effectLst/>
                <a:uLnTx/>
                <a:uFillTx/>
                <a:latin typeface="Calibri"/>
                <a:ea typeface="+mn-ea"/>
                <a:cs typeface="+mn-cs"/>
              </a:rPr>
              <a:t>Mức</a:t>
            </a:r>
            <a:r>
              <a:rPr kumimoji="1" lang="en-US" altLang="en-US" sz="2400" b="1" i="0" u="none" strike="noStrike" kern="0" cap="none" spc="0" normalizeH="0" noProof="0" dirty="0" smtClean="0">
                <a:ln>
                  <a:noFill/>
                </a:ln>
                <a:solidFill>
                  <a:srgbClr val="C00000"/>
                </a:solidFill>
                <a:effectLst/>
                <a:uLnTx/>
                <a:uFillTx/>
                <a:latin typeface="Calibri"/>
                <a:ea typeface="+mn-ea"/>
                <a:cs typeface="+mn-cs"/>
              </a:rPr>
              <a:t> </a:t>
            </a:r>
            <a:r>
              <a:rPr kumimoji="1" lang="en-US" altLang="en-US" sz="2400" b="1" i="0" u="none" strike="noStrike" kern="0" cap="none" spc="0" normalizeH="0" noProof="0" dirty="0" err="1" smtClean="0">
                <a:ln>
                  <a:noFill/>
                </a:ln>
                <a:solidFill>
                  <a:srgbClr val="C00000"/>
                </a:solidFill>
                <a:effectLst/>
                <a:uLnTx/>
                <a:uFillTx/>
                <a:latin typeface="Calibri"/>
                <a:ea typeface="+mn-ea"/>
                <a:cs typeface="+mn-cs"/>
              </a:rPr>
              <a:t>độ</a:t>
            </a:r>
            <a:r>
              <a:rPr kumimoji="1" lang="en-US" altLang="en-US" sz="2400" b="1" i="0" u="none" strike="noStrike" kern="0" cap="none" spc="0" normalizeH="0" noProof="0" dirty="0" smtClean="0">
                <a:ln>
                  <a:noFill/>
                </a:ln>
                <a:solidFill>
                  <a:srgbClr val="C00000"/>
                </a:solidFill>
                <a:effectLst/>
                <a:uLnTx/>
                <a:uFillTx/>
                <a:latin typeface="Calibri"/>
                <a:ea typeface="+mn-ea"/>
                <a:cs typeface="+mn-cs"/>
              </a:rPr>
              <a:t> </a:t>
            </a:r>
            <a:r>
              <a:rPr kumimoji="1" lang="en-US" altLang="en-US" sz="2400" b="1" i="0" u="none" strike="noStrike" kern="0" cap="none" spc="0" normalizeH="0" noProof="0" err="1" smtClean="0">
                <a:ln>
                  <a:noFill/>
                </a:ln>
                <a:solidFill>
                  <a:srgbClr val="C00000"/>
                </a:solidFill>
                <a:effectLst/>
                <a:uLnTx/>
                <a:uFillTx/>
                <a:latin typeface="Calibri"/>
                <a:ea typeface="+mn-ea"/>
                <a:cs typeface="+mn-cs"/>
              </a:rPr>
              <a:t>bền</a:t>
            </a:r>
            <a:r>
              <a:rPr kumimoji="1" lang="en-US" altLang="en-US" sz="2400" b="1" i="0" u="none" strike="noStrike" kern="0" cap="none" spc="0" normalizeH="0" noProof="0" smtClean="0">
                <a:ln>
                  <a:noFill/>
                </a:ln>
                <a:solidFill>
                  <a:srgbClr val="C00000"/>
                </a:solidFill>
                <a:effectLst/>
                <a:uLnTx/>
                <a:uFillTx/>
                <a:latin typeface="Calibri"/>
                <a:ea typeface="+mn-ea"/>
                <a:cs typeface="+mn-cs"/>
              </a:rPr>
              <a:t> </a:t>
            </a:r>
            <a:r>
              <a:rPr kumimoji="1" lang="en-US" altLang="en-US" sz="2400" b="1" i="0" u="none" strike="noStrike" kern="0" cap="none" spc="0" normalizeH="0" noProof="0" smtClean="0">
                <a:ln>
                  <a:noFill/>
                </a:ln>
                <a:solidFill>
                  <a:srgbClr val="C00000"/>
                </a:solidFill>
                <a:effectLst/>
                <a:uLnTx/>
                <a:uFillTx/>
                <a:latin typeface="Calibri"/>
                <a:ea typeface="+mn-ea"/>
                <a:cs typeface="+mn-cs"/>
              </a:rPr>
              <a:t>vững</a:t>
            </a:r>
            <a:endParaRPr kumimoji="1" lang="en-US" sz="1800" b="1" i="0" u="none" strike="noStrike" kern="0" cap="none" spc="0" normalizeH="0" baseline="0" noProof="0" dirty="0">
              <a:ln>
                <a:noFill/>
              </a:ln>
              <a:solidFill>
                <a:srgbClr val="C00000"/>
              </a:solidFill>
              <a:effectLst/>
              <a:uLnTx/>
              <a:uFillTx/>
              <a:latin typeface="Calibri"/>
              <a:ea typeface="+mn-ea"/>
              <a:cs typeface="+mn-cs"/>
            </a:endParaRPr>
          </a:p>
        </p:txBody>
      </p:sp>
      <p:sp>
        <p:nvSpPr>
          <p:cNvPr id="19" name="Down Arrow 18"/>
          <p:cNvSpPr/>
          <p:nvPr/>
        </p:nvSpPr>
        <p:spPr>
          <a:xfrm>
            <a:off x="6629400" y="2819400"/>
            <a:ext cx="487363" cy="2853373"/>
          </a:xfrm>
          <a:prstGeom prst="downArrow">
            <a:avLst/>
          </a:prstGeom>
          <a:solidFill>
            <a:srgbClr val="FF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Lightning Bolt 19"/>
          <p:cNvSpPr/>
          <p:nvPr/>
        </p:nvSpPr>
        <p:spPr bwMode="auto">
          <a:xfrm>
            <a:off x="3821907" y="2778945"/>
            <a:ext cx="493712" cy="861159"/>
          </a:xfrm>
          <a:prstGeom prst="lightningBolt">
            <a:avLst/>
          </a:prstGeom>
          <a:solidFill>
            <a:srgbClr val="FF0000"/>
          </a:solidFill>
          <a:ln w="25400" cap="flat" cmpd="sng" algn="ctr">
            <a:solidFill>
              <a:srgbClr val="C0504D">
                <a:shade val="50000"/>
              </a:srgbClr>
            </a:solidFill>
            <a:prstDash val="soli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1"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2" name="Cloud 11"/>
          <p:cNvSpPr/>
          <p:nvPr/>
        </p:nvSpPr>
        <p:spPr>
          <a:xfrm>
            <a:off x="1027112" y="2365373"/>
            <a:ext cx="2554288" cy="1366837"/>
          </a:xfrm>
          <a:prstGeom prst="cloud">
            <a:avLst/>
          </a:prstGeom>
          <a:solidFill>
            <a:srgbClr val="4F81BD"/>
          </a:solidFill>
          <a:ln w="25400" cap="flat" cmpd="sng" algn="ctr">
            <a:solidFill>
              <a:srgbClr val="4F81BD">
                <a:shade val="50000"/>
              </a:srgbClr>
            </a:solidFill>
            <a:prstDash val="soli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sz="2000" b="0" i="0" u="none" strike="noStrike" kern="0" cap="none" spc="0" normalizeH="0" baseline="0" noProof="0" dirty="0">
                <a:ln>
                  <a:noFill/>
                </a:ln>
                <a:solidFill>
                  <a:prstClr val="white"/>
                </a:solidFill>
                <a:effectLst/>
                <a:uLnTx/>
                <a:uFillTx/>
                <a:latin typeface="Calibri"/>
                <a:ea typeface="+mn-ea"/>
                <a:cs typeface="+mn-cs"/>
              </a:rPr>
              <a:t>Code Smell</a:t>
            </a:r>
          </a:p>
        </p:txBody>
      </p:sp>
      <p:sp>
        <p:nvSpPr>
          <p:cNvPr id="14" name="Cloud 13"/>
          <p:cNvSpPr/>
          <p:nvPr/>
        </p:nvSpPr>
        <p:spPr>
          <a:xfrm>
            <a:off x="5486400" y="1600200"/>
            <a:ext cx="3048000" cy="1290637"/>
          </a:xfrm>
          <a:prstGeom prst="cloud">
            <a:avLst/>
          </a:prstGeom>
          <a:solidFill>
            <a:srgbClr val="4F81BD"/>
          </a:solidFill>
          <a:ln w="25400" cap="flat" cmpd="sng" algn="ctr">
            <a:solidFill>
              <a:srgbClr val="4F81BD">
                <a:shade val="50000"/>
              </a:srgbClr>
            </a:solidFill>
            <a:prstDash val="solid"/>
          </a:ln>
          <a:effectLst/>
        </p:spPr>
        <p:txBody>
          <a:bodyPr lIns="0" rIns="0"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sz="2000" b="0" i="0" u="none" strike="noStrike" kern="0" cap="none" spc="0" normalizeH="0" baseline="0" noProof="0" dirty="0" smtClean="0">
                <a:ln>
                  <a:noFill/>
                </a:ln>
                <a:solidFill>
                  <a:prstClr val="white"/>
                </a:solidFill>
                <a:effectLst/>
                <a:uLnTx/>
                <a:uFillTx/>
                <a:latin typeface="Calibri"/>
                <a:ea typeface="+mn-ea"/>
                <a:cs typeface="+mn-cs"/>
              </a:rPr>
              <a:t>Code </a:t>
            </a:r>
            <a:r>
              <a:rPr kumimoji="1" lang="en-US" sz="2000" b="0" i="0" u="none" strike="noStrike" kern="0" cap="none" spc="0" normalizeH="0" baseline="0" noProof="0" smtClean="0">
                <a:ln>
                  <a:noFill/>
                </a:ln>
                <a:solidFill>
                  <a:prstClr val="white"/>
                </a:solidFill>
                <a:effectLst/>
                <a:uLnTx/>
                <a:uFillTx/>
                <a:latin typeface="Calibri"/>
                <a:ea typeface="+mn-ea"/>
                <a:cs typeface="+mn-cs"/>
              </a:rPr>
              <a:t>Smell </a:t>
            </a:r>
            <a:br>
              <a:rPr kumimoji="1" lang="en-US" sz="2000" b="0" i="0" u="none" strike="noStrike" kern="0" cap="none" spc="0" normalizeH="0" baseline="0" noProof="0" smtClean="0">
                <a:ln>
                  <a:noFill/>
                </a:ln>
                <a:solidFill>
                  <a:prstClr val="white"/>
                </a:solidFill>
                <a:effectLst/>
                <a:uLnTx/>
                <a:uFillTx/>
                <a:latin typeface="Calibri"/>
                <a:ea typeface="+mn-ea"/>
                <a:cs typeface="+mn-cs"/>
              </a:rPr>
            </a:br>
            <a:r>
              <a:rPr kumimoji="1" lang="en-US" sz="2000" b="0" i="0" u="none" strike="noStrike" kern="0" cap="none" spc="0" normalizeH="0" baseline="0" noProof="0" smtClean="0">
                <a:ln>
                  <a:noFill/>
                </a:ln>
                <a:solidFill>
                  <a:prstClr val="white"/>
                </a:solidFill>
                <a:effectLst/>
                <a:uLnTx/>
                <a:uFillTx/>
                <a:latin typeface="Calibri"/>
                <a:ea typeface="+mn-ea"/>
                <a:cs typeface="+mn-cs"/>
              </a:rPr>
              <a:t>trong </a:t>
            </a:r>
            <a:r>
              <a:rPr kumimoji="1" lang="en-US" sz="2000" b="0" i="0" u="none" strike="noStrike" kern="0" cap="none" spc="0" normalizeH="0" baseline="0" noProof="0" dirty="0" err="1" smtClean="0">
                <a:ln>
                  <a:noFill/>
                </a:ln>
                <a:solidFill>
                  <a:prstClr val="white"/>
                </a:solidFill>
                <a:effectLst/>
                <a:uLnTx/>
                <a:uFillTx/>
                <a:latin typeface="Calibri"/>
                <a:ea typeface="+mn-ea"/>
                <a:cs typeface="+mn-cs"/>
              </a:rPr>
              <a:t>xử</a:t>
            </a:r>
            <a:r>
              <a:rPr kumimoji="1" lang="en-US" sz="2000" b="0" i="0" u="none" strike="noStrike" kern="0" cap="none" spc="0" normalizeH="0" noProof="0" dirty="0" smtClean="0">
                <a:ln>
                  <a:noFill/>
                </a:ln>
                <a:solidFill>
                  <a:prstClr val="white"/>
                </a:solidFill>
                <a:effectLst/>
                <a:uLnTx/>
                <a:uFillTx/>
                <a:latin typeface="Calibri"/>
                <a:ea typeface="+mn-ea"/>
                <a:cs typeface="+mn-cs"/>
              </a:rPr>
              <a:t> </a:t>
            </a:r>
            <a:r>
              <a:rPr kumimoji="1" lang="en-US" sz="2000" b="0" i="0" u="none" strike="noStrike" kern="0" cap="none" spc="0" normalizeH="0" noProof="0" dirty="0" err="1" smtClean="0">
                <a:ln>
                  <a:noFill/>
                </a:ln>
                <a:solidFill>
                  <a:prstClr val="white"/>
                </a:solidFill>
                <a:effectLst/>
                <a:uLnTx/>
                <a:uFillTx/>
                <a:latin typeface="Calibri"/>
                <a:ea typeface="+mn-ea"/>
                <a:cs typeface="+mn-cs"/>
              </a:rPr>
              <a:t>lý</a:t>
            </a:r>
            <a:r>
              <a:rPr kumimoji="1" lang="en-US" sz="2000" b="0" i="0" u="none" strike="noStrike" kern="0" cap="none" spc="0" normalizeH="0" noProof="0" dirty="0" smtClean="0">
                <a:ln>
                  <a:noFill/>
                </a:ln>
                <a:solidFill>
                  <a:prstClr val="white"/>
                </a:solidFill>
                <a:effectLst/>
                <a:uLnTx/>
                <a:uFillTx/>
                <a:latin typeface="Calibri"/>
                <a:ea typeface="+mn-ea"/>
                <a:cs typeface="+mn-cs"/>
              </a:rPr>
              <a:t> </a:t>
            </a:r>
            <a:r>
              <a:rPr kumimoji="1" lang="en-US" sz="2000" b="0" i="0" u="none" strike="noStrike" kern="0" cap="none" spc="0" normalizeH="0" noProof="0" dirty="0" err="1" smtClean="0">
                <a:ln>
                  <a:noFill/>
                </a:ln>
                <a:solidFill>
                  <a:prstClr val="white"/>
                </a:solidFill>
                <a:effectLst/>
                <a:uLnTx/>
                <a:uFillTx/>
                <a:latin typeface="Calibri"/>
                <a:ea typeface="+mn-ea"/>
                <a:cs typeface="+mn-cs"/>
              </a:rPr>
              <a:t>ngoại</a:t>
            </a:r>
            <a:r>
              <a:rPr kumimoji="1" lang="en-US" sz="2000" b="0" i="0" u="none" strike="noStrike" kern="0" cap="none" spc="0" normalizeH="0" noProof="0" dirty="0" smtClean="0">
                <a:ln>
                  <a:noFill/>
                </a:ln>
                <a:solidFill>
                  <a:prstClr val="white"/>
                </a:solidFill>
                <a:effectLst/>
                <a:uLnTx/>
                <a:uFillTx/>
                <a:latin typeface="Calibri"/>
                <a:ea typeface="+mn-ea"/>
                <a:cs typeface="+mn-cs"/>
              </a:rPr>
              <a:t> </a:t>
            </a:r>
            <a:r>
              <a:rPr kumimoji="1" lang="en-US" sz="2000" b="0" i="0" u="none" strike="noStrike" kern="0" cap="none" spc="0" normalizeH="0" noProof="0" dirty="0" err="1" smtClean="0">
                <a:ln>
                  <a:noFill/>
                </a:ln>
                <a:solidFill>
                  <a:prstClr val="white"/>
                </a:solidFill>
                <a:effectLst/>
                <a:uLnTx/>
                <a:uFillTx/>
                <a:latin typeface="Calibri"/>
                <a:ea typeface="+mn-ea"/>
                <a:cs typeface="+mn-cs"/>
              </a:rPr>
              <a:t>lệ</a:t>
            </a:r>
            <a:endParaRPr kumimoji="1" lang="en-US" sz="20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564792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9" grpId="0" animBg="1"/>
      <p:bldP spid="20"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CẤP THIẾT</a:t>
            </a:r>
          </a:p>
        </p:txBody>
      </p:sp>
      <p:sp>
        <p:nvSpPr>
          <p:cNvPr id="3" name="Content Placeholder 2"/>
          <p:cNvSpPr>
            <a:spLocks noGrp="1"/>
          </p:cNvSpPr>
          <p:nvPr>
            <p:ph idx="1"/>
          </p:nvPr>
        </p:nvSpPr>
        <p:spPr>
          <a:xfrm>
            <a:off x="6699212" y="4202870"/>
            <a:ext cx="2286000" cy="2133600"/>
          </a:xfrm>
          <a:solidFill>
            <a:srgbClr val="CCECFF"/>
          </a:solidFill>
        </p:spPr>
        <p:txBody>
          <a:bodyPr/>
          <a:lstStyle/>
          <a:p>
            <a:pPr marL="0" indent="0" algn="just">
              <a:buNone/>
            </a:pPr>
            <a:r>
              <a:rPr lang="en-US" sz="2000">
                <a:solidFill>
                  <a:srgbClr val="C00000"/>
                </a:solidFill>
              </a:rPr>
              <a:t>P</a:t>
            </a:r>
            <a:r>
              <a:rPr lang="vi-VN" sz="2000">
                <a:solidFill>
                  <a:srgbClr val="C00000"/>
                </a:solidFill>
              </a:rPr>
              <a:t>hát hiện các mẫu mã xấu trong xử lý ngoại lệ và cách thức cải thiện mã nguồn nhằm loại bỏ </a:t>
            </a:r>
            <a:r>
              <a:rPr lang="vi-VN" sz="2000" smtClean="0">
                <a:solidFill>
                  <a:srgbClr val="C00000"/>
                </a:solidFill>
              </a:rPr>
              <a:t>chúng</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9270" y="1111488"/>
            <a:ext cx="3603864" cy="3179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09600" y="1334869"/>
            <a:ext cx="2360612" cy="646331"/>
          </a:xfrm>
          <a:prstGeom prst="rect">
            <a:avLst/>
          </a:prstGeom>
          <a:solidFill>
            <a:sysClr val="window" lastClr="FFFFFF"/>
          </a:solidFill>
          <a:ln w="25400" cap="flat" cmpd="sng" algn="ctr">
            <a:solidFill>
              <a:srgbClr val="C0504D"/>
            </a:solidFill>
            <a:prstDash val="solid"/>
          </a:ln>
          <a:effec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kern="0" dirty="0" err="1" smtClean="0">
                <a:solidFill>
                  <a:srgbClr val="003399"/>
                </a:solidFill>
                <a:latin typeface="Calibri"/>
              </a:rPr>
              <a:t>Có</a:t>
            </a:r>
            <a:r>
              <a:rPr kumimoji="1" lang="en-US" kern="0" dirty="0" smtClean="0">
                <a:solidFill>
                  <a:srgbClr val="003399"/>
                </a:solidFill>
                <a:latin typeface="Calibri"/>
              </a:rPr>
              <a:t> </a:t>
            </a:r>
            <a:r>
              <a:rPr kumimoji="1" lang="en-US" kern="0" dirty="0" err="1" smtClean="0">
                <a:solidFill>
                  <a:srgbClr val="003399"/>
                </a:solidFill>
                <a:latin typeface="Calibri"/>
              </a:rPr>
              <a:t>một</a:t>
            </a:r>
            <a:r>
              <a:rPr kumimoji="1" lang="en-US" kern="0" dirty="0" smtClean="0">
                <a:solidFill>
                  <a:srgbClr val="003399"/>
                </a:solidFill>
                <a:latin typeface="Calibri"/>
              </a:rPr>
              <a:t> </a:t>
            </a:r>
            <a:r>
              <a:rPr kumimoji="1" lang="en-US" kern="0" dirty="0" err="1" smtClean="0">
                <a:solidFill>
                  <a:srgbClr val="003399"/>
                </a:solidFill>
                <a:latin typeface="Calibri"/>
              </a:rPr>
              <a:t>thiết</a:t>
            </a:r>
            <a:r>
              <a:rPr kumimoji="1" lang="en-US" kern="0" dirty="0" smtClean="0">
                <a:solidFill>
                  <a:srgbClr val="003399"/>
                </a:solidFill>
                <a:latin typeface="Calibri"/>
              </a:rPr>
              <a:t> </a:t>
            </a:r>
            <a:r>
              <a:rPr kumimoji="1" lang="en-US" kern="0" dirty="0" err="1" smtClean="0">
                <a:solidFill>
                  <a:srgbClr val="003399"/>
                </a:solidFill>
                <a:latin typeface="Calibri"/>
              </a:rPr>
              <a:t>kế</a:t>
            </a:r>
            <a:r>
              <a:rPr kumimoji="1" lang="en-US" kern="0" dirty="0">
                <a:solidFill>
                  <a:srgbClr val="003399"/>
                </a:solidFill>
                <a:latin typeface="Calibri"/>
              </a:rPr>
              <a:t> </a:t>
            </a:r>
            <a:r>
              <a:rPr kumimoji="1" lang="en-US" b="1" kern="0" dirty="0" smtClean="0">
                <a:solidFill>
                  <a:srgbClr val="003399"/>
                </a:solidFill>
                <a:latin typeface="Calibri"/>
              </a:rPr>
              <a:t>ĐÚNG </a:t>
            </a:r>
            <a:r>
              <a:rPr kumimoji="1" lang="en-US" kern="0" dirty="0" err="1" smtClean="0">
                <a:solidFill>
                  <a:srgbClr val="003399"/>
                </a:solidFill>
                <a:latin typeface="Calibri"/>
              </a:rPr>
              <a:t>trước</a:t>
            </a:r>
            <a:r>
              <a:rPr kumimoji="1" lang="en-US" kern="0" dirty="0" smtClean="0">
                <a:solidFill>
                  <a:srgbClr val="003399"/>
                </a:solidFill>
                <a:latin typeface="Calibri"/>
              </a:rPr>
              <a:t> </a:t>
            </a:r>
            <a:r>
              <a:rPr kumimoji="1" lang="en-US" kern="0" err="1" smtClean="0">
                <a:solidFill>
                  <a:srgbClr val="003399"/>
                </a:solidFill>
                <a:latin typeface="Calibri"/>
              </a:rPr>
              <a:t>khi</a:t>
            </a:r>
            <a:r>
              <a:rPr kumimoji="1" lang="en-US" kern="0" smtClean="0">
                <a:solidFill>
                  <a:srgbClr val="003399"/>
                </a:solidFill>
                <a:latin typeface="Calibri"/>
              </a:rPr>
              <a:t> lập trình</a:t>
            </a:r>
            <a:endParaRPr kumimoji="1" lang="en-US" sz="1800" i="0" u="none" strike="noStrike" kern="0" cap="none" spc="0" normalizeH="0" baseline="0" noProof="0" dirty="0">
              <a:ln>
                <a:noFill/>
              </a:ln>
              <a:solidFill>
                <a:srgbClr val="003399"/>
              </a:solidFill>
              <a:effectLst/>
              <a:uLnTx/>
              <a:uFillTx/>
              <a:latin typeface="Calibri"/>
            </a:endParaRPr>
          </a:p>
        </p:txBody>
      </p:sp>
      <p:sp>
        <p:nvSpPr>
          <p:cNvPr id="7" name="TextBox 6"/>
          <p:cNvSpPr txBox="1"/>
          <p:nvPr/>
        </p:nvSpPr>
        <p:spPr>
          <a:xfrm>
            <a:off x="457199" y="4290941"/>
            <a:ext cx="6508343" cy="1957459"/>
          </a:xfrm>
          <a:prstGeom prst="rect">
            <a:avLst/>
          </a:prstGeom>
          <a:noFill/>
        </p:spPr>
        <p:txBody>
          <a:bodyPr wrap="square">
            <a:spAutoFit/>
          </a:bodyPr>
          <a:lstStyle/>
          <a:p>
            <a:pPr marL="285750" indent="-285750" algn="l" eaLnBrk="0" hangingPunct="0">
              <a:lnSpc>
                <a:spcPct val="114000"/>
              </a:lnSpc>
              <a:spcBef>
                <a:spcPts val="600"/>
              </a:spcBef>
              <a:spcAft>
                <a:spcPts val="600"/>
              </a:spcAft>
              <a:buFont typeface="Wingdings" panose="05000000000000000000" pitchFamily="2" charset="2"/>
              <a:buChar char="v"/>
              <a:defRPr/>
            </a:pPr>
            <a:r>
              <a:rPr kumimoji="1" lang="en-US" altLang="zh-TW" sz="2000" smtClean="0">
                <a:solidFill>
                  <a:srgbClr val="1F497D"/>
                </a:solidFill>
                <a:latin typeface="Arial" panose="020B0604020202020204" pitchFamily="34" charset="0"/>
                <a:ea typeface="PMingLiU" panose="02020500000000000000" pitchFamily="18" charset="-120"/>
              </a:rPr>
              <a:t>Tránh </a:t>
            </a:r>
            <a:r>
              <a:rPr kumimoji="1" lang="en-US" altLang="zh-TW" sz="2000">
                <a:solidFill>
                  <a:srgbClr val="1F497D"/>
                </a:solidFill>
                <a:latin typeface="Arial" panose="020B0604020202020204" pitchFamily="34" charset="0"/>
                <a:ea typeface="PMingLiU" panose="02020500000000000000" pitchFamily="18" charset="-120"/>
              </a:rPr>
              <a:t>hoặc phát hiện ra các mẫu mã </a:t>
            </a:r>
            <a:r>
              <a:rPr kumimoji="1" lang="en-US" altLang="zh-TW" sz="2000" smtClean="0">
                <a:solidFill>
                  <a:srgbClr val="1F497D"/>
                </a:solidFill>
                <a:latin typeface="Arial" panose="020B0604020202020204" pitchFamily="34" charset="0"/>
                <a:ea typeface="PMingLiU" panose="02020500000000000000" pitchFamily="18" charset="-120"/>
              </a:rPr>
              <a:t>xấu</a:t>
            </a:r>
          </a:p>
          <a:p>
            <a:pPr marL="285750" indent="-285750" algn="l" eaLnBrk="0" hangingPunct="0">
              <a:lnSpc>
                <a:spcPct val="114000"/>
              </a:lnSpc>
              <a:spcBef>
                <a:spcPts val="600"/>
              </a:spcBef>
              <a:spcAft>
                <a:spcPts val="600"/>
              </a:spcAft>
              <a:buFont typeface="Wingdings" panose="05000000000000000000" pitchFamily="2" charset="2"/>
              <a:buChar char="v"/>
              <a:defRPr/>
            </a:pPr>
            <a:r>
              <a:rPr kumimoji="1" lang="vi-VN" altLang="zh-TW" sz="2000">
                <a:solidFill>
                  <a:srgbClr val="1F497D"/>
                </a:solidFill>
                <a:latin typeface="Arial" panose="020B0604020202020204" pitchFamily="34" charset="0"/>
                <a:ea typeface="PMingLiU" panose="02020500000000000000" pitchFamily="18" charset="-120"/>
              </a:rPr>
              <a:t>Giảm </a:t>
            </a:r>
            <a:r>
              <a:rPr kumimoji="1" lang="vi-VN" altLang="zh-TW" sz="2000" smtClean="0">
                <a:solidFill>
                  <a:srgbClr val="1F497D"/>
                </a:solidFill>
                <a:latin typeface="Arial" panose="020B0604020202020204" pitchFamily="34" charset="0"/>
                <a:ea typeface="PMingLiU" panose="02020500000000000000" pitchFamily="18" charset="-120"/>
              </a:rPr>
              <a:t>tối </a:t>
            </a:r>
            <a:r>
              <a:rPr kumimoji="1" lang="vi-VN" altLang="zh-TW" sz="2000">
                <a:solidFill>
                  <a:srgbClr val="1F497D"/>
                </a:solidFill>
                <a:latin typeface="Arial" panose="020B0604020202020204" pitchFamily="34" charset="0"/>
                <a:ea typeface="PMingLiU" panose="02020500000000000000" pitchFamily="18" charset="-120"/>
              </a:rPr>
              <a:t>đa những lỗi xảy ra trong lúc thực </a:t>
            </a:r>
            <a:r>
              <a:rPr kumimoji="1" lang="vi-VN" altLang="zh-TW" sz="2000" smtClean="0">
                <a:solidFill>
                  <a:srgbClr val="1F497D"/>
                </a:solidFill>
                <a:latin typeface="Arial" panose="020B0604020202020204" pitchFamily="34" charset="0"/>
                <a:ea typeface="PMingLiU" panose="02020500000000000000" pitchFamily="18" charset="-120"/>
              </a:rPr>
              <a:t>thi</a:t>
            </a:r>
            <a:endParaRPr kumimoji="1" lang="en-US" altLang="zh-TW" sz="2000" smtClean="0">
              <a:solidFill>
                <a:srgbClr val="1F497D"/>
              </a:solidFill>
              <a:latin typeface="Arial" panose="020B0604020202020204" pitchFamily="34" charset="0"/>
              <a:ea typeface="PMingLiU" panose="02020500000000000000" pitchFamily="18" charset="-120"/>
            </a:endParaRPr>
          </a:p>
          <a:p>
            <a:pPr marL="285750" indent="-285750" algn="l" eaLnBrk="0" hangingPunct="0">
              <a:lnSpc>
                <a:spcPct val="114000"/>
              </a:lnSpc>
              <a:spcBef>
                <a:spcPts val="600"/>
              </a:spcBef>
              <a:spcAft>
                <a:spcPts val="600"/>
              </a:spcAft>
              <a:buFont typeface="Wingdings" panose="05000000000000000000" pitchFamily="2" charset="2"/>
              <a:buChar char="v"/>
              <a:defRPr/>
            </a:pPr>
            <a:r>
              <a:rPr kumimoji="1" lang="en-US" altLang="zh-TW" sz="2000" smtClean="0">
                <a:solidFill>
                  <a:srgbClr val="1F497D"/>
                </a:solidFill>
                <a:latin typeface="Arial" panose="020B0604020202020204" pitchFamily="34" charset="0"/>
                <a:ea typeface="PMingLiU" panose="02020500000000000000" pitchFamily="18" charset="-120"/>
              </a:rPr>
              <a:t>Tăng </a:t>
            </a:r>
            <a:r>
              <a:rPr kumimoji="1" lang="en-US" altLang="zh-TW" sz="2000" dirty="0" err="1" smtClean="0">
                <a:solidFill>
                  <a:srgbClr val="1F497D"/>
                </a:solidFill>
                <a:latin typeface="Arial" panose="020B0604020202020204" pitchFamily="34" charset="0"/>
                <a:ea typeface="PMingLiU" panose="02020500000000000000" pitchFamily="18" charset="-120"/>
              </a:rPr>
              <a:t>chất</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lượng</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mã</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nguồn</a:t>
            </a:r>
            <a:endParaRPr kumimoji="1" lang="en-US" altLang="zh-TW" sz="2000" dirty="0">
              <a:solidFill>
                <a:srgbClr val="1F497D"/>
              </a:solidFill>
              <a:latin typeface="Arial" panose="020B0604020202020204" pitchFamily="34" charset="0"/>
              <a:ea typeface="PMingLiU" panose="02020500000000000000" pitchFamily="18" charset="-120"/>
            </a:endParaRPr>
          </a:p>
          <a:p>
            <a:pPr marL="285750" indent="-285750" algn="l" eaLnBrk="0" hangingPunct="0">
              <a:lnSpc>
                <a:spcPct val="114000"/>
              </a:lnSpc>
              <a:spcBef>
                <a:spcPts val="600"/>
              </a:spcBef>
              <a:spcAft>
                <a:spcPts val="600"/>
              </a:spcAft>
              <a:buFont typeface="Wingdings" panose="05000000000000000000" pitchFamily="2" charset="2"/>
              <a:buChar char="v"/>
              <a:defRPr/>
            </a:pPr>
            <a:r>
              <a:rPr kumimoji="1" lang="en-US" altLang="zh-TW" sz="2000" dirty="0" err="1" smtClean="0">
                <a:solidFill>
                  <a:srgbClr val="1F497D"/>
                </a:solidFill>
                <a:latin typeface="Arial" panose="020B0604020202020204" pitchFamily="34" charset="0"/>
                <a:ea typeface="PMingLiU" panose="02020500000000000000" pitchFamily="18" charset="-120"/>
              </a:rPr>
              <a:t>Tăng</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tính</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bền</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vững</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của</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hệ</a:t>
            </a:r>
            <a:r>
              <a:rPr kumimoji="1" lang="en-US" altLang="zh-TW" sz="2000" dirty="0" smtClean="0">
                <a:solidFill>
                  <a:srgbClr val="1F497D"/>
                </a:solidFill>
                <a:latin typeface="Arial" panose="020B0604020202020204" pitchFamily="34" charset="0"/>
                <a:ea typeface="PMingLiU" panose="02020500000000000000" pitchFamily="18" charset="-120"/>
              </a:rPr>
              <a:t> </a:t>
            </a:r>
            <a:r>
              <a:rPr kumimoji="1" lang="en-US" altLang="zh-TW" sz="2000" dirty="0" err="1" smtClean="0">
                <a:solidFill>
                  <a:srgbClr val="1F497D"/>
                </a:solidFill>
                <a:latin typeface="Arial" panose="020B0604020202020204" pitchFamily="34" charset="0"/>
                <a:ea typeface="PMingLiU" panose="02020500000000000000" pitchFamily="18" charset="-120"/>
              </a:rPr>
              <a:t>thống</a:t>
            </a:r>
            <a:endParaRPr kumimoji="1" lang="en-US" sz="2000" dirty="0">
              <a:solidFill>
                <a:prstClr val="black"/>
              </a:solidFill>
              <a:latin typeface="Arial" panose="020B0604020202020204" pitchFamily="34" charset="0"/>
              <a:ea typeface="PMingLiU" panose="02020500000000000000" pitchFamily="18" charset="-120"/>
            </a:endParaRPr>
          </a:p>
        </p:txBody>
      </p:sp>
      <p:pic>
        <p:nvPicPr>
          <p:cNvPr id="2050" name="Picture 2" descr="Kết quả hình ảnh cho ques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381" y="2204580"/>
            <a:ext cx="2062619" cy="20626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19800" y="4977282"/>
            <a:ext cx="570990" cy="584775"/>
          </a:xfrm>
          <a:prstGeom prst="rect">
            <a:avLst/>
          </a:prstGeom>
        </p:spPr>
        <p:txBody>
          <a:bodyPr wrap="none">
            <a:spAutoFit/>
          </a:bodyPr>
          <a:lstStyle/>
          <a:p>
            <a:r>
              <a:rPr lang="en-US" sz="3200">
                <a:solidFill>
                  <a:srgbClr val="C00000"/>
                </a:solidFill>
                <a:sym typeface="Wingdings 3" panose="05040102010807070707" pitchFamily="18" charset="2"/>
              </a:rPr>
              <a:t></a:t>
            </a:r>
            <a:endParaRPr lang="en-US" sz="3200">
              <a:solidFill>
                <a:srgbClr val="C00000"/>
              </a:solidFill>
            </a:endParaRPr>
          </a:p>
        </p:txBody>
      </p:sp>
    </p:spTree>
    <p:extLst>
      <p:ext uri="{BB962C8B-B14F-4D97-AF65-F5344CB8AC3E}">
        <p14:creationId xmlns:p14="http://schemas.microsoft.com/office/powerpoint/2010/main" val="11069878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CHUNG</a:t>
            </a:r>
            <a:endParaRPr lang="en-US"/>
          </a:p>
        </p:txBody>
      </p:sp>
      <p:sp>
        <p:nvSpPr>
          <p:cNvPr id="3" name="Content Placeholder 2"/>
          <p:cNvSpPr>
            <a:spLocks noGrp="1"/>
          </p:cNvSpPr>
          <p:nvPr>
            <p:ph idx="1"/>
          </p:nvPr>
        </p:nvSpPr>
        <p:spPr>
          <a:xfrm>
            <a:off x="1447800" y="1347097"/>
            <a:ext cx="7473130" cy="4825103"/>
          </a:xfrm>
        </p:spPr>
        <p:txBody>
          <a:bodyPr/>
          <a:lstStyle/>
          <a:p>
            <a:pPr marL="0" indent="0">
              <a:spcBef>
                <a:spcPts val="1200"/>
              </a:spcBef>
              <a:spcAft>
                <a:spcPts val="1200"/>
              </a:spcAft>
              <a:buNone/>
            </a:pPr>
            <a:r>
              <a:rPr lang="vi-VN" dirty="0" smtClean="0"/>
              <a:t>Xác </a:t>
            </a:r>
            <a:r>
              <a:rPr lang="vi-VN" dirty="0"/>
              <a:t>định các mẫu mã xấu trong </a:t>
            </a:r>
            <a:r>
              <a:rPr lang="vi-VN" dirty="0" smtClean="0"/>
              <a:t>xử lý ngoại lệ đối </a:t>
            </a:r>
            <a:r>
              <a:rPr lang="vi-VN" dirty="0"/>
              <a:t>với ngôn ngữ </a:t>
            </a:r>
            <a:r>
              <a:rPr lang="vi-VN" dirty="0" smtClean="0"/>
              <a:t>JavaScript</a:t>
            </a:r>
            <a:endParaRPr lang="en-US" dirty="0" smtClean="0"/>
          </a:p>
          <a:p>
            <a:pPr marL="0" indent="0">
              <a:spcBef>
                <a:spcPts val="1200"/>
              </a:spcBef>
              <a:spcAft>
                <a:spcPts val="1200"/>
              </a:spcAft>
              <a:buNone/>
            </a:pPr>
            <a:r>
              <a:rPr lang="en-US" dirty="0"/>
              <a:t>Ả</a:t>
            </a:r>
            <a:r>
              <a:rPr lang="vi-VN" dirty="0" smtClean="0"/>
              <a:t>nh </a:t>
            </a:r>
            <a:r>
              <a:rPr lang="vi-VN" dirty="0"/>
              <a:t>hưởng của chúng tới chất lượng mã nguồn, chất lượng sản </a:t>
            </a:r>
            <a:r>
              <a:rPr lang="vi-VN" dirty="0" smtClean="0"/>
              <a:t>phẩm.</a:t>
            </a:r>
            <a:endParaRPr lang="en-US" dirty="0" smtClean="0"/>
          </a:p>
          <a:p>
            <a:pPr marL="0" indent="0">
              <a:spcBef>
                <a:spcPts val="1200"/>
              </a:spcBef>
              <a:spcAft>
                <a:spcPts val="1200"/>
              </a:spcAft>
              <a:buNone/>
            </a:pPr>
            <a:r>
              <a:rPr lang="en-US" dirty="0" err="1" smtClean="0">
                <a:sym typeface="Wingdings 3" panose="05040102010807070707" pitchFamily="18" charset="2"/>
              </a:rPr>
              <a:t>Đề</a:t>
            </a:r>
            <a:r>
              <a:rPr lang="en-US" dirty="0" smtClean="0">
                <a:sym typeface="Wingdings 3" panose="05040102010807070707" pitchFamily="18" charset="2"/>
              </a:rPr>
              <a:t> </a:t>
            </a:r>
            <a:r>
              <a:rPr lang="vi-VN" dirty="0" smtClean="0"/>
              <a:t>xuất </a:t>
            </a:r>
            <a:r>
              <a:rPr lang="vi-VN" dirty="0"/>
              <a:t>các phương thức cải tiến </a:t>
            </a:r>
            <a:r>
              <a:rPr lang="vi-VN" dirty="0" smtClean="0"/>
              <a:t>nhằm </a:t>
            </a:r>
            <a:r>
              <a:rPr lang="vi-VN" dirty="0"/>
              <a:t>loại bỏ chúng</a:t>
            </a:r>
            <a:r>
              <a:rPr lang="vi-VN" dirty="0" smtClean="0"/>
              <a:t>.</a:t>
            </a:r>
            <a:endParaRPr lang="vi-VN" dirty="0"/>
          </a:p>
        </p:txBody>
      </p:sp>
      <p:pic>
        <p:nvPicPr>
          <p:cNvPr id="4098" name="Picture 2" descr="Kết quả hình ảnh cho effec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805" y="2895600"/>
            <a:ext cx="1105259" cy="6858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902" y="1426270"/>
            <a:ext cx="991321" cy="994458"/>
          </a:xfrm>
          <a:prstGeom prst="rect">
            <a:avLst/>
          </a:prstGeom>
        </p:spPr>
      </p:pic>
      <p:pic>
        <p:nvPicPr>
          <p:cNvPr id="4100" name="Picture 4" descr="Kết quả hình ảnh cho sugges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637" y="4056316"/>
            <a:ext cx="750623" cy="75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0716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CỤ THỂ (JAVASCRIPT)</a:t>
            </a:r>
            <a:endParaRPr lang="en-US"/>
          </a:p>
        </p:txBody>
      </p:sp>
      <p:sp>
        <p:nvSpPr>
          <p:cNvPr id="3" name="Content Placeholder 2"/>
          <p:cNvSpPr>
            <a:spLocks noGrp="1"/>
          </p:cNvSpPr>
          <p:nvPr>
            <p:ph idx="1"/>
          </p:nvPr>
        </p:nvSpPr>
        <p:spPr>
          <a:xfrm>
            <a:off x="457199" y="1347097"/>
            <a:ext cx="8382001" cy="4825103"/>
          </a:xfrm>
        </p:spPr>
        <p:txBody>
          <a:bodyPr/>
          <a:lstStyle/>
          <a:p>
            <a:pPr marL="398463" indent="-398463">
              <a:spcAft>
                <a:spcPts val="1200"/>
              </a:spcAft>
            </a:pPr>
            <a:r>
              <a:rPr lang="vi-VN" sz="2500" dirty="0" smtClean="0"/>
              <a:t>Xác </a:t>
            </a:r>
            <a:r>
              <a:rPr lang="vi-VN" sz="2500" dirty="0"/>
              <a:t>định được cơ chế xử lý ngoại </a:t>
            </a:r>
            <a:r>
              <a:rPr lang="vi-VN" sz="2500" dirty="0" smtClean="0"/>
              <a:t>lệ</a:t>
            </a:r>
            <a:endParaRPr lang="vi-VN" sz="2500" dirty="0"/>
          </a:p>
          <a:p>
            <a:pPr marL="398463" indent="-398463">
              <a:spcAft>
                <a:spcPts val="1200"/>
              </a:spcAft>
            </a:pPr>
            <a:r>
              <a:rPr lang="vi-VN" sz="2500" dirty="0" smtClean="0"/>
              <a:t>Nghiên </a:t>
            </a:r>
            <a:r>
              <a:rPr lang="vi-VN" sz="2500" dirty="0"/>
              <a:t>cứu các phương pháp xử lý ngoại lệ thông thường trong các dự án sử dụng JavaScript</a:t>
            </a:r>
          </a:p>
          <a:p>
            <a:pPr marL="398463" indent="-398463">
              <a:spcAft>
                <a:spcPts val="1200"/>
              </a:spcAft>
            </a:pPr>
            <a:r>
              <a:rPr lang="vi-VN" sz="2500" dirty="0" smtClean="0"/>
              <a:t>Tìm </a:t>
            </a:r>
            <a:r>
              <a:rPr lang="vi-VN" sz="2500" dirty="0"/>
              <a:t>được các mẫu mã xử lý ngoại lệ </a:t>
            </a:r>
            <a:r>
              <a:rPr lang="vi-VN" sz="2500" dirty="0" smtClean="0"/>
              <a:t>xấ</a:t>
            </a:r>
            <a:r>
              <a:rPr lang="en-US" sz="2500" dirty="0" smtClean="0"/>
              <a:t>u</a:t>
            </a:r>
            <a:endParaRPr lang="vi-VN" sz="2500" dirty="0"/>
          </a:p>
          <a:p>
            <a:pPr marL="398463" indent="-398463">
              <a:spcAft>
                <a:spcPts val="1200"/>
              </a:spcAft>
            </a:pPr>
            <a:r>
              <a:rPr lang="vi-VN" sz="2500" dirty="0" smtClean="0"/>
              <a:t>Xây </a:t>
            </a:r>
            <a:r>
              <a:rPr lang="vi-VN" sz="2500" dirty="0"/>
              <a:t>dựng các cách thức cải tiến mẫu mã </a:t>
            </a:r>
            <a:r>
              <a:rPr lang="vi-VN" sz="2500" dirty="0" smtClean="0"/>
              <a:t>xấu</a:t>
            </a:r>
            <a:endParaRPr lang="vi-VN" sz="2500" dirty="0"/>
          </a:p>
          <a:p>
            <a:pPr marL="398463" indent="-398463">
              <a:spcAft>
                <a:spcPts val="1200"/>
              </a:spcAft>
            </a:pPr>
            <a:r>
              <a:rPr lang="vi-VN" sz="2500" dirty="0" smtClean="0"/>
              <a:t>Đánh </a:t>
            </a:r>
            <a:r>
              <a:rPr lang="vi-VN" sz="2500" dirty="0"/>
              <a:t>giá khả năng áp dụng vào </a:t>
            </a:r>
            <a:r>
              <a:rPr lang="vi-VN" sz="2500" dirty="0" smtClean="0"/>
              <a:t>một </a:t>
            </a:r>
            <a:r>
              <a:rPr lang="vi-VN" sz="2500"/>
              <a:t>số </a:t>
            </a:r>
            <a:r>
              <a:rPr lang="vi-VN" sz="2500" smtClean="0"/>
              <a:t>ngôn ngữ </a:t>
            </a:r>
            <a:r>
              <a:rPr lang="vi-VN" sz="2500" dirty="0"/>
              <a:t>khác</a:t>
            </a:r>
          </a:p>
          <a:p>
            <a:endParaRPr lang="en-US" dirty="0"/>
          </a:p>
        </p:txBody>
      </p:sp>
    </p:spTree>
    <p:extLst>
      <p:ext uri="{BB962C8B-B14F-4D97-AF65-F5344CB8AC3E}">
        <p14:creationId xmlns:p14="http://schemas.microsoft.com/office/powerpoint/2010/main" val="37056880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74TGp_natural_light">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574TGp_natural_light</Template>
  <TotalTime>468</TotalTime>
  <Words>2485</Words>
  <Application>Microsoft Office PowerPoint</Application>
  <PresentationFormat>On-screen Show (4:3)</PresentationFormat>
  <Paragraphs>265</Paragraphs>
  <Slides>15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新細明體</vt:lpstr>
      <vt:lpstr>新細明體</vt:lpstr>
      <vt:lpstr>Arial</vt:lpstr>
      <vt:lpstr>Calibri</vt:lpstr>
      <vt:lpstr>Symbol</vt:lpstr>
      <vt:lpstr>Tahoma</vt:lpstr>
      <vt:lpstr>Times New Roman</vt:lpstr>
      <vt:lpstr>Wingdings</vt:lpstr>
      <vt:lpstr>Wingdings 3</vt:lpstr>
      <vt:lpstr>574TGp_natural_light</vt:lpstr>
      <vt:lpstr>PHÁT HIỆN VÀ CẢI THIỆN MÃ NGUỒN XỬ LÝ NGOẠI LỆ XẤU TRONG JAVASCRIPT</vt:lpstr>
      <vt:lpstr>TÌNH HÌNH NGHIÊN CỨU (1)</vt:lpstr>
      <vt:lpstr>TÌNH HÌNH NGHIÊN CỨU (2)</vt:lpstr>
      <vt:lpstr>TÍNH CẤP THIẾT</vt:lpstr>
      <vt:lpstr>TÍNH CẤP THIẾT</vt:lpstr>
      <vt:lpstr>TÍNH CẤP THIẾT</vt:lpstr>
      <vt:lpstr>TÍNH CẤP THIẾT</vt:lpstr>
      <vt:lpstr>MỤC TIÊU CHUNG</vt:lpstr>
      <vt:lpstr>MỤC TIÊU CỤ THỂ (JAVASCRIPT)</vt:lpstr>
      <vt:lpstr>ĐỐI TƯỢNG NGHIÊN CỨU</vt:lpstr>
      <vt:lpstr>PHẠM VI NGHIÊN CỨU</vt:lpstr>
      <vt:lpstr>NỘI DUNG NGHIÊN CỨU</vt:lpstr>
      <vt:lpstr>SẢN PHẨM</vt:lpstr>
      <vt:lpstr>KINH PHÍ THỰC HIỆN ĐỀ TÀI</vt:lpstr>
      <vt:lpstr>PowerPoint Presentation</vt:lpstr>
    </vt:vector>
  </TitlesOfParts>
  <Company>College of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Tran Thanh Luong</dc:creator>
  <cp:lastModifiedBy>Tran Thanh Luong</cp:lastModifiedBy>
  <cp:revision>99</cp:revision>
  <dcterms:created xsi:type="dcterms:W3CDTF">2016-07-28T00:45:01Z</dcterms:created>
  <dcterms:modified xsi:type="dcterms:W3CDTF">2016-09-01T01:07:47Z</dcterms:modified>
</cp:coreProperties>
</file>